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4660"/>
  </p:normalViewPr>
  <p:slideViewPr>
    <p:cSldViewPr>
      <p:cViewPr>
        <p:scale>
          <a:sx n="50" d="100"/>
          <a:sy n="50" d="100"/>
        </p:scale>
        <p:origin x="-211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9821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Computer Crime and Information Technology Security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COBIT</a:t>
            </a:r>
            <a:endParaRPr lang="en-US" dirty="0"/>
          </a:p>
        </p:txBody>
      </p:sp>
      <p:pic>
        <p:nvPicPr>
          <p:cNvPr id="2050" name="Picture 2" descr="C:\Users\Rob\Google Drive\Publications\AIS text\4e\4e additions\chapter11\ch11Figure11.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3719512" cy="460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8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COBIT</a:t>
            </a:r>
            <a:endParaRPr lang="en-US" dirty="0"/>
          </a:p>
        </p:txBody>
      </p:sp>
      <p:pic>
        <p:nvPicPr>
          <p:cNvPr id="3074" name="Picture 2" descr="C:\Users\Rob\Google Drive\Publications\AIS text\4e\4e additions\chapter11\ch11Figure11.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4419600" cy="432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4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524000"/>
            <a:ext cx="2845735" cy="362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Carter’s taxonomy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Risks and threats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IT controls</a:t>
            </a:r>
          </a:p>
          <a:p>
            <a:r>
              <a:rPr lang="en-US" dirty="0" smtClean="0"/>
              <a:t>COBIT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Explain Carter’s taxonomy of computer crime.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and describe business risks and threats to information systems</a:t>
            </a:r>
            <a:r>
              <a:rPr lang="en-US" dirty="0" smtClean="0"/>
              <a:t>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Discuss ways to prevent and detect computer </a:t>
            </a:r>
            <a:r>
              <a:rPr lang="en-US" dirty="0" smtClean="0"/>
              <a:t>crime.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Explain the main components of the </a:t>
            </a:r>
            <a:r>
              <a:rPr lang="en-US" dirty="0" err="1"/>
              <a:t>CoBIT</a:t>
            </a:r>
            <a:r>
              <a:rPr lang="en-US" dirty="0"/>
              <a:t> framework and their implications for IT security.</a:t>
            </a:r>
          </a:p>
        </p:txBody>
      </p:sp>
    </p:spTree>
    <p:extLst>
      <p:ext uri="{BB962C8B-B14F-4D97-AF65-F5344CB8AC3E}">
        <p14:creationId xmlns:p14="http://schemas.microsoft.com/office/powerpoint/2010/main" val="27942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Carter’s taxonomy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5050" y="1241269"/>
            <a:ext cx="5111750" cy="4397531"/>
          </a:xfrm>
        </p:spPr>
        <p:txBody>
          <a:bodyPr>
            <a:noAutofit/>
          </a:bodyPr>
          <a:lstStyle/>
          <a:p>
            <a:r>
              <a:rPr lang="en-US" dirty="0" smtClean="0"/>
              <a:t>Target</a:t>
            </a:r>
          </a:p>
          <a:p>
            <a:pPr lvl="1"/>
            <a:r>
              <a:rPr lang="en-US" dirty="0" smtClean="0"/>
              <a:t>Targets system or its data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Example:  DOS attack</a:t>
            </a:r>
          </a:p>
          <a:p>
            <a:r>
              <a:rPr lang="en-US" dirty="0" smtClean="0"/>
              <a:t>Instrumentality</a:t>
            </a:r>
          </a:p>
          <a:p>
            <a:pPr lvl="1"/>
            <a:r>
              <a:rPr lang="en-US" dirty="0" smtClean="0"/>
              <a:t>Uses computer to further criminal end</a:t>
            </a:r>
          </a:p>
          <a:p>
            <a:pPr lvl="1"/>
            <a:r>
              <a:rPr lang="en-US" dirty="0" smtClean="0"/>
              <a:t>Example:  Phishing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Four-part system for classifying computer crime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A specific crime may fit more than one classification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The taxonomy provides a useful framework for discussing computer crime in all types of organizations.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196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Carter’s taxonomy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5050" y="1334916"/>
            <a:ext cx="5111750" cy="4837284"/>
          </a:xfrm>
        </p:spPr>
        <p:txBody>
          <a:bodyPr>
            <a:noAutofit/>
          </a:bodyPr>
          <a:lstStyle/>
          <a:p>
            <a:r>
              <a:rPr lang="en-US" dirty="0" smtClean="0"/>
              <a:t>Incidental</a:t>
            </a:r>
          </a:p>
          <a:p>
            <a:pPr lvl="1"/>
            <a:r>
              <a:rPr lang="en-US" dirty="0" smtClean="0"/>
              <a:t>Computer not required, but related to crime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Example:  Extortion</a:t>
            </a:r>
          </a:p>
          <a:p>
            <a:r>
              <a:rPr lang="en-US" dirty="0" smtClean="0"/>
              <a:t>Associated</a:t>
            </a:r>
          </a:p>
          <a:p>
            <a:pPr lvl="1"/>
            <a:r>
              <a:rPr lang="en-US" dirty="0" smtClean="0"/>
              <a:t>New versions of old crimes</a:t>
            </a:r>
          </a:p>
          <a:p>
            <a:pPr lvl="1"/>
            <a:r>
              <a:rPr lang="en-US" dirty="0" smtClean="0"/>
              <a:t>Example:  Cash larceny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Four-part system for classifying computer crime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A specific crime may fit more than one classification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The taxonomy provides a useful framework for discussing computer crime in all types of organizations.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2416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and threats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Fraud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Service interruption and delays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Disclosure of confidential information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Intrusions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Malicious software</a:t>
            </a:r>
          </a:p>
          <a:p>
            <a:r>
              <a:rPr lang="en-US" dirty="0" smtClean="0"/>
              <a:t>Denial-of-service attacks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4800600"/>
            <a:ext cx="2590800" cy="166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Please consult the chapter for the full list.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0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controls</a:t>
            </a: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3048000" y="2286000"/>
            <a:ext cx="2895600" cy="2514600"/>
          </a:xfrm>
          <a:prstGeom prst="triangl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76575" y="160907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Confidentiality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876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Data integrity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486662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Availability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29037" y="3708410"/>
            <a:ext cx="159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C-I-A triad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930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controls</a:t>
            </a:r>
          </a:p>
          <a:p>
            <a:pPr marL="457200" lvl="1" indent="0">
              <a:spcAft>
                <a:spcPts val="3000"/>
              </a:spcAft>
              <a:buNone/>
            </a:pPr>
            <a:r>
              <a:rPr lang="en-US" dirty="0" smtClean="0"/>
              <a:t>Guards, locks, fire suppression systems</a:t>
            </a:r>
          </a:p>
          <a:p>
            <a:r>
              <a:rPr lang="en-US" dirty="0" smtClean="0"/>
              <a:t>Technical controls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 smtClean="0"/>
              <a:t>Biometric access controls, malware protection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Administrative controls</a:t>
            </a:r>
          </a:p>
          <a:p>
            <a:pPr marL="457200" lvl="1" indent="0">
              <a:buNone/>
            </a:pPr>
            <a:r>
              <a:rPr lang="en-US" dirty="0"/>
              <a:t>Password rotation policy, password rules, overall IT security </a:t>
            </a:r>
            <a:r>
              <a:rPr lang="en-US" dirty="0" smtClean="0"/>
              <a:t>strategy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96" y="381000"/>
            <a:ext cx="989807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114925"/>
            <a:ext cx="1676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87" y="3971924"/>
            <a:ext cx="204311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10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COBIT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5050" y="1182516"/>
            <a:ext cx="5111750" cy="4837284"/>
          </a:xfrm>
        </p:spPr>
        <p:txBody>
          <a:bodyPr>
            <a:normAutofit/>
          </a:bodyPr>
          <a:lstStyle/>
          <a:p>
            <a:r>
              <a:rPr lang="en-US" dirty="0" smtClean="0"/>
              <a:t>Two main parts</a:t>
            </a:r>
          </a:p>
          <a:p>
            <a:pPr lvl="1"/>
            <a:r>
              <a:rPr lang="en-US" dirty="0" smtClean="0"/>
              <a:t>Principles</a:t>
            </a:r>
          </a:p>
          <a:p>
            <a:pPr marL="914400" lvl="2" indent="0">
              <a:spcAft>
                <a:spcPts val="1200"/>
              </a:spcAft>
              <a:buNone/>
            </a:pPr>
            <a:r>
              <a:rPr lang="en-US" dirty="0" smtClean="0"/>
              <a:t>Five ideas that form the foundation of strong IT governance and management</a:t>
            </a:r>
          </a:p>
          <a:p>
            <a:pPr lvl="1"/>
            <a:r>
              <a:rPr lang="en-US" dirty="0" smtClean="0"/>
              <a:t>Enablers</a:t>
            </a:r>
          </a:p>
          <a:p>
            <a:pPr marL="914400" lvl="2" indent="0">
              <a:buNone/>
            </a:pPr>
            <a:r>
              <a:rPr lang="en-US" dirty="0" smtClean="0"/>
              <a:t>Seven tools that match the capabilities of IT tools with users’ needs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Control Objectives for Information and Related Technology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Information Systems Audit and Control Association (ISACA)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Framework for IT governance and management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54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292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Chapter 11</vt:lpstr>
      <vt:lpstr>Outline</vt:lpstr>
      <vt:lpstr>Learning objectives</vt:lpstr>
      <vt:lpstr>Carter’s taxonomy</vt:lpstr>
      <vt:lpstr>Carter’s taxonomy</vt:lpstr>
      <vt:lpstr>Risks and threats</vt:lpstr>
      <vt:lpstr>IT controls</vt:lpstr>
      <vt:lpstr>IT controls</vt:lpstr>
      <vt:lpstr>COBIT</vt:lpstr>
      <vt:lpstr>COBIT</vt:lpstr>
      <vt:lpstr>COBIT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Pavendan Pugalendi</cp:lastModifiedBy>
  <cp:revision>20</cp:revision>
  <dcterms:created xsi:type="dcterms:W3CDTF">2014-06-10T22:03:34Z</dcterms:created>
  <dcterms:modified xsi:type="dcterms:W3CDTF">2014-12-17T07:44:22Z</dcterms:modified>
</cp:coreProperties>
</file>