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8" autoAdjust="0"/>
    <p:restoredTop sz="94660"/>
  </p:normalViewPr>
  <p:slideViewPr>
    <p:cSldViewPr>
      <p:cViewPr>
        <p:scale>
          <a:sx n="50" d="100"/>
          <a:sy n="50" d="100"/>
        </p:scale>
        <p:origin x="-222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8/31/2021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/>
              <a:t>Chapter __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Chapter title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9821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2016 McGraw-Hill Education. All 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8001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12-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Sales/Collection </a:t>
            </a:r>
            <a:r>
              <a:rPr lang="en-US" dirty="0"/>
              <a:t>Process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AIS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/>
              <a:t>Customer order</a:t>
            </a:r>
          </a:p>
          <a:p>
            <a:pPr>
              <a:spcAft>
                <a:spcPts val="2400"/>
              </a:spcAft>
            </a:pPr>
            <a:r>
              <a:rPr lang="en-US" dirty="0"/>
              <a:t>Picking list</a:t>
            </a:r>
          </a:p>
          <a:p>
            <a:pPr>
              <a:spcAft>
                <a:spcPts val="2400"/>
              </a:spcAft>
            </a:pPr>
            <a:r>
              <a:rPr lang="en-US" dirty="0"/>
              <a:t>Packing list</a:t>
            </a:r>
          </a:p>
          <a:p>
            <a:pPr>
              <a:spcAft>
                <a:spcPts val="2400"/>
              </a:spcAft>
            </a:pPr>
            <a:r>
              <a:rPr lang="en-US" dirty="0"/>
              <a:t>Bill of lading</a:t>
            </a:r>
          </a:p>
          <a:p>
            <a:pPr>
              <a:spcAft>
                <a:spcPts val="2400"/>
              </a:spcAft>
            </a:pPr>
            <a:r>
              <a:rPr lang="en-US" dirty="0"/>
              <a:t>Customer invoice</a:t>
            </a:r>
          </a:p>
          <a:p>
            <a:pPr>
              <a:spcAft>
                <a:spcPts val="2400"/>
              </a:spcAft>
            </a:pPr>
            <a:r>
              <a:rPr lang="en-US" dirty="0"/>
              <a:t>Customer check</a:t>
            </a:r>
          </a:p>
          <a:p>
            <a:pPr>
              <a:spcAft>
                <a:spcPts val="2400"/>
              </a:spcAft>
            </a:pPr>
            <a:r>
              <a:rPr lang="en-US" dirty="0"/>
              <a:t>Remittance advice</a:t>
            </a:r>
          </a:p>
          <a:p>
            <a:pPr>
              <a:spcAft>
                <a:spcPts val="2400"/>
              </a:spcAft>
            </a:pPr>
            <a:r>
              <a:rPr lang="en-US" dirty="0"/>
              <a:t>Deposit slip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Input and output documents associated with the sales / collection process include those listed on the right.</a:t>
            </a:r>
          </a:p>
        </p:txBody>
      </p:sp>
    </p:spTree>
    <p:extLst>
      <p:ext uri="{BB962C8B-B14F-4D97-AF65-F5344CB8AC3E}">
        <p14:creationId xmlns:p14="http://schemas.microsoft.com/office/powerpoint/2010/main" val="475957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AIS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Seven generic steps</a:t>
            </a:r>
          </a:p>
          <a:p>
            <a:pPr lvl="1"/>
            <a:r>
              <a:rPr lang="en-US" dirty="0"/>
              <a:t>Accounting cycle steps, including the following journal entries:</a:t>
            </a:r>
          </a:p>
          <a:p>
            <a:pPr lvl="2"/>
            <a:r>
              <a:rPr lang="en-US" dirty="0"/>
              <a:t>Sale on credit / for cash</a:t>
            </a:r>
          </a:p>
          <a:p>
            <a:pPr lvl="2"/>
            <a:r>
              <a:rPr lang="en-US" dirty="0"/>
              <a:t>Payment of outgoing freight charges</a:t>
            </a:r>
          </a:p>
          <a:p>
            <a:pPr lvl="2"/>
            <a:r>
              <a:rPr lang="en-US" dirty="0"/>
              <a:t>Cash collections</a:t>
            </a:r>
          </a:p>
          <a:p>
            <a:pPr lvl="2"/>
            <a:r>
              <a:rPr lang="en-US" dirty="0"/>
              <a:t>Bad debt write-offs as needed</a:t>
            </a:r>
          </a:p>
        </p:txBody>
      </p:sp>
    </p:spTree>
    <p:extLst>
      <p:ext uri="{BB962C8B-B14F-4D97-AF65-F5344CB8AC3E}">
        <p14:creationId xmlns:p14="http://schemas.microsoft.com/office/powerpoint/2010/main" val="367759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AIS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 files</a:t>
            </a:r>
          </a:p>
          <a:p>
            <a:pPr lvl="1"/>
            <a:r>
              <a:rPr lang="en-US" dirty="0"/>
              <a:t>Customer</a:t>
            </a:r>
          </a:p>
          <a:p>
            <a:pPr lvl="1"/>
            <a:r>
              <a:rPr lang="en-US" dirty="0"/>
              <a:t>Inventory</a:t>
            </a:r>
          </a:p>
          <a:p>
            <a:pPr lvl="1"/>
            <a:r>
              <a:rPr lang="en-US" dirty="0"/>
              <a:t>Employee</a:t>
            </a:r>
          </a:p>
          <a:p>
            <a:pPr lvl="1"/>
            <a:r>
              <a:rPr lang="en-US" dirty="0"/>
              <a:t>Cash</a:t>
            </a:r>
          </a:p>
          <a:p>
            <a:r>
              <a:rPr lang="en-US" dirty="0"/>
              <a:t>Transaction files</a:t>
            </a:r>
          </a:p>
          <a:p>
            <a:pPr lvl="1"/>
            <a:r>
              <a:rPr lang="en-US" dirty="0"/>
              <a:t>Sales</a:t>
            </a:r>
          </a:p>
          <a:p>
            <a:pPr lvl="1"/>
            <a:r>
              <a:rPr lang="en-US" dirty="0"/>
              <a:t>Cash receipts</a:t>
            </a:r>
          </a:p>
          <a:p>
            <a:r>
              <a:rPr lang="en-US" dirty="0"/>
              <a:t>Junction files</a:t>
            </a:r>
          </a:p>
          <a:p>
            <a:pPr lvl="1"/>
            <a:r>
              <a:rPr lang="en-US" dirty="0"/>
              <a:t>Sales / inventory</a:t>
            </a:r>
          </a:p>
          <a:p>
            <a:pPr lvl="1"/>
            <a:r>
              <a:rPr lang="en-US" dirty="0"/>
              <a:t>Sales / cash receipts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Three broad file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Master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Transaction files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Junction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Examples for the sales / collection process are listed on the right.</a:t>
            </a:r>
          </a:p>
        </p:txBody>
      </p:sp>
    </p:spTree>
    <p:extLst>
      <p:ext uri="{BB962C8B-B14F-4D97-AF65-F5344CB8AC3E}">
        <p14:creationId xmlns:p14="http://schemas.microsoft.com/office/powerpoint/2010/main" val="21441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AIS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Internal controls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Segregation of duties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Adequate documentation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Insurance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Proper inventory storage</a:t>
            </a:r>
          </a:p>
          <a:p>
            <a:pPr lvl="1"/>
            <a:r>
              <a:rPr lang="en-US" dirty="0"/>
              <a:t>Employee training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>
              <a:spcAft>
                <a:spcPts val="1200"/>
              </a:spcAft>
            </a:pPr>
            <a:r>
              <a:rPr lang="en-US" dirty="0"/>
              <a:t>Daily cash deposits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Serially-numbered documents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Document matching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Information technology</a:t>
            </a:r>
          </a:p>
          <a:p>
            <a:pPr lvl="1"/>
            <a:r>
              <a:rPr lang="en-US" dirty="0"/>
              <a:t>And a host of others!</a:t>
            </a:r>
          </a:p>
        </p:txBody>
      </p:sp>
    </p:spTree>
    <p:extLst>
      <p:ext uri="{BB962C8B-B14F-4D97-AF65-F5344CB8AC3E}">
        <p14:creationId xmlns:p14="http://schemas.microsoft.com/office/powerpoint/2010/main" val="15044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524000"/>
            <a:ext cx="2845735" cy="362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1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/>
              <a:t>Learning objectives</a:t>
            </a:r>
          </a:p>
          <a:p>
            <a:pPr>
              <a:spcAft>
                <a:spcPts val="1800"/>
              </a:spcAft>
            </a:pPr>
            <a:r>
              <a:rPr lang="en-US" dirty="0"/>
              <a:t>Value chain</a:t>
            </a:r>
          </a:p>
          <a:p>
            <a:pPr>
              <a:spcAft>
                <a:spcPts val="1800"/>
              </a:spcAft>
            </a:pPr>
            <a:r>
              <a:rPr lang="en-US" dirty="0"/>
              <a:t>Process steps</a:t>
            </a:r>
          </a:p>
          <a:p>
            <a:r>
              <a:rPr lang="en-US" dirty="0"/>
              <a:t>AIS elements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105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Explain its role and purpose.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List and discuss, in order, the steps in the process.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Explain how the generic structure of most AIS applies to the process.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Process common transactions.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Design &amp; critique internal controls based on common risk exposures.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Develop &amp; interpret process-related systems documentation.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z="2400" dirty="0"/>
              <a:t>Relate Porter’s value chain to the process.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/>
              <a:t>With respect to the sales / collection process, you should be able to:</a:t>
            </a:r>
          </a:p>
        </p:txBody>
      </p:sp>
    </p:spTree>
    <p:extLst>
      <p:ext uri="{BB962C8B-B14F-4D97-AF65-F5344CB8AC3E}">
        <p14:creationId xmlns:p14="http://schemas.microsoft.com/office/powerpoint/2010/main" val="3180270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Organizations exist to create value for their stakeholders.</a:t>
            </a:r>
          </a:p>
          <a:p>
            <a:r>
              <a:rPr lang="en-US" dirty="0"/>
              <a:t>Porter’s value chain is a classic, well recognized model for describing generic value creating activities.</a:t>
            </a:r>
          </a:p>
          <a:p>
            <a:r>
              <a:rPr lang="en-US" dirty="0"/>
              <a:t>It comprises two main parts:</a:t>
            </a:r>
          </a:p>
          <a:p>
            <a:pPr lvl="1"/>
            <a:r>
              <a:rPr lang="en-US" dirty="0"/>
              <a:t>Primary activities</a:t>
            </a:r>
          </a:p>
          <a:p>
            <a:pPr lvl="1"/>
            <a:r>
              <a:rPr lang="en-US" dirty="0"/>
              <a:t>Support activities</a:t>
            </a:r>
          </a:p>
        </p:txBody>
      </p:sp>
    </p:spTree>
    <p:extLst>
      <p:ext uri="{BB962C8B-B14F-4D97-AF65-F5344CB8AC3E}">
        <p14:creationId xmlns:p14="http://schemas.microsoft.com/office/powerpoint/2010/main" val="581274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Primary activities </a:t>
            </a:r>
            <a:r>
              <a:rPr lang="en-US" dirty="0"/>
              <a:t>create value </a:t>
            </a:r>
            <a:r>
              <a:rPr lang="en-US" b="1" dirty="0"/>
              <a:t>directly</a:t>
            </a:r>
            <a:r>
              <a:rPr lang="en-US" dirty="0"/>
              <a:t>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Inbound logistics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Operations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Outbound logistics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Marketing and sales</a:t>
            </a:r>
          </a:p>
          <a:p>
            <a:pPr lvl="1"/>
            <a:r>
              <a:rPr lang="en-US" dirty="0"/>
              <a:t>Service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548" y="4114800"/>
            <a:ext cx="2944178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8678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Support activities </a:t>
            </a:r>
            <a:r>
              <a:rPr lang="en-US" dirty="0"/>
              <a:t>create value </a:t>
            </a:r>
            <a:r>
              <a:rPr lang="en-US" b="1" dirty="0"/>
              <a:t>indirectly</a:t>
            </a:r>
            <a:r>
              <a:rPr lang="en-US" dirty="0"/>
              <a:t>.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Procurement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Information technology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Human resource management</a:t>
            </a:r>
          </a:p>
          <a:p>
            <a:pPr lvl="1"/>
            <a:r>
              <a:rPr lang="en-US" dirty="0"/>
              <a:t>Infrastructure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724400"/>
            <a:ext cx="2676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2173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Overall, the sales / collection process comprises everything from taking a customer’s order through collecting payment from the customer.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Details may vary across organizations, but the sales / collection process generally comprises </a:t>
            </a:r>
            <a:r>
              <a:rPr lang="en-US" b="1" dirty="0"/>
              <a:t>seven</a:t>
            </a:r>
            <a:r>
              <a:rPr lang="en-US" dirty="0"/>
              <a:t> generic steps.</a:t>
            </a:r>
          </a:p>
        </p:txBody>
      </p:sp>
    </p:spTree>
    <p:extLst>
      <p:ext uri="{BB962C8B-B14F-4D97-AF65-F5344CB8AC3E}">
        <p14:creationId xmlns:p14="http://schemas.microsoft.com/office/powerpoint/2010/main" val="413503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Take the customer’s order.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Approve the customer’s credit.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Fill the order based on approved credit.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/>
              <a:t>Ship the product.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/>
              <a:t>Bill the customer.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/>
              <a:t>Collect payment.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 startAt="4"/>
            </a:pPr>
            <a:r>
              <a:rPr lang="en-US" dirty="0"/>
              <a:t>Process uncollectible receivables as needed.</a:t>
            </a:r>
          </a:p>
        </p:txBody>
      </p:sp>
    </p:spTree>
    <p:extLst>
      <p:ext uri="{BB962C8B-B14F-4D97-AF65-F5344CB8AC3E}">
        <p14:creationId xmlns:p14="http://schemas.microsoft.com/office/powerpoint/2010/main" val="614568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AIS elements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75050" y="1106316"/>
            <a:ext cx="5111750" cy="4837284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/>
              <a:t>Inputs</a:t>
            </a:r>
          </a:p>
          <a:p>
            <a:pPr>
              <a:spcAft>
                <a:spcPts val="2400"/>
              </a:spcAft>
            </a:pPr>
            <a:r>
              <a:rPr lang="en-US" dirty="0"/>
              <a:t>Processes</a:t>
            </a:r>
          </a:p>
          <a:p>
            <a:pPr>
              <a:spcAft>
                <a:spcPts val="2400"/>
              </a:spcAft>
            </a:pPr>
            <a:r>
              <a:rPr lang="en-US" dirty="0"/>
              <a:t>Outputs</a:t>
            </a:r>
          </a:p>
          <a:p>
            <a:pPr>
              <a:spcAft>
                <a:spcPts val="2400"/>
              </a:spcAft>
            </a:pPr>
            <a:r>
              <a:rPr lang="en-US" dirty="0"/>
              <a:t>Storage</a:t>
            </a:r>
          </a:p>
          <a:p>
            <a:r>
              <a:rPr lang="en-US" dirty="0"/>
              <a:t>Internal controls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/>
              <a:t>Recall from your study in Chapter 1 that most accounting information systems comprise five generic elements.  The next series of slides will show how those elements are applied in the context of the sales / collection process.</a:t>
            </a:r>
          </a:p>
        </p:txBody>
      </p:sp>
    </p:spTree>
    <p:extLst>
      <p:ext uri="{BB962C8B-B14F-4D97-AF65-F5344CB8AC3E}">
        <p14:creationId xmlns:p14="http://schemas.microsoft.com/office/powerpoint/2010/main" val="401773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434</Words>
  <Application>Microsoft Office PowerPoint</Application>
  <PresentationFormat>عرض على الشاشة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Chapter 12</vt:lpstr>
      <vt:lpstr>Outline</vt:lpstr>
      <vt:lpstr>Learning objectives</vt:lpstr>
      <vt:lpstr>Value chain</vt:lpstr>
      <vt:lpstr>Value chain</vt:lpstr>
      <vt:lpstr>Value chain</vt:lpstr>
      <vt:lpstr>Process steps</vt:lpstr>
      <vt:lpstr>Process steps</vt:lpstr>
      <vt:lpstr>AIS elements</vt:lpstr>
      <vt:lpstr>AIS elements</vt:lpstr>
      <vt:lpstr>AIS elements</vt:lpstr>
      <vt:lpstr>AIS elements</vt:lpstr>
      <vt:lpstr>AIS elements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حور دايج عبد ربه المطور</cp:lastModifiedBy>
  <cp:revision>19</cp:revision>
  <dcterms:created xsi:type="dcterms:W3CDTF">2014-06-10T22:03:34Z</dcterms:created>
  <dcterms:modified xsi:type="dcterms:W3CDTF">2021-08-31T12:32:30Z</dcterms:modified>
</cp:coreProperties>
</file>