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4660"/>
  </p:normalViewPr>
  <p:slideViewPr>
    <p:cSldViewPr>
      <p:cViewPr>
        <p:scale>
          <a:sx n="50" d="100"/>
          <a:sy n="50" d="100"/>
        </p:scale>
        <p:origin x="-222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9821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344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13-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13-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13-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13-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Acquisition/Payment </a:t>
            </a:r>
            <a:r>
              <a:rPr lang="en-US" dirty="0" smtClean="0"/>
              <a:t>Process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Internal controls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Inventory monitoring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Purchase approvals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Conflict of interest policy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Supplier qualifications</a:t>
            </a:r>
          </a:p>
          <a:p>
            <a:pPr lvl="1"/>
            <a:r>
              <a:rPr lang="en-US" dirty="0" smtClean="0"/>
              <a:t>Strategic alliances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Additionally, many internal controls from the sales / collection process can be applied to the acquisition / payment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2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524000"/>
            <a:ext cx="3150535" cy="401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38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Learning objectives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Value chain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Process steps</a:t>
            </a:r>
          </a:p>
          <a:p>
            <a:r>
              <a:rPr lang="en-US" dirty="0" smtClean="0"/>
              <a:t>AIS elements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13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Learning objectives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Explain </a:t>
            </a:r>
            <a:r>
              <a:rPr lang="en-US" sz="2400" dirty="0"/>
              <a:t>its role and purpose.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List </a:t>
            </a:r>
            <a:r>
              <a:rPr lang="en-US" sz="2400" dirty="0"/>
              <a:t>and discuss, in order, the steps in the process.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Explain </a:t>
            </a:r>
            <a:r>
              <a:rPr lang="en-US" sz="2400" dirty="0"/>
              <a:t>how the generic structure of most AIS applies to the process</a:t>
            </a:r>
            <a:r>
              <a:rPr lang="en-US" sz="2400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Process common transactions.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Design &amp; critique internal controls based on common risk exposures.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Develop &amp; interpret process-related systems documentation.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Relate Porter’s value chain to the process.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/>
              <a:t>With respect to the </a:t>
            </a:r>
            <a:r>
              <a:rPr lang="en-US" sz="2800" dirty="0" smtClean="0"/>
              <a:t>acquisition / payment process, you should be able to: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33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chain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The acquisition / payment process is most closely related to the following elements of the value chain: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Primary:  inbound logistics</a:t>
            </a:r>
          </a:p>
          <a:p>
            <a:pPr lvl="1"/>
            <a:r>
              <a:rPr lang="en-US" dirty="0" smtClean="0"/>
              <a:t>Support:  procurement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410200"/>
            <a:ext cx="7696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Although this process can be applied to virtually anything the organization needs to buy, it is most commonly described in terms of inventory.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17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Request goods &amp; services based on monitored need.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Authorize a purchase.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Purchase goods / services.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Receive goods / services.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Disburse cash.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necessary, process purchase returns.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AIS elements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75050" y="1524000"/>
            <a:ext cx="5111750" cy="4602163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Inputs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Processes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Outputs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Storage</a:t>
            </a:r>
          </a:p>
          <a:p>
            <a:r>
              <a:rPr lang="en-US" dirty="0" smtClean="0"/>
              <a:t>Internal controls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Recall from your study in Chapter 1 that most accounting information systems comprise five generic elements.  The next series of slides will show how those elements are applied in the context of the acquisition / payment process.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345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AIS elements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Purchase requisition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Purchase order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Receiving report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Vendor invoice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Check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Input and output documents associated with the acquisition / payment process include those listed on the right.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733800" y="4876800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Consider how those documents interact with the sales / collection process documents.  For example, the “purchase order” is one form of a “customer order.”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6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Six generic steps</a:t>
            </a:r>
          </a:p>
          <a:p>
            <a:pPr lvl="1"/>
            <a:r>
              <a:rPr lang="en-US" dirty="0" smtClean="0"/>
              <a:t>Accounting cycle steps, including the following journal entries:</a:t>
            </a:r>
          </a:p>
          <a:p>
            <a:pPr lvl="2"/>
            <a:r>
              <a:rPr lang="en-US" dirty="0" smtClean="0"/>
              <a:t>Purchases on credit / for cash</a:t>
            </a:r>
          </a:p>
          <a:p>
            <a:pPr lvl="2"/>
            <a:r>
              <a:rPr lang="en-US" dirty="0" smtClean="0"/>
              <a:t>Payment of inbound freight charges</a:t>
            </a:r>
          </a:p>
          <a:p>
            <a:pPr lvl="2"/>
            <a:r>
              <a:rPr lang="en-US" dirty="0" smtClean="0"/>
              <a:t>Cash payments</a:t>
            </a:r>
          </a:p>
          <a:p>
            <a:pPr lvl="2"/>
            <a:r>
              <a:rPr lang="en-US" dirty="0" smtClean="0"/>
              <a:t>Purchase returns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1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AIS elements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Master files</a:t>
            </a:r>
          </a:p>
          <a:p>
            <a:pPr lvl="1"/>
            <a:r>
              <a:rPr lang="en-US" dirty="0" smtClean="0"/>
              <a:t>Vendor</a:t>
            </a:r>
          </a:p>
          <a:p>
            <a:pPr lvl="1"/>
            <a:r>
              <a:rPr lang="en-US" dirty="0" smtClean="0"/>
              <a:t>Inventory</a:t>
            </a:r>
          </a:p>
          <a:p>
            <a:pPr lvl="1"/>
            <a:r>
              <a:rPr lang="en-US" dirty="0" smtClean="0"/>
              <a:t>Employee</a:t>
            </a:r>
          </a:p>
          <a:p>
            <a:pPr lvl="1"/>
            <a:r>
              <a:rPr lang="en-US" dirty="0" smtClean="0"/>
              <a:t>Cash</a:t>
            </a:r>
          </a:p>
          <a:p>
            <a:r>
              <a:rPr lang="en-US" dirty="0" smtClean="0"/>
              <a:t>Transaction files</a:t>
            </a:r>
          </a:p>
          <a:p>
            <a:pPr lvl="1"/>
            <a:r>
              <a:rPr lang="en-US" dirty="0" smtClean="0"/>
              <a:t>Purchases</a:t>
            </a:r>
          </a:p>
          <a:p>
            <a:pPr lvl="1"/>
            <a:r>
              <a:rPr lang="en-US" dirty="0" smtClean="0"/>
              <a:t>Cash payments</a:t>
            </a:r>
          </a:p>
          <a:p>
            <a:r>
              <a:rPr lang="en-US" dirty="0" smtClean="0"/>
              <a:t>Junction files</a:t>
            </a:r>
          </a:p>
          <a:p>
            <a:pPr lvl="1"/>
            <a:r>
              <a:rPr lang="en-US" dirty="0" smtClean="0"/>
              <a:t>Purchases / inventory</a:t>
            </a:r>
          </a:p>
          <a:p>
            <a:pPr lvl="1"/>
            <a:r>
              <a:rPr lang="en-US" dirty="0" smtClean="0"/>
              <a:t>Purchases / cash payments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Three broad file types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Master files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Transaction files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Junction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Examples for the acquisition / payment process are listed on the right.</a:t>
            </a:r>
          </a:p>
        </p:txBody>
      </p:sp>
    </p:spTree>
    <p:extLst>
      <p:ext uri="{BB962C8B-B14F-4D97-AF65-F5344CB8AC3E}">
        <p14:creationId xmlns:p14="http://schemas.microsoft.com/office/powerpoint/2010/main" val="46124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401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Chapter 13</vt:lpstr>
      <vt:lpstr>Outline</vt:lpstr>
      <vt:lpstr>Learning objectives</vt:lpstr>
      <vt:lpstr>Value chain</vt:lpstr>
      <vt:lpstr>Process steps</vt:lpstr>
      <vt:lpstr>AIS elements</vt:lpstr>
      <vt:lpstr>AIS elements</vt:lpstr>
      <vt:lpstr>AIS elements</vt:lpstr>
      <vt:lpstr>AIS elements</vt:lpstr>
      <vt:lpstr>AIS elements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Ganesh K</cp:lastModifiedBy>
  <cp:revision>19</cp:revision>
  <dcterms:created xsi:type="dcterms:W3CDTF">2014-06-10T22:03:34Z</dcterms:created>
  <dcterms:modified xsi:type="dcterms:W3CDTF">2014-12-23T09:10:23Z</dcterms:modified>
</cp:coreProperties>
</file>