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3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18" autoAdjust="0"/>
    <p:restoredTop sz="94660"/>
  </p:normalViewPr>
  <p:slideViewPr>
    <p:cSldViewPr>
      <p:cViewPr>
        <p:scale>
          <a:sx n="50" d="100"/>
          <a:sy n="50" d="100"/>
        </p:scale>
        <p:origin x="-2226" y="-8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4FFAF-BAF9-434B-82E7-D8D718C142B5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E02F72-F8B5-4438-9D32-E02F33262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99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i="0"/>
            </a:lvl1pPr>
          </a:lstStyle>
          <a:p>
            <a:r>
              <a:rPr lang="en-US" dirty="0" smtClean="0"/>
              <a:t>Chapter __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541360" y="6534150"/>
            <a:ext cx="982184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0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Copyright © </a:t>
            </a:r>
            <a:r>
              <a:rPr lang="en-IN" sz="10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2016 </a:t>
            </a:r>
            <a:r>
              <a:rPr lang="en-IN" sz="10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McGraw-Hill Education. </a:t>
            </a:r>
            <a:r>
              <a:rPr lang="en-IN" sz="10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All </a:t>
            </a:r>
            <a:r>
              <a:rPr lang="en-IN" sz="10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rights reserved. No reproduction or distribution without the prior written consent of McGraw-Hill Education.</a:t>
            </a:r>
          </a:p>
        </p:txBody>
      </p:sp>
    </p:spTree>
    <p:extLst>
      <p:ext uri="{BB962C8B-B14F-4D97-AF65-F5344CB8AC3E}">
        <p14:creationId xmlns:p14="http://schemas.microsoft.com/office/powerpoint/2010/main" val="3681731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8534400" y="6542901"/>
            <a:ext cx="8001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13-</a:t>
            </a:r>
            <a:fld id="{17AF3C32-066C-499F-9FFE-15D207957183}" type="slidenum">
              <a:rPr lang="en-US" sz="1000" smtClean="0">
                <a:latin typeface="Times New Roman" pitchFamily="18" charset="0"/>
                <a:cs typeface="Times New Roman" pitchFamily="18" charset="0"/>
              </a:rPr>
              <a:t>‹#›</a:t>
            </a:fld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18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8534400" y="6542901"/>
            <a:ext cx="8001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13-</a:t>
            </a:r>
            <a:fld id="{17AF3C32-066C-499F-9FFE-15D207957183}" type="slidenum">
              <a:rPr lang="en-US" sz="1000" smtClean="0">
                <a:latin typeface="Times New Roman" pitchFamily="18" charset="0"/>
                <a:cs typeface="Times New Roman" pitchFamily="18" charset="0"/>
              </a:rPr>
              <a:t>‹#›</a:t>
            </a:fld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624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Box 2"/>
          <p:cNvSpPr txBox="1"/>
          <p:nvPr userDrawn="1"/>
        </p:nvSpPr>
        <p:spPr>
          <a:xfrm>
            <a:off x="8534400" y="6542901"/>
            <a:ext cx="8001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13-</a:t>
            </a:r>
            <a:fld id="{17AF3C32-066C-499F-9FFE-15D207957183}" type="slidenum">
              <a:rPr lang="en-US" sz="1000" smtClean="0">
                <a:latin typeface="Times New Roman" pitchFamily="18" charset="0"/>
                <a:cs typeface="Times New Roman" pitchFamily="18" charset="0"/>
              </a:rPr>
              <a:t>‹#›</a:t>
            </a:fld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485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534400" y="6542901"/>
            <a:ext cx="8001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13-</a:t>
            </a:r>
            <a:fld id="{17AF3C32-066C-499F-9FFE-15D207957183}" type="slidenum">
              <a:rPr lang="en-US" sz="1000" smtClean="0">
                <a:latin typeface="Times New Roman" pitchFamily="18" charset="0"/>
                <a:cs typeface="Times New Roman" pitchFamily="18" charset="0"/>
              </a:rPr>
              <a:t>‹#›</a:t>
            </a:fld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247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56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6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Acquisition/Payment </a:t>
            </a:r>
            <a:r>
              <a:rPr lang="en-US" dirty="0" smtClean="0"/>
              <a:t>Process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2186271" cy="2785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6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AIS elements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Internal controls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Inventory monitoring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Purchase approvals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Conflict of interest policy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Supplier qualifications</a:t>
            </a:r>
          </a:p>
          <a:p>
            <a:pPr lvl="1"/>
            <a:r>
              <a:rPr lang="en-US" dirty="0" smtClean="0"/>
              <a:t>Strategic alliances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Additionally, many internal controls from the sales / collection process can be applied to the acquisition / payment process.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28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524000"/>
            <a:ext cx="3150535" cy="4013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381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Learning objectives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Value chain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Process steps</a:t>
            </a:r>
          </a:p>
          <a:p>
            <a:r>
              <a:rPr lang="en-US" dirty="0" smtClean="0"/>
              <a:t>AIS elements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13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Learning objectives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14400" lvl="1" indent="-514350">
              <a:buFont typeface="+mj-lt"/>
              <a:buAutoNum type="arabicPeriod"/>
            </a:pPr>
            <a:r>
              <a:rPr lang="en-US" sz="2400" dirty="0" smtClean="0"/>
              <a:t>Explain </a:t>
            </a:r>
            <a:r>
              <a:rPr lang="en-US" sz="2400" dirty="0"/>
              <a:t>its role and purpose.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smtClean="0"/>
              <a:t>List </a:t>
            </a:r>
            <a:r>
              <a:rPr lang="en-US" sz="2400" dirty="0"/>
              <a:t>and discuss, in order, the steps in the process.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smtClean="0"/>
              <a:t>Explain </a:t>
            </a:r>
            <a:r>
              <a:rPr lang="en-US" sz="2400" dirty="0"/>
              <a:t>how the generic structure of most AIS applies to the process</a:t>
            </a:r>
            <a:r>
              <a:rPr lang="en-US" sz="2400" dirty="0" smtClean="0"/>
              <a:t>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smtClean="0"/>
              <a:t>Process common transactions.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smtClean="0"/>
              <a:t>Design &amp; critique internal controls based on common risk exposures.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smtClean="0"/>
              <a:t>Develop &amp; interpret process-related systems documentation.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smtClean="0"/>
              <a:t>Relate Porter’s value chain to the process.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800" dirty="0"/>
              <a:t>With respect to the </a:t>
            </a:r>
            <a:r>
              <a:rPr lang="en-US" sz="2800" dirty="0" smtClean="0"/>
              <a:t>acquisition / payment process, you should be able to: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8331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chain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The acquisition / payment process is most closely related to the following elements of the value chain: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Primary:  inbound logistics</a:t>
            </a:r>
          </a:p>
          <a:p>
            <a:pPr lvl="1"/>
            <a:r>
              <a:rPr lang="en-US" dirty="0" smtClean="0"/>
              <a:t>Support:  procurement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5410200"/>
            <a:ext cx="76962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Although this process can be applied to virtually anything the organization needs to buy, it is most commonly described in terms of inventory.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17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Request goods &amp; services based on monitored need.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Authorize a purchase.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Purchase goods / services.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Receive goods / services.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Disburse cash.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necessary, process purchase returns.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86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AIS elements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575050" y="1524000"/>
            <a:ext cx="5111750" cy="4602163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en-US" dirty="0" smtClean="0"/>
              <a:t>Inputs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Processes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Outputs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Storage</a:t>
            </a:r>
          </a:p>
          <a:p>
            <a:r>
              <a:rPr lang="en-US" dirty="0" smtClean="0"/>
              <a:t>Internal controls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Recall from your study in Chapter 1 that most accounting information systems comprise five generic elements.  The next series of slides will show how those elements are applied in the context of the acquisition / payment process.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6345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AIS elements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dirty="0" smtClean="0"/>
              <a:t>Purchase requisition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Purchase order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Receiving report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Vendor invoice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Check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Input and output documents associated with the acquisition / payment process include those listed on the right.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3733800" y="4876800"/>
            <a:ext cx="502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Consider how those documents interact with the sales / collection process documents.  For example, the “purchase order” is one form of a “customer order.”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66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AIS elements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Processes</a:t>
            </a:r>
          </a:p>
          <a:p>
            <a:pPr lvl="1"/>
            <a:r>
              <a:rPr lang="en-US" dirty="0" smtClean="0"/>
              <a:t>Six generic steps</a:t>
            </a:r>
          </a:p>
          <a:p>
            <a:pPr lvl="1"/>
            <a:r>
              <a:rPr lang="en-US" dirty="0" smtClean="0"/>
              <a:t>Accounting cycle steps, including the following journal entries:</a:t>
            </a:r>
          </a:p>
          <a:p>
            <a:pPr lvl="2"/>
            <a:r>
              <a:rPr lang="en-US" dirty="0" smtClean="0"/>
              <a:t>Purchases on credit / for cash</a:t>
            </a:r>
          </a:p>
          <a:p>
            <a:pPr lvl="2"/>
            <a:r>
              <a:rPr lang="en-US" dirty="0" smtClean="0"/>
              <a:t>Payment of inbound freight charges</a:t>
            </a:r>
          </a:p>
          <a:p>
            <a:pPr lvl="2"/>
            <a:r>
              <a:rPr lang="en-US" dirty="0" smtClean="0"/>
              <a:t>Cash payments</a:t>
            </a:r>
          </a:p>
          <a:p>
            <a:pPr lvl="2"/>
            <a:r>
              <a:rPr lang="en-US" dirty="0" smtClean="0"/>
              <a:t>Purchase returns as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51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AIS elements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Master files</a:t>
            </a:r>
          </a:p>
          <a:p>
            <a:pPr lvl="1"/>
            <a:r>
              <a:rPr lang="en-US" dirty="0" smtClean="0"/>
              <a:t>Vendor</a:t>
            </a:r>
          </a:p>
          <a:p>
            <a:pPr lvl="1"/>
            <a:r>
              <a:rPr lang="en-US" dirty="0" smtClean="0"/>
              <a:t>Inventory</a:t>
            </a:r>
          </a:p>
          <a:p>
            <a:pPr lvl="1"/>
            <a:r>
              <a:rPr lang="en-US" dirty="0" smtClean="0"/>
              <a:t>Employee</a:t>
            </a:r>
          </a:p>
          <a:p>
            <a:pPr lvl="1"/>
            <a:r>
              <a:rPr lang="en-US" dirty="0" smtClean="0"/>
              <a:t>Cash</a:t>
            </a:r>
          </a:p>
          <a:p>
            <a:r>
              <a:rPr lang="en-US" dirty="0" smtClean="0"/>
              <a:t>Transaction files</a:t>
            </a:r>
          </a:p>
          <a:p>
            <a:pPr lvl="1"/>
            <a:r>
              <a:rPr lang="en-US" dirty="0" smtClean="0"/>
              <a:t>Purchases</a:t>
            </a:r>
          </a:p>
          <a:p>
            <a:pPr lvl="1"/>
            <a:r>
              <a:rPr lang="en-US" dirty="0" smtClean="0"/>
              <a:t>Cash payments</a:t>
            </a:r>
          </a:p>
          <a:p>
            <a:r>
              <a:rPr lang="en-US" dirty="0" smtClean="0"/>
              <a:t>Junction files</a:t>
            </a:r>
          </a:p>
          <a:p>
            <a:pPr lvl="1"/>
            <a:r>
              <a:rPr lang="en-US" dirty="0" smtClean="0"/>
              <a:t>Purchases / inventory</a:t>
            </a:r>
          </a:p>
          <a:p>
            <a:pPr lvl="1"/>
            <a:r>
              <a:rPr lang="en-US" dirty="0" smtClean="0"/>
              <a:t>Purchases / cash payments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Storage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Three broad file types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Master files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Transaction files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Junction files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Examples for the acquisition / payment process are listed on the right.</a:t>
            </a:r>
          </a:p>
        </p:txBody>
      </p:sp>
    </p:spTree>
    <p:extLst>
      <p:ext uri="{BB962C8B-B14F-4D97-AF65-F5344CB8AC3E}">
        <p14:creationId xmlns:p14="http://schemas.microsoft.com/office/powerpoint/2010/main" val="46124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401</Words>
  <Application>Microsoft Office PowerPoint</Application>
  <PresentationFormat>On-screen Show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Chapter 13</vt:lpstr>
      <vt:lpstr>Outline</vt:lpstr>
      <vt:lpstr>Learning objectives</vt:lpstr>
      <vt:lpstr>Value chain</vt:lpstr>
      <vt:lpstr>Process steps</vt:lpstr>
      <vt:lpstr>AIS elements</vt:lpstr>
      <vt:lpstr>AIS elements</vt:lpstr>
      <vt:lpstr>AIS elements</vt:lpstr>
      <vt:lpstr>AIS elements</vt:lpstr>
      <vt:lpstr>AIS elements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</dc:creator>
  <cp:lastModifiedBy>Ganesh K</cp:lastModifiedBy>
  <cp:revision>19</cp:revision>
  <dcterms:created xsi:type="dcterms:W3CDTF">2014-06-10T22:03:34Z</dcterms:created>
  <dcterms:modified xsi:type="dcterms:W3CDTF">2014-12-23T09:10:23Z</dcterms:modified>
</cp:coreProperties>
</file>