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94660"/>
  </p:normalViewPr>
  <p:slideViewPr>
    <p:cSldViewPr>
      <p:cViewPr>
        <p:scale>
          <a:sx n="50" d="100"/>
          <a:sy n="50" d="100"/>
        </p:scale>
        <p:origin x="-2118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9821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5345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14-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5345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14-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5345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14-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5345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14-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Other Business Processes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Conversion process</a:t>
            </a:r>
          </a:p>
          <a:p>
            <a:pPr lvl="1"/>
            <a:r>
              <a:rPr lang="en-US" dirty="0"/>
              <a:t>Processes</a:t>
            </a:r>
          </a:p>
          <a:p>
            <a:pPr lvl="2"/>
            <a:r>
              <a:rPr lang="en-US" dirty="0" smtClean="0"/>
              <a:t>Manufacturing steps depend </a:t>
            </a:r>
            <a:r>
              <a:rPr lang="en-US" dirty="0"/>
              <a:t>on the </a:t>
            </a:r>
            <a:r>
              <a:rPr lang="en-US" dirty="0" smtClean="0"/>
              <a:t>specific product</a:t>
            </a:r>
            <a:endParaRPr lang="en-US" dirty="0"/>
          </a:p>
          <a:p>
            <a:pPr lvl="2"/>
            <a:r>
              <a:rPr lang="en-US" dirty="0"/>
              <a:t>Common transactions</a:t>
            </a:r>
          </a:p>
          <a:p>
            <a:pPr lvl="3"/>
            <a:r>
              <a:rPr lang="en-US" sz="2200" dirty="0"/>
              <a:t>Raw material purchased</a:t>
            </a:r>
          </a:p>
          <a:p>
            <a:pPr lvl="3"/>
            <a:r>
              <a:rPr lang="en-US" sz="2200" dirty="0"/>
              <a:t>Raw material used</a:t>
            </a:r>
          </a:p>
          <a:p>
            <a:pPr lvl="3"/>
            <a:r>
              <a:rPr lang="en-US" sz="2200" dirty="0"/>
              <a:t>Overhead allocated</a:t>
            </a:r>
          </a:p>
          <a:p>
            <a:pPr lvl="3"/>
            <a:r>
              <a:rPr lang="en-US" sz="2200" dirty="0"/>
              <a:t>Cost flows through the </a:t>
            </a:r>
            <a:r>
              <a:rPr lang="en-US" sz="2200" dirty="0" smtClean="0"/>
              <a:t>AIS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26996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Conversion process</a:t>
            </a:r>
          </a:p>
          <a:p>
            <a:pPr lvl="1"/>
            <a:r>
              <a:rPr lang="en-US" dirty="0" smtClean="0"/>
              <a:t>Storage</a:t>
            </a:r>
            <a:endParaRPr lang="en-US" dirty="0"/>
          </a:p>
          <a:p>
            <a:pPr lvl="2"/>
            <a:r>
              <a:rPr lang="en-US" dirty="0" smtClean="0"/>
              <a:t>Master files</a:t>
            </a:r>
          </a:p>
          <a:p>
            <a:pPr lvl="3"/>
            <a:r>
              <a:rPr lang="en-US" dirty="0" smtClean="0"/>
              <a:t>Raw materials</a:t>
            </a:r>
          </a:p>
          <a:p>
            <a:pPr lvl="3"/>
            <a:r>
              <a:rPr lang="en-US" dirty="0" smtClean="0"/>
              <a:t>Employee</a:t>
            </a:r>
          </a:p>
          <a:p>
            <a:pPr lvl="2"/>
            <a:r>
              <a:rPr lang="en-US" dirty="0" smtClean="0"/>
              <a:t>Transaction files</a:t>
            </a:r>
          </a:p>
          <a:p>
            <a:pPr lvl="3"/>
            <a:r>
              <a:rPr lang="en-US" dirty="0" smtClean="0"/>
              <a:t>Purchase raw materials</a:t>
            </a:r>
          </a:p>
          <a:p>
            <a:pPr lvl="3"/>
            <a:r>
              <a:rPr lang="en-US" dirty="0" smtClean="0"/>
              <a:t>Issue raw materials to production</a:t>
            </a:r>
          </a:p>
          <a:p>
            <a:pPr lvl="2"/>
            <a:r>
              <a:rPr lang="en-US" dirty="0" smtClean="0"/>
              <a:t>Junction file</a:t>
            </a:r>
          </a:p>
          <a:p>
            <a:pPr marL="1371600" lvl="3" indent="0">
              <a:buNone/>
            </a:pPr>
            <a:r>
              <a:rPr lang="en-US" dirty="0" smtClean="0"/>
              <a:t>Issue raw materials / raw materials</a:t>
            </a:r>
          </a:p>
        </p:txBody>
      </p:sp>
    </p:spTree>
    <p:extLst>
      <p:ext uri="{BB962C8B-B14F-4D97-AF65-F5344CB8AC3E}">
        <p14:creationId xmlns:p14="http://schemas.microsoft.com/office/powerpoint/2010/main" val="21290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Conversion process</a:t>
            </a:r>
          </a:p>
          <a:p>
            <a:pPr lvl="1"/>
            <a:r>
              <a:rPr lang="en-US" dirty="0" smtClean="0"/>
              <a:t>Internal controls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Equipment maintenance schedule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Adequate training and supervision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Video surveillance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Quality testing</a:t>
            </a:r>
          </a:p>
          <a:p>
            <a:pPr lvl="2"/>
            <a:r>
              <a:rPr lang="en-US" dirty="0" smtClean="0"/>
              <a:t>And a host of others!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6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Financing process</a:t>
            </a:r>
          </a:p>
          <a:p>
            <a:pPr lvl="1"/>
            <a:r>
              <a:rPr lang="en-US" sz="3600" dirty="0" smtClean="0"/>
              <a:t>Input &amp; output documents</a:t>
            </a:r>
          </a:p>
          <a:p>
            <a:pPr lvl="2"/>
            <a:r>
              <a:rPr lang="en-US" sz="3200" dirty="0" smtClean="0"/>
              <a:t>Bonds</a:t>
            </a:r>
          </a:p>
          <a:p>
            <a:pPr lvl="2"/>
            <a:r>
              <a:rPr lang="en-US" sz="3200" dirty="0" smtClean="0"/>
              <a:t>Shares of stock</a:t>
            </a:r>
          </a:p>
          <a:p>
            <a:pPr lvl="2"/>
            <a:r>
              <a:rPr lang="en-US" sz="3200" dirty="0" smtClean="0"/>
              <a:t>Dividend checks</a:t>
            </a:r>
          </a:p>
        </p:txBody>
      </p:sp>
    </p:spTree>
    <p:extLst>
      <p:ext uri="{BB962C8B-B14F-4D97-AF65-F5344CB8AC3E}">
        <p14:creationId xmlns:p14="http://schemas.microsoft.com/office/powerpoint/2010/main" val="824498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Financing process</a:t>
            </a:r>
          </a:p>
          <a:p>
            <a:pPr lvl="1"/>
            <a:r>
              <a:rPr lang="en-US" dirty="0" smtClean="0"/>
              <a:t>Processes &amp; common transactions</a:t>
            </a:r>
            <a:endParaRPr lang="en-US" dirty="0"/>
          </a:p>
          <a:p>
            <a:pPr lvl="2"/>
            <a:r>
              <a:rPr lang="en-US" dirty="0" smtClean="0"/>
              <a:t>Initial public offering</a:t>
            </a:r>
          </a:p>
          <a:p>
            <a:pPr lvl="2"/>
            <a:r>
              <a:rPr lang="en-US" dirty="0" smtClean="0"/>
              <a:t>Bond issuance</a:t>
            </a:r>
          </a:p>
          <a:p>
            <a:pPr lvl="2"/>
            <a:r>
              <a:rPr lang="en-US" dirty="0" smtClean="0"/>
              <a:t>Dividend payments</a:t>
            </a:r>
          </a:p>
          <a:p>
            <a:pPr lvl="2"/>
            <a:r>
              <a:rPr lang="en-US" dirty="0" smtClean="0"/>
              <a:t>Stock splits</a:t>
            </a:r>
          </a:p>
          <a:p>
            <a:pPr lvl="2"/>
            <a:r>
              <a:rPr lang="en-US" dirty="0" smtClean="0"/>
              <a:t>Principal &amp; interest payments on bonds</a:t>
            </a:r>
          </a:p>
          <a:p>
            <a:pPr lvl="2"/>
            <a:r>
              <a:rPr lang="en-US" dirty="0" smtClean="0"/>
              <a:t>Purchase of treasury shares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20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Financing </a:t>
            </a:r>
            <a:r>
              <a:rPr lang="en-US" sz="3200" dirty="0" smtClean="0"/>
              <a:t>process</a:t>
            </a:r>
          </a:p>
          <a:p>
            <a:pPr lvl="1"/>
            <a:r>
              <a:rPr lang="en-US" dirty="0" smtClean="0"/>
              <a:t>Storage</a:t>
            </a:r>
            <a:endParaRPr lang="en-US" dirty="0"/>
          </a:p>
          <a:p>
            <a:pPr lvl="2"/>
            <a:r>
              <a:rPr lang="en-US" dirty="0" smtClean="0"/>
              <a:t>Master files</a:t>
            </a:r>
          </a:p>
          <a:p>
            <a:pPr lvl="3"/>
            <a:r>
              <a:rPr lang="en-US" dirty="0" smtClean="0"/>
              <a:t>Stockholders</a:t>
            </a:r>
          </a:p>
          <a:p>
            <a:pPr lvl="3"/>
            <a:r>
              <a:rPr lang="en-US" dirty="0" smtClean="0"/>
              <a:t>Bondholders</a:t>
            </a:r>
          </a:p>
          <a:p>
            <a:pPr lvl="3"/>
            <a:r>
              <a:rPr lang="en-US" dirty="0" smtClean="0"/>
              <a:t>Cash</a:t>
            </a:r>
          </a:p>
          <a:p>
            <a:pPr lvl="2"/>
            <a:r>
              <a:rPr lang="en-US" dirty="0" smtClean="0"/>
              <a:t>Transaction files</a:t>
            </a:r>
          </a:p>
          <a:p>
            <a:pPr lvl="3"/>
            <a:r>
              <a:rPr lang="en-US" dirty="0" smtClean="0"/>
              <a:t>Issue capital stock</a:t>
            </a:r>
          </a:p>
          <a:p>
            <a:pPr lvl="3"/>
            <a:r>
              <a:rPr lang="en-US" dirty="0" smtClean="0"/>
              <a:t>Pay bond interest</a:t>
            </a:r>
          </a:p>
          <a:p>
            <a:pPr lvl="2"/>
            <a:r>
              <a:rPr lang="en-US" dirty="0" smtClean="0"/>
              <a:t>Junction file</a:t>
            </a:r>
          </a:p>
          <a:p>
            <a:pPr marL="1371600" lvl="3" indent="0">
              <a:buNone/>
            </a:pPr>
            <a:r>
              <a:rPr lang="en-US" dirty="0" smtClean="0"/>
              <a:t>Bonds payable / pay bond interest</a:t>
            </a:r>
          </a:p>
        </p:txBody>
      </p:sp>
    </p:spTree>
    <p:extLst>
      <p:ext uri="{BB962C8B-B14F-4D97-AF65-F5344CB8AC3E}">
        <p14:creationId xmlns:p14="http://schemas.microsoft.com/office/powerpoint/2010/main" val="1417192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Financing process</a:t>
            </a:r>
          </a:p>
          <a:p>
            <a:pPr lvl="1"/>
            <a:r>
              <a:rPr lang="en-US" dirty="0" smtClean="0"/>
              <a:t>Internal controls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Budgets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Appropriate approvals, such as for dividend payments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Information technology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Separation of duties</a:t>
            </a:r>
          </a:p>
          <a:p>
            <a:pPr lvl="2"/>
            <a:r>
              <a:rPr lang="en-US" dirty="0" smtClean="0"/>
              <a:t>And many others!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21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Human resources process</a:t>
            </a:r>
          </a:p>
          <a:p>
            <a:pPr lvl="1"/>
            <a:r>
              <a:rPr lang="en-US" sz="3600" dirty="0" smtClean="0"/>
              <a:t>Input &amp; output documents</a:t>
            </a:r>
          </a:p>
          <a:p>
            <a:pPr lvl="2"/>
            <a:r>
              <a:rPr lang="en-US" sz="3200" dirty="0" smtClean="0"/>
              <a:t>Forms W-2 and W-4</a:t>
            </a:r>
          </a:p>
          <a:p>
            <a:pPr lvl="2"/>
            <a:r>
              <a:rPr lang="en-US" sz="3200" dirty="0" smtClean="0"/>
              <a:t>Form 1099</a:t>
            </a:r>
          </a:p>
          <a:p>
            <a:pPr lvl="2"/>
            <a:r>
              <a:rPr lang="en-US" sz="3200" dirty="0" smtClean="0"/>
              <a:t>Payroll register</a:t>
            </a:r>
          </a:p>
          <a:p>
            <a:pPr lvl="2"/>
            <a:r>
              <a:rPr lang="en-US" sz="3200" dirty="0" smtClean="0"/>
              <a:t>Forms 940 and 941</a:t>
            </a:r>
          </a:p>
        </p:txBody>
      </p:sp>
    </p:spTree>
    <p:extLst>
      <p:ext uri="{BB962C8B-B14F-4D97-AF65-F5344CB8AC3E}">
        <p14:creationId xmlns:p14="http://schemas.microsoft.com/office/powerpoint/2010/main" val="4051512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Human resources process</a:t>
            </a:r>
          </a:p>
          <a:p>
            <a:pPr lvl="1"/>
            <a:r>
              <a:rPr lang="en-US" dirty="0" smtClean="0"/>
              <a:t>Processes &amp; common transactions</a:t>
            </a:r>
            <a:endParaRPr lang="en-US" dirty="0"/>
          </a:p>
          <a:p>
            <a:pPr lvl="2"/>
            <a:r>
              <a:rPr lang="en-US" dirty="0" smtClean="0"/>
              <a:t>Hiring new employees</a:t>
            </a:r>
          </a:p>
          <a:p>
            <a:pPr lvl="2"/>
            <a:r>
              <a:rPr lang="en-US" dirty="0" smtClean="0"/>
              <a:t>Evaluating employee performance</a:t>
            </a:r>
          </a:p>
          <a:p>
            <a:pPr lvl="2"/>
            <a:r>
              <a:rPr lang="en-US" dirty="0" smtClean="0"/>
              <a:t>Terminating employees</a:t>
            </a:r>
          </a:p>
          <a:p>
            <a:pPr lvl="2"/>
            <a:r>
              <a:rPr lang="en-US" dirty="0" smtClean="0"/>
              <a:t>Paying employee pensions</a:t>
            </a:r>
          </a:p>
          <a:p>
            <a:pPr lvl="2"/>
            <a:r>
              <a:rPr lang="en-US" dirty="0" smtClean="0"/>
              <a:t>Depositing withholdings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4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Human resources </a:t>
            </a:r>
            <a:r>
              <a:rPr lang="en-US" sz="3200" dirty="0" smtClean="0"/>
              <a:t>process</a:t>
            </a:r>
          </a:p>
          <a:p>
            <a:pPr lvl="1"/>
            <a:r>
              <a:rPr lang="en-US" dirty="0" smtClean="0"/>
              <a:t>Storage</a:t>
            </a:r>
            <a:endParaRPr lang="en-US" dirty="0"/>
          </a:p>
          <a:p>
            <a:pPr lvl="2"/>
            <a:r>
              <a:rPr lang="en-US" dirty="0" smtClean="0"/>
              <a:t>Master files</a:t>
            </a:r>
          </a:p>
          <a:p>
            <a:pPr lvl="3"/>
            <a:r>
              <a:rPr lang="en-US" dirty="0" smtClean="0"/>
              <a:t>Employees</a:t>
            </a:r>
          </a:p>
          <a:p>
            <a:pPr lvl="3"/>
            <a:r>
              <a:rPr lang="en-US" dirty="0" smtClean="0"/>
              <a:t>Independent contractors</a:t>
            </a:r>
          </a:p>
          <a:p>
            <a:pPr lvl="3"/>
            <a:r>
              <a:rPr lang="en-US" dirty="0" smtClean="0"/>
              <a:t>Cash</a:t>
            </a:r>
          </a:p>
          <a:p>
            <a:pPr lvl="2"/>
            <a:r>
              <a:rPr lang="en-US" dirty="0" smtClean="0"/>
              <a:t>Transaction files</a:t>
            </a:r>
          </a:p>
          <a:p>
            <a:pPr lvl="3"/>
            <a:r>
              <a:rPr lang="en-US" dirty="0" smtClean="0"/>
              <a:t>Pay employees</a:t>
            </a:r>
          </a:p>
          <a:p>
            <a:pPr lvl="3"/>
            <a:r>
              <a:rPr lang="en-US" dirty="0" smtClean="0"/>
              <a:t>Conduct performance reviews</a:t>
            </a:r>
          </a:p>
          <a:p>
            <a:pPr lvl="2"/>
            <a:r>
              <a:rPr lang="en-US" dirty="0" smtClean="0"/>
              <a:t>Junction file</a:t>
            </a:r>
          </a:p>
          <a:p>
            <a:pPr marL="1371600" lvl="3" indent="0">
              <a:buNone/>
            </a:pPr>
            <a:r>
              <a:rPr lang="en-US" dirty="0" smtClean="0"/>
              <a:t>Employee / assign employee to project</a:t>
            </a:r>
          </a:p>
        </p:txBody>
      </p:sp>
    </p:spTree>
    <p:extLst>
      <p:ext uri="{BB962C8B-B14F-4D97-AF65-F5344CB8AC3E}">
        <p14:creationId xmlns:p14="http://schemas.microsoft.com/office/powerpoint/2010/main" val="361607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Processes overview</a:t>
            </a:r>
          </a:p>
          <a:p>
            <a:r>
              <a:rPr lang="en-US" dirty="0" smtClean="0"/>
              <a:t>AIS elements</a:t>
            </a:r>
          </a:p>
        </p:txBody>
      </p:sp>
    </p:spTree>
    <p:extLst>
      <p:ext uri="{BB962C8B-B14F-4D97-AF65-F5344CB8AC3E}">
        <p14:creationId xmlns:p14="http://schemas.microsoft.com/office/powerpoint/2010/main" val="4152841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Human resources process</a:t>
            </a:r>
          </a:p>
          <a:p>
            <a:pPr lvl="1"/>
            <a:r>
              <a:rPr lang="en-US" dirty="0" smtClean="0"/>
              <a:t>Internal controls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Written performance reviews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Code of ethics / code of conduct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Separate payroll bank account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Separation of duties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Adequate supervision</a:t>
            </a:r>
          </a:p>
          <a:p>
            <a:pPr lvl="2"/>
            <a:r>
              <a:rPr lang="en-US" dirty="0" smtClean="0"/>
              <a:t>And many others!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71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600200"/>
            <a:ext cx="2998135" cy="38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55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Learning objectives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2801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Explain </a:t>
            </a:r>
            <a:r>
              <a:rPr lang="en-US" sz="2400" dirty="0"/>
              <a:t>its role and purpose.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Explain </a:t>
            </a:r>
            <a:r>
              <a:rPr lang="en-US" sz="2400" dirty="0"/>
              <a:t>how the generic structure of most AIS applies.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Identify </a:t>
            </a:r>
            <a:r>
              <a:rPr lang="en-US" sz="2400" dirty="0"/>
              <a:t>and process common transactions.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Design </a:t>
            </a:r>
            <a:r>
              <a:rPr lang="en-US" sz="2400" dirty="0"/>
              <a:t>and critique internal controls based on common risk exposures.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Develop </a:t>
            </a:r>
            <a:r>
              <a:rPr lang="en-US" sz="2400" dirty="0"/>
              <a:t>and interpret process-related systems </a:t>
            </a:r>
            <a:r>
              <a:rPr lang="en-US" sz="2400" dirty="0" smtClean="0"/>
              <a:t>documentation.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Appropriately </a:t>
            </a:r>
            <a:r>
              <a:rPr lang="en-US" sz="2400" dirty="0"/>
              <a:t>use terminology common to each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Explain </a:t>
            </a:r>
            <a:r>
              <a:rPr lang="en-US" sz="2400" dirty="0"/>
              <a:t>how each process is related to Porter's value chain.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For each process discussed in this chapter:</a:t>
            </a: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604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chapter considers three business processes:</a:t>
            </a:r>
          </a:p>
          <a:p>
            <a:pPr lvl="1"/>
            <a:r>
              <a:rPr lang="en-US" dirty="0" smtClean="0"/>
              <a:t>Conversion</a:t>
            </a:r>
          </a:p>
          <a:p>
            <a:pPr lvl="1"/>
            <a:r>
              <a:rPr lang="en-US" dirty="0" smtClean="0"/>
              <a:t>Financing</a:t>
            </a:r>
          </a:p>
          <a:p>
            <a:pPr lvl="1"/>
            <a:r>
              <a:rPr lang="en-US" dirty="0" smtClean="0"/>
              <a:t>Human resources</a:t>
            </a:r>
          </a:p>
          <a:p>
            <a:r>
              <a:rPr lang="en-US" dirty="0" smtClean="0"/>
              <a:t>While at least as important as the sales / collection &amp; acquisition / payment processes, they do not generalize as well.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113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Conversion process</a:t>
            </a:r>
          </a:p>
          <a:p>
            <a:pPr lvl="1"/>
            <a:r>
              <a:rPr lang="en-US" dirty="0" smtClean="0"/>
              <a:t>Purpose:  convert direct material, direct labor and manufacturing overhead into finished products</a:t>
            </a:r>
          </a:p>
          <a:p>
            <a:pPr lvl="1"/>
            <a:r>
              <a:rPr lang="en-US" dirty="0" smtClean="0"/>
              <a:t>Connected to cost accounting</a:t>
            </a:r>
          </a:p>
          <a:p>
            <a:pPr lvl="1"/>
            <a:r>
              <a:rPr lang="en-US" dirty="0" smtClean="0"/>
              <a:t>Value chain element:  operations</a:t>
            </a:r>
          </a:p>
          <a:p>
            <a:pPr lvl="1"/>
            <a:r>
              <a:rPr lang="en-US" dirty="0" smtClean="0"/>
              <a:t>Types</a:t>
            </a:r>
          </a:p>
          <a:p>
            <a:pPr lvl="2"/>
            <a:r>
              <a:rPr lang="en-US" dirty="0" smtClean="0"/>
              <a:t>Job order</a:t>
            </a:r>
          </a:p>
          <a:p>
            <a:pPr lvl="2"/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Hybrid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22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Financing process</a:t>
            </a:r>
          </a:p>
          <a:p>
            <a:pPr lvl="1"/>
            <a:r>
              <a:rPr lang="en-US" dirty="0" smtClean="0"/>
              <a:t>Purpose:  acquire &amp; pay for additional funding through debt and equity securities</a:t>
            </a:r>
          </a:p>
          <a:p>
            <a:pPr lvl="1"/>
            <a:r>
              <a:rPr lang="en-US" dirty="0" smtClean="0"/>
              <a:t>Connected to intermediate accounting &amp; finance</a:t>
            </a:r>
          </a:p>
          <a:p>
            <a:pPr lvl="1"/>
            <a:r>
              <a:rPr lang="en-US" dirty="0" smtClean="0"/>
              <a:t>Value chain:  infrastructure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67000"/>
            <a:ext cx="408214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800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Human resources process</a:t>
            </a:r>
            <a:endParaRPr lang="en-US" dirty="0"/>
          </a:p>
          <a:p>
            <a:pPr lvl="1"/>
            <a:r>
              <a:rPr lang="en-US" dirty="0" smtClean="0"/>
              <a:t>Purpose:  manage human assets from hiring through departure</a:t>
            </a:r>
          </a:p>
          <a:p>
            <a:pPr lvl="1"/>
            <a:r>
              <a:rPr lang="en-US" dirty="0" smtClean="0"/>
              <a:t>Connected </a:t>
            </a:r>
            <a:r>
              <a:rPr lang="en-US" dirty="0"/>
              <a:t>to intermediate </a:t>
            </a:r>
            <a:r>
              <a:rPr lang="en-US" dirty="0" smtClean="0"/>
              <a:t>accounting and management</a:t>
            </a:r>
          </a:p>
          <a:p>
            <a:pPr lvl="1"/>
            <a:r>
              <a:rPr lang="en-US" dirty="0" smtClean="0"/>
              <a:t>Value chain:  human resource management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76600"/>
            <a:ext cx="389307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47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AIS elements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0" y="1676400"/>
            <a:ext cx="4114800" cy="4449763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Inputs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Processes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Outputs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Storage</a:t>
            </a:r>
          </a:p>
          <a:p>
            <a:r>
              <a:rPr lang="en-US" dirty="0" smtClean="0"/>
              <a:t>Internal controls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886200" cy="46910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 following slides will explore the five generic AIS elements within the context of each business process: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Conversion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Financing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Human resources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1989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elements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Conversion process</a:t>
            </a:r>
          </a:p>
          <a:p>
            <a:pPr lvl="1"/>
            <a:r>
              <a:rPr lang="en-US" sz="3600" dirty="0" smtClean="0"/>
              <a:t>Input &amp; output documents</a:t>
            </a:r>
          </a:p>
          <a:p>
            <a:pPr lvl="2"/>
            <a:r>
              <a:rPr lang="en-US" sz="3200" dirty="0" smtClean="0"/>
              <a:t>Materials requisition</a:t>
            </a:r>
          </a:p>
          <a:p>
            <a:pPr lvl="2"/>
            <a:r>
              <a:rPr lang="en-US" sz="3200" dirty="0" smtClean="0"/>
              <a:t>Job cost sheet</a:t>
            </a:r>
          </a:p>
          <a:p>
            <a:pPr lvl="2"/>
            <a:r>
              <a:rPr lang="en-US" sz="3200" dirty="0" smtClean="0"/>
              <a:t>Production cost report</a:t>
            </a:r>
          </a:p>
        </p:txBody>
      </p:sp>
    </p:spTree>
    <p:extLst>
      <p:ext uri="{BB962C8B-B14F-4D97-AF65-F5344CB8AC3E}">
        <p14:creationId xmlns:p14="http://schemas.microsoft.com/office/powerpoint/2010/main" val="3006678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517</Words>
  <Application>Microsoft Office PowerPoint</Application>
  <PresentationFormat>On-screen Show (4:3)</PresentationFormat>
  <Paragraphs>156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Chapter 14</vt:lpstr>
      <vt:lpstr>Outline</vt:lpstr>
      <vt:lpstr>Learning objectives</vt:lpstr>
      <vt:lpstr>Processes overview</vt:lpstr>
      <vt:lpstr>Processes overview</vt:lpstr>
      <vt:lpstr>Processes overview</vt:lpstr>
      <vt:lpstr>Processes overview</vt:lpstr>
      <vt:lpstr>AIS elements</vt:lpstr>
      <vt:lpstr>AIS elements</vt:lpstr>
      <vt:lpstr>AIS elements</vt:lpstr>
      <vt:lpstr>AIS elements</vt:lpstr>
      <vt:lpstr>AIS elements</vt:lpstr>
      <vt:lpstr>AIS elements</vt:lpstr>
      <vt:lpstr>AIS elements</vt:lpstr>
      <vt:lpstr>AIS elements</vt:lpstr>
      <vt:lpstr>AIS elements</vt:lpstr>
      <vt:lpstr>AIS elements</vt:lpstr>
      <vt:lpstr>AIS elements</vt:lpstr>
      <vt:lpstr>AIS elements</vt:lpstr>
      <vt:lpstr>AIS elements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Pavendan Pugalendi</cp:lastModifiedBy>
  <cp:revision>21</cp:revision>
  <dcterms:created xsi:type="dcterms:W3CDTF">2014-06-10T22:03:34Z</dcterms:created>
  <dcterms:modified xsi:type="dcterms:W3CDTF">2014-12-17T08:02:13Z</dcterms:modified>
</cp:coreProperties>
</file>