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E042EC-37D4-40B4-B28D-331F6D966255}"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C6017C-3598-4F1E-BDA8-7D3EBA0582A4}" type="slidenum">
              <a:rPr lang="en-US" smtClean="0"/>
              <a:t>‹#›</a:t>
            </a:fld>
            <a:endParaRPr lang="en-US"/>
          </a:p>
        </p:txBody>
      </p:sp>
    </p:spTree>
    <p:extLst>
      <p:ext uri="{BB962C8B-B14F-4D97-AF65-F5344CB8AC3E}">
        <p14:creationId xmlns:p14="http://schemas.microsoft.com/office/powerpoint/2010/main" val="1566148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042EC-37D4-40B4-B28D-331F6D966255}"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C6017C-3598-4F1E-BDA8-7D3EBA0582A4}" type="slidenum">
              <a:rPr lang="en-US" smtClean="0"/>
              <a:t>‹#›</a:t>
            </a:fld>
            <a:endParaRPr lang="en-US"/>
          </a:p>
        </p:txBody>
      </p:sp>
    </p:spTree>
    <p:extLst>
      <p:ext uri="{BB962C8B-B14F-4D97-AF65-F5344CB8AC3E}">
        <p14:creationId xmlns:p14="http://schemas.microsoft.com/office/powerpoint/2010/main" val="2482663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042EC-37D4-40B4-B28D-331F6D966255}"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C6017C-3598-4F1E-BDA8-7D3EBA0582A4}" type="slidenum">
              <a:rPr lang="en-US" smtClean="0"/>
              <a:t>‹#›</a:t>
            </a:fld>
            <a:endParaRPr lang="en-US"/>
          </a:p>
        </p:txBody>
      </p:sp>
    </p:spTree>
    <p:extLst>
      <p:ext uri="{BB962C8B-B14F-4D97-AF65-F5344CB8AC3E}">
        <p14:creationId xmlns:p14="http://schemas.microsoft.com/office/powerpoint/2010/main" val="3043514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042EC-37D4-40B4-B28D-331F6D966255}"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C6017C-3598-4F1E-BDA8-7D3EBA0582A4}" type="slidenum">
              <a:rPr lang="en-US" smtClean="0"/>
              <a:t>‹#›</a:t>
            </a:fld>
            <a:endParaRPr lang="en-US"/>
          </a:p>
        </p:txBody>
      </p:sp>
    </p:spTree>
    <p:extLst>
      <p:ext uri="{BB962C8B-B14F-4D97-AF65-F5344CB8AC3E}">
        <p14:creationId xmlns:p14="http://schemas.microsoft.com/office/powerpoint/2010/main" val="3912537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E042EC-37D4-40B4-B28D-331F6D966255}"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C6017C-3598-4F1E-BDA8-7D3EBA0582A4}" type="slidenum">
              <a:rPr lang="en-US" smtClean="0"/>
              <a:t>‹#›</a:t>
            </a:fld>
            <a:endParaRPr lang="en-US"/>
          </a:p>
        </p:txBody>
      </p:sp>
    </p:spTree>
    <p:extLst>
      <p:ext uri="{BB962C8B-B14F-4D97-AF65-F5344CB8AC3E}">
        <p14:creationId xmlns:p14="http://schemas.microsoft.com/office/powerpoint/2010/main" val="18999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E042EC-37D4-40B4-B28D-331F6D966255}" type="datetimeFigureOut">
              <a:rPr lang="en-US" smtClean="0"/>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C6017C-3598-4F1E-BDA8-7D3EBA0582A4}" type="slidenum">
              <a:rPr lang="en-US" smtClean="0"/>
              <a:t>‹#›</a:t>
            </a:fld>
            <a:endParaRPr lang="en-US"/>
          </a:p>
        </p:txBody>
      </p:sp>
    </p:spTree>
    <p:extLst>
      <p:ext uri="{BB962C8B-B14F-4D97-AF65-F5344CB8AC3E}">
        <p14:creationId xmlns:p14="http://schemas.microsoft.com/office/powerpoint/2010/main" val="1894145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E042EC-37D4-40B4-B28D-331F6D966255}" type="datetimeFigureOut">
              <a:rPr lang="en-US" smtClean="0"/>
              <a:t>12/10/2018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C6017C-3598-4F1E-BDA8-7D3EBA0582A4}" type="slidenum">
              <a:rPr lang="en-US" smtClean="0"/>
              <a:t>‹#›</a:t>
            </a:fld>
            <a:endParaRPr lang="en-US"/>
          </a:p>
        </p:txBody>
      </p:sp>
    </p:spTree>
    <p:extLst>
      <p:ext uri="{BB962C8B-B14F-4D97-AF65-F5344CB8AC3E}">
        <p14:creationId xmlns:p14="http://schemas.microsoft.com/office/powerpoint/2010/main" val="3360900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E042EC-37D4-40B4-B28D-331F6D966255}" type="datetimeFigureOut">
              <a:rPr lang="en-US" smtClean="0"/>
              <a:t>12/10/2018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C6017C-3598-4F1E-BDA8-7D3EBA0582A4}" type="slidenum">
              <a:rPr lang="en-US" smtClean="0"/>
              <a:t>‹#›</a:t>
            </a:fld>
            <a:endParaRPr lang="en-US"/>
          </a:p>
        </p:txBody>
      </p:sp>
    </p:spTree>
    <p:extLst>
      <p:ext uri="{BB962C8B-B14F-4D97-AF65-F5344CB8AC3E}">
        <p14:creationId xmlns:p14="http://schemas.microsoft.com/office/powerpoint/2010/main" val="2610926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042EC-37D4-40B4-B28D-331F6D966255}" type="datetimeFigureOut">
              <a:rPr lang="en-US" smtClean="0"/>
              <a:t>12/10/2018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C6017C-3598-4F1E-BDA8-7D3EBA0582A4}" type="slidenum">
              <a:rPr lang="en-US" smtClean="0"/>
              <a:t>‹#›</a:t>
            </a:fld>
            <a:endParaRPr lang="en-US"/>
          </a:p>
        </p:txBody>
      </p:sp>
    </p:spTree>
    <p:extLst>
      <p:ext uri="{BB962C8B-B14F-4D97-AF65-F5344CB8AC3E}">
        <p14:creationId xmlns:p14="http://schemas.microsoft.com/office/powerpoint/2010/main" val="3642248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042EC-37D4-40B4-B28D-331F6D966255}" type="datetimeFigureOut">
              <a:rPr lang="en-US" smtClean="0"/>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C6017C-3598-4F1E-BDA8-7D3EBA0582A4}" type="slidenum">
              <a:rPr lang="en-US" smtClean="0"/>
              <a:t>‹#›</a:t>
            </a:fld>
            <a:endParaRPr lang="en-US"/>
          </a:p>
        </p:txBody>
      </p:sp>
    </p:spTree>
    <p:extLst>
      <p:ext uri="{BB962C8B-B14F-4D97-AF65-F5344CB8AC3E}">
        <p14:creationId xmlns:p14="http://schemas.microsoft.com/office/powerpoint/2010/main" val="413927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042EC-37D4-40B4-B28D-331F6D966255}" type="datetimeFigureOut">
              <a:rPr lang="en-US" smtClean="0"/>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C6017C-3598-4F1E-BDA8-7D3EBA0582A4}" type="slidenum">
              <a:rPr lang="en-US" smtClean="0"/>
              <a:t>‹#›</a:t>
            </a:fld>
            <a:endParaRPr lang="en-US"/>
          </a:p>
        </p:txBody>
      </p:sp>
    </p:spTree>
    <p:extLst>
      <p:ext uri="{BB962C8B-B14F-4D97-AF65-F5344CB8AC3E}">
        <p14:creationId xmlns:p14="http://schemas.microsoft.com/office/powerpoint/2010/main" val="1666373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042EC-37D4-40B4-B28D-331F6D966255}" type="datetimeFigureOut">
              <a:rPr lang="en-US" smtClean="0"/>
              <a:t>12/10/2018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C6017C-3598-4F1E-BDA8-7D3EBA0582A4}" type="slidenum">
              <a:rPr lang="en-US" smtClean="0"/>
              <a:t>‹#›</a:t>
            </a:fld>
            <a:endParaRPr lang="en-US"/>
          </a:p>
        </p:txBody>
      </p:sp>
    </p:spTree>
    <p:extLst>
      <p:ext uri="{BB962C8B-B14F-4D97-AF65-F5344CB8AC3E}">
        <p14:creationId xmlns:p14="http://schemas.microsoft.com/office/powerpoint/2010/main" val="3520715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Global Marketing Communications</a:t>
            </a:r>
            <a:endParaRPr lang="en-US" dirty="0"/>
          </a:p>
        </p:txBody>
      </p:sp>
      <p:sp>
        <p:nvSpPr>
          <p:cNvPr id="3" name="Subtitle 2"/>
          <p:cNvSpPr>
            <a:spLocks noGrp="1"/>
          </p:cNvSpPr>
          <p:nvPr>
            <p:ph type="subTitle" idx="1"/>
          </p:nvPr>
        </p:nvSpPr>
        <p:spPr/>
        <p:txBody>
          <a:bodyPr/>
          <a:lstStyle/>
          <a:p>
            <a:r>
              <a:rPr lang="en-US" dirty="0" smtClean="0"/>
              <a:t>Advertising &amp; Public Relations</a:t>
            </a:r>
          </a:p>
          <a:p>
            <a:r>
              <a:rPr lang="en-US" dirty="0" smtClean="0"/>
              <a:t>Chapter 13</a:t>
            </a:r>
            <a:endParaRPr lang="en-US" dirty="0"/>
          </a:p>
        </p:txBody>
      </p:sp>
    </p:spTree>
    <p:extLst>
      <p:ext uri="{BB962C8B-B14F-4D97-AF65-F5344CB8AC3E}">
        <p14:creationId xmlns:p14="http://schemas.microsoft.com/office/powerpoint/2010/main" val="2467488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Global Advertising</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r>
              <a:rPr lang="en-US" dirty="0" smtClean="0"/>
              <a:t>The </a:t>
            </a:r>
            <a:r>
              <a:rPr lang="en-US" b="1" dirty="0" smtClean="0"/>
              <a:t>advertising appeal </a:t>
            </a:r>
            <a:r>
              <a:rPr lang="en-US" dirty="0" smtClean="0"/>
              <a:t>is the communications approach that relates to the motives of the target audience. </a:t>
            </a:r>
          </a:p>
          <a:p>
            <a:r>
              <a:rPr lang="en-US" b="1" dirty="0" smtClean="0"/>
              <a:t>Rational appeal </a:t>
            </a:r>
            <a:r>
              <a:rPr lang="en-US" dirty="0" smtClean="0"/>
              <a:t>depend on logic and speak to the audience’s intellect. They are based on consumers’ need for information.</a:t>
            </a:r>
          </a:p>
          <a:p>
            <a:r>
              <a:rPr lang="en-US" b="1" dirty="0" smtClean="0"/>
              <a:t>Emotional appeal </a:t>
            </a:r>
            <a:r>
              <a:rPr lang="en-US" dirty="0" smtClean="0"/>
              <a:t>evokes an emotional response that will direct purchase behavior.</a:t>
            </a:r>
          </a:p>
          <a:p>
            <a:r>
              <a:rPr lang="en-US" dirty="0" smtClean="0"/>
              <a:t>The message elements in a particular ad will depend on which appeal is being employed.</a:t>
            </a:r>
            <a:endParaRPr lang="en-US" dirty="0"/>
          </a:p>
        </p:txBody>
      </p:sp>
    </p:spTree>
    <p:extLst>
      <p:ext uri="{BB962C8B-B14F-4D97-AF65-F5344CB8AC3E}">
        <p14:creationId xmlns:p14="http://schemas.microsoft.com/office/powerpoint/2010/main" val="3512344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Creating Global Advertising</a:t>
            </a:r>
            <a:endParaRPr lang="en-US" dirty="0"/>
          </a:p>
        </p:txBody>
      </p:sp>
      <p:sp>
        <p:nvSpPr>
          <p:cNvPr id="3" name="Content Placeholder 2"/>
          <p:cNvSpPr>
            <a:spLocks noGrp="1"/>
          </p:cNvSpPr>
          <p:nvPr>
            <p:ph idx="1"/>
          </p:nvPr>
        </p:nvSpPr>
        <p:spPr>
          <a:xfrm>
            <a:off x="228600" y="990600"/>
            <a:ext cx="8686800" cy="5715000"/>
          </a:xfrm>
        </p:spPr>
        <p:txBody>
          <a:bodyPr>
            <a:normAutofit fontScale="92500" lnSpcReduction="10000"/>
          </a:bodyPr>
          <a:lstStyle/>
          <a:p>
            <a:r>
              <a:rPr lang="en-US" dirty="0" smtClean="0"/>
              <a:t>The </a:t>
            </a:r>
            <a:r>
              <a:rPr lang="en-US" b="1" dirty="0" smtClean="0"/>
              <a:t>selling proposition </a:t>
            </a:r>
            <a:r>
              <a:rPr lang="en-US" dirty="0" smtClean="0"/>
              <a:t>is the promise that captures the reason for buying the product, or the benefits the product provides.</a:t>
            </a:r>
          </a:p>
          <a:p>
            <a:r>
              <a:rPr lang="en-US" dirty="0" smtClean="0"/>
              <a:t>Selling propositions and appeal differ depending on product life cycle, cultural, social and economic differences in target markets.</a:t>
            </a:r>
          </a:p>
          <a:p>
            <a:r>
              <a:rPr lang="en-US" b="1" dirty="0" smtClean="0"/>
              <a:t>Creative execution </a:t>
            </a:r>
            <a:r>
              <a:rPr lang="en-US" dirty="0" smtClean="0"/>
              <a:t>is the way an appeal or proposition is presented (straight sell, scientific evidence, demonstration, comparison, testimonial, animation, drama, etc.).</a:t>
            </a:r>
          </a:p>
          <a:p>
            <a:r>
              <a:rPr lang="en-US" dirty="0" smtClean="0"/>
              <a:t>The responsibility for deciding on the appeal, the selling proposition, and the appropriate execution lies with </a:t>
            </a:r>
            <a:r>
              <a:rPr lang="en-US" b="1" dirty="0" err="1" smtClean="0"/>
              <a:t>creatives</a:t>
            </a:r>
            <a:r>
              <a:rPr lang="en-US" b="1" dirty="0" smtClean="0"/>
              <a:t>-</a:t>
            </a:r>
            <a:r>
              <a:rPr lang="en-US" dirty="0" smtClean="0"/>
              <a:t> art directors and copywriters. </a:t>
            </a:r>
            <a:endParaRPr lang="en-US" dirty="0"/>
          </a:p>
        </p:txBody>
      </p:sp>
    </p:spTree>
    <p:extLst>
      <p:ext uri="{BB962C8B-B14F-4D97-AF65-F5344CB8AC3E}">
        <p14:creationId xmlns:p14="http://schemas.microsoft.com/office/powerpoint/2010/main" val="42026205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Direction and Art Directors</a:t>
            </a:r>
            <a:endParaRPr lang="en-US" dirty="0"/>
          </a:p>
        </p:txBody>
      </p:sp>
      <p:sp>
        <p:nvSpPr>
          <p:cNvPr id="3" name="Content Placeholder 2"/>
          <p:cNvSpPr>
            <a:spLocks noGrp="1"/>
          </p:cNvSpPr>
          <p:nvPr>
            <p:ph idx="1"/>
          </p:nvPr>
        </p:nvSpPr>
        <p:spPr>
          <a:xfrm>
            <a:off x="457200" y="1600200"/>
            <a:ext cx="8458200" cy="5029200"/>
          </a:xfrm>
        </p:spPr>
        <p:txBody>
          <a:bodyPr>
            <a:normAutofit fontScale="85000" lnSpcReduction="10000"/>
          </a:bodyPr>
          <a:lstStyle/>
          <a:p>
            <a:r>
              <a:rPr lang="en-US" b="1" dirty="0" smtClean="0"/>
              <a:t>Art direction </a:t>
            </a:r>
            <a:r>
              <a:rPr lang="en-US" dirty="0" smtClean="0"/>
              <a:t>is the visual presentation of an advertisement –the body language.</a:t>
            </a:r>
          </a:p>
          <a:p>
            <a:pPr lvl="1"/>
            <a:r>
              <a:rPr lang="en-US" dirty="0" smtClean="0"/>
              <a:t>Product development </a:t>
            </a:r>
          </a:p>
          <a:p>
            <a:pPr lvl="1"/>
            <a:r>
              <a:rPr lang="en-US" dirty="0" err="1" smtClean="0"/>
              <a:t>Marcom</a:t>
            </a:r>
            <a:endParaRPr lang="en-US" dirty="0" smtClean="0"/>
          </a:p>
          <a:p>
            <a:pPr lvl="1"/>
            <a:r>
              <a:rPr lang="en-US" dirty="0" smtClean="0"/>
              <a:t>Design room </a:t>
            </a:r>
          </a:p>
          <a:p>
            <a:pPr lvl="1"/>
            <a:r>
              <a:rPr lang="en-US" dirty="0" smtClean="0"/>
              <a:t>Execution </a:t>
            </a:r>
          </a:p>
          <a:p>
            <a:r>
              <a:rPr lang="en-US" b="1" dirty="0" smtClean="0"/>
              <a:t>Art director </a:t>
            </a:r>
            <a:r>
              <a:rPr lang="en-US" dirty="0" smtClean="0"/>
              <a:t>is the individual with general responsibility for the overall look of an ad.</a:t>
            </a:r>
          </a:p>
          <a:p>
            <a:r>
              <a:rPr lang="en-US" dirty="0" smtClean="0"/>
              <a:t>Some </a:t>
            </a:r>
            <a:r>
              <a:rPr lang="en-US" dirty="0" smtClean="0"/>
              <a:t>forms of visual presentation are universally understood. </a:t>
            </a:r>
          </a:p>
          <a:p>
            <a:r>
              <a:rPr lang="en-US" dirty="0" smtClean="0"/>
              <a:t>Executions should be extended appropriately into certain markets- cultural and environment. Example: Benetton </a:t>
            </a:r>
            <a:endParaRPr lang="en-US" dirty="0"/>
          </a:p>
        </p:txBody>
      </p:sp>
    </p:spTree>
    <p:extLst>
      <p:ext uri="{BB962C8B-B14F-4D97-AF65-F5344CB8AC3E}">
        <p14:creationId xmlns:p14="http://schemas.microsoft.com/office/powerpoint/2010/main" val="2095915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70"/>
            <a:ext cx="8229600" cy="825230"/>
          </a:xfrm>
        </p:spPr>
        <p:txBody>
          <a:bodyPr/>
          <a:lstStyle/>
          <a:p>
            <a:r>
              <a:rPr lang="en-US" dirty="0" smtClean="0"/>
              <a:t>Copy and Copywriters</a:t>
            </a:r>
            <a:endParaRPr lang="en-US" dirty="0"/>
          </a:p>
        </p:txBody>
      </p:sp>
      <p:sp>
        <p:nvSpPr>
          <p:cNvPr id="3" name="Content Placeholder 2"/>
          <p:cNvSpPr>
            <a:spLocks noGrp="1"/>
          </p:cNvSpPr>
          <p:nvPr>
            <p:ph idx="1"/>
          </p:nvPr>
        </p:nvSpPr>
        <p:spPr>
          <a:xfrm>
            <a:off x="76200" y="1066800"/>
            <a:ext cx="8839200" cy="5562600"/>
          </a:xfrm>
        </p:spPr>
        <p:txBody>
          <a:bodyPr>
            <a:normAutofit fontScale="92500" lnSpcReduction="20000"/>
          </a:bodyPr>
          <a:lstStyle/>
          <a:p>
            <a:r>
              <a:rPr lang="en-US" b="1" dirty="0" smtClean="0"/>
              <a:t>Copy</a:t>
            </a:r>
            <a:r>
              <a:rPr lang="en-US" dirty="0" smtClean="0"/>
              <a:t> is the words that are the spoken or written communication elements in advertisement. It </a:t>
            </a:r>
            <a:r>
              <a:rPr lang="en-US" dirty="0"/>
              <a:t>is dependent on the advertising appeal</a:t>
            </a:r>
            <a:r>
              <a:rPr lang="en-US" dirty="0" smtClean="0"/>
              <a:t>.</a:t>
            </a:r>
          </a:p>
          <a:p>
            <a:r>
              <a:rPr lang="en-US" dirty="0" smtClean="0"/>
              <a:t>As a general rule, copy should be relatively short and avoid slang.</a:t>
            </a:r>
          </a:p>
          <a:p>
            <a:r>
              <a:rPr lang="en-US" dirty="0" smtClean="0"/>
              <a:t>Word count differ in language, thus increased use of pictures and illustrations. Low </a:t>
            </a:r>
            <a:r>
              <a:rPr lang="en-US" dirty="0"/>
              <a:t>literacy rates in many countries- require greater creativity in the use of audio/visual- oriented media.</a:t>
            </a:r>
          </a:p>
          <a:p>
            <a:r>
              <a:rPr lang="en-US" dirty="0" smtClean="0"/>
              <a:t>Because of overlap in the use of language in many areas, global advertisers can realize EOS by producing advertising copy with the same language. </a:t>
            </a:r>
          </a:p>
          <a:p>
            <a:r>
              <a:rPr lang="en-US" dirty="0" smtClean="0"/>
              <a:t>Translation of copy is still debatable. </a:t>
            </a:r>
          </a:p>
        </p:txBody>
      </p:sp>
    </p:spTree>
    <p:extLst>
      <p:ext uri="{BB962C8B-B14F-4D97-AF65-F5344CB8AC3E}">
        <p14:creationId xmlns:p14="http://schemas.microsoft.com/office/powerpoint/2010/main" val="202432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Copy and Copywriters</a:t>
            </a:r>
            <a:endParaRPr lang="en-US" dirty="0"/>
          </a:p>
        </p:txBody>
      </p:sp>
      <p:sp>
        <p:nvSpPr>
          <p:cNvPr id="3" name="Content Placeholder 2"/>
          <p:cNvSpPr>
            <a:spLocks noGrp="1"/>
          </p:cNvSpPr>
          <p:nvPr>
            <p:ph idx="1"/>
          </p:nvPr>
        </p:nvSpPr>
        <p:spPr>
          <a:xfrm>
            <a:off x="152400" y="1143000"/>
            <a:ext cx="8763000" cy="5715000"/>
          </a:xfrm>
        </p:spPr>
        <p:txBody>
          <a:bodyPr>
            <a:normAutofit fontScale="77500" lnSpcReduction="20000"/>
          </a:bodyPr>
          <a:lstStyle/>
          <a:p>
            <a:r>
              <a:rPr lang="en-US" dirty="0" smtClean="0"/>
              <a:t>For a message to be understood correctly after it is received, one must understand the connotations of words, phrases, and sentence structures, and their translated meanings. </a:t>
            </a:r>
            <a:br>
              <a:rPr lang="en-US" dirty="0" smtClean="0"/>
            </a:br>
            <a:endParaRPr lang="en-US" dirty="0" smtClean="0"/>
          </a:p>
          <a:p>
            <a:r>
              <a:rPr lang="en-US" b="1" dirty="0" smtClean="0"/>
              <a:t>Copy </a:t>
            </a:r>
            <a:r>
              <a:rPr lang="en-US" dirty="0" smtClean="0"/>
              <a:t>is the words that are spoken or written communication elements in advertisements.</a:t>
            </a:r>
          </a:p>
          <a:p>
            <a:pPr lvl="1"/>
            <a:r>
              <a:rPr lang="en-US" dirty="0" smtClean="0"/>
              <a:t>Relatively short</a:t>
            </a:r>
          </a:p>
          <a:p>
            <a:pPr lvl="1"/>
            <a:r>
              <a:rPr lang="en-US" dirty="0" smtClean="0"/>
              <a:t>Avoid slang </a:t>
            </a:r>
          </a:p>
          <a:p>
            <a:pPr lvl="1"/>
            <a:r>
              <a:rPr lang="en-US" dirty="0" smtClean="0"/>
              <a:t>Increased use of pictures and illustrations- languages differ.</a:t>
            </a:r>
          </a:p>
          <a:p>
            <a:pPr lvl="1"/>
            <a:r>
              <a:rPr lang="en-US" dirty="0" smtClean="0"/>
              <a:t>Overlap in the use of language in different countries.</a:t>
            </a:r>
          </a:p>
          <a:p>
            <a:pPr lvl="1"/>
            <a:r>
              <a:rPr lang="en-US" dirty="0" smtClean="0"/>
              <a:t>Translation of the copy.</a:t>
            </a:r>
            <a:endParaRPr lang="en-US" dirty="0" smtClean="0"/>
          </a:p>
          <a:p>
            <a:r>
              <a:rPr lang="en-US" b="1" dirty="0" smtClean="0"/>
              <a:t>Copywriters</a:t>
            </a:r>
            <a:r>
              <a:rPr lang="en-US" dirty="0" smtClean="0"/>
              <a:t> </a:t>
            </a:r>
            <a:r>
              <a:rPr lang="en-US" dirty="0" smtClean="0"/>
              <a:t>are language specialists who develop the headlines, subheads, and body copy used in print advertising and the scripts in broadcast ads.</a:t>
            </a:r>
          </a:p>
          <a:p>
            <a:r>
              <a:rPr lang="en-US" dirty="0" smtClean="0"/>
              <a:t>A copywriter who can think in the target language and understands the consumers in the target country will be able to create the most effective appeal. </a:t>
            </a:r>
            <a:endParaRPr lang="en-US" dirty="0"/>
          </a:p>
        </p:txBody>
      </p:sp>
    </p:spTree>
    <p:extLst>
      <p:ext uri="{BB962C8B-B14F-4D97-AF65-F5344CB8AC3E}">
        <p14:creationId xmlns:p14="http://schemas.microsoft.com/office/powerpoint/2010/main" val="1270011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426"/>
            <a:ext cx="8229600" cy="881974"/>
          </a:xfrm>
        </p:spPr>
        <p:txBody>
          <a:bodyPr/>
          <a:lstStyle/>
          <a:p>
            <a:r>
              <a:rPr lang="en-US" dirty="0" smtClean="0"/>
              <a:t>Cultural Considerations</a:t>
            </a:r>
            <a:endParaRPr lang="en-US" dirty="0"/>
          </a:p>
        </p:txBody>
      </p:sp>
      <p:sp>
        <p:nvSpPr>
          <p:cNvPr id="3" name="Content Placeholder 2"/>
          <p:cNvSpPr>
            <a:spLocks noGrp="1"/>
          </p:cNvSpPr>
          <p:nvPr>
            <p:ph idx="1"/>
          </p:nvPr>
        </p:nvSpPr>
        <p:spPr>
          <a:xfrm>
            <a:off x="304800" y="990600"/>
            <a:ext cx="8610600" cy="5638800"/>
          </a:xfrm>
        </p:spPr>
        <p:txBody>
          <a:bodyPr>
            <a:normAutofit fontScale="92500" lnSpcReduction="10000"/>
          </a:bodyPr>
          <a:lstStyle/>
          <a:p>
            <a:r>
              <a:rPr lang="en-US" dirty="0" smtClean="0"/>
              <a:t>Knowledge of cultural diversity, especially the symbolism associated, is essential. Local country managers can advise when to use caution.</a:t>
            </a:r>
          </a:p>
          <a:p>
            <a:r>
              <a:rPr lang="en-US" dirty="0" smtClean="0"/>
              <a:t>Knowledge of the use of colors and man-woman relationships is of extreme importance.</a:t>
            </a:r>
          </a:p>
          <a:p>
            <a:pPr lvl="1"/>
            <a:r>
              <a:rPr lang="en-US" dirty="0" smtClean="0"/>
              <a:t>Japan- bad taste</a:t>
            </a:r>
          </a:p>
          <a:p>
            <a:pPr lvl="1"/>
            <a:r>
              <a:rPr lang="en-US" dirty="0" smtClean="0"/>
              <a:t>Saudi Arabia- forbidden</a:t>
            </a:r>
          </a:p>
          <a:p>
            <a:r>
              <a:rPr lang="en-US" dirty="0" smtClean="0"/>
              <a:t>Humor perception is different.</a:t>
            </a:r>
          </a:p>
          <a:p>
            <a:r>
              <a:rPr lang="en-US" dirty="0" smtClean="0"/>
              <a:t>Standards vary widely with regard to the use of sexually explicit imagery.</a:t>
            </a:r>
          </a:p>
          <a:p>
            <a:r>
              <a:rPr lang="en-US" dirty="0" smtClean="0"/>
              <a:t>Food is the product category most likely to cause cultural sensitivity. Need to localize ads. Heinz </a:t>
            </a:r>
            <a:endParaRPr lang="en-US" dirty="0"/>
          </a:p>
        </p:txBody>
      </p:sp>
    </p:spTree>
    <p:extLst>
      <p:ext uri="{BB962C8B-B14F-4D97-AF65-F5344CB8AC3E}">
        <p14:creationId xmlns:p14="http://schemas.microsoft.com/office/powerpoint/2010/main" val="344842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Media Decisions</a:t>
            </a:r>
            <a:endParaRPr lang="en-US" dirty="0"/>
          </a:p>
        </p:txBody>
      </p:sp>
      <p:sp>
        <p:nvSpPr>
          <p:cNvPr id="3" name="Content Placeholder 2"/>
          <p:cNvSpPr>
            <a:spLocks noGrp="1"/>
          </p:cNvSpPr>
          <p:nvPr>
            <p:ph idx="1"/>
          </p:nvPr>
        </p:nvSpPr>
        <p:spPr/>
        <p:txBody>
          <a:bodyPr>
            <a:normAutofit lnSpcReduction="10000"/>
          </a:bodyPr>
          <a:lstStyle/>
          <a:p>
            <a:r>
              <a:rPr lang="en-US" dirty="0" smtClean="0"/>
              <a:t>Which media tool to use when communicating with a target audience depends on availability in each country.</a:t>
            </a:r>
          </a:p>
          <a:p>
            <a:pPr lvl="1"/>
            <a:r>
              <a:rPr lang="en-US" dirty="0" smtClean="0"/>
              <a:t>Print media: newspaper, magazine, BB, flyers</a:t>
            </a:r>
          </a:p>
          <a:p>
            <a:pPr lvl="1"/>
            <a:r>
              <a:rPr lang="en-US" dirty="0" smtClean="0"/>
              <a:t>Electronic media: TV, radio, internet.</a:t>
            </a:r>
          </a:p>
          <a:p>
            <a:pPr lvl="1"/>
            <a:r>
              <a:rPr lang="en-US" dirty="0" smtClean="0"/>
              <a:t>Other: mail advertising, telephone, personal</a:t>
            </a:r>
          </a:p>
          <a:p>
            <a:r>
              <a:rPr lang="en-US" dirty="0" smtClean="0"/>
              <a:t>Media decision must take into account country-specific regulations. Examples: retailers in France + Ads in Sweden</a:t>
            </a:r>
            <a:endParaRPr lang="en-US" dirty="0"/>
          </a:p>
        </p:txBody>
      </p:sp>
    </p:spTree>
    <p:extLst>
      <p:ext uri="{BB962C8B-B14F-4D97-AF65-F5344CB8AC3E}">
        <p14:creationId xmlns:p14="http://schemas.microsoft.com/office/powerpoint/2010/main" val="18498792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Vehicles</a:t>
            </a:r>
            <a:endParaRPr lang="en-US" dirty="0"/>
          </a:p>
        </p:txBody>
      </p:sp>
      <p:sp>
        <p:nvSpPr>
          <p:cNvPr id="3" name="Content Placeholder 2"/>
          <p:cNvSpPr>
            <a:spLocks noGrp="1"/>
          </p:cNvSpPr>
          <p:nvPr>
            <p:ph idx="1"/>
          </p:nvPr>
        </p:nvSpPr>
        <p:spPr/>
        <p:txBody>
          <a:bodyPr>
            <a:normAutofit lnSpcReduction="10000"/>
          </a:bodyPr>
          <a:lstStyle/>
          <a:p>
            <a:r>
              <a:rPr lang="en-US" dirty="0" smtClean="0"/>
              <a:t>Much of the advertising expenditure takes place in the developed countries + BRICS.</a:t>
            </a:r>
          </a:p>
          <a:p>
            <a:r>
              <a:rPr lang="en-US" dirty="0" smtClean="0"/>
              <a:t>Television is number 1 advertising medium 40% of global expenditure. </a:t>
            </a:r>
          </a:p>
          <a:p>
            <a:r>
              <a:rPr lang="en-US" dirty="0" smtClean="0"/>
              <a:t>Newspaper is the 2</a:t>
            </a:r>
            <a:r>
              <a:rPr lang="en-US" baseline="30000" dirty="0" smtClean="0"/>
              <a:t>nd</a:t>
            </a:r>
            <a:r>
              <a:rPr lang="en-US" dirty="0" smtClean="0"/>
              <a:t> worldwide tool- 27%.</a:t>
            </a:r>
          </a:p>
          <a:p>
            <a:r>
              <a:rPr lang="en-US" dirty="0" smtClean="0"/>
              <a:t>Radio is the 3</a:t>
            </a:r>
            <a:r>
              <a:rPr lang="en-US" baseline="30000" dirty="0" smtClean="0"/>
              <a:t>rd</a:t>
            </a:r>
            <a:r>
              <a:rPr lang="en-US" dirty="0" smtClean="0"/>
              <a:t>: low literacy rate countries and limited advertising budgets. </a:t>
            </a:r>
          </a:p>
          <a:p>
            <a:r>
              <a:rPr lang="en-US" dirty="0" smtClean="0"/>
              <a:t>Internet advertising is getting momentum on the expense of TV and print media. </a:t>
            </a:r>
          </a:p>
          <a:p>
            <a:endParaRPr lang="en-US" dirty="0"/>
          </a:p>
        </p:txBody>
      </p:sp>
    </p:spTree>
    <p:extLst>
      <p:ext uri="{BB962C8B-B14F-4D97-AF65-F5344CB8AC3E}">
        <p14:creationId xmlns:p14="http://schemas.microsoft.com/office/powerpoint/2010/main" val="18846609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Decisions</a:t>
            </a:r>
            <a:endParaRPr lang="en-US" dirty="0"/>
          </a:p>
        </p:txBody>
      </p:sp>
      <p:sp>
        <p:nvSpPr>
          <p:cNvPr id="3" name="Content Placeholder 2"/>
          <p:cNvSpPr>
            <a:spLocks noGrp="1"/>
          </p:cNvSpPr>
          <p:nvPr>
            <p:ph idx="1"/>
          </p:nvPr>
        </p:nvSpPr>
        <p:spPr/>
        <p:txBody>
          <a:bodyPr/>
          <a:lstStyle/>
          <a:p>
            <a:r>
              <a:rPr lang="en-US" dirty="0" smtClean="0"/>
              <a:t>Availability of media tools vary around the world. </a:t>
            </a:r>
          </a:p>
          <a:p>
            <a:r>
              <a:rPr lang="en-US" dirty="0" smtClean="0"/>
              <a:t>Patterns of media consumption also differ from one country to another.</a:t>
            </a:r>
          </a:p>
          <a:p>
            <a:r>
              <a:rPr lang="en-US" dirty="0" smtClean="0"/>
              <a:t>NP in India and Germany, BB in Moscow, TV ads in Scandinavia.</a:t>
            </a:r>
          </a:p>
          <a:p>
            <a:pPr marL="0" indent="0">
              <a:buNone/>
            </a:pPr>
            <a:r>
              <a:rPr lang="en-US" dirty="0" smtClean="0"/>
              <a:t> </a:t>
            </a:r>
          </a:p>
          <a:p>
            <a:endParaRPr lang="en-US" dirty="0"/>
          </a:p>
        </p:txBody>
      </p:sp>
    </p:spTree>
    <p:extLst>
      <p:ext uri="{BB962C8B-B14F-4D97-AF65-F5344CB8AC3E}">
        <p14:creationId xmlns:p14="http://schemas.microsoft.com/office/powerpoint/2010/main" val="2070697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Media </a:t>
            </a:r>
            <a:r>
              <a:rPr lang="en-US" dirty="0" smtClean="0"/>
              <a:t>Decisions</a:t>
            </a:r>
            <a:br>
              <a:rPr lang="en-US" dirty="0" smtClean="0"/>
            </a:br>
            <a:r>
              <a:rPr lang="en-US" dirty="0" smtClean="0"/>
              <a:t>Arab World vs. U.S</a:t>
            </a:r>
            <a:endParaRPr lang="en-US" dirty="0"/>
          </a:p>
        </p:txBody>
      </p:sp>
      <p:sp>
        <p:nvSpPr>
          <p:cNvPr id="3" name="Content Placeholder 2"/>
          <p:cNvSpPr>
            <a:spLocks noGrp="1"/>
          </p:cNvSpPr>
          <p:nvPr>
            <p:ph idx="1"/>
          </p:nvPr>
        </p:nvSpPr>
        <p:spPr/>
        <p:txBody>
          <a:bodyPr>
            <a:normAutofit lnSpcReduction="10000"/>
          </a:bodyPr>
          <a:lstStyle/>
          <a:p>
            <a:r>
              <a:rPr lang="en-US" dirty="0" smtClean="0"/>
              <a:t>People are less depicted in  the Arabic ads, when they appear- man vs. woman appearance. Women’s presence is generally relevant to the product. </a:t>
            </a:r>
          </a:p>
          <a:p>
            <a:r>
              <a:rPr lang="en-US" dirty="0" smtClean="0"/>
              <a:t>U.S ads have more information and direct. Low vs. High context cultures. </a:t>
            </a:r>
          </a:p>
          <a:p>
            <a:r>
              <a:rPr lang="en-US" dirty="0" smtClean="0"/>
              <a:t>US. ads contain more price information and comparative appeal. </a:t>
            </a:r>
          </a:p>
          <a:p>
            <a:r>
              <a:rPr lang="en-US" dirty="0" smtClean="0"/>
              <a:t>Freedom of speech </a:t>
            </a:r>
            <a:endParaRPr lang="en-US" dirty="0"/>
          </a:p>
        </p:txBody>
      </p:sp>
    </p:spTree>
    <p:extLst>
      <p:ext uri="{BB962C8B-B14F-4D97-AF65-F5344CB8AC3E}">
        <p14:creationId xmlns:p14="http://schemas.microsoft.com/office/powerpoint/2010/main" val="2550668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Advertising</a:t>
            </a:r>
            <a:endParaRPr lang="en-US" dirty="0"/>
          </a:p>
        </p:txBody>
      </p:sp>
      <p:sp>
        <p:nvSpPr>
          <p:cNvPr id="3" name="Content Placeholder 2"/>
          <p:cNvSpPr>
            <a:spLocks noGrp="1"/>
          </p:cNvSpPr>
          <p:nvPr>
            <p:ph idx="1"/>
          </p:nvPr>
        </p:nvSpPr>
        <p:spPr>
          <a:xfrm>
            <a:off x="152400" y="1600200"/>
            <a:ext cx="8915400" cy="5029200"/>
          </a:xfrm>
        </p:spPr>
        <p:txBody>
          <a:bodyPr>
            <a:noAutofit/>
          </a:bodyPr>
          <a:lstStyle/>
          <a:p>
            <a:r>
              <a:rPr lang="en-US" sz="2600" b="1" dirty="0" smtClean="0"/>
              <a:t>Integrated marketing communication </a:t>
            </a:r>
            <a:r>
              <a:rPr lang="en-US" sz="2600" dirty="0" smtClean="0"/>
              <a:t>is effectively communicating advertising across borders. It ensures that all forms of communications and messages are carefully coordinated and linked together.</a:t>
            </a:r>
            <a:endParaRPr lang="en-US" sz="2600" b="1" dirty="0" smtClean="0"/>
          </a:p>
          <a:p>
            <a:r>
              <a:rPr lang="en-US" sz="2600" b="1" dirty="0" smtClean="0"/>
              <a:t>Advertising</a:t>
            </a:r>
            <a:r>
              <a:rPr lang="en-US" sz="2600" dirty="0" smtClean="0"/>
              <a:t> is any paid or sponsored message that is communicated in a non-personal way, it can be designed to communicate with consumers in a single country, or regional targeting specific region or several country markets.</a:t>
            </a:r>
          </a:p>
          <a:p>
            <a:endParaRPr lang="en-US" sz="2600" dirty="0" smtClean="0"/>
          </a:p>
          <a:p>
            <a:r>
              <a:rPr lang="en-US" sz="2600" b="1" dirty="0" smtClean="0"/>
              <a:t>Global advertising </a:t>
            </a:r>
            <a:r>
              <a:rPr lang="en-US" sz="2600" dirty="0" smtClean="0"/>
              <a:t>can be defined as messages whose art, copy, headlines, photographs, taglines, and other elements have been developed expressly for their worldwide suitability. </a:t>
            </a:r>
            <a:br>
              <a:rPr lang="en-US" sz="2600" dirty="0" smtClean="0"/>
            </a:br>
            <a:endParaRPr lang="en-US" sz="2600" dirty="0" smtClean="0"/>
          </a:p>
        </p:txBody>
      </p:sp>
    </p:spTree>
    <p:extLst>
      <p:ext uri="{BB962C8B-B14F-4D97-AF65-F5344CB8AC3E}">
        <p14:creationId xmlns:p14="http://schemas.microsoft.com/office/powerpoint/2010/main" val="2808687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Public Relations and Publicity</a:t>
            </a:r>
            <a:endParaRPr lang="en-US" dirty="0"/>
          </a:p>
        </p:txBody>
      </p:sp>
      <p:sp>
        <p:nvSpPr>
          <p:cNvPr id="3" name="Content Placeholder 2"/>
          <p:cNvSpPr>
            <a:spLocks noGrp="1"/>
          </p:cNvSpPr>
          <p:nvPr>
            <p:ph idx="1"/>
          </p:nvPr>
        </p:nvSpPr>
        <p:spPr>
          <a:xfrm>
            <a:off x="304800" y="990600"/>
            <a:ext cx="8610600" cy="5638800"/>
          </a:xfrm>
        </p:spPr>
        <p:txBody>
          <a:bodyPr>
            <a:normAutofit fontScale="77500" lnSpcReduction="20000"/>
          </a:bodyPr>
          <a:lstStyle/>
          <a:p>
            <a:r>
              <a:rPr lang="en-US" dirty="0" smtClean="0"/>
              <a:t>Any company that is increasing its activities outside the home country can utilize PR personnel as boundary spanners between the company and employees, unions, stockholders, customers, the media, financial analysts, governments, etc.</a:t>
            </a:r>
            <a:br>
              <a:rPr lang="en-US" dirty="0" smtClean="0"/>
            </a:br>
            <a:endParaRPr lang="en-US" dirty="0" smtClean="0"/>
          </a:p>
          <a:p>
            <a:r>
              <a:rPr lang="en-US" b="1" dirty="0" smtClean="0"/>
              <a:t>PR</a:t>
            </a:r>
            <a:r>
              <a:rPr lang="en-US" dirty="0" smtClean="0"/>
              <a:t> is strategic communication process that builds mutually beneficial relationships between organizations and their publics.</a:t>
            </a:r>
            <a:br>
              <a:rPr lang="en-US" dirty="0" smtClean="0"/>
            </a:br>
            <a:endParaRPr lang="en-US" dirty="0" smtClean="0"/>
          </a:p>
          <a:p>
            <a:r>
              <a:rPr lang="en-US" dirty="0" smtClean="0"/>
              <a:t>PR personnel foster goodwill, understanding and acceptance among company’s various constituents &amp; stakeholders, and generate favorable publicity.</a:t>
            </a:r>
            <a:br>
              <a:rPr lang="en-US" dirty="0" smtClean="0"/>
            </a:br>
            <a:r>
              <a:rPr lang="en-US" dirty="0" smtClean="0"/>
              <a:t> </a:t>
            </a:r>
          </a:p>
          <a:p>
            <a:r>
              <a:rPr lang="en-US" b="1" dirty="0" smtClean="0"/>
              <a:t>Publicity</a:t>
            </a:r>
            <a:r>
              <a:rPr lang="en-US" dirty="0" smtClean="0"/>
              <a:t> is communication about a company or product for which the company does not pay.</a:t>
            </a:r>
          </a:p>
          <a:p>
            <a:pPr lvl="1"/>
            <a:r>
              <a:rPr lang="en-US" i="1" dirty="0" smtClean="0"/>
              <a:t>Earned media, free ink &amp; unearned media</a:t>
            </a:r>
            <a:endParaRPr lang="en-US" i="1" dirty="0"/>
          </a:p>
        </p:txBody>
      </p:sp>
    </p:spTree>
    <p:extLst>
      <p:ext uri="{BB962C8B-B14F-4D97-AF65-F5344CB8AC3E}">
        <p14:creationId xmlns:p14="http://schemas.microsoft.com/office/powerpoint/2010/main" val="33746613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Relations and Publicity</a:t>
            </a:r>
          </a:p>
        </p:txBody>
      </p:sp>
      <p:sp>
        <p:nvSpPr>
          <p:cNvPr id="3" name="Content Placeholder 2"/>
          <p:cNvSpPr>
            <a:spLocks noGrp="1"/>
          </p:cNvSpPr>
          <p:nvPr>
            <p:ph idx="1"/>
          </p:nvPr>
        </p:nvSpPr>
        <p:spPr>
          <a:xfrm>
            <a:off x="457200" y="1600200"/>
            <a:ext cx="8458200" cy="5105400"/>
          </a:xfrm>
        </p:spPr>
        <p:txBody>
          <a:bodyPr>
            <a:normAutofit fontScale="92500" lnSpcReduction="10000"/>
          </a:bodyPr>
          <a:lstStyle/>
          <a:p>
            <a:r>
              <a:rPr lang="en-US" dirty="0" smtClean="0"/>
              <a:t>PR practitioners respond to unflattering media reports, crises or controversies.</a:t>
            </a:r>
          </a:p>
          <a:p>
            <a:r>
              <a:rPr lang="en-US" dirty="0" smtClean="0"/>
              <a:t>Basic tools of PR include news releases, newsletters, press conferences, interviews, special events, tours of plants, social media. </a:t>
            </a:r>
          </a:p>
          <a:p>
            <a:r>
              <a:rPr lang="en-US" dirty="0" smtClean="0"/>
              <a:t>Social media importance is picking up at many companies, “consumer engagement with the brand”.</a:t>
            </a:r>
          </a:p>
          <a:p>
            <a:pPr lvl="1"/>
            <a:r>
              <a:rPr lang="en-US" dirty="0" smtClean="0"/>
              <a:t>Adidas Original 32m likes</a:t>
            </a:r>
          </a:p>
          <a:p>
            <a:pPr lvl="1"/>
            <a:r>
              <a:rPr lang="en-US" dirty="0" smtClean="0"/>
              <a:t>Heineken 17m likes</a:t>
            </a:r>
          </a:p>
          <a:p>
            <a:pPr lvl="1"/>
            <a:r>
              <a:rPr lang="en-US" dirty="0" smtClean="0"/>
              <a:t>Stories, news, events, branding, polls, etc. </a:t>
            </a:r>
          </a:p>
        </p:txBody>
      </p:sp>
    </p:spTree>
    <p:extLst>
      <p:ext uri="{BB962C8B-B14F-4D97-AF65-F5344CB8AC3E}">
        <p14:creationId xmlns:p14="http://schemas.microsoft.com/office/powerpoint/2010/main" val="23568406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a:t>Public Relations and Publicity</a:t>
            </a:r>
          </a:p>
        </p:txBody>
      </p:sp>
      <p:sp>
        <p:nvSpPr>
          <p:cNvPr id="3" name="Content Placeholder 2"/>
          <p:cNvSpPr>
            <a:spLocks noGrp="1"/>
          </p:cNvSpPr>
          <p:nvPr>
            <p:ph idx="1"/>
          </p:nvPr>
        </p:nvSpPr>
        <p:spPr>
          <a:xfrm>
            <a:off x="457200" y="1066800"/>
            <a:ext cx="8382000" cy="5486400"/>
          </a:xfrm>
        </p:spPr>
        <p:txBody>
          <a:bodyPr>
            <a:normAutofit fontScale="85000" lnSpcReduction="20000"/>
          </a:bodyPr>
          <a:lstStyle/>
          <a:p>
            <a:r>
              <a:rPr lang="en-US" dirty="0" smtClean="0"/>
              <a:t>Generally speaking, a company has little control over when, a news story runs. </a:t>
            </a:r>
          </a:p>
          <a:p>
            <a:r>
              <a:rPr lang="en-US" b="1" dirty="0" smtClean="0"/>
              <a:t>Corporate advertising </a:t>
            </a:r>
            <a:r>
              <a:rPr lang="en-US" dirty="0" smtClean="0"/>
              <a:t>is</a:t>
            </a:r>
            <a:r>
              <a:rPr lang="en-US" b="1" dirty="0" smtClean="0"/>
              <a:t> </a:t>
            </a:r>
            <a:r>
              <a:rPr lang="en-US" dirty="0" smtClean="0"/>
              <a:t>paid advertising not to generate demand or persuade, rather it is used to call attention to other efforts. </a:t>
            </a:r>
          </a:p>
          <a:p>
            <a:r>
              <a:rPr lang="en-US" b="1" dirty="0" smtClean="0"/>
              <a:t>Image advertising</a:t>
            </a:r>
            <a:r>
              <a:rPr lang="en-US" dirty="0" smtClean="0"/>
              <a:t> enhances the public’s perception of a company, creates goodwill or announces major changes. </a:t>
            </a:r>
          </a:p>
          <a:p>
            <a:r>
              <a:rPr lang="en-US" dirty="0" smtClean="0"/>
              <a:t>Global companies often use image advertising to present themselves as good corporate citizens in foreign countries- CSR.</a:t>
            </a:r>
          </a:p>
          <a:p>
            <a:pPr lvl="1"/>
            <a:r>
              <a:rPr lang="en-US" dirty="0" smtClean="0"/>
              <a:t>Innovative products</a:t>
            </a:r>
          </a:p>
          <a:p>
            <a:pPr lvl="1"/>
            <a:r>
              <a:rPr lang="en-US" dirty="0" smtClean="0"/>
              <a:t>Eco-friendly</a:t>
            </a:r>
          </a:p>
          <a:p>
            <a:r>
              <a:rPr lang="en-US" b="1" dirty="0" smtClean="0"/>
              <a:t>Advocacy advertising </a:t>
            </a:r>
            <a:r>
              <a:rPr lang="en-US" dirty="0" smtClean="0"/>
              <a:t>is used when a company presents its point of view on a particular issue. </a:t>
            </a:r>
            <a:endParaRPr lang="en-US" dirty="0"/>
          </a:p>
        </p:txBody>
      </p:sp>
    </p:spTree>
    <p:extLst>
      <p:ext uri="{BB962C8B-B14F-4D97-AF65-F5344CB8AC3E}">
        <p14:creationId xmlns:p14="http://schemas.microsoft.com/office/powerpoint/2010/main" val="14959162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Growing Role of PR in Global Marketing Communications</a:t>
            </a:r>
            <a:endParaRPr lang="en-US" dirty="0"/>
          </a:p>
        </p:txBody>
      </p:sp>
      <p:sp>
        <p:nvSpPr>
          <p:cNvPr id="3" name="Content Placeholder 2"/>
          <p:cNvSpPr>
            <a:spLocks noGrp="1"/>
          </p:cNvSpPr>
          <p:nvPr>
            <p:ph idx="1"/>
          </p:nvPr>
        </p:nvSpPr>
        <p:spPr>
          <a:xfrm>
            <a:off x="76200" y="1600200"/>
            <a:ext cx="8839200" cy="5181600"/>
          </a:xfrm>
        </p:spPr>
        <p:txBody>
          <a:bodyPr>
            <a:normAutofit fontScale="92500" lnSpcReduction="10000"/>
          </a:bodyPr>
          <a:lstStyle/>
          <a:p>
            <a:r>
              <a:rPr lang="en-US" dirty="0" smtClean="0"/>
              <a:t>As companies become more involved in global marketing and the globalization of industries continues, company management must recognize the value of international PR.</a:t>
            </a:r>
          </a:p>
          <a:p>
            <a:r>
              <a:rPr lang="en-US" dirty="0" smtClean="0"/>
              <a:t>Increased governmental relations among countries is fueling the growth of international PR (mutual concerns).</a:t>
            </a:r>
          </a:p>
          <a:p>
            <a:r>
              <a:rPr lang="en-US" dirty="0" smtClean="0"/>
              <a:t>Technology-driven communication makes PR a global task, with reach everywhere and anytime.</a:t>
            </a:r>
          </a:p>
          <a:p>
            <a:r>
              <a:rPr lang="en-US" dirty="0" smtClean="0"/>
              <a:t>PR professionals must build personal working relations with journalists, leaders and government.</a:t>
            </a:r>
          </a:p>
        </p:txBody>
      </p:sp>
    </p:spTree>
    <p:extLst>
      <p:ext uri="{BB962C8B-B14F-4D97-AF65-F5344CB8AC3E}">
        <p14:creationId xmlns:p14="http://schemas.microsoft.com/office/powerpoint/2010/main" val="29765648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PR Practitioners</a:t>
            </a:r>
            <a:endParaRPr lang="en-US" dirty="0"/>
          </a:p>
        </p:txBody>
      </p:sp>
      <p:sp>
        <p:nvSpPr>
          <p:cNvPr id="3" name="Content Placeholder 2"/>
          <p:cNvSpPr>
            <a:spLocks noGrp="1"/>
          </p:cNvSpPr>
          <p:nvPr>
            <p:ph idx="1"/>
          </p:nvPr>
        </p:nvSpPr>
        <p:spPr>
          <a:xfrm>
            <a:off x="152400" y="1600200"/>
            <a:ext cx="8839200" cy="4876800"/>
          </a:xfrm>
        </p:spPr>
        <p:txBody>
          <a:bodyPr>
            <a:normAutofit fontScale="92500" lnSpcReduction="20000"/>
          </a:bodyPr>
          <a:lstStyle/>
          <a:p>
            <a:r>
              <a:rPr lang="en-US" dirty="0" smtClean="0"/>
              <a:t>Strong </a:t>
            </a:r>
            <a:r>
              <a:rPr lang="en-US" b="1" dirty="0" smtClean="0"/>
              <a:t>interpersonal skills</a:t>
            </a:r>
            <a:r>
              <a:rPr lang="en-US" dirty="0" smtClean="0"/>
              <a:t>.</a:t>
            </a:r>
          </a:p>
          <a:p>
            <a:r>
              <a:rPr lang="en-US" dirty="0" smtClean="0"/>
              <a:t>PR </a:t>
            </a:r>
            <a:r>
              <a:rPr lang="en-US" dirty="0"/>
              <a:t>people must have </a:t>
            </a:r>
            <a:r>
              <a:rPr lang="en-US" b="1" dirty="0"/>
              <a:t>cultural sensitivity </a:t>
            </a:r>
            <a:r>
              <a:rPr lang="en-US" dirty="0"/>
              <a:t>and know their </a:t>
            </a:r>
            <a:r>
              <a:rPr lang="en-US" dirty="0" smtClean="0"/>
              <a:t>audience in both the home and host countries. </a:t>
            </a:r>
          </a:p>
          <a:p>
            <a:r>
              <a:rPr lang="en-US" dirty="0" smtClean="0"/>
              <a:t>Ability to communicate in the host country </a:t>
            </a:r>
            <a:r>
              <a:rPr lang="en-US" b="1" dirty="0" smtClean="0"/>
              <a:t>language</a:t>
            </a:r>
            <a:r>
              <a:rPr lang="en-US" dirty="0" smtClean="0"/>
              <a:t>, familiarity with local </a:t>
            </a:r>
            <a:r>
              <a:rPr lang="en-US" b="1" dirty="0" smtClean="0"/>
              <a:t>customs</a:t>
            </a:r>
            <a:r>
              <a:rPr lang="en-US" dirty="0" smtClean="0"/>
              <a:t>, and be sensitive to </a:t>
            </a:r>
            <a:r>
              <a:rPr lang="en-US" b="1" dirty="0" smtClean="0"/>
              <a:t>nonverbal</a:t>
            </a:r>
            <a:r>
              <a:rPr lang="en-US" dirty="0" smtClean="0"/>
              <a:t> </a:t>
            </a:r>
            <a:r>
              <a:rPr lang="en-US" b="1" dirty="0" smtClean="0"/>
              <a:t>communication</a:t>
            </a:r>
            <a:r>
              <a:rPr lang="en-US" dirty="0" smtClean="0"/>
              <a:t>. </a:t>
            </a:r>
            <a:endParaRPr lang="en-US" dirty="0"/>
          </a:p>
          <a:p>
            <a:r>
              <a:rPr lang="en-US" dirty="0"/>
              <a:t>PR practitioners maintain </a:t>
            </a:r>
            <a:r>
              <a:rPr lang="en-US" b="1" dirty="0"/>
              <a:t>good working relations </a:t>
            </a:r>
            <a:r>
              <a:rPr lang="en-US" dirty="0"/>
              <a:t>with host countries. </a:t>
            </a:r>
            <a:endParaRPr lang="en-US" dirty="0" smtClean="0"/>
          </a:p>
          <a:p>
            <a:r>
              <a:rPr lang="en-US" dirty="0"/>
              <a:t>I</a:t>
            </a:r>
            <a:r>
              <a:rPr lang="en-US" dirty="0" smtClean="0"/>
              <a:t>nternational PR practitioners can play an important role as “</a:t>
            </a:r>
            <a:r>
              <a:rPr lang="en-US" b="1" dirty="0" smtClean="0"/>
              <a:t>bridges</a:t>
            </a:r>
            <a:r>
              <a:rPr lang="en-US" dirty="0" smtClean="0"/>
              <a:t> over the shrinking chasm of global village”</a:t>
            </a:r>
            <a:endParaRPr lang="en-US" dirty="0"/>
          </a:p>
          <a:p>
            <a:endParaRPr lang="en-US" dirty="0"/>
          </a:p>
        </p:txBody>
      </p:sp>
    </p:spTree>
    <p:extLst>
      <p:ext uri="{BB962C8B-B14F-4D97-AF65-F5344CB8AC3E}">
        <p14:creationId xmlns:p14="http://schemas.microsoft.com/office/powerpoint/2010/main" val="753397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How PR Practices Differ Around the World</a:t>
            </a:r>
            <a:endParaRPr lang="en-US" dirty="0"/>
          </a:p>
        </p:txBody>
      </p:sp>
      <p:sp>
        <p:nvSpPr>
          <p:cNvPr id="3" name="Content Placeholder 2"/>
          <p:cNvSpPr>
            <a:spLocks noGrp="1"/>
          </p:cNvSpPr>
          <p:nvPr>
            <p:ph idx="1"/>
          </p:nvPr>
        </p:nvSpPr>
        <p:spPr>
          <a:xfrm>
            <a:off x="152400" y="1447800"/>
            <a:ext cx="8686800" cy="4953000"/>
          </a:xfrm>
        </p:spPr>
        <p:txBody>
          <a:bodyPr>
            <a:normAutofit fontScale="92500" lnSpcReduction="10000"/>
          </a:bodyPr>
          <a:lstStyle/>
          <a:p>
            <a:r>
              <a:rPr lang="en-US" dirty="0" smtClean="0"/>
              <a:t>Cultural traditions, social and political contexts, and economic environments in specific countries can affect public relations practices. </a:t>
            </a:r>
          </a:p>
          <a:p>
            <a:pPr lvl="1"/>
            <a:r>
              <a:rPr lang="en-US" dirty="0" smtClean="0"/>
              <a:t>Developed countries- </a:t>
            </a:r>
            <a:r>
              <a:rPr lang="en-US" smtClean="0"/>
              <a:t>mass and written media</a:t>
            </a:r>
            <a:endParaRPr lang="en-US" dirty="0" smtClean="0"/>
          </a:p>
          <a:p>
            <a:pPr lvl="1"/>
            <a:r>
              <a:rPr lang="en-US" dirty="0" smtClean="0"/>
              <a:t>Developing countries- market square/ chief’s court. </a:t>
            </a:r>
          </a:p>
          <a:p>
            <a:pPr lvl="1"/>
            <a:r>
              <a:rPr lang="en-US" dirty="0" smtClean="0"/>
              <a:t>India- word of mouth- 50% population can’t read.</a:t>
            </a:r>
          </a:p>
          <a:p>
            <a:r>
              <a:rPr lang="en-US" dirty="0" smtClean="0"/>
              <a:t>PR as a separate function vs. part of marketing.</a:t>
            </a:r>
          </a:p>
          <a:p>
            <a:r>
              <a:rPr lang="en-US" dirty="0" smtClean="0"/>
              <a:t>Ethnocentric approach vs. Polycentric approach. </a:t>
            </a:r>
          </a:p>
          <a:p>
            <a:r>
              <a:rPr lang="en-US" dirty="0" smtClean="0"/>
              <a:t>Response to crises is different from one company to another, from one culture to another. </a:t>
            </a:r>
            <a:endParaRPr lang="en-US" dirty="0"/>
          </a:p>
        </p:txBody>
      </p:sp>
    </p:spTree>
    <p:extLst>
      <p:ext uri="{BB962C8B-B14F-4D97-AF65-F5344CB8AC3E}">
        <p14:creationId xmlns:p14="http://schemas.microsoft.com/office/powerpoint/2010/main" val="2177212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698"/>
            <a:ext cx="8229600" cy="891702"/>
          </a:xfrm>
        </p:spPr>
        <p:txBody>
          <a:bodyPr/>
          <a:lstStyle/>
          <a:p>
            <a:r>
              <a:rPr lang="en-US" dirty="0" smtClean="0"/>
              <a:t>Global Advertising</a:t>
            </a:r>
            <a:endParaRPr lang="en-US" dirty="0"/>
          </a:p>
        </p:txBody>
      </p:sp>
      <p:sp>
        <p:nvSpPr>
          <p:cNvPr id="3" name="Content Placeholder 2"/>
          <p:cNvSpPr>
            <a:spLocks noGrp="1"/>
          </p:cNvSpPr>
          <p:nvPr>
            <p:ph idx="1"/>
          </p:nvPr>
        </p:nvSpPr>
        <p:spPr>
          <a:xfrm>
            <a:off x="228600" y="914400"/>
            <a:ext cx="8763000" cy="5943600"/>
          </a:xfrm>
        </p:spPr>
        <p:txBody>
          <a:bodyPr>
            <a:normAutofit fontScale="70000" lnSpcReduction="20000"/>
          </a:bodyPr>
          <a:lstStyle/>
          <a:p>
            <a:r>
              <a:rPr lang="en-US" dirty="0" smtClean="0"/>
              <a:t>A global company may use single-country advertising as well as campaigns that are regional and global in scope. </a:t>
            </a:r>
            <a:br>
              <a:rPr lang="en-US" dirty="0" smtClean="0"/>
            </a:br>
            <a:endParaRPr lang="en-US" dirty="0" smtClean="0"/>
          </a:p>
          <a:p>
            <a:r>
              <a:rPr lang="en-US" dirty="0" smtClean="0"/>
              <a:t>Global campaigns with unified themes build long-term product and brand identities, and offer significant savings by reducing the cost associated with producing ads.</a:t>
            </a:r>
            <a:br>
              <a:rPr lang="en-US" dirty="0" smtClean="0"/>
            </a:br>
            <a:endParaRPr lang="en-US" dirty="0" smtClean="0"/>
          </a:p>
          <a:p>
            <a:r>
              <a:rPr lang="en-US" dirty="0" smtClean="0"/>
              <a:t>Global advertising offer companies economies of scale in advertising, as well as improved access to distribution channels. </a:t>
            </a:r>
          </a:p>
          <a:p>
            <a:r>
              <a:rPr lang="en-US" dirty="0" smtClean="0"/>
              <a:t>Global advertising offer companies global </a:t>
            </a:r>
            <a:r>
              <a:rPr lang="en-US" b="1" dirty="0" smtClean="0"/>
              <a:t>appeal</a:t>
            </a:r>
            <a:r>
              <a:rPr lang="en-US" dirty="0" smtClean="0"/>
              <a:t>.</a:t>
            </a:r>
            <a:br>
              <a:rPr lang="en-US" dirty="0" smtClean="0"/>
            </a:br>
            <a:endParaRPr lang="en-US" dirty="0" smtClean="0"/>
          </a:p>
          <a:p>
            <a:r>
              <a:rPr lang="en-US" dirty="0" smtClean="0"/>
              <a:t>The potential for effective global advertising increases as companies recognize </a:t>
            </a:r>
            <a:r>
              <a:rPr lang="en-US" b="1" dirty="0" smtClean="0"/>
              <a:t>“product culture”.</a:t>
            </a:r>
            <a:r>
              <a:rPr lang="en-US" dirty="0" smtClean="0"/>
              <a:t/>
            </a:r>
            <a:br>
              <a:rPr lang="en-US" dirty="0" smtClean="0"/>
            </a:br>
            <a:r>
              <a:rPr lang="en-US" dirty="0" smtClean="0"/>
              <a:t>beer culture, coffee culture, sports </a:t>
            </a:r>
            <a:r>
              <a:rPr lang="en-US" dirty="0" smtClean="0"/>
              <a:t>culture.</a:t>
            </a:r>
            <a:r>
              <a:rPr lang="en-US" dirty="0"/>
              <a:t> </a:t>
            </a:r>
            <a:r>
              <a:rPr lang="en-US" dirty="0" smtClean="0"/>
              <a:t>Global </a:t>
            </a:r>
            <a:r>
              <a:rPr lang="en-US" dirty="0" smtClean="0"/>
              <a:t>teens segment 18-25</a:t>
            </a:r>
            <a:r>
              <a:rPr lang="en-US" dirty="0" smtClean="0"/>
              <a:t>.</a:t>
            </a:r>
            <a:br>
              <a:rPr lang="en-US" dirty="0" smtClean="0"/>
            </a:br>
            <a:endParaRPr lang="en-US" dirty="0" smtClean="0"/>
          </a:p>
          <a:p>
            <a:r>
              <a:rPr lang="en-US" dirty="0" smtClean="0"/>
              <a:t>Because advertising is often designed to add psychological value to a product or brand, it plays a more important role in marketing consumer products than in marketing industrial products. </a:t>
            </a:r>
            <a:endParaRPr lang="en-US" dirty="0" smtClean="0"/>
          </a:p>
          <a:p>
            <a:endParaRPr lang="en-US" dirty="0"/>
          </a:p>
        </p:txBody>
      </p:sp>
    </p:spTree>
    <p:extLst>
      <p:ext uri="{BB962C8B-B14F-4D97-AF65-F5344CB8AC3E}">
        <p14:creationId xmlns:p14="http://schemas.microsoft.com/office/powerpoint/2010/main" val="98759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Global Advertising Content: Standardization vs. Adaptation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Requirements of effective communication are fixed and do not vary from country to country.</a:t>
            </a:r>
          </a:p>
          <a:p>
            <a:r>
              <a:rPr lang="en-US" dirty="0" smtClean="0"/>
              <a:t>Components of the communications process are also fixed. </a:t>
            </a:r>
          </a:p>
          <a:p>
            <a:pPr lvl="1"/>
            <a:r>
              <a:rPr lang="en-US" dirty="0" smtClean="0"/>
              <a:t>Marketer as source of the message</a:t>
            </a:r>
          </a:p>
          <a:p>
            <a:pPr lvl="1"/>
            <a:r>
              <a:rPr lang="en-US" dirty="0" smtClean="0"/>
              <a:t>Message must be encoded </a:t>
            </a:r>
          </a:p>
          <a:p>
            <a:pPr lvl="1"/>
            <a:r>
              <a:rPr lang="en-US" dirty="0" smtClean="0"/>
              <a:t>Message conveyed via appropriate channels</a:t>
            </a:r>
          </a:p>
          <a:p>
            <a:pPr lvl="1"/>
            <a:r>
              <a:rPr lang="en-US" dirty="0" smtClean="0"/>
              <a:t>Message decoded by target group</a:t>
            </a:r>
          </a:p>
          <a:p>
            <a:r>
              <a:rPr lang="en-US" dirty="0" smtClean="0"/>
              <a:t>Communication takes place only when the intended meaning transfers from the source to the receiver. </a:t>
            </a:r>
            <a:endParaRPr lang="en-US" dirty="0"/>
          </a:p>
        </p:txBody>
      </p:sp>
    </p:spTree>
    <p:extLst>
      <p:ext uri="{BB962C8B-B14F-4D97-AF65-F5344CB8AC3E}">
        <p14:creationId xmlns:p14="http://schemas.microsoft.com/office/powerpoint/2010/main" val="1591404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r>
              <a:rPr lang="en-US" dirty="0" smtClean="0"/>
              <a:t>Major difficulties in communication</a:t>
            </a:r>
            <a:endParaRPr lang="en-US" dirty="0"/>
          </a:p>
        </p:txBody>
      </p:sp>
      <p:sp>
        <p:nvSpPr>
          <p:cNvPr id="3" name="Content Placeholder 2"/>
          <p:cNvSpPr>
            <a:spLocks noGrp="1"/>
          </p:cNvSpPr>
          <p:nvPr>
            <p:ph idx="1"/>
          </p:nvPr>
        </p:nvSpPr>
        <p:spPr>
          <a:xfrm>
            <a:off x="457200" y="1143000"/>
            <a:ext cx="8534400" cy="5486400"/>
          </a:xfrm>
        </p:spPr>
        <p:txBody>
          <a:bodyPr>
            <a:normAutofit fontScale="77500" lnSpcReduction="20000"/>
          </a:bodyPr>
          <a:lstStyle/>
          <a:p>
            <a:pPr marL="514350" indent="-514350">
              <a:buFont typeface="+mj-lt"/>
              <a:buAutoNum type="arabicPeriod"/>
            </a:pPr>
            <a:r>
              <a:rPr lang="en-US" dirty="0" smtClean="0"/>
              <a:t>The message may not get through to the intended recipient. Advertiser lacks knowledge about appropriate media for target.</a:t>
            </a:r>
            <a:br>
              <a:rPr lang="en-US" dirty="0" smtClean="0"/>
            </a:br>
            <a:endParaRPr lang="en-US" dirty="0" smtClean="0"/>
          </a:p>
          <a:p>
            <a:pPr marL="514350" indent="-514350">
              <a:buFont typeface="+mj-lt"/>
              <a:buAutoNum type="arabicPeriod"/>
            </a:pPr>
            <a:r>
              <a:rPr lang="en-US" dirty="0" smtClean="0"/>
              <a:t>The message may reach the target audience but may not be understood/ misunderstood. Poor understanding of the target audience’s level of sophistication or improper encoding.</a:t>
            </a:r>
            <a:br>
              <a:rPr lang="en-US" dirty="0" smtClean="0"/>
            </a:br>
            <a:endParaRPr lang="en-US" dirty="0" smtClean="0"/>
          </a:p>
          <a:p>
            <a:pPr marL="514350" indent="-514350">
              <a:buFont typeface="+mj-lt"/>
              <a:buAutoNum type="arabicPeriod"/>
            </a:pPr>
            <a:r>
              <a:rPr lang="en-US" dirty="0" smtClean="0"/>
              <a:t>The message may reach the target audience and may be understood but still may not compel the recipient to take action. Lack of cultural knowledge about a target audience.</a:t>
            </a:r>
            <a:br>
              <a:rPr lang="en-US" dirty="0" smtClean="0"/>
            </a:br>
            <a:endParaRPr lang="en-US" dirty="0" smtClean="0"/>
          </a:p>
          <a:p>
            <a:pPr marL="514350" indent="-514350">
              <a:buFont typeface="+mj-lt"/>
              <a:buAutoNum type="arabicPeriod"/>
            </a:pPr>
            <a:r>
              <a:rPr lang="en-US" dirty="0" smtClean="0"/>
              <a:t>Effectiveness of message may be impaired by noise. Noise is defined as external influence </a:t>
            </a:r>
            <a:r>
              <a:rPr lang="en-US" dirty="0" smtClean="0"/>
              <a:t>that </a:t>
            </a:r>
            <a:r>
              <a:rPr lang="en-US" dirty="0" smtClean="0"/>
              <a:t>can affect the effectiveness of the communication. </a:t>
            </a:r>
            <a:endParaRPr lang="en-US" dirty="0"/>
          </a:p>
        </p:txBody>
      </p:sp>
    </p:spTree>
    <p:extLst>
      <p:ext uri="{BB962C8B-B14F-4D97-AF65-F5344CB8AC3E}">
        <p14:creationId xmlns:p14="http://schemas.microsoft.com/office/powerpoint/2010/main" val="3832421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lgn="ctr">
              <a:buNone/>
            </a:pPr>
            <a:r>
              <a:rPr lang="en-US" dirty="0" smtClean="0"/>
              <a:t>Advertising</a:t>
            </a:r>
          </a:p>
          <a:p>
            <a:pPr marL="0" indent="0" algn="ctr">
              <a:buNone/>
            </a:pPr>
            <a:r>
              <a:rPr lang="en-US" dirty="0" smtClean="0"/>
              <a:t>Standardization </a:t>
            </a:r>
          </a:p>
          <a:p>
            <a:pPr marL="0" indent="0" algn="ctr">
              <a:buNone/>
            </a:pPr>
            <a:r>
              <a:rPr lang="en-US" dirty="0" smtClean="0"/>
              <a:t>VS.</a:t>
            </a:r>
          </a:p>
          <a:p>
            <a:pPr marL="0" indent="0" algn="ctr">
              <a:buNone/>
            </a:pPr>
            <a:r>
              <a:rPr lang="en-US" dirty="0" smtClean="0"/>
              <a:t> Adaptation</a:t>
            </a:r>
            <a:endParaRPr lang="en-US" dirty="0"/>
          </a:p>
        </p:txBody>
      </p:sp>
    </p:spTree>
    <p:extLst>
      <p:ext uri="{BB962C8B-B14F-4D97-AF65-F5344CB8AC3E}">
        <p14:creationId xmlns:p14="http://schemas.microsoft.com/office/powerpoint/2010/main" val="3314918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
          </a:xfrm>
        </p:spPr>
        <p:txBody>
          <a:bodyPr>
            <a:normAutofit fontScale="90000"/>
          </a:bodyPr>
          <a:lstStyle/>
          <a:p>
            <a:endParaRPr lang="en-US" dirty="0"/>
          </a:p>
        </p:txBody>
      </p:sp>
      <p:sp>
        <p:nvSpPr>
          <p:cNvPr id="3" name="Content Placeholder 2"/>
          <p:cNvSpPr>
            <a:spLocks noGrp="1"/>
          </p:cNvSpPr>
          <p:nvPr>
            <p:ph idx="1"/>
          </p:nvPr>
        </p:nvSpPr>
        <p:spPr>
          <a:xfrm>
            <a:off x="0" y="0"/>
            <a:ext cx="8991600" cy="6858000"/>
          </a:xfrm>
        </p:spPr>
        <p:txBody>
          <a:bodyPr>
            <a:normAutofit fontScale="92500" lnSpcReduction="20000"/>
          </a:bodyPr>
          <a:lstStyle/>
          <a:p>
            <a:r>
              <a:rPr lang="en-US" b="1" dirty="0" smtClean="0"/>
              <a:t>Pattern advertising </a:t>
            </a:r>
            <a:r>
              <a:rPr lang="en-US" dirty="0" smtClean="0"/>
              <a:t>represents middle ground between 100% standardization and 100% adaptation. It</a:t>
            </a:r>
            <a:r>
              <a:rPr lang="en-US" b="1" dirty="0" smtClean="0"/>
              <a:t> </a:t>
            </a:r>
            <a:r>
              <a:rPr lang="en-US" dirty="0" smtClean="0"/>
              <a:t>calls for developing a global communication concept for which copy, artwork, or other elements can be adapted as required for individual country markets</a:t>
            </a:r>
            <a:r>
              <a:rPr lang="en-US" dirty="0" smtClean="0"/>
              <a:t>.</a:t>
            </a:r>
            <a:br>
              <a:rPr lang="en-US" dirty="0" smtClean="0"/>
            </a:br>
            <a:endParaRPr lang="en-US" dirty="0" smtClean="0"/>
          </a:p>
          <a:p>
            <a:r>
              <a:rPr lang="en-US" dirty="0"/>
              <a:t>G</a:t>
            </a:r>
            <a:r>
              <a:rPr lang="en-US" dirty="0" smtClean="0"/>
              <a:t>lobal companies may use either/or advertising campaigns. Or a combination of both</a:t>
            </a:r>
            <a:r>
              <a:rPr lang="en-US" dirty="0" smtClean="0"/>
              <a:t>.</a:t>
            </a:r>
            <a:br>
              <a:rPr lang="en-US" dirty="0" smtClean="0"/>
            </a:br>
            <a:endParaRPr lang="en-US" dirty="0" smtClean="0"/>
          </a:p>
          <a:p>
            <a:r>
              <a:rPr lang="en-US" dirty="0" smtClean="0"/>
              <a:t>Choosing which approach depends on the product itself and company’s objectives in a particular market. Guidelines include:</a:t>
            </a:r>
          </a:p>
          <a:p>
            <a:pPr lvl="1"/>
            <a:r>
              <a:rPr lang="en-US" dirty="0" smtClean="0"/>
              <a:t>Standardized print campaign can be used for industrial products or for high-tech consumer products. </a:t>
            </a:r>
          </a:p>
          <a:p>
            <a:pPr lvl="1"/>
            <a:r>
              <a:rPr lang="en-US" dirty="0" smtClean="0"/>
              <a:t>Standardized print campaigns with a strong visual appeal often sell well. IKEA </a:t>
            </a:r>
            <a:r>
              <a:rPr lang="en-US" dirty="0" smtClean="0"/>
              <a:t>catalogue example </a:t>
            </a:r>
            <a:endParaRPr lang="en-US" dirty="0" smtClean="0"/>
          </a:p>
          <a:p>
            <a:pPr lvl="1"/>
            <a:r>
              <a:rPr lang="en-US" dirty="0" smtClean="0"/>
              <a:t>TV commercials can use standardized visuals with translated copy of the voiceover.</a:t>
            </a:r>
            <a:endParaRPr lang="en-US" dirty="0"/>
          </a:p>
        </p:txBody>
      </p:sp>
    </p:spTree>
    <p:extLst>
      <p:ext uri="{BB962C8B-B14F-4D97-AF65-F5344CB8AC3E}">
        <p14:creationId xmlns:p14="http://schemas.microsoft.com/office/powerpoint/2010/main" val="1275912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dirty="0" smtClean="0"/>
              <a:t>Selecting an Advertising Agency</a:t>
            </a:r>
            <a:endParaRPr lang="en-US" dirty="0"/>
          </a:p>
        </p:txBody>
      </p:sp>
      <p:sp>
        <p:nvSpPr>
          <p:cNvPr id="3" name="Content Placeholder 2"/>
          <p:cNvSpPr>
            <a:spLocks noGrp="1"/>
          </p:cNvSpPr>
          <p:nvPr>
            <p:ph idx="1"/>
          </p:nvPr>
        </p:nvSpPr>
        <p:spPr>
          <a:xfrm>
            <a:off x="152400" y="1066800"/>
            <a:ext cx="8839200" cy="5638800"/>
          </a:xfrm>
        </p:spPr>
        <p:txBody>
          <a:bodyPr>
            <a:normAutofit lnSpcReduction="10000"/>
          </a:bodyPr>
          <a:lstStyle/>
          <a:p>
            <a:r>
              <a:rPr lang="en-US" sz="2400" dirty="0" smtClean="0"/>
              <a:t>Companies can create ads in-house, use an outside agency, or combine both strategies.</a:t>
            </a:r>
          </a:p>
          <a:p>
            <a:r>
              <a:rPr lang="en-US" sz="2400" dirty="0" smtClean="0"/>
              <a:t>Outside agencies can serve product accounts on a global scale. It is possible to select a local agency in each national market, or an agency with both domestic and overseas offices. </a:t>
            </a:r>
          </a:p>
          <a:p>
            <a:r>
              <a:rPr lang="en-US" sz="2400" dirty="0" smtClean="0"/>
              <a:t>Advertising agencies include </a:t>
            </a:r>
            <a:r>
              <a:rPr lang="en-US" sz="2400" b="1" dirty="0" smtClean="0"/>
              <a:t>market research </a:t>
            </a:r>
            <a:r>
              <a:rPr lang="en-US" sz="2400" dirty="0" smtClean="0"/>
              <a:t>into their mandates. </a:t>
            </a:r>
          </a:p>
          <a:p>
            <a:r>
              <a:rPr lang="en-US" sz="2400" dirty="0" smtClean="0"/>
              <a:t>Agencies are aware of the global opportunities and are pursuing geographical outreach.</a:t>
            </a:r>
          </a:p>
          <a:p>
            <a:r>
              <a:rPr lang="en-US" sz="2400" dirty="0" smtClean="0"/>
              <a:t>Selection criteria to include:</a:t>
            </a:r>
          </a:p>
          <a:p>
            <a:pPr lvl="1"/>
            <a:r>
              <a:rPr lang="en-US" sz="2400" b="1" dirty="0" smtClean="0"/>
              <a:t>Company organization- </a:t>
            </a:r>
            <a:r>
              <a:rPr lang="en-US" sz="2400" dirty="0" smtClean="0"/>
              <a:t>decentralized- allow local subsidiaries to make ad agency selection decisions.</a:t>
            </a:r>
          </a:p>
          <a:p>
            <a:pPr lvl="1"/>
            <a:r>
              <a:rPr lang="en-US" sz="2400" b="1" dirty="0" smtClean="0"/>
              <a:t>National responsiveness- </a:t>
            </a:r>
            <a:r>
              <a:rPr lang="en-US" sz="2400" dirty="0" smtClean="0"/>
              <a:t>familiarity with local culture</a:t>
            </a:r>
          </a:p>
          <a:p>
            <a:pPr lvl="1"/>
            <a:r>
              <a:rPr lang="en-US" sz="2400" b="1" dirty="0" smtClean="0"/>
              <a:t>Area coverage- </a:t>
            </a:r>
            <a:r>
              <a:rPr lang="en-US" sz="2400" dirty="0" smtClean="0"/>
              <a:t>coverage of relevant markets</a:t>
            </a:r>
          </a:p>
          <a:p>
            <a:pPr lvl="1"/>
            <a:r>
              <a:rPr lang="en-US" sz="2400" b="1" dirty="0" smtClean="0"/>
              <a:t>Buyer perception- </a:t>
            </a:r>
            <a:r>
              <a:rPr lang="en-US" sz="2400" dirty="0" smtClean="0"/>
              <a:t>kind of brand awareness- local vs. global identification</a:t>
            </a:r>
          </a:p>
        </p:txBody>
      </p:sp>
    </p:spTree>
    <p:extLst>
      <p:ext uri="{BB962C8B-B14F-4D97-AF65-F5344CB8AC3E}">
        <p14:creationId xmlns:p14="http://schemas.microsoft.com/office/powerpoint/2010/main" val="3368231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Global Advertising</a:t>
            </a:r>
            <a:endParaRPr lang="en-US" dirty="0"/>
          </a:p>
        </p:txBody>
      </p:sp>
      <p:sp>
        <p:nvSpPr>
          <p:cNvPr id="3" name="Content Placeholder 2"/>
          <p:cNvSpPr>
            <a:spLocks noGrp="1"/>
          </p:cNvSpPr>
          <p:nvPr>
            <p:ph idx="1"/>
          </p:nvPr>
        </p:nvSpPr>
        <p:spPr>
          <a:xfrm>
            <a:off x="457200" y="1600200"/>
            <a:ext cx="8458200" cy="4525963"/>
          </a:xfrm>
        </p:spPr>
        <p:txBody>
          <a:bodyPr>
            <a:normAutofit fontScale="92500" lnSpcReduction="10000"/>
          </a:bodyPr>
          <a:lstStyle/>
          <a:p>
            <a:r>
              <a:rPr lang="en-US" dirty="0" smtClean="0"/>
              <a:t>The message is at the heart of advertising. </a:t>
            </a:r>
          </a:p>
          <a:p>
            <a:r>
              <a:rPr lang="en-US" dirty="0" smtClean="0"/>
              <a:t>The message and how it is presented depend on the advertiser’s objectives: inform, remind, entertain, or persuade. </a:t>
            </a:r>
            <a:endParaRPr lang="en-US" dirty="0"/>
          </a:p>
          <a:p>
            <a:r>
              <a:rPr lang="en-US" dirty="0" smtClean="0"/>
              <a:t>Message must be creative i.e. break through the mess, grab audience’s attention, and stay in their minds.</a:t>
            </a:r>
          </a:p>
          <a:p>
            <a:r>
              <a:rPr lang="en-US" b="1" dirty="0" smtClean="0"/>
              <a:t>Creative strategy </a:t>
            </a:r>
            <a:r>
              <a:rPr lang="en-US" dirty="0" smtClean="0"/>
              <a:t>is a statement or concept of what a particular message or campaign will say. The big idea concept. </a:t>
            </a:r>
          </a:p>
        </p:txBody>
      </p:sp>
    </p:spTree>
    <p:extLst>
      <p:ext uri="{BB962C8B-B14F-4D97-AF65-F5344CB8AC3E}">
        <p14:creationId xmlns:p14="http://schemas.microsoft.com/office/powerpoint/2010/main" val="834967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6434</TotalTime>
  <Words>1599</Words>
  <Application>Microsoft Office PowerPoint</Application>
  <PresentationFormat>On-screen Show (4:3)</PresentationFormat>
  <Paragraphs>159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Global Marketing Communications</vt:lpstr>
      <vt:lpstr>Global Advertising</vt:lpstr>
      <vt:lpstr>Global Advertising</vt:lpstr>
      <vt:lpstr>Global Advertising Content: Standardization vs. Adaptation</vt:lpstr>
      <vt:lpstr>Major difficulties in communication</vt:lpstr>
      <vt:lpstr>PowerPoint Presentation</vt:lpstr>
      <vt:lpstr>PowerPoint Presentation</vt:lpstr>
      <vt:lpstr>Selecting an Advertising Agency</vt:lpstr>
      <vt:lpstr>Creating Global Advertising</vt:lpstr>
      <vt:lpstr>Creating Global Advertising</vt:lpstr>
      <vt:lpstr>Creating Global Advertising</vt:lpstr>
      <vt:lpstr>Art Direction and Art Directors</vt:lpstr>
      <vt:lpstr>Copy and Copywriters</vt:lpstr>
      <vt:lpstr>Copy and Copywriters</vt:lpstr>
      <vt:lpstr>Cultural Considerations</vt:lpstr>
      <vt:lpstr>Global Media Decisions</vt:lpstr>
      <vt:lpstr>Media Vehicles</vt:lpstr>
      <vt:lpstr>Media Decisions</vt:lpstr>
      <vt:lpstr>Media Decisions Arab World vs. U.S</vt:lpstr>
      <vt:lpstr>Public Relations and Publicity</vt:lpstr>
      <vt:lpstr>Public Relations and Publicity</vt:lpstr>
      <vt:lpstr>Public Relations and Publicity</vt:lpstr>
      <vt:lpstr>The Growing Role of PR in Global Marketing Communications</vt:lpstr>
      <vt:lpstr>Characteristics of PR Practitioners</vt:lpstr>
      <vt:lpstr>How PR Practices Differ Around the World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Marketing Communications</dc:title>
  <dc:creator>Windows User</dc:creator>
  <cp:lastModifiedBy>Windows User</cp:lastModifiedBy>
  <cp:revision>58</cp:revision>
  <dcterms:created xsi:type="dcterms:W3CDTF">2017-12-05T15:15:46Z</dcterms:created>
  <dcterms:modified xsi:type="dcterms:W3CDTF">2018-12-10T08:18:43Z</dcterms:modified>
</cp:coreProperties>
</file>