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0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16"/>
    <p:restoredTop sz="94643"/>
  </p:normalViewPr>
  <p:slideViewPr>
    <p:cSldViewPr snapToGrid="0" snapToObjects="1">
      <p:cViewPr>
        <p:scale>
          <a:sx n="82" d="100"/>
          <a:sy n="82" d="100"/>
        </p:scale>
        <p:origin x="1008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47EA72-CDA5-5344-B02D-B7F57E7A60FC}" type="doc">
      <dgm:prSet loTypeId="urn:microsoft.com/office/officeart/2005/8/layout/orgChart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5EAB3BE-FE5D-6947-B67B-BDC77E5F4C5E}">
      <dgm:prSet/>
      <dgm:spPr/>
      <dgm:t>
        <a:bodyPr/>
        <a:lstStyle/>
        <a:p>
          <a:r>
            <a:rPr lang="en-US" dirty="0"/>
            <a:t>Two major forms</a:t>
          </a:r>
        </a:p>
      </dgm:t>
    </dgm:pt>
    <dgm:pt modelId="{32C1E98F-2798-4545-B18B-BB1EAA735583}" type="parTrans" cxnId="{4FE1D659-6B26-AB4E-BAE2-4C176990C89E}">
      <dgm:prSet/>
      <dgm:spPr/>
      <dgm:t>
        <a:bodyPr/>
        <a:lstStyle/>
        <a:p>
          <a:endParaRPr lang="en-US"/>
        </a:p>
      </dgm:t>
    </dgm:pt>
    <dgm:pt modelId="{B9F3ACF5-000E-F94D-9C8D-92DE66BE1CCE}" type="sibTrans" cxnId="{4FE1D659-6B26-AB4E-BAE2-4C176990C89E}">
      <dgm:prSet/>
      <dgm:spPr/>
      <dgm:t>
        <a:bodyPr/>
        <a:lstStyle/>
        <a:p>
          <a:endParaRPr lang="en-US"/>
        </a:p>
      </dgm:t>
    </dgm:pt>
    <dgm:pt modelId="{39F1DE0D-8554-A146-9A43-FC17865FDBAA}">
      <dgm:prSet/>
      <dgm:spPr/>
      <dgm:t>
        <a:bodyPr/>
        <a:lstStyle/>
        <a:p>
          <a:r>
            <a:rPr lang="en-US" dirty="0"/>
            <a:t>Vitamin D</a:t>
          </a:r>
          <a:r>
            <a:rPr lang="en-US" baseline="-25000" dirty="0"/>
            <a:t>2</a:t>
          </a:r>
          <a:r>
            <a:rPr lang="en-US" dirty="0"/>
            <a:t> </a:t>
          </a:r>
        </a:p>
      </dgm:t>
    </dgm:pt>
    <dgm:pt modelId="{1B622509-AA41-D54E-97CE-61280D26B856}" type="parTrans" cxnId="{8E879BAD-6DC3-A34E-83C8-C063FFD238A0}">
      <dgm:prSet/>
      <dgm:spPr/>
      <dgm:t>
        <a:bodyPr/>
        <a:lstStyle/>
        <a:p>
          <a:endParaRPr lang="en-US"/>
        </a:p>
      </dgm:t>
    </dgm:pt>
    <dgm:pt modelId="{11662798-9801-3746-AAB6-D4ED18B5DA30}" type="sibTrans" cxnId="{8E879BAD-6DC3-A34E-83C8-C063FFD238A0}">
      <dgm:prSet/>
      <dgm:spPr/>
      <dgm:t>
        <a:bodyPr/>
        <a:lstStyle/>
        <a:p>
          <a:endParaRPr lang="en-US"/>
        </a:p>
      </dgm:t>
    </dgm:pt>
    <dgm:pt modelId="{2F884A03-6E63-AD47-8ABA-225505EC1150}">
      <dgm:prSet/>
      <dgm:spPr/>
      <dgm:t>
        <a:bodyPr/>
        <a:lstStyle/>
        <a:p>
          <a:r>
            <a:rPr lang="en-US" dirty="0"/>
            <a:t>Plant foods </a:t>
          </a:r>
        </a:p>
      </dgm:t>
    </dgm:pt>
    <dgm:pt modelId="{1D908FBB-B7E8-AA4F-A2F1-FC42B1B2CC7F}" type="parTrans" cxnId="{A4F75FFD-7C20-E044-9B3B-65B5F20EC83E}">
      <dgm:prSet/>
      <dgm:spPr/>
      <dgm:t>
        <a:bodyPr/>
        <a:lstStyle/>
        <a:p>
          <a:endParaRPr lang="en-US"/>
        </a:p>
      </dgm:t>
    </dgm:pt>
    <dgm:pt modelId="{637EF702-19F7-F246-9947-6B9B5CE41D2D}" type="sibTrans" cxnId="{A4F75FFD-7C20-E044-9B3B-65B5F20EC83E}">
      <dgm:prSet/>
      <dgm:spPr/>
      <dgm:t>
        <a:bodyPr/>
        <a:lstStyle/>
        <a:p>
          <a:endParaRPr lang="en-US"/>
        </a:p>
      </dgm:t>
    </dgm:pt>
    <dgm:pt modelId="{FBB871CA-93F0-3749-8190-2516B9445392}">
      <dgm:prSet/>
      <dgm:spPr/>
      <dgm:t>
        <a:bodyPr/>
        <a:lstStyle/>
        <a:p>
          <a:r>
            <a:rPr lang="en-US" b="1" dirty="0"/>
            <a:t>Vitamin D</a:t>
          </a:r>
          <a:r>
            <a:rPr lang="en-US" b="1" baseline="-25000" dirty="0"/>
            <a:t>3</a:t>
          </a:r>
          <a:r>
            <a:rPr lang="en-US" b="1" dirty="0"/>
            <a:t> </a:t>
          </a:r>
          <a:endParaRPr lang="en-US" dirty="0"/>
        </a:p>
      </dgm:t>
    </dgm:pt>
    <dgm:pt modelId="{9ABCB9A2-66AA-A84F-A275-8527EEC4621B}" type="parTrans" cxnId="{641D6447-9CF5-F641-80C9-086C1DADD138}">
      <dgm:prSet/>
      <dgm:spPr/>
      <dgm:t>
        <a:bodyPr/>
        <a:lstStyle/>
        <a:p>
          <a:endParaRPr lang="en-US"/>
        </a:p>
      </dgm:t>
    </dgm:pt>
    <dgm:pt modelId="{FB9EE6F2-C713-9C44-92CC-DD89984E1102}" type="sibTrans" cxnId="{641D6447-9CF5-F641-80C9-086C1DADD138}">
      <dgm:prSet/>
      <dgm:spPr/>
      <dgm:t>
        <a:bodyPr/>
        <a:lstStyle/>
        <a:p>
          <a:endParaRPr lang="en-US"/>
        </a:p>
      </dgm:t>
    </dgm:pt>
    <dgm:pt modelId="{7C23A95A-600F-264B-BD41-CA18B438C503}">
      <dgm:prSet/>
      <dgm:spPr/>
      <dgm:t>
        <a:bodyPr/>
        <a:lstStyle/>
        <a:p>
          <a:r>
            <a:rPr lang="en-US" dirty="0"/>
            <a:t>Animal foods</a:t>
          </a:r>
        </a:p>
      </dgm:t>
    </dgm:pt>
    <dgm:pt modelId="{E21BC87B-A091-E44F-9445-E6226CEB8772}" type="parTrans" cxnId="{D753A573-114C-9640-B0AA-803CA62AAEEF}">
      <dgm:prSet/>
      <dgm:spPr/>
      <dgm:t>
        <a:bodyPr/>
        <a:lstStyle/>
        <a:p>
          <a:endParaRPr lang="en-US"/>
        </a:p>
      </dgm:t>
    </dgm:pt>
    <dgm:pt modelId="{93CB48AA-2F05-544A-8F6D-A7AC3AF09F09}" type="sibTrans" cxnId="{D753A573-114C-9640-B0AA-803CA62AAEEF}">
      <dgm:prSet/>
      <dgm:spPr/>
      <dgm:t>
        <a:bodyPr/>
        <a:lstStyle/>
        <a:p>
          <a:endParaRPr lang="en-US"/>
        </a:p>
      </dgm:t>
    </dgm:pt>
    <dgm:pt modelId="{68CD6B4E-1A47-5E40-A193-EDE48662F82A}">
      <dgm:prSet/>
      <dgm:spPr/>
      <dgm:t>
        <a:bodyPr/>
        <a:lstStyle/>
        <a:p>
          <a:r>
            <a:rPr lang="en-US" dirty="0"/>
            <a:t>Synthesis in the skin </a:t>
          </a:r>
        </a:p>
      </dgm:t>
    </dgm:pt>
    <dgm:pt modelId="{1FBADE7F-9A28-ED4D-8E76-48C42164DC46}" type="parTrans" cxnId="{D2F693AE-3C5F-D848-AF57-61D4BEC09CAB}">
      <dgm:prSet/>
      <dgm:spPr/>
      <dgm:t>
        <a:bodyPr/>
        <a:lstStyle/>
        <a:p>
          <a:endParaRPr lang="en-US"/>
        </a:p>
      </dgm:t>
    </dgm:pt>
    <dgm:pt modelId="{BA50AA6D-CE2B-404A-BB6B-1EEDD06B2FB0}" type="sibTrans" cxnId="{D2F693AE-3C5F-D848-AF57-61D4BEC09CAB}">
      <dgm:prSet/>
      <dgm:spPr/>
      <dgm:t>
        <a:bodyPr/>
        <a:lstStyle/>
        <a:p>
          <a:endParaRPr lang="en-US"/>
        </a:p>
      </dgm:t>
    </dgm:pt>
    <dgm:pt modelId="{428F3E8A-60F2-CB43-881A-F00DD0D9C3C0}" type="pres">
      <dgm:prSet presAssocID="{ED47EA72-CDA5-5344-B02D-B7F57E7A60F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C039269-06DB-3A41-97A7-6FF9B4686273}" type="pres">
      <dgm:prSet presAssocID="{C5EAB3BE-FE5D-6947-B67B-BDC77E5F4C5E}" presName="hierRoot1" presStyleCnt="0">
        <dgm:presLayoutVars>
          <dgm:hierBranch val="init"/>
        </dgm:presLayoutVars>
      </dgm:prSet>
      <dgm:spPr/>
    </dgm:pt>
    <dgm:pt modelId="{10511366-4341-B542-8286-3B2735470948}" type="pres">
      <dgm:prSet presAssocID="{C5EAB3BE-FE5D-6947-B67B-BDC77E5F4C5E}" presName="rootComposite1" presStyleCnt="0"/>
      <dgm:spPr/>
    </dgm:pt>
    <dgm:pt modelId="{EA3F5133-7FFF-344F-A491-27AD5DA5297A}" type="pres">
      <dgm:prSet presAssocID="{C5EAB3BE-FE5D-6947-B67B-BDC77E5F4C5E}" presName="rootText1" presStyleLbl="node0" presStyleIdx="0" presStyleCnt="1" custScaleX="210404">
        <dgm:presLayoutVars>
          <dgm:chPref val="3"/>
        </dgm:presLayoutVars>
      </dgm:prSet>
      <dgm:spPr/>
    </dgm:pt>
    <dgm:pt modelId="{3C8E134C-042B-324A-B946-CFC87D8E8072}" type="pres">
      <dgm:prSet presAssocID="{C5EAB3BE-FE5D-6947-B67B-BDC77E5F4C5E}" presName="rootConnector1" presStyleLbl="node1" presStyleIdx="0" presStyleCnt="0"/>
      <dgm:spPr/>
    </dgm:pt>
    <dgm:pt modelId="{B3A0D0D0-81A9-B746-B6FA-3020DCF59C57}" type="pres">
      <dgm:prSet presAssocID="{C5EAB3BE-FE5D-6947-B67B-BDC77E5F4C5E}" presName="hierChild2" presStyleCnt="0"/>
      <dgm:spPr/>
    </dgm:pt>
    <dgm:pt modelId="{5934EB24-3691-B847-97BE-E998CC539D26}" type="pres">
      <dgm:prSet presAssocID="{1B622509-AA41-D54E-97CE-61280D26B856}" presName="Name37" presStyleLbl="parChTrans1D2" presStyleIdx="0" presStyleCnt="2"/>
      <dgm:spPr/>
    </dgm:pt>
    <dgm:pt modelId="{7A261494-EBE6-BF4B-9756-16B6ADE8424A}" type="pres">
      <dgm:prSet presAssocID="{39F1DE0D-8554-A146-9A43-FC17865FDBAA}" presName="hierRoot2" presStyleCnt="0">
        <dgm:presLayoutVars>
          <dgm:hierBranch val="init"/>
        </dgm:presLayoutVars>
      </dgm:prSet>
      <dgm:spPr/>
    </dgm:pt>
    <dgm:pt modelId="{84B6FA23-34A3-FA46-A17C-E3F6B5151CF0}" type="pres">
      <dgm:prSet presAssocID="{39F1DE0D-8554-A146-9A43-FC17865FDBAA}" presName="rootComposite" presStyleCnt="0"/>
      <dgm:spPr/>
    </dgm:pt>
    <dgm:pt modelId="{008CD7E1-0F04-294F-A45B-9E35E4B5E07F}" type="pres">
      <dgm:prSet presAssocID="{39F1DE0D-8554-A146-9A43-FC17865FDBAA}" presName="rootText" presStyleLbl="node2" presStyleIdx="0" presStyleCnt="2">
        <dgm:presLayoutVars>
          <dgm:chPref val="3"/>
        </dgm:presLayoutVars>
      </dgm:prSet>
      <dgm:spPr/>
    </dgm:pt>
    <dgm:pt modelId="{AD708C3D-79C0-B849-8FE9-F32E887A8C3C}" type="pres">
      <dgm:prSet presAssocID="{39F1DE0D-8554-A146-9A43-FC17865FDBAA}" presName="rootConnector" presStyleLbl="node2" presStyleIdx="0" presStyleCnt="2"/>
      <dgm:spPr/>
    </dgm:pt>
    <dgm:pt modelId="{38E122DC-882B-F541-A439-DB51343C1AE8}" type="pres">
      <dgm:prSet presAssocID="{39F1DE0D-8554-A146-9A43-FC17865FDBAA}" presName="hierChild4" presStyleCnt="0"/>
      <dgm:spPr/>
    </dgm:pt>
    <dgm:pt modelId="{F98C1E86-46FC-E345-96AA-7C8F92CD0E63}" type="pres">
      <dgm:prSet presAssocID="{1D908FBB-B7E8-AA4F-A2F1-FC42B1B2CC7F}" presName="Name37" presStyleLbl="parChTrans1D3" presStyleIdx="0" presStyleCnt="3"/>
      <dgm:spPr/>
    </dgm:pt>
    <dgm:pt modelId="{986F2FA1-0BDD-D344-8ACD-537E81D3D405}" type="pres">
      <dgm:prSet presAssocID="{2F884A03-6E63-AD47-8ABA-225505EC1150}" presName="hierRoot2" presStyleCnt="0">
        <dgm:presLayoutVars>
          <dgm:hierBranch val="init"/>
        </dgm:presLayoutVars>
      </dgm:prSet>
      <dgm:spPr/>
    </dgm:pt>
    <dgm:pt modelId="{D2E861D4-253C-E44D-B8EA-6F81EBCB17F2}" type="pres">
      <dgm:prSet presAssocID="{2F884A03-6E63-AD47-8ABA-225505EC1150}" presName="rootComposite" presStyleCnt="0"/>
      <dgm:spPr/>
    </dgm:pt>
    <dgm:pt modelId="{41740A6B-25F6-E449-BDAA-C4C84A4CB708}" type="pres">
      <dgm:prSet presAssocID="{2F884A03-6E63-AD47-8ABA-225505EC1150}" presName="rootText" presStyleLbl="node3" presStyleIdx="0" presStyleCnt="3">
        <dgm:presLayoutVars>
          <dgm:chPref val="3"/>
        </dgm:presLayoutVars>
      </dgm:prSet>
      <dgm:spPr/>
    </dgm:pt>
    <dgm:pt modelId="{9C6D7A0F-0D74-BF48-9FAF-4F267FD32B6D}" type="pres">
      <dgm:prSet presAssocID="{2F884A03-6E63-AD47-8ABA-225505EC1150}" presName="rootConnector" presStyleLbl="node3" presStyleIdx="0" presStyleCnt="3"/>
      <dgm:spPr/>
    </dgm:pt>
    <dgm:pt modelId="{E2C483EF-B909-AA41-8ED5-039854E08913}" type="pres">
      <dgm:prSet presAssocID="{2F884A03-6E63-AD47-8ABA-225505EC1150}" presName="hierChild4" presStyleCnt="0"/>
      <dgm:spPr/>
    </dgm:pt>
    <dgm:pt modelId="{BCBF4E05-CE43-524D-A1A6-BC4C2530E881}" type="pres">
      <dgm:prSet presAssocID="{2F884A03-6E63-AD47-8ABA-225505EC1150}" presName="hierChild5" presStyleCnt="0"/>
      <dgm:spPr/>
    </dgm:pt>
    <dgm:pt modelId="{138238FC-E6FC-4A40-AE3A-752BDCD10F47}" type="pres">
      <dgm:prSet presAssocID="{39F1DE0D-8554-A146-9A43-FC17865FDBAA}" presName="hierChild5" presStyleCnt="0"/>
      <dgm:spPr/>
    </dgm:pt>
    <dgm:pt modelId="{BC43C536-42D3-BE4C-B377-E499F43E79F4}" type="pres">
      <dgm:prSet presAssocID="{9ABCB9A2-66AA-A84F-A275-8527EEC4621B}" presName="Name37" presStyleLbl="parChTrans1D2" presStyleIdx="1" presStyleCnt="2"/>
      <dgm:spPr/>
    </dgm:pt>
    <dgm:pt modelId="{79ED78D8-B98E-434B-92DD-A1615D124EF3}" type="pres">
      <dgm:prSet presAssocID="{FBB871CA-93F0-3749-8190-2516B9445392}" presName="hierRoot2" presStyleCnt="0">
        <dgm:presLayoutVars>
          <dgm:hierBranch val="init"/>
        </dgm:presLayoutVars>
      </dgm:prSet>
      <dgm:spPr/>
    </dgm:pt>
    <dgm:pt modelId="{CD26BF64-8B51-B94E-853C-8A3959E40154}" type="pres">
      <dgm:prSet presAssocID="{FBB871CA-93F0-3749-8190-2516B9445392}" presName="rootComposite" presStyleCnt="0"/>
      <dgm:spPr/>
    </dgm:pt>
    <dgm:pt modelId="{877C6066-18E6-E54B-8581-FDE1CE20C7D8}" type="pres">
      <dgm:prSet presAssocID="{FBB871CA-93F0-3749-8190-2516B9445392}" presName="rootText" presStyleLbl="node2" presStyleIdx="1" presStyleCnt="2">
        <dgm:presLayoutVars>
          <dgm:chPref val="3"/>
        </dgm:presLayoutVars>
      </dgm:prSet>
      <dgm:spPr/>
    </dgm:pt>
    <dgm:pt modelId="{5C01E9D1-B1D5-154F-A405-5C03612F8416}" type="pres">
      <dgm:prSet presAssocID="{FBB871CA-93F0-3749-8190-2516B9445392}" presName="rootConnector" presStyleLbl="node2" presStyleIdx="1" presStyleCnt="2"/>
      <dgm:spPr/>
    </dgm:pt>
    <dgm:pt modelId="{BFFEA16C-3150-684A-83B0-D25A0C26932F}" type="pres">
      <dgm:prSet presAssocID="{FBB871CA-93F0-3749-8190-2516B9445392}" presName="hierChild4" presStyleCnt="0"/>
      <dgm:spPr/>
    </dgm:pt>
    <dgm:pt modelId="{C2E343BF-4C2A-4D43-8845-1505AD1262D3}" type="pres">
      <dgm:prSet presAssocID="{E21BC87B-A091-E44F-9445-E6226CEB8772}" presName="Name37" presStyleLbl="parChTrans1D3" presStyleIdx="1" presStyleCnt="3"/>
      <dgm:spPr/>
    </dgm:pt>
    <dgm:pt modelId="{EEABEE95-5561-5C4B-AA4A-28562866503F}" type="pres">
      <dgm:prSet presAssocID="{7C23A95A-600F-264B-BD41-CA18B438C503}" presName="hierRoot2" presStyleCnt="0">
        <dgm:presLayoutVars>
          <dgm:hierBranch val="init"/>
        </dgm:presLayoutVars>
      </dgm:prSet>
      <dgm:spPr/>
    </dgm:pt>
    <dgm:pt modelId="{6F3E4E08-FDB4-CD4D-AB06-03B8B89723B3}" type="pres">
      <dgm:prSet presAssocID="{7C23A95A-600F-264B-BD41-CA18B438C503}" presName="rootComposite" presStyleCnt="0"/>
      <dgm:spPr/>
    </dgm:pt>
    <dgm:pt modelId="{523D8542-5D97-1848-9E2A-F1588C9D67ED}" type="pres">
      <dgm:prSet presAssocID="{7C23A95A-600F-264B-BD41-CA18B438C503}" presName="rootText" presStyleLbl="node3" presStyleIdx="1" presStyleCnt="3">
        <dgm:presLayoutVars>
          <dgm:chPref val="3"/>
        </dgm:presLayoutVars>
      </dgm:prSet>
      <dgm:spPr/>
    </dgm:pt>
    <dgm:pt modelId="{A9DBB67A-BDB7-1448-81E3-ED5F5FEEC0D6}" type="pres">
      <dgm:prSet presAssocID="{7C23A95A-600F-264B-BD41-CA18B438C503}" presName="rootConnector" presStyleLbl="node3" presStyleIdx="1" presStyleCnt="3"/>
      <dgm:spPr/>
    </dgm:pt>
    <dgm:pt modelId="{A12AD75B-FD3C-BC46-93D7-0839A6D74B3C}" type="pres">
      <dgm:prSet presAssocID="{7C23A95A-600F-264B-BD41-CA18B438C503}" presName="hierChild4" presStyleCnt="0"/>
      <dgm:spPr/>
    </dgm:pt>
    <dgm:pt modelId="{702F297F-2834-104E-941F-B1119B677364}" type="pres">
      <dgm:prSet presAssocID="{7C23A95A-600F-264B-BD41-CA18B438C503}" presName="hierChild5" presStyleCnt="0"/>
      <dgm:spPr/>
    </dgm:pt>
    <dgm:pt modelId="{F2FBE3E4-B937-6B44-90DD-85BE106E3D0E}" type="pres">
      <dgm:prSet presAssocID="{1FBADE7F-9A28-ED4D-8E76-48C42164DC46}" presName="Name37" presStyleLbl="parChTrans1D3" presStyleIdx="2" presStyleCnt="3"/>
      <dgm:spPr/>
    </dgm:pt>
    <dgm:pt modelId="{D3F64985-872B-FC44-A6CF-B561E661BD9F}" type="pres">
      <dgm:prSet presAssocID="{68CD6B4E-1A47-5E40-A193-EDE48662F82A}" presName="hierRoot2" presStyleCnt="0">
        <dgm:presLayoutVars>
          <dgm:hierBranch val="init"/>
        </dgm:presLayoutVars>
      </dgm:prSet>
      <dgm:spPr/>
    </dgm:pt>
    <dgm:pt modelId="{343FF009-5ECC-7844-8935-98AA363A511A}" type="pres">
      <dgm:prSet presAssocID="{68CD6B4E-1A47-5E40-A193-EDE48662F82A}" presName="rootComposite" presStyleCnt="0"/>
      <dgm:spPr/>
    </dgm:pt>
    <dgm:pt modelId="{C009686C-98B8-E748-BDDB-7DC01FDB8D50}" type="pres">
      <dgm:prSet presAssocID="{68CD6B4E-1A47-5E40-A193-EDE48662F82A}" presName="rootText" presStyleLbl="node3" presStyleIdx="2" presStyleCnt="3">
        <dgm:presLayoutVars>
          <dgm:chPref val="3"/>
        </dgm:presLayoutVars>
      </dgm:prSet>
      <dgm:spPr/>
    </dgm:pt>
    <dgm:pt modelId="{AC0B933E-4FFB-014D-9CBB-4425331C302B}" type="pres">
      <dgm:prSet presAssocID="{68CD6B4E-1A47-5E40-A193-EDE48662F82A}" presName="rootConnector" presStyleLbl="node3" presStyleIdx="2" presStyleCnt="3"/>
      <dgm:spPr/>
    </dgm:pt>
    <dgm:pt modelId="{9875969D-691C-2A4D-9915-776ACBD94276}" type="pres">
      <dgm:prSet presAssocID="{68CD6B4E-1A47-5E40-A193-EDE48662F82A}" presName="hierChild4" presStyleCnt="0"/>
      <dgm:spPr/>
    </dgm:pt>
    <dgm:pt modelId="{922FE4A6-F5C7-6A40-BDC0-CD831ABC8B46}" type="pres">
      <dgm:prSet presAssocID="{68CD6B4E-1A47-5E40-A193-EDE48662F82A}" presName="hierChild5" presStyleCnt="0"/>
      <dgm:spPr/>
    </dgm:pt>
    <dgm:pt modelId="{B10755F2-7C14-B64B-8E09-2FADE0A93E4E}" type="pres">
      <dgm:prSet presAssocID="{FBB871CA-93F0-3749-8190-2516B9445392}" presName="hierChild5" presStyleCnt="0"/>
      <dgm:spPr/>
    </dgm:pt>
    <dgm:pt modelId="{0EE4B783-C32F-AB42-B211-610C23E4F411}" type="pres">
      <dgm:prSet presAssocID="{C5EAB3BE-FE5D-6947-B67B-BDC77E5F4C5E}" presName="hierChild3" presStyleCnt="0"/>
      <dgm:spPr/>
    </dgm:pt>
  </dgm:ptLst>
  <dgm:cxnLst>
    <dgm:cxn modelId="{A8ACC80A-183D-A745-BFCB-92FF60CDC799}" type="presOf" srcId="{2F884A03-6E63-AD47-8ABA-225505EC1150}" destId="{9C6D7A0F-0D74-BF48-9FAF-4F267FD32B6D}" srcOrd="1" destOrd="0" presId="urn:microsoft.com/office/officeart/2005/8/layout/orgChart1"/>
    <dgm:cxn modelId="{DAAEBF18-5C77-604F-A896-413CEA399094}" type="presOf" srcId="{FBB871CA-93F0-3749-8190-2516B9445392}" destId="{5C01E9D1-B1D5-154F-A405-5C03612F8416}" srcOrd="1" destOrd="0" presId="urn:microsoft.com/office/officeart/2005/8/layout/orgChart1"/>
    <dgm:cxn modelId="{C565B91D-BCCF-A645-B6FE-909F9C05D4A8}" type="presOf" srcId="{2F884A03-6E63-AD47-8ABA-225505EC1150}" destId="{41740A6B-25F6-E449-BDAA-C4C84A4CB708}" srcOrd="0" destOrd="0" presId="urn:microsoft.com/office/officeart/2005/8/layout/orgChart1"/>
    <dgm:cxn modelId="{20D73D22-F92A-4641-B18D-8318BB38B22B}" type="presOf" srcId="{1D908FBB-B7E8-AA4F-A2F1-FC42B1B2CC7F}" destId="{F98C1E86-46FC-E345-96AA-7C8F92CD0E63}" srcOrd="0" destOrd="0" presId="urn:microsoft.com/office/officeart/2005/8/layout/orgChart1"/>
    <dgm:cxn modelId="{B12DE837-D57F-FA47-B1E6-24D35D2B4F21}" type="presOf" srcId="{C5EAB3BE-FE5D-6947-B67B-BDC77E5F4C5E}" destId="{3C8E134C-042B-324A-B946-CFC87D8E8072}" srcOrd="1" destOrd="0" presId="urn:microsoft.com/office/officeart/2005/8/layout/orgChart1"/>
    <dgm:cxn modelId="{F884E23C-67A7-DA48-891A-DCD6CBCB1E96}" type="presOf" srcId="{ED47EA72-CDA5-5344-B02D-B7F57E7A60FC}" destId="{428F3E8A-60F2-CB43-881A-F00DD0D9C3C0}" srcOrd="0" destOrd="0" presId="urn:microsoft.com/office/officeart/2005/8/layout/orgChart1"/>
    <dgm:cxn modelId="{5D8EBB43-BB4E-3B40-AE6A-5E5D242D983C}" type="presOf" srcId="{39F1DE0D-8554-A146-9A43-FC17865FDBAA}" destId="{AD708C3D-79C0-B849-8FE9-F32E887A8C3C}" srcOrd="1" destOrd="0" presId="urn:microsoft.com/office/officeart/2005/8/layout/orgChart1"/>
    <dgm:cxn modelId="{641D6447-9CF5-F641-80C9-086C1DADD138}" srcId="{C5EAB3BE-FE5D-6947-B67B-BDC77E5F4C5E}" destId="{FBB871CA-93F0-3749-8190-2516B9445392}" srcOrd="1" destOrd="0" parTransId="{9ABCB9A2-66AA-A84F-A275-8527EEC4621B}" sibTransId="{FB9EE6F2-C713-9C44-92CC-DD89984E1102}"/>
    <dgm:cxn modelId="{66E89256-BCA2-D144-B372-EA7C5B12F1B8}" type="presOf" srcId="{68CD6B4E-1A47-5E40-A193-EDE48662F82A}" destId="{AC0B933E-4FFB-014D-9CBB-4425331C302B}" srcOrd="1" destOrd="0" presId="urn:microsoft.com/office/officeart/2005/8/layout/orgChart1"/>
    <dgm:cxn modelId="{DBA96457-F158-3C47-86DF-92976E6B15C0}" type="presOf" srcId="{C5EAB3BE-FE5D-6947-B67B-BDC77E5F4C5E}" destId="{EA3F5133-7FFF-344F-A491-27AD5DA5297A}" srcOrd="0" destOrd="0" presId="urn:microsoft.com/office/officeart/2005/8/layout/orgChart1"/>
    <dgm:cxn modelId="{4FE1D659-6B26-AB4E-BAE2-4C176990C89E}" srcId="{ED47EA72-CDA5-5344-B02D-B7F57E7A60FC}" destId="{C5EAB3BE-FE5D-6947-B67B-BDC77E5F4C5E}" srcOrd="0" destOrd="0" parTransId="{32C1E98F-2798-4545-B18B-BB1EAA735583}" sibTransId="{B9F3ACF5-000E-F94D-9C8D-92DE66BE1CCE}"/>
    <dgm:cxn modelId="{4C511A71-CF45-4F4F-A077-78CDD4E9BE9F}" type="presOf" srcId="{E21BC87B-A091-E44F-9445-E6226CEB8772}" destId="{C2E343BF-4C2A-4D43-8845-1505AD1262D3}" srcOrd="0" destOrd="0" presId="urn:microsoft.com/office/officeart/2005/8/layout/orgChart1"/>
    <dgm:cxn modelId="{BD0E9E72-2289-8248-A3EB-CF22C76629EB}" type="presOf" srcId="{7C23A95A-600F-264B-BD41-CA18B438C503}" destId="{A9DBB67A-BDB7-1448-81E3-ED5F5FEEC0D6}" srcOrd="1" destOrd="0" presId="urn:microsoft.com/office/officeart/2005/8/layout/orgChart1"/>
    <dgm:cxn modelId="{D753A573-114C-9640-B0AA-803CA62AAEEF}" srcId="{FBB871CA-93F0-3749-8190-2516B9445392}" destId="{7C23A95A-600F-264B-BD41-CA18B438C503}" srcOrd="0" destOrd="0" parTransId="{E21BC87B-A091-E44F-9445-E6226CEB8772}" sibTransId="{93CB48AA-2F05-544A-8F6D-A7AC3AF09F09}"/>
    <dgm:cxn modelId="{6CA5F977-CD9B-CB4F-94AD-3C4E3D27DA0B}" type="presOf" srcId="{7C23A95A-600F-264B-BD41-CA18B438C503}" destId="{523D8542-5D97-1848-9E2A-F1588C9D67ED}" srcOrd="0" destOrd="0" presId="urn:microsoft.com/office/officeart/2005/8/layout/orgChart1"/>
    <dgm:cxn modelId="{98B6CF9D-87D2-F147-8754-DBEBEC6AB2B8}" type="presOf" srcId="{39F1DE0D-8554-A146-9A43-FC17865FDBAA}" destId="{008CD7E1-0F04-294F-A45B-9E35E4B5E07F}" srcOrd="0" destOrd="0" presId="urn:microsoft.com/office/officeart/2005/8/layout/orgChart1"/>
    <dgm:cxn modelId="{965058A9-EB95-0C4F-9A1F-D7203A8A5DAF}" type="presOf" srcId="{1FBADE7F-9A28-ED4D-8E76-48C42164DC46}" destId="{F2FBE3E4-B937-6B44-90DD-85BE106E3D0E}" srcOrd="0" destOrd="0" presId="urn:microsoft.com/office/officeart/2005/8/layout/orgChart1"/>
    <dgm:cxn modelId="{8E879BAD-6DC3-A34E-83C8-C063FFD238A0}" srcId="{C5EAB3BE-FE5D-6947-B67B-BDC77E5F4C5E}" destId="{39F1DE0D-8554-A146-9A43-FC17865FDBAA}" srcOrd="0" destOrd="0" parTransId="{1B622509-AA41-D54E-97CE-61280D26B856}" sibTransId="{11662798-9801-3746-AAB6-D4ED18B5DA30}"/>
    <dgm:cxn modelId="{D2F693AE-3C5F-D848-AF57-61D4BEC09CAB}" srcId="{FBB871CA-93F0-3749-8190-2516B9445392}" destId="{68CD6B4E-1A47-5E40-A193-EDE48662F82A}" srcOrd="1" destOrd="0" parTransId="{1FBADE7F-9A28-ED4D-8E76-48C42164DC46}" sibTransId="{BA50AA6D-CE2B-404A-BB6B-1EEDD06B2FB0}"/>
    <dgm:cxn modelId="{375149B4-D87B-6744-8E10-12C472EFC308}" type="presOf" srcId="{9ABCB9A2-66AA-A84F-A275-8527EEC4621B}" destId="{BC43C536-42D3-BE4C-B377-E499F43E79F4}" srcOrd="0" destOrd="0" presId="urn:microsoft.com/office/officeart/2005/8/layout/orgChart1"/>
    <dgm:cxn modelId="{A56B2DBA-F1CD-9D49-B436-FBD87DB52057}" type="presOf" srcId="{68CD6B4E-1A47-5E40-A193-EDE48662F82A}" destId="{C009686C-98B8-E748-BDDB-7DC01FDB8D50}" srcOrd="0" destOrd="0" presId="urn:microsoft.com/office/officeart/2005/8/layout/orgChart1"/>
    <dgm:cxn modelId="{9F721DDB-9B53-7A47-B5A4-1FA8E862DDD6}" type="presOf" srcId="{FBB871CA-93F0-3749-8190-2516B9445392}" destId="{877C6066-18E6-E54B-8581-FDE1CE20C7D8}" srcOrd="0" destOrd="0" presId="urn:microsoft.com/office/officeart/2005/8/layout/orgChart1"/>
    <dgm:cxn modelId="{E02AB5F8-3E63-E44A-8E8E-16E3571074FA}" type="presOf" srcId="{1B622509-AA41-D54E-97CE-61280D26B856}" destId="{5934EB24-3691-B847-97BE-E998CC539D26}" srcOrd="0" destOrd="0" presId="urn:microsoft.com/office/officeart/2005/8/layout/orgChart1"/>
    <dgm:cxn modelId="{A4F75FFD-7C20-E044-9B3B-65B5F20EC83E}" srcId="{39F1DE0D-8554-A146-9A43-FC17865FDBAA}" destId="{2F884A03-6E63-AD47-8ABA-225505EC1150}" srcOrd="0" destOrd="0" parTransId="{1D908FBB-B7E8-AA4F-A2F1-FC42B1B2CC7F}" sibTransId="{637EF702-19F7-F246-9947-6B9B5CE41D2D}"/>
    <dgm:cxn modelId="{DFDC90AB-7D1A-2242-A30A-EE6EE345B860}" type="presParOf" srcId="{428F3E8A-60F2-CB43-881A-F00DD0D9C3C0}" destId="{FC039269-06DB-3A41-97A7-6FF9B4686273}" srcOrd="0" destOrd="0" presId="urn:microsoft.com/office/officeart/2005/8/layout/orgChart1"/>
    <dgm:cxn modelId="{A6032483-BD58-9240-9789-B7269D9B1EF3}" type="presParOf" srcId="{FC039269-06DB-3A41-97A7-6FF9B4686273}" destId="{10511366-4341-B542-8286-3B2735470948}" srcOrd="0" destOrd="0" presId="urn:microsoft.com/office/officeart/2005/8/layout/orgChart1"/>
    <dgm:cxn modelId="{2A2C4462-ED49-DF4F-B5FD-BA1014DFBB3F}" type="presParOf" srcId="{10511366-4341-B542-8286-3B2735470948}" destId="{EA3F5133-7FFF-344F-A491-27AD5DA5297A}" srcOrd="0" destOrd="0" presId="urn:microsoft.com/office/officeart/2005/8/layout/orgChart1"/>
    <dgm:cxn modelId="{FE054C5F-5DA3-6347-9B4C-1293AF376356}" type="presParOf" srcId="{10511366-4341-B542-8286-3B2735470948}" destId="{3C8E134C-042B-324A-B946-CFC87D8E8072}" srcOrd="1" destOrd="0" presId="urn:microsoft.com/office/officeart/2005/8/layout/orgChart1"/>
    <dgm:cxn modelId="{D922A84C-B5DF-7148-B2FB-8572CAA55A9D}" type="presParOf" srcId="{FC039269-06DB-3A41-97A7-6FF9B4686273}" destId="{B3A0D0D0-81A9-B746-B6FA-3020DCF59C57}" srcOrd="1" destOrd="0" presId="urn:microsoft.com/office/officeart/2005/8/layout/orgChart1"/>
    <dgm:cxn modelId="{5F3CED98-B356-0A45-85A4-2D450FA4A614}" type="presParOf" srcId="{B3A0D0D0-81A9-B746-B6FA-3020DCF59C57}" destId="{5934EB24-3691-B847-97BE-E998CC539D26}" srcOrd="0" destOrd="0" presId="urn:microsoft.com/office/officeart/2005/8/layout/orgChart1"/>
    <dgm:cxn modelId="{DDD540D3-9F9D-D140-8185-F791BD7202AA}" type="presParOf" srcId="{B3A0D0D0-81A9-B746-B6FA-3020DCF59C57}" destId="{7A261494-EBE6-BF4B-9756-16B6ADE8424A}" srcOrd="1" destOrd="0" presId="urn:microsoft.com/office/officeart/2005/8/layout/orgChart1"/>
    <dgm:cxn modelId="{171C00D4-F18D-A34C-807B-E27694CB4812}" type="presParOf" srcId="{7A261494-EBE6-BF4B-9756-16B6ADE8424A}" destId="{84B6FA23-34A3-FA46-A17C-E3F6B5151CF0}" srcOrd="0" destOrd="0" presId="urn:microsoft.com/office/officeart/2005/8/layout/orgChart1"/>
    <dgm:cxn modelId="{3C230D39-0E4F-874C-A76E-3165CE44E06F}" type="presParOf" srcId="{84B6FA23-34A3-FA46-A17C-E3F6B5151CF0}" destId="{008CD7E1-0F04-294F-A45B-9E35E4B5E07F}" srcOrd="0" destOrd="0" presId="urn:microsoft.com/office/officeart/2005/8/layout/orgChart1"/>
    <dgm:cxn modelId="{A2FCC71B-6831-1C4C-86F2-7FE090162509}" type="presParOf" srcId="{84B6FA23-34A3-FA46-A17C-E3F6B5151CF0}" destId="{AD708C3D-79C0-B849-8FE9-F32E887A8C3C}" srcOrd="1" destOrd="0" presId="urn:microsoft.com/office/officeart/2005/8/layout/orgChart1"/>
    <dgm:cxn modelId="{A95F8188-51EF-F84C-8EE4-24C6DD75269F}" type="presParOf" srcId="{7A261494-EBE6-BF4B-9756-16B6ADE8424A}" destId="{38E122DC-882B-F541-A439-DB51343C1AE8}" srcOrd="1" destOrd="0" presId="urn:microsoft.com/office/officeart/2005/8/layout/orgChart1"/>
    <dgm:cxn modelId="{9F629487-EBDC-654F-8600-978D55BD1C57}" type="presParOf" srcId="{38E122DC-882B-F541-A439-DB51343C1AE8}" destId="{F98C1E86-46FC-E345-96AA-7C8F92CD0E63}" srcOrd="0" destOrd="0" presId="urn:microsoft.com/office/officeart/2005/8/layout/orgChart1"/>
    <dgm:cxn modelId="{1C100CB1-C01A-8B4C-A720-6CD6E24274CE}" type="presParOf" srcId="{38E122DC-882B-F541-A439-DB51343C1AE8}" destId="{986F2FA1-0BDD-D344-8ACD-537E81D3D405}" srcOrd="1" destOrd="0" presId="urn:microsoft.com/office/officeart/2005/8/layout/orgChart1"/>
    <dgm:cxn modelId="{CDAE342A-0F04-684C-8701-AF82D17B6323}" type="presParOf" srcId="{986F2FA1-0BDD-D344-8ACD-537E81D3D405}" destId="{D2E861D4-253C-E44D-B8EA-6F81EBCB17F2}" srcOrd="0" destOrd="0" presId="urn:microsoft.com/office/officeart/2005/8/layout/orgChart1"/>
    <dgm:cxn modelId="{E26403F7-71F8-D641-BAB2-A4D97310396C}" type="presParOf" srcId="{D2E861D4-253C-E44D-B8EA-6F81EBCB17F2}" destId="{41740A6B-25F6-E449-BDAA-C4C84A4CB708}" srcOrd="0" destOrd="0" presId="urn:microsoft.com/office/officeart/2005/8/layout/orgChart1"/>
    <dgm:cxn modelId="{445C0516-4106-BA41-A1B4-99F48C65ABFB}" type="presParOf" srcId="{D2E861D4-253C-E44D-B8EA-6F81EBCB17F2}" destId="{9C6D7A0F-0D74-BF48-9FAF-4F267FD32B6D}" srcOrd="1" destOrd="0" presId="urn:microsoft.com/office/officeart/2005/8/layout/orgChart1"/>
    <dgm:cxn modelId="{BC67A6CB-3A5B-B243-9344-5154D7D9CE95}" type="presParOf" srcId="{986F2FA1-0BDD-D344-8ACD-537E81D3D405}" destId="{E2C483EF-B909-AA41-8ED5-039854E08913}" srcOrd="1" destOrd="0" presId="urn:microsoft.com/office/officeart/2005/8/layout/orgChart1"/>
    <dgm:cxn modelId="{BA92A71F-F6BE-314C-8D91-8AF2DFEE059B}" type="presParOf" srcId="{986F2FA1-0BDD-D344-8ACD-537E81D3D405}" destId="{BCBF4E05-CE43-524D-A1A6-BC4C2530E881}" srcOrd="2" destOrd="0" presId="urn:microsoft.com/office/officeart/2005/8/layout/orgChart1"/>
    <dgm:cxn modelId="{069FD217-8C02-EB43-B713-00B7B03DC29B}" type="presParOf" srcId="{7A261494-EBE6-BF4B-9756-16B6ADE8424A}" destId="{138238FC-E6FC-4A40-AE3A-752BDCD10F47}" srcOrd="2" destOrd="0" presId="urn:microsoft.com/office/officeart/2005/8/layout/orgChart1"/>
    <dgm:cxn modelId="{39725070-FA1E-BA48-ABC2-6AB9898F2C8B}" type="presParOf" srcId="{B3A0D0D0-81A9-B746-B6FA-3020DCF59C57}" destId="{BC43C536-42D3-BE4C-B377-E499F43E79F4}" srcOrd="2" destOrd="0" presId="urn:microsoft.com/office/officeart/2005/8/layout/orgChart1"/>
    <dgm:cxn modelId="{8F569BD9-38F9-5E47-9A15-C4501BD53E4A}" type="presParOf" srcId="{B3A0D0D0-81A9-B746-B6FA-3020DCF59C57}" destId="{79ED78D8-B98E-434B-92DD-A1615D124EF3}" srcOrd="3" destOrd="0" presId="urn:microsoft.com/office/officeart/2005/8/layout/orgChart1"/>
    <dgm:cxn modelId="{76A1540B-C913-8644-A361-9A42728C9893}" type="presParOf" srcId="{79ED78D8-B98E-434B-92DD-A1615D124EF3}" destId="{CD26BF64-8B51-B94E-853C-8A3959E40154}" srcOrd="0" destOrd="0" presId="urn:microsoft.com/office/officeart/2005/8/layout/orgChart1"/>
    <dgm:cxn modelId="{44C05C87-E884-CF4D-9FAE-035B17138578}" type="presParOf" srcId="{CD26BF64-8B51-B94E-853C-8A3959E40154}" destId="{877C6066-18E6-E54B-8581-FDE1CE20C7D8}" srcOrd="0" destOrd="0" presId="urn:microsoft.com/office/officeart/2005/8/layout/orgChart1"/>
    <dgm:cxn modelId="{389A3E38-7113-AA45-B173-BB1190A30028}" type="presParOf" srcId="{CD26BF64-8B51-B94E-853C-8A3959E40154}" destId="{5C01E9D1-B1D5-154F-A405-5C03612F8416}" srcOrd="1" destOrd="0" presId="urn:microsoft.com/office/officeart/2005/8/layout/orgChart1"/>
    <dgm:cxn modelId="{B6C34028-7073-EE46-8F9A-5CDA56600765}" type="presParOf" srcId="{79ED78D8-B98E-434B-92DD-A1615D124EF3}" destId="{BFFEA16C-3150-684A-83B0-D25A0C26932F}" srcOrd="1" destOrd="0" presId="urn:microsoft.com/office/officeart/2005/8/layout/orgChart1"/>
    <dgm:cxn modelId="{2CCD0B13-C298-D348-88AE-C25BBD142685}" type="presParOf" srcId="{BFFEA16C-3150-684A-83B0-D25A0C26932F}" destId="{C2E343BF-4C2A-4D43-8845-1505AD1262D3}" srcOrd="0" destOrd="0" presId="urn:microsoft.com/office/officeart/2005/8/layout/orgChart1"/>
    <dgm:cxn modelId="{0F9FD531-04C0-A846-99EF-E252BFB2930B}" type="presParOf" srcId="{BFFEA16C-3150-684A-83B0-D25A0C26932F}" destId="{EEABEE95-5561-5C4B-AA4A-28562866503F}" srcOrd="1" destOrd="0" presId="urn:microsoft.com/office/officeart/2005/8/layout/orgChart1"/>
    <dgm:cxn modelId="{E89BD50A-8A44-274E-B4A2-D544409CC549}" type="presParOf" srcId="{EEABEE95-5561-5C4B-AA4A-28562866503F}" destId="{6F3E4E08-FDB4-CD4D-AB06-03B8B89723B3}" srcOrd="0" destOrd="0" presId="urn:microsoft.com/office/officeart/2005/8/layout/orgChart1"/>
    <dgm:cxn modelId="{1A5204FF-08A3-C54B-85FD-5A3BE4AD008D}" type="presParOf" srcId="{6F3E4E08-FDB4-CD4D-AB06-03B8B89723B3}" destId="{523D8542-5D97-1848-9E2A-F1588C9D67ED}" srcOrd="0" destOrd="0" presId="urn:microsoft.com/office/officeart/2005/8/layout/orgChart1"/>
    <dgm:cxn modelId="{894AE814-AD39-CD4F-ABE2-34F25A836EB1}" type="presParOf" srcId="{6F3E4E08-FDB4-CD4D-AB06-03B8B89723B3}" destId="{A9DBB67A-BDB7-1448-81E3-ED5F5FEEC0D6}" srcOrd="1" destOrd="0" presId="urn:microsoft.com/office/officeart/2005/8/layout/orgChart1"/>
    <dgm:cxn modelId="{3E78F5A3-5325-A245-A43D-47A41B80AD2B}" type="presParOf" srcId="{EEABEE95-5561-5C4B-AA4A-28562866503F}" destId="{A12AD75B-FD3C-BC46-93D7-0839A6D74B3C}" srcOrd="1" destOrd="0" presId="urn:microsoft.com/office/officeart/2005/8/layout/orgChart1"/>
    <dgm:cxn modelId="{28B776B2-AEF0-4044-B649-92DB5711DA4F}" type="presParOf" srcId="{EEABEE95-5561-5C4B-AA4A-28562866503F}" destId="{702F297F-2834-104E-941F-B1119B677364}" srcOrd="2" destOrd="0" presId="urn:microsoft.com/office/officeart/2005/8/layout/orgChart1"/>
    <dgm:cxn modelId="{C7A3D63C-1351-1346-A7A5-9FB8F729E263}" type="presParOf" srcId="{BFFEA16C-3150-684A-83B0-D25A0C26932F}" destId="{F2FBE3E4-B937-6B44-90DD-85BE106E3D0E}" srcOrd="2" destOrd="0" presId="urn:microsoft.com/office/officeart/2005/8/layout/orgChart1"/>
    <dgm:cxn modelId="{FC6A05FB-8D14-DA48-86EF-538F6EE22799}" type="presParOf" srcId="{BFFEA16C-3150-684A-83B0-D25A0C26932F}" destId="{D3F64985-872B-FC44-A6CF-B561E661BD9F}" srcOrd="3" destOrd="0" presId="urn:microsoft.com/office/officeart/2005/8/layout/orgChart1"/>
    <dgm:cxn modelId="{0936A972-97D2-7448-923C-4E14846DF7C2}" type="presParOf" srcId="{D3F64985-872B-FC44-A6CF-B561E661BD9F}" destId="{343FF009-5ECC-7844-8935-98AA363A511A}" srcOrd="0" destOrd="0" presId="urn:microsoft.com/office/officeart/2005/8/layout/orgChart1"/>
    <dgm:cxn modelId="{3F7CF819-CD6B-434C-852B-A7DB90D38880}" type="presParOf" srcId="{343FF009-5ECC-7844-8935-98AA363A511A}" destId="{C009686C-98B8-E748-BDDB-7DC01FDB8D50}" srcOrd="0" destOrd="0" presId="urn:microsoft.com/office/officeart/2005/8/layout/orgChart1"/>
    <dgm:cxn modelId="{2E117CF5-0A3B-4F43-B8FD-105EAFD3AA62}" type="presParOf" srcId="{343FF009-5ECC-7844-8935-98AA363A511A}" destId="{AC0B933E-4FFB-014D-9CBB-4425331C302B}" srcOrd="1" destOrd="0" presId="urn:microsoft.com/office/officeart/2005/8/layout/orgChart1"/>
    <dgm:cxn modelId="{4191F852-F3D0-214E-8E0A-01D13E4B4083}" type="presParOf" srcId="{D3F64985-872B-FC44-A6CF-B561E661BD9F}" destId="{9875969D-691C-2A4D-9915-776ACBD94276}" srcOrd="1" destOrd="0" presId="urn:microsoft.com/office/officeart/2005/8/layout/orgChart1"/>
    <dgm:cxn modelId="{F01D1CFB-D76D-AD43-AD4A-284F6DDA0C7E}" type="presParOf" srcId="{D3F64985-872B-FC44-A6CF-B561E661BD9F}" destId="{922FE4A6-F5C7-6A40-BDC0-CD831ABC8B46}" srcOrd="2" destOrd="0" presId="urn:microsoft.com/office/officeart/2005/8/layout/orgChart1"/>
    <dgm:cxn modelId="{EE65BC0A-F615-CC40-B329-A0FEC9F19C18}" type="presParOf" srcId="{79ED78D8-B98E-434B-92DD-A1615D124EF3}" destId="{B10755F2-7C14-B64B-8E09-2FADE0A93E4E}" srcOrd="2" destOrd="0" presId="urn:microsoft.com/office/officeart/2005/8/layout/orgChart1"/>
    <dgm:cxn modelId="{436B89CE-2E34-5A40-9852-AADA6B9E8952}" type="presParOf" srcId="{FC039269-06DB-3A41-97A7-6FF9B4686273}" destId="{0EE4B783-C32F-AB42-B211-610C23E4F41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4EC016-5B73-9949-868D-4891992411D9}" type="doc">
      <dgm:prSet loTypeId="urn:microsoft.com/office/officeart/2005/8/layout/orgChart1" loCatId="hierarchy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905D03FF-DE3F-DD45-A46C-66030016B065}">
      <dgm:prSet/>
      <dgm:spPr/>
      <dgm:t>
        <a:bodyPr/>
        <a:lstStyle/>
        <a:p>
          <a:r>
            <a:rPr lang="en-US" b="1" dirty="0"/>
            <a:t>Vitamin K can be obtained from</a:t>
          </a:r>
        </a:p>
      </dgm:t>
    </dgm:pt>
    <dgm:pt modelId="{69BB1BCF-0651-9C4F-8DC3-8EFD548BD838}" type="parTrans" cxnId="{C5C79F78-91EA-1B40-B87D-CF996C44862A}">
      <dgm:prSet/>
      <dgm:spPr/>
      <dgm:t>
        <a:bodyPr/>
        <a:lstStyle/>
        <a:p>
          <a:endParaRPr lang="en-US"/>
        </a:p>
      </dgm:t>
    </dgm:pt>
    <dgm:pt modelId="{3FC70D3E-60D7-2849-B734-2D88B0D7FF25}" type="sibTrans" cxnId="{C5C79F78-91EA-1B40-B87D-CF996C44862A}">
      <dgm:prSet/>
      <dgm:spPr/>
      <dgm:t>
        <a:bodyPr/>
        <a:lstStyle/>
        <a:p>
          <a:endParaRPr lang="en-US"/>
        </a:p>
      </dgm:t>
    </dgm:pt>
    <dgm:pt modelId="{99EAF4F5-0F61-1442-AB08-9E75101A2D7F}">
      <dgm:prSet/>
      <dgm:spPr/>
      <dgm:t>
        <a:bodyPr/>
        <a:lstStyle/>
        <a:p>
          <a:r>
            <a:rPr lang="en-US" b="1" dirty="0"/>
            <a:t>Foods</a:t>
          </a:r>
        </a:p>
        <a:p>
          <a:r>
            <a:rPr lang="en-US" b="1" dirty="0"/>
            <a:t>(phylloquinone)</a:t>
          </a:r>
        </a:p>
        <a:p>
          <a:r>
            <a:rPr lang="en-US" b="1" dirty="0"/>
            <a:t>K1  </a:t>
          </a:r>
          <a:r>
            <a:rPr lang="en-US" dirty="0"/>
            <a:t> </a:t>
          </a:r>
        </a:p>
      </dgm:t>
    </dgm:pt>
    <dgm:pt modelId="{50AD8D09-DF86-F64D-9A96-E68E7515FCD5}" type="parTrans" cxnId="{B62783A1-5BF6-804F-8735-19105D0159EF}">
      <dgm:prSet/>
      <dgm:spPr/>
      <dgm:t>
        <a:bodyPr/>
        <a:lstStyle/>
        <a:p>
          <a:endParaRPr lang="en-US"/>
        </a:p>
      </dgm:t>
    </dgm:pt>
    <dgm:pt modelId="{1BA1A7D7-B89B-5049-936C-75540717CA9B}" type="sibTrans" cxnId="{B62783A1-5BF6-804F-8735-19105D0159EF}">
      <dgm:prSet/>
      <dgm:spPr/>
      <dgm:t>
        <a:bodyPr/>
        <a:lstStyle/>
        <a:p>
          <a:endParaRPr lang="en-US"/>
        </a:p>
      </dgm:t>
    </dgm:pt>
    <dgm:pt modelId="{A00F773C-D06E-4146-9A55-BDF752BB2810}">
      <dgm:prSet/>
      <dgm:spPr/>
      <dgm:t>
        <a:bodyPr/>
        <a:lstStyle/>
        <a:p>
          <a:r>
            <a:rPr lang="en-US" b="1" dirty="0"/>
            <a:t>Bacteria in the GI tract synthesize vitamin K</a:t>
          </a:r>
        </a:p>
        <a:p>
          <a:r>
            <a:rPr lang="en-US" b="1" dirty="0"/>
            <a:t>(Menaquinone )</a:t>
          </a:r>
        </a:p>
        <a:p>
          <a:r>
            <a:rPr lang="en-US" b="1" dirty="0"/>
            <a:t>K2</a:t>
          </a:r>
          <a:endParaRPr lang="en-US" b="0" dirty="0"/>
        </a:p>
      </dgm:t>
    </dgm:pt>
    <dgm:pt modelId="{AF6FBFE0-BA37-F742-9382-D4139CCE187D}" type="parTrans" cxnId="{3A80CBE8-2964-864F-A405-0A478C7F9C70}">
      <dgm:prSet/>
      <dgm:spPr/>
      <dgm:t>
        <a:bodyPr/>
        <a:lstStyle/>
        <a:p>
          <a:endParaRPr lang="en-US"/>
        </a:p>
      </dgm:t>
    </dgm:pt>
    <dgm:pt modelId="{F610F6EC-FD2B-014A-A404-5D79292F3B59}" type="sibTrans" cxnId="{3A80CBE8-2964-864F-A405-0A478C7F9C70}">
      <dgm:prSet/>
      <dgm:spPr/>
      <dgm:t>
        <a:bodyPr/>
        <a:lstStyle/>
        <a:p>
          <a:endParaRPr lang="en-US"/>
        </a:p>
      </dgm:t>
    </dgm:pt>
    <dgm:pt modelId="{A8FC2EF7-B5E8-3D4E-9AB7-0B35956D65BB}" type="pres">
      <dgm:prSet presAssocID="{E94EC016-5B73-9949-868D-4891992411D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C367C25-5583-AD43-B01D-475559BD0584}" type="pres">
      <dgm:prSet presAssocID="{905D03FF-DE3F-DD45-A46C-66030016B065}" presName="hierRoot1" presStyleCnt="0">
        <dgm:presLayoutVars>
          <dgm:hierBranch val="init"/>
        </dgm:presLayoutVars>
      </dgm:prSet>
      <dgm:spPr/>
    </dgm:pt>
    <dgm:pt modelId="{76434CCC-D206-0348-A89A-F9983D0CBDA4}" type="pres">
      <dgm:prSet presAssocID="{905D03FF-DE3F-DD45-A46C-66030016B065}" presName="rootComposite1" presStyleCnt="0"/>
      <dgm:spPr/>
    </dgm:pt>
    <dgm:pt modelId="{BBAA0443-69C5-3E49-A184-5B08A444A41A}" type="pres">
      <dgm:prSet presAssocID="{905D03FF-DE3F-DD45-A46C-66030016B065}" presName="rootText1" presStyleLbl="node0" presStyleIdx="0" presStyleCnt="1">
        <dgm:presLayoutVars>
          <dgm:chPref val="3"/>
        </dgm:presLayoutVars>
      </dgm:prSet>
      <dgm:spPr/>
    </dgm:pt>
    <dgm:pt modelId="{471F432C-F470-4B4B-B9FB-91A344C85070}" type="pres">
      <dgm:prSet presAssocID="{905D03FF-DE3F-DD45-A46C-66030016B065}" presName="rootConnector1" presStyleLbl="node1" presStyleIdx="0" presStyleCnt="0"/>
      <dgm:spPr/>
    </dgm:pt>
    <dgm:pt modelId="{CF6B8A26-F0A9-184A-BA98-D3C296880578}" type="pres">
      <dgm:prSet presAssocID="{905D03FF-DE3F-DD45-A46C-66030016B065}" presName="hierChild2" presStyleCnt="0"/>
      <dgm:spPr/>
    </dgm:pt>
    <dgm:pt modelId="{91974FED-7EAF-0B41-8621-7B104C27124C}" type="pres">
      <dgm:prSet presAssocID="{50AD8D09-DF86-F64D-9A96-E68E7515FCD5}" presName="Name37" presStyleLbl="parChTrans1D2" presStyleIdx="0" presStyleCnt="2"/>
      <dgm:spPr/>
    </dgm:pt>
    <dgm:pt modelId="{A757DD73-5648-EE42-A483-1B95E54D1EDD}" type="pres">
      <dgm:prSet presAssocID="{99EAF4F5-0F61-1442-AB08-9E75101A2D7F}" presName="hierRoot2" presStyleCnt="0">
        <dgm:presLayoutVars>
          <dgm:hierBranch val="init"/>
        </dgm:presLayoutVars>
      </dgm:prSet>
      <dgm:spPr/>
    </dgm:pt>
    <dgm:pt modelId="{A4E03E6F-B0E7-9840-A746-C31C6EC92B99}" type="pres">
      <dgm:prSet presAssocID="{99EAF4F5-0F61-1442-AB08-9E75101A2D7F}" presName="rootComposite" presStyleCnt="0"/>
      <dgm:spPr/>
    </dgm:pt>
    <dgm:pt modelId="{A6657248-A06A-FA4A-9EDB-D6D25D1BCD8D}" type="pres">
      <dgm:prSet presAssocID="{99EAF4F5-0F61-1442-AB08-9E75101A2D7F}" presName="rootText" presStyleLbl="node2" presStyleIdx="0" presStyleCnt="2">
        <dgm:presLayoutVars>
          <dgm:chPref val="3"/>
        </dgm:presLayoutVars>
      </dgm:prSet>
      <dgm:spPr/>
    </dgm:pt>
    <dgm:pt modelId="{79DA3B95-8302-FB47-BD09-9B3D77DEC598}" type="pres">
      <dgm:prSet presAssocID="{99EAF4F5-0F61-1442-AB08-9E75101A2D7F}" presName="rootConnector" presStyleLbl="node2" presStyleIdx="0" presStyleCnt="2"/>
      <dgm:spPr/>
    </dgm:pt>
    <dgm:pt modelId="{E26F49AF-9DE5-CD46-964B-57C350CF8BA1}" type="pres">
      <dgm:prSet presAssocID="{99EAF4F5-0F61-1442-AB08-9E75101A2D7F}" presName="hierChild4" presStyleCnt="0"/>
      <dgm:spPr/>
    </dgm:pt>
    <dgm:pt modelId="{DE743499-5AB6-0A40-80C0-6F721FB450CC}" type="pres">
      <dgm:prSet presAssocID="{99EAF4F5-0F61-1442-AB08-9E75101A2D7F}" presName="hierChild5" presStyleCnt="0"/>
      <dgm:spPr/>
    </dgm:pt>
    <dgm:pt modelId="{0686FA5F-AB99-4342-8366-E45E075BB7BC}" type="pres">
      <dgm:prSet presAssocID="{AF6FBFE0-BA37-F742-9382-D4139CCE187D}" presName="Name37" presStyleLbl="parChTrans1D2" presStyleIdx="1" presStyleCnt="2"/>
      <dgm:spPr/>
    </dgm:pt>
    <dgm:pt modelId="{260D0D75-D388-C645-9290-211CC2156245}" type="pres">
      <dgm:prSet presAssocID="{A00F773C-D06E-4146-9A55-BDF752BB2810}" presName="hierRoot2" presStyleCnt="0">
        <dgm:presLayoutVars>
          <dgm:hierBranch val="init"/>
        </dgm:presLayoutVars>
      </dgm:prSet>
      <dgm:spPr/>
    </dgm:pt>
    <dgm:pt modelId="{2757A3EC-187E-F44B-AAD2-DD057DE56AE9}" type="pres">
      <dgm:prSet presAssocID="{A00F773C-D06E-4146-9A55-BDF752BB2810}" presName="rootComposite" presStyleCnt="0"/>
      <dgm:spPr/>
    </dgm:pt>
    <dgm:pt modelId="{AF8067C6-3D05-9D45-B33F-2706A932A2A8}" type="pres">
      <dgm:prSet presAssocID="{A00F773C-D06E-4146-9A55-BDF752BB2810}" presName="rootText" presStyleLbl="node2" presStyleIdx="1" presStyleCnt="2">
        <dgm:presLayoutVars>
          <dgm:chPref val="3"/>
        </dgm:presLayoutVars>
      </dgm:prSet>
      <dgm:spPr/>
    </dgm:pt>
    <dgm:pt modelId="{0DD702CA-ADD8-044C-BBCF-8C2D6E339C0D}" type="pres">
      <dgm:prSet presAssocID="{A00F773C-D06E-4146-9A55-BDF752BB2810}" presName="rootConnector" presStyleLbl="node2" presStyleIdx="1" presStyleCnt="2"/>
      <dgm:spPr/>
    </dgm:pt>
    <dgm:pt modelId="{DC52B538-28D2-0047-B881-B89009677E47}" type="pres">
      <dgm:prSet presAssocID="{A00F773C-D06E-4146-9A55-BDF752BB2810}" presName="hierChild4" presStyleCnt="0"/>
      <dgm:spPr/>
    </dgm:pt>
    <dgm:pt modelId="{855CF1E5-2F52-B640-8718-7726ED5DEE69}" type="pres">
      <dgm:prSet presAssocID="{A00F773C-D06E-4146-9A55-BDF752BB2810}" presName="hierChild5" presStyleCnt="0"/>
      <dgm:spPr/>
    </dgm:pt>
    <dgm:pt modelId="{07961032-24E9-7242-9DE9-851F56F63DEA}" type="pres">
      <dgm:prSet presAssocID="{905D03FF-DE3F-DD45-A46C-66030016B065}" presName="hierChild3" presStyleCnt="0"/>
      <dgm:spPr/>
    </dgm:pt>
  </dgm:ptLst>
  <dgm:cxnLst>
    <dgm:cxn modelId="{175CF004-CF71-1E49-8646-838B3EA48C19}" type="presOf" srcId="{50AD8D09-DF86-F64D-9A96-E68E7515FCD5}" destId="{91974FED-7EAF-0B41-8621-7B104C27124C}" srcOrd="0" destOrd="0" presId="urn:microsoft.com/office/officeart/2005/8/layout/orgChart1"/>
    <dgm:cxn modelId="{20B1F206-29A8-7240-A7FD-9872FE5B0678}" type="presOf" srcId="{99EAF4F5-0F61-1442-AB08-9E75101A2D7F}" destId="{79DA3B95-8302-FB47-BD09-9B3D77DEC598}" srcOrd="1" destOrd="0" presId="urn:microsoft.com/office/officeart/2005/8/layout/orgChart1"/>
    <dgm:cxn modelId="{A5B5AC69-F7D1-F442-B49C-2F823B336501}" type="presOf" srcId="{A00F773C-D06E-4146-9A55-BDF752BB2810}" destId="{AF8067C6-3D05-9D45-B33F-2706A932A2A8}" srcOrd="0" destOrd="0" presId="urn:microsoft.com/office/officeart/2005/8/layout/orgChart1"/>
    <dgm:cxn modelId="{0414C775-1216-BC40-9445-7B330176F332}" type="presOf" srcId="{905D03FF-DE3F-DD45-A46C-66030016B065}" destId="{BBAA0443-69C5-3E49-A184-5B08A444A41A}" srcOrd="0" destOrd="0" presId="urn:microsoft.com/office/officeart/2005/8/layout/orgChart1"/>
    <dgm:cxn modelId="{C5C79F78-91EA-1B40-B87D-CF996C44862A}" srcId="{E94EC016-5B73-9949-868D-4891992411D9}" destId="{905D03FF-DE3F-DD45-A46C-66030016B065}" srcOrd="0" destOrd="0" parTransId="{69BB1BCF-0651-9C4F-8DC3-8EFD548BD838}" sibTransId="{3FC70D3E-60D7-2849-B734-2D88B0D7FF25}"/>
    <dgm:cxn modelId="{270E1099-DFB9-DA4F-9614-539FC26BF33E}" type="presOf" srcId="{99EAF4F5-0F61-1442-AB08-9E75101A2D7F}" destId="{A6657248-A06A-FA4A-9EDB-D6D25D1BCD8D}" srcOrd="0" destOrd="0" presId="urn:microsoft.com/office/officeart/2005/8/layout/orgChart1"/>
    <dgm:cxn modelId="{B62783A1-5BF6-804F-8735-19105D0159EF}" srcId="{905D03FF-DE3F-DD45-A46C-66030016B065}" destId="{99EAF4F5-0F61-1442-AB08-9E75101A2D7F}" srcOrd="0" destOrd="0" parTransId="{50AD8D09-DF86-F64D-9A96-E68E7515FCD5}" sibTransId="{1BA1A7D7-B89B-5049-936C-75540717CA9B}"/>
    <dgm:cxn modelId="{8DFAF6C7-6542-2C4B-9452-BD49E24EB287}" type="presOf" srcId="{A00F773C-D06E-4146-9A55-BDF752BB2810}" destId="{0DD702CA-ADD8-044C-BBCF-8C2D6E339C0D}" srcOrd="1" destOrd="0" presId="urn:microsoft.com/office/officeart/2005/8/layout/orgChart1"/>
    <dgm:cxn modelId="{BBA8C2E2-497D-0643-9EC4-F0DEF024FFBD}" type="presOf" srcId="{905D03FF-DE3F-DD45-A46C-66030016B065}" destId="{471F432C-F470-4B4B-B9FB-91A344C85070}" srcOrd="1" destOrd="0" presId="urn:microsoft.com/office/officeart/2005/8/layout/orgChart1"/>
    <dgm:cxn modelId="{3A80CBE8-2964-864F-A405-0A478C7F9C70}" srcId="{905D03FF-DE3F-DD45-A46C-66030016B065}" destId="{A00F773C-D06E-4146-9A55-BDF752BB2810}" srcOrd="1" destOrd="0" parTransId="{AF6FBFE0-BA37-F742-9382-D4139CCE187D}" sibTransId="{F610F6EC-FD2B-014A-A404-5D79292F3B59}"/>
    <dgm:cxn modelId="{EFBC37F0-DA5B-184A-8422-3E40CA8DF36B}" type="presOf" srcId="{E94EC016-5B73-9949-868D-4891992411D9}" destId="{A8FC2EF7-B5E8-3D4E-9AB7-0B35956D65BB}" srcOrd="0" destOrd="0" presId="urn:microsoft.com/office/officeart/2005/8/layout/orgChart1"/>
    <dgm:cxn modelId="{A5BC86F7-9631-134F-B675-9E7CB6A9C345}" type="presOf" srcId="{AF6FBFE0-BA37-F742-9382-D4139CCE187D}" destId="{0686FA5F-AB99-4342-8366-E45E075BB7BC}" srcOrd="0" destOrd="0" presId="urn:microsoft.com/office/officeart/2005/8/layout/orgChart1"/>
    <dgm:cxn modelId="{C64D6DB0-0ECA-5B49-8E0B-0976E52AA867}" type="presParOf" srcId="{A8FC2EF7-B5E8-3D4E-9AB7-0B35956D65BB}" destId="{4C367C25-5583-AD43-B01D-475559BD0584}" srcOrd="0" destOrd="0" presId="urn:microsoft.com/office/officeart/2005/8/layout/orgChart1"/>
    <dgm:cxn modelId="{809A2179-2F6D-0641-927D-32F7A796FEF9}" type="presParOf" srcId="{4C367C25-5583-AD43-B01D-475559BD0584}" destId="{76434CCC-D206-0348-A89A-F9983D0CBDA4}" srcOrd="0" destOrd="0" presId="urn:microsoft.com/office/officeart/2005/8/layout/orgChart1"/>
    <dgm:cxn modelId="{57E99CCE-3085-A340-9857-3144929D6A31}" type="presParOf" srcId="{76434CCC-D206-0348-A89A-F9983D0CBDA4}" destId="{BBAA0443-69C5-3E49-A184-5B08A444A41A}" srcOrd="0" destOrd="0" presId="urn:microsoft.com/office/officeart/2005/8/layout/orgChart1"/>
    <dgm:cxn modelId="{4608DF1B-6B92-6440-AAB1-788CC6E5E3DE}" type="presParOf" srcId="{76434CCC-D206-0348-A89A-F9983D0CBDA4}" destId="{471F432C-F470-4B4B-B9FB-91A344C85070}" srcOrd="1" destOrd="0" presId="urn:microsoft.com/office/officeart/2005/8/layout/orgChart1"/>
    <dgm:cxn modelId="{4208B539-3E5E-F348-8EFA-E2A8D2479E64}" type="presParOf" srcId="{4C367C25-5583-AD43-B01D-475559BD0584}" destId="{CF6B8A26-F0A9-184A-BA98-D3C296880578}" srcOrd="1" destOrd="0" presId="urn:microsoft.com/office/officeart/2005/8/layout/orgChart1"/>
    <dgm:cxn modelId="{F3EDC804-5F46-1941-8421-5898E38C8566}" type="presParOf" srcId="{CF6B8A26-F0A9-184A-BA98-D3C296880578}" destId="{91974FED-7EAF-0B41-8621-7B104C27124C}" srcOrd="0" destOrd="0" presId="urn:microsoft.com/office/officeart/2005/8/layout/orgChart1"/>
    <dgm:cxn modelId="{B392E5C2-A948-1C49-8A0A-320ACC7E4757}" type="presParOf" srcId="{CF6B8A26-F0A9-184A-BA98-D3C296880578}" destId="{A757DD73-5648-EE42-A483-1B95E54D1EDD}" srcOrd="1" destOrd="0" presId="urn:microsoft.com/office/officeart/2005/8/layout/orgChart1"/>
    <dgm:cxn modelId="{AD4C1D66-4980-1C4E-A526-364106195A27}" type="presParOf" srcId="{A757DD73-5648-EE42-A483-1B95E54D1EDD}" destId="{A4E03E6F-B0E7-9840-A746-C31C6EC92B99}" srcOrd="0" destOrd="0" presId="urn:microsoft.com/office/officeart/2005/8/layout/orgChart1"/>
    <dgm:cxn modelId="{F876772C-95E0-0C47-A6E2-30CBE9AB6966}" type="presParOf" srcId="{A4E03E6F-B0E7-9840-A746-C31C6EC92B99}" destId="{A6657248-A06A-FA4A-9EDB-D6D25D1BCD8D}" srcOrd="0" destOrd="0" presId="urn:microsoft.com/office/officeart/2005/8/layout/orgChart1"/>
    <dgm:cxn modelId="{A4029C69-D0A5-B444-9B53-72FBF9B4B228}" type="presParOf" srcId="{A4E03E6F-B0E7-9840-A746-C31C6EC92B99}" destId="{79DA3B95-8302-FB47-BD09-9B3D77DEC598}" srcOrd="1" destOrd="0" presId="urn:microsoft.com/office/officeart/2005/8/layout/orgChart1"/>
    <dgm:cxn modelId="{BAAB5A79-9B01-554A-A489-6E43756185E5}" type="presParOf" srcId="{A757DD73-5648-EE42-A483-1B95E54D1EDD}" destId="{E26F49AF-9DE5-CD46-964B-57C350CF8BA1}" srcOrd="1" destOrd="0" presId="urn:microsoft.com/office/officeart/2005/8/layout/orgChart1"/>
    <dgm:cxn modelId="{A9DADAF2-BF9E-F441-8039-5D8FF6B4E8E2}" type="presParOf" srcId="{A757DD73-5648-EE42-A483-1B95E54D1EDD}" destId="{DE743499-5AB6-0A40-80C0-6F721FB450CC}" srcOrd="2" destOrd="0" presId="urn:microsoft.com/office/officeart/2005/8/layout/orgChart1"/>
    <dgm:cxn modelId="{C8776063-F765-8C42-9E84-223E51DD514A}" type="presParOf" srcId="{CF6B8A26-F0A9-184A-BA98-D3C296880578}" destId="{0686FA5F-AB99-4342-8366-E45E075BB7BC}" srcOrd="2" destOrd="0" presId="urn:microsoft.com/office/officeart/2005/8/layout/orgChart1"/>
    <dgm:cxn modelId="{92FEF957-726C-BB4B-A99F-E2C620EDCDAB}" type="presParOf" srcId="{CF6B8A26-F0A9-184A-BA98-D3C296880578}" destId="{260D0D75-D388-C645-9290-211CC2156245}" srcOrd="3" destOrd="0" presId="urn:microsoft.com/office/officeart/2005/8/layout/orgChart1"/>
    <dgm:cxn modelId="{E80C4461-F571-864C-BCB9-9B330AD2D0DD}" type="presParOf" srcId="{260D0D75-D388-C645-9290-211CC2156245}" destId="{2757A3EC-187E-F44B-AAD2-DD057DE56AE9}" srcOrd="0" destOrd="0" presId="urn:microsoft.com/office/officeart/2005/8/layout/orgChart1"/>
    <dgm:cxn modelId="{D9CCFF4A-463A-7641-ABD5-C6812077723B}" type="presParOf" srcId="{2757A3EC-187E-F44B-AAD2-DD057DE56AE9}" destId="{AF8067C6-3D05-9D45-B33F-2706A932A2A8}" srcOrd="0" destOrd="0" presId="urn:microsoft.com/office/officeart/2005/8/layout/orgChart1"/>
    <dgm:cxn modelId="{27984343-15F9-7046-B015-11743F984C0C}" type="presParOf" srcId="{2757A3EC-187E-F44B-AAD2-DD057DE56AE9}" destId="{0DD702CA-ADD8-044C-BBCF-8C2D6E339C0D}" srcOrd="1" destOrd="0" presId="urn:microsoft.com/office/officeart/2005/8/layout/orgChart1"/>
    <dgm:cxn modelId="{E5D89934-689B-5042-A80D-624A3FFA5B18}" type="presParOf" srcId="{260D0D75-D388-C645-9290-211CC2156245}" destId="{DC52B538-28D2-0047-B881-B89009677E47}" srcOrd="1" destOrd="0" presId="urn:microsoft.com/office/officeart/2005/8/layout/orgChart1"/>
    <dgm:cxn modelId="{6F30F9E2-41D1-7D4B-89AA-E59DE081E133}" type="presParOf" srcId="{260D0D75-D388-C645-9290-211CC2156245}" destId="{855CF1E5-2F52-B640-8718-7726ED5DEE69}" srcOrd="2" destOrd="0" presId="urn:microsoft.com/office/officeart/2005/8/layout/orgChart1"/>
    <dgm:cxn modelId="{E9EF08B1-30F3-0C44-BF9E-696A68045C38}" type="presParOf" srcId="{4C367C25-5583-AD43-B01D-475559BD0584}" destId="{07961032-24E9-7242-9DE9-851F56F63DE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FBE3E4-B937-6B44-90DD-85BE106E3D0E}">
      <dsp:nvSpPr>
        <dsp:cNvPr id="0" name=""/>
        <dsp:cNvSpPr/>
      </dsp:nvSpPr>
      <dsp:spPr>
        <a:xfrm>
          <a:off x="3181528" y="1824714"/>
          <a:ext cx="226149" cy="17639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3968"/>
              </a:lnTo>
              <a:lnTo>
                <a:pt x="226149" y="176396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E343BF-4C2A-4D43-8845-1505AD1262D3}">
      <dsp:nvSpPr>
        <dsp:cNvPr id="0" name=""/>
        <dsp:cNvSpPr/>
      </dsp:nvSpPr>
      <dsp:spPr>
        <a:xfrm>
          <a:off x="3181528" y="1824714"/>
          <a:ext cx="226149" cy="6935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3526"/>
              </a:lnTo>
              <a:lnTo>
                <a:pt x="226149" y="69352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43C536-42D3-BE4C-B377-E499F43E79F4}">
      <dsp:nvSpPr>
        <dsp:cNvPr id="0" name=""/>
        <dsp:cNvSpPr/>
      </dsp:nvSpPr>
      <dsp:spPr>
        <a:xfrm>
          <a:off x="2872457" y="754271"/>
          <a:ext cx="912137" cy="3166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304"/>
              </a:lnTo>
              <a:lnTo>
                <a:pt x="912137" y="158304"/>
              </a:lnTo>
              <a:lnTo>
                <a:pt x="912137" y="31660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8C1E86-46FC-E345-96AA-7C8F92CD0E63}">
      <dsp:nvSpPr>
        <dsp:cNvPr id="0" name=""/>
        <dsp:cNvSpPr/>
      </dsp:nvSpPr>
      <dsp:spPr>
        <a:xfrm>
          <a:off x="1357253" y="1824714"/>
          <a:ext cx="226149" cy="6935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3526"/>
              </a:lnTo>
              <a:lnTo>
                <a:pt x="226149" y="69352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34EB24-3691-B847-97BE-E998CC539D26}">
      <dsp:nvSpPr>
        <dsp:cNvPr id="0" name=""/>
        <dsp:cNvSpPr/>
      </dsp:nvSpPr>
      <dsp:spPr>
        <a:xfrm>
          <a:off x="1960319" y="754271"/>
          <a:ext cx="912137" cy="316609"/>
        </a:xfrm>
        <a:custGeom>
          <a:avLst/>
          <a:gdLst/>
          <a:ahLst/>
          <a:cxnLst/>
          <a:rect l="0" t="0" r="0" b="0"/>
          <a:pathLst>
            <a:path>
              <a:moveTo>
                <a:pt x="912137" y="0"/>
              </a:moveTo>
              <a:lnTo>
                <a:pt x="912137" y="158304"/>
              </a:lnTo>
              <a:lnTo>
                <a:pt x="0" y="158304"/>
              </a:lnTo>
              <a:lnTo>
                <a:pt x="0" y="31660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3F5133-7FFF-344F-A491-27AD5DA5297A}">
      <dsp:nvSpPr>
        <dsp:cNvPr id="0" name=""/>
        <dsp:cNvSpPr/>
      </dsp:nvSpPr>
      <dsp:spPr>
        <a:xfrm>
          <a:off x="1286363" y="439"/>
          <a:ext cx="3172188" cy="7538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Two major forms</a:t>
          </a:r>
        </a:p>
      </dsp:txBody>
      <dsp:txXfrm>
        <a:off x="1286363" y="439"/>
        <a:ext cx="3172188" cy="753832"/>
      </dsp:txXfrm>
    </dsp:sp>
    <dsp:sp modelId="{008CD7E1-0F04-294F-A45B-9E35E4B5E07F}">
      <dsp:nvSpPr>
        <dsp:cNvPr id="0" name=""/>
        <dsp:cNvSpPr/>
      </dsp:nvSpPr>
      <dsp:spPr>
        <a:xfrm>
          <a:off x="1206487" y="1070881"/>
          <a:ext cx="1507665" cy="75383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Vitamin D</a:t>
          </a:r>
          <a:r>
            <a:rPr lang="en-US" sz="2400" kern="1200" baseline="-25000" dirty="0"/>
            <a:t>2</a:t>
          </a:r>
          <a:r>
            <a:rPr lang="en-US" sz="2400" kern="1200" dirty="0"/>
            <a:t> </a:t>
          </a:r>
        </a:p>
      </dsp:txBody>
      <dsp:txXfrm>
        <a:off x="1206487" y="1070881"/>
        <a:ext cx="1507665" cy="753832"/>
      </dsp:txXfrm>
    </dsp:sp>
    <dsp:sp modelId="{41740A6B-25F6-E449-BDAA-C4C84A4CB708}">
      <dsp:nvSpPr>
        <dsp:cNvPr id="0" name=""/>
        <dsp:cNvSpPr/>
      </dsp:nvSpPr>
      <dsp:spPr>
        <a:xfrm>
          <a:off x="1583403" y="2141323"/>
          <a:ext cx="1507665" cy="75383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Plant foods </a:t>
          </a:r>
        </a:p>
      </dsp:txBody>
      <dsp:txXfrm>
        <a:off x="1583403" y="2141323"/>
        <a:ext cx="1507665" cy="753832"/>
      </dsp:txXfrm>
    </dsp:sp>
    <dsp:sp modelId="{877C6066-18E6-E54B-8581-FDE1CE20C7D8}">
      <dsp:nvSpPr>
        <dsp:cNvPr id="0" name=""/>
        <dsp:cNvSpPr/>
      </dsp:nvSpPr>
      <dsp:spPr>
        <a:xfrm>
          <a:off x="3030762" y="1070881"/>
          <a:ext cx="1507665" cy="75383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Vitamin D</a:t>
          </a:r>
          <a:r>
            <a:rPr lang="en-US" sz="2400" b="1" kern="1200" baseline="-25000" dirty="0"/>
            <a:t>3</a:t>
          </a:r>
          <a:r>
            <a:rPr lang="en-US" sz="2400" b="1" kern="1200" dirty="0"/>
            <a:t> </a:t>
          </a:r>
          <a:endParaRPr lang="en-US" sz="2400" kern="1200" dirty="0"/>
        </a:p>
      </dsp:txBody>
      <dsp:txXfrm>
        <a:off x="3030762" y="1070881"/>
        <a:ext cx="1507665" cy="753832"/>
      </dsp:txXfrm>
    </dsp:sp>
    <dsp:sp modelId="{523D8542-5D97-1848-9E2A-F1588C9D67ED}">
      <dsp:nvSpPr>
        <dsp:cNvPr id="0" name=""/>
        <dsp:cNvSpPr/>
      </dsp:nvSpPr>
      <dsp:spPr>
        <a:xfrm>
          <a:off x="3407678" y="2141323"/>
          <a:ext cx="1507665" cy="75383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Animal foods</a:t>
          </a:r>
        </a:p>
      </dsp:txBody>
      <dsp:txXfrm>
        <a:off x="3407678" y="2141323"/>
        <a:ext cx="1507665" cy="753832"/>
      </dsp:txXfrm>
    </dsp:sp>
    <dsp:sp modelId="{C009686C-98B8-E748-BDDB-7DC01FDB8D50}">
      <dsp:nvSpPr>
        <dsp:cNvPr id="0" name=""/>
        <dsp:cNvSpPr/>
      </dsp:nvSpPr>
      <dsp:spPr>
        <a:xfrm>
          <a:off x="3407678" y="3211766"/>
          <a:ext cx="1507665" cy="75383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Synthesis in the skin </a:t>
          </a:r>
        </a:p>
      </dsp:txBody>
      <dsp:txXfrm>
        <a:off x="3407678" y="3211766"/>
        <a:ext cx="1507665" cy="7538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86FA5F-AB99-4342-8366-E45E075BB7BC}">
      <dsp:nvSpPr>
        <dsp:cNvPr id="0" name=""/>
        <dsp:cNvSpPr/>
      </dsp:nvSpPr>
      <dsp:spPr>
        <a:xfrm>
          <a:off x="3457730" y="1435084"/>
          <a:ext cx="1733909" cy="6018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0926"/>
              </a:lnTo>
              <a:lnTo>
                <a:pt x="1733909" y="300926"/>
              </a:lnTo>
              <a:lnTo>
                <a:pt x="1733909" y="601852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974FED-7EAF-0B41-8621-7B104C27124C}">
      <dsp:nvSpPr>
        <dsp:cNvPr id="0" name=""/>
        <dsp:cNvSpPr/>
      </dsp:nvSpPr>
      <dsp:spPr>
        <a:xfrm>
          <a:off x="1723821" y="1435084"/>
          <a:ext cx="1733909" cy="601852"/>
        </a:xfrm>
        <a:custGeom>
          <a:avLst/>
          <a:gdLst/>
          <a:ahLst/>
          <a:cxnLst/>
          <a:rect l="0" t="0" r="0" b="0"/>
          <a:pathLst>
            <a:path>
              <a:moveTo>
                <a:pt x="1733909" y="0"/>
              </a:moveTo>
              <a:lnTo>
                <a:pt x="1733909" y="300926"/>
              </a:lnTo>
              <a:lnTo>
                <a:pt x="0" y="300926"/>
              </a:lnTo>
              <a:lnTo>
                <a:pt x="0" y="601852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AA0443-69C5-3E49-A184-5B08A444A41A}">
      <dsp:nvSpPr>
        <dsp:cNvPr id="0" name=""/>
        <dsp:cNvSpPr/>
      </dsp:nvSpPr>
      <dsp:spPr>
        <a:xfrm>
          <a:off x="2024747" y="2101"/>
          <a:ext cx="2865965" cy="143298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Vitamin K can be obtained from</a:t>
          </a:r>
        </a:p>
      </dsp:txBody>
      <dsp:txXfrm>
        <a:off x="2024747" y="2101"/>
        <a:ext cx="2865965" cy="1432982"/>
      </dsp:txXfrm>
    </dsp:sp>
    <dsp:sp modelId="{A6657248-A06A-FA4A-9EDB-D6D25D1BCD8D}">
      <dsp:nvSpPr>
        <dsp:cNvPr id="0" name=""/>
        <dsp:cNvSpPr/>
      </dsp:nvSpPr>
      <dsp:spPr>
        <a:xfrm>
          <a:off x="290838" y="2036936"/>
          <a:ext cx="2865965" cy="143298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Foods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(phylloquinone)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K1  </a:t>
          </a:r>
          <a:r>
            <a:rPr lang="en-US" sz="1900" kern="1200" dirty="0"/>
            <a:t> </a:t>
          </a:r>
        </a:p>
      </dsp:txBody>
      <dsp:txXfrm>
        <a:off x="290838" y="2036936"/>
        <a:ext cx="2865965" cy="1432982"/>
      </dsp:txXfrm>
    </dsp:sp>
    <dsp:sp modelId="{AF8067C6-3D05-9D45-B33F-2706A932A2A8}">
      <dsp:nvSpPr>
        <dsp:cNvPr id="0" name=""/>
        <dsp:cNvSpPr/>
      </dsp:nvSpPr>
      <dsp:spPr>
        <a:xfrm>
          <a:off x="3758656" y="2036936"/>
          <a:ext cx="2865965" cy="143298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Bacteria in the GI tract synthesize vitamin K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(Menaquinone )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K2</a:t>
          </a:r>
          <a:endParaRPr lang="en-US" sz="1900" b="0" kern="1200" dirty="0"/>
        </a:p>
      </dsp:txBody>
      <dsp:txXfrm>
        <a:off x="3758656" y="2036936"/>
        <a:ext cx="2865965" cy="14329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5/29/22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5/29/22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5/29/22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5/29/22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smtClean="0"/>
              <a:t>5/29/22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5/29/22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5/29/22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5/29/22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5/29/22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5/29/22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5/29/22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5/29/22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83D14-0ADD-F443-B85E-E1285FDCBF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FAT SOLUBLE VITAMINS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594176-01B9-2F44-BDFA-55D902A746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339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CADF6D4-05EC-B94E-BC63-FD5A568C5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123" y="773193"/>
            <a:ext cx="5600775" cy="62464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Vitamin D Deficiency </a:t>
            </a:r>
            <a:br>
              <a:rPr lang="en-US" dirty="0"/>
            </a:br>
            <a:r>
              <a:rPr lang="en-US" b="1" dirty="0"/>
              <a:t>Rickets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273B0-0D61-3942-B264-E4328AC8A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418" y="2627326"/>
            <a:ext cx="4536474" cy="4050792"/>
          </a:xfrm>
        </p:spPr>
        <p:txBody>
          <a:bodyPr>
            <a:normAutofit/>
          </a:bodyPr>
          <a:lstStyle/>
          <a:p>
            <a:r>
              <a:rPr lang="en-US" dirty="0"/>
              <a:t>In rickets, the bones fail to calcify normally, causing growth retardation and skeletal abnormalities </a:t>
            </a:r>
          </a:p>
          <a:p>
            <a:r>
              <a:rPr lang="en-US" dirty="0"/>
              <a:t>The bones become so weak that they bend when they have to support the body’s weight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2EDC69-99FC-7446-9F03-623CCEBF0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626" y="171113"/>
            <a:ext cx="7050374" cy="634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612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DBDE1-BE8C-7446-80E2-8AF9FF861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074" y="124868"/>
            <a:ext cx="10058400" cy="1609344"/>
          </a:xfrm>
        </p:spPr>
        <p:txBody>
          <a:bodyPr/>
          <a:lstStyle/>
          <a:p>
            <a:r>
              <a:rPr lang="en-US" b="1" dirty="0"/>
              <a:t>Vitamin D Deficiency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4DEAF-4A56-CE49-9940-520C02612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685" y="1543988"/>
            <a:ext cx="11068288" cy="5021704"/>
          </a:xfrm>
        </p:spPr>
        <p:txBody>
          <a:bodyPr>
            <a:normAutofit/>
          </a:bodyPr>
          <a:lstStyle/>
          <a:p>
            <a:r>
              <a:rPr lang="en-US" b="1" dirty="0"/>
              <a:t>Osteomalacia </a:t>
            </a:r>
            <a:r>
              <a:rPr lang="en-US" dirty="0"/>
              <a:t>In adults, the poor mineralization of bone results in the painful bone disease </a:t>
            </a:r>
            <a:r>
              <a:rPr lang="en-US" b="1" dirty="0"/>
              <a:t>osteomalacia. </a:t>
            </a:r>
            <a:r>
              <a:rPr lang="en-US" dirty="0"/>
              <a:t>The bones become increasingly soft, flexible, brittle, and deformed. </a:t>
            </a:r>
          </a:p>
          <a:p>
            <a:r>
              <a:rPr lang="en-US" b="1" dirty="0"/>
              <a:t>Osteoporosis </a:t>
            </a:r>
            <a:r>
              <a:rPr lang="en-US" dirty="0"/>
              <a:t>Any failure to synthesize adequate vitamin D or obtain enough from foods sets the stage for a loss of calcium from the bones, which can result in fractures ( Over time </a:t>
            </a:r>
            <a:r>
              <a:rPr lang="en-US" dirty="0">
                <a:sym typeface="Wingdings" pitchFamily="2" charset="2"/>
              </a:rPr>
              <a:t> reduced bone density)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The Elderly </a:t>
            </a:r>
            <a:r>
              <a:rPr lang="en-US" dirty="0"/>
              <a:t>Vitamin D deficiency is especially likely in older adults- why 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skin, liver, and kidneys lose their capacity to make and activate vitamin D with advancing age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Older adults typically drink little or no milk—the main dietary source of vitamin 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older adults typically spend much of the day indoors,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Wearing protective clothing or apply sunscreen to all sun- exposed areas of their skin. Dark-skinned adults living in northern regions are particularly vulnerable.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909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8ECD7-4E38-0148-A1C6-91E0B20F1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Vitamin D Toxicity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CC262-3E7D-3C4F-A9FE-E2781A6E7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264402"/>
          </a:xfrm>
        </p:spPr>
        <p:txBody>
          <a:bodyPr/>
          <a:lstStyle/>
          <a:p>
            <a:r>
              <a:rPr lang="en-US" dirty="0"/>
              <a:t>Vitamin D is among the most likely of the vitamins to have toxic effects when consumed in excessive amounts </a:t>
            </a:r>
          </a:p>
          <a:p>
            <a:r>
              <a:rPr lang="en-US" dirty="0"/>
              <a:t>Supplements containing the vitamin in concentrated form should be kept out of the reach of children and used cautiously by adults. </a:t>
            </a:r>
          </a:p>
          <a:p>
            <a:r>
              <a:rPr lang="en-US" dirty="0"/>
              <a:t>Excess vitamin D raises the concentration of blood calcium. AND EXCESS BLOOD CALCIUM causes several issues such as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Forming stones, especially in the kidneys where calcium is concentrated in an effort to excrete it.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 Calcification can harden the blood vessels and is especially dangerous in the major arteries of the brain, heart, and lungs, where it can cause death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Excess blood calcium can precipitate in soft tissues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415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D5FBC-A4C2-8342-9001-E668E5179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Vitamin D Recommendations and Sources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F59EC-FF5B-1140-9D73-42AD91841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34" y="1903751"/>
            <a:ext cx="7420132" cy="4268449"/>
          </a:xfrm>
        </p:spPr>
        <p:txBody>
          <a:bodyPr>
            <a:normAutofit lnSpcReduction="10000"/>
          </a:bodyPr>
          <a:lstStyle/>
          <a:p>
            <a:r>
              <a:rPr lang="en-US" sz="2400" b="1" u="sng" dirty="0"/>
              <a:t>Foods that contain Vitamin D </a:t>
            </a:r>
          </a:p>
          <a:p>
            <a:r>
              <a:rPr lang="en-US" sz="2400" dirty="0"/>
              <a:t>The fortification of milk and other foods with vitamin D is the best guarantee that people will meet their needs</a:t>
            </a:r>
          </a:p>
          <a:p>
            <a:r>
              <a:rPr lang="en-US" sz="2400" dirty="0"/>
              <a:t>Alternatives such as soy milk or almond milk need to read labels carefully to ensure they are getting vitamin D–fortified products </a:t>
            </a:r>
          </a:p>
          <a:p>
            <a:r>
              <a:rPr lang="en-US" sz="2400" dirty="0"/>
              <a:t>Egg yolks and oily fish such as salmon, mackerel, and sardines are the best natural sources of vitamin D </a:t>
            </a:r>
          </a:p>
          <a:p>
            <a:r>
              <a:rPr lang="en-US" sz="2400" i="1" dirty="0"/>
              <a:t>Meeting vitamin D needs is difficult without adequate sunshine, fortification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0510C4-60F0-D54B-A517-FF152F481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4866" y="1221015"/>
            <a:ext cx="3818594" cy="381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54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74B99-54CB-574F-B973-DACADE718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RDA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E12B2-D789-664F-920D-96F3024E23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/>
              <a:t>RDA: Adults</a:t>
            </a:r>
            <a:r>
              <a:rPr lang="en-US" sz="2800" dirty="0"/>
              <a:t>: </a:t>
            </a:r>
          </a:p>
          <a:p>
            <a:r>
              <a:rPr lang="en-US" sz="2800" dirty="0"/>
              <a:t>15 </a:t>
            </a:r>
            <a:r>
              <a:rPr lang="el-GR" sz="2800" dirty="0"/>
              <a:t>μ</a:t>
            </a:r>
            <a:r>
              <a:rPr lang="en-US" sz="2800" dirty="0"/>
              <a:t>g/day (19–70 yr)</a:t>
            </a:r>
          </a:p>
          <a:p>
            <a:r>
              <a:rPr lang="en-US" sz="2800" dirty="0"/>
              <a:t>20 </a:t>
            </a:r>
            <a:r>
              <a:rPr lang="el-GR" sz="2800" dirty="0"/>
              <a:t>μ</a:t>
            </a:r>
            <a:r>
              <a:rPr lang="en-US" sz="2800" dirty="0"/>
              <a:t>g/day (&gt;70 yr) 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dirty="0"/>
              <a:t>UL : Adults: 100 </a:t>
            </a:r>
            <a:r>
              <a:rPr lang="el-GR" sz="2800" dirty="0"/>
              <a:t>μ</a:t>
            </a:r>
            <a:r>
              <a:rPr lang="en-US" sz="2800" dirty="0"/>
              <a:t>g/day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175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3B301-5921-2E46-9FD7-A9927D03D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Vitamin d AND THE sun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5E83-2035-CE4E-86DC-4829BECE32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sun imposes no risk of vitamin D toxicity; prolonged exposure to sunlight degrades the vitamin D precursor in the skin, preventing its conversion to the active vitamin. </a:t>
            </a:r>
          </a:p>
          <a:p>
            <a:r>
              <a:rPr lang="en-US" dirty="0"/>
              <a:t>Prolonged exposure to sunlight can, however, prematurely wrinkle the skin and cause skin cancer </a:t>
            </a:r>
          </a:p>
          <a:p>
            <a:r>
              <a:rPr lang="en-US" dirty="0"/>
              <a:t>Sunscreens a sun protection factor (SPF) of 8 and higher can also reduce vitamin D synthesis </a:t>
            </a:r>
          </a:p>
          <a:p>
            <a:r>
              <a:rPr lang="en-US" dirty="0"/>
              <a:t>For most people, exposing hands, face, and arms on a clear summer day for 5 to 10 minutes two or three times a week should be sufficient to maintain vitamin D nutrition </a:t>
            </a:r>
          </a:p>
          <a:p>
            <a:r>
              <a:rPr lang="en-US" dirty="0"/>
              <a:t>The pigments of dark skin reduce vitamin D synthesis. Dark-skinned people require more sunlight exposure than light-skinned people—perhaps as much as 4 to 6 times longer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531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C9161-7325-5E4B-8DA2-21C38B756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Vitamin E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89546-FD77-3A48-8DCB-6CFCB45BA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726" y="1648918"/>
            <a:ext cx="5846163" cy="4976734"/>
          </a:xfrm>
        </p:spPr>
        <p:txBody>
          <a:bodyPr>
            <a:normAutofit/>
          </a:bodyPr>
          <a:lstStyle/>
          <a:p>
            <a:r>
              <a:rPr lang="en-US" dirty="0"/>
              <a:t>The vitamin E family consists of two subgroups</a:t>
            </a:r>
          </a:p>
          <a:p>
            <a:pPr marL="0" indent="0">
              <a:buNone/>
            </a:pPr>
            <a:r>
              <a:rPr lang="en-US" b="1" dirty="0"/>
              <a:t>Tocopherols ( saturated side chain)</a:t>
            </a:r>
          </a:p>
          <a:p>
            <a:pPr marL="0" indent="0">
              <a:buNone/>
            </a:pPr>
            <a:r>
              <a:rPr lang="en-US" b="1" dirty="0"/>
              <a:t>Tocotrienols ( unsaturated side chain)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Each of the subgroups contains four members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Of all the members of the vitamin E family, only </a:t>
            </a:r>
            <a:r>
              <a:rPr lang="en-US" b="1" dirty="0"/>
              <a:t>alpha-tocopherol </a:t>
            </a:r>
            <a:r>
              <a:rPr lang="en-US" dirty="0"/>
              <a:t>is maintained in the body and can meet the body’s needs for the vitamin.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The RDA is based only on alpha-tocopherol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AC6FEC-3FC9-7341-9B8F-E96A882E1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011" y="1154242"/>
            <a:ext cx="4615434" cy="426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679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80116-A8F4-FB47-8D46-E59A50A59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6C53B-E50B-764B-97DD-7F55D2800D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Vitamin E as an Antioxidant </a:t>
            </a:r>
            <a:endParaRPr lang="en-US" dirty="0"/>
          </a:p>
          <a:p>
            <a:r>
              <a:rPr lang="en-US" dirty="0"/>
              <a:t>Vitamin E is a fat-soluble antioxidant and one of the body’s primary defenders </a:t>
            </a:r>
          </a:p>
          <a:p>
            <a:r>
              <a:rPr lang="en-US" dirty="0"/>
              <a:t>vitamin E protects the cell and cell membrane from destruction. </a:t>
            </a:r>
          </a:p>
          <a:p>
            <a:r>
              <a:rPr lang="en-US" dirty="0"/>
              <a:t>Specifically, vitamin E prevents the oxidation of the polyunsaturated fatty acids, and protects other lipids and related compounds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8785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ED358-58F2-214E-9832-9DD964E0A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Vitamin E Deficiency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14758-42B9-6843-BEA9-CBFB5F828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Deficiency of vitamin E (from poor dietary intake) is rare; </a:t>
            </a:r>
          </a:p>
          <a:p>
            <a:r>
              <a:rPr lang="en-US" dirty="0"/>
              <a:t>Deficiency is usually associated with diseases of fat malabsorption </a:t>
            </a:r>
          </a:p>
          <a:p>
            <a:r>
              <a:rPr lang="en-US" dirty="0"/>
              <a:t>Without vitamin E, the red blood cells break and spill their contents, probably because of oxidation of the polyunsaturated fatty acids in their membranes. This classic sign of vitamin E deficiency, known as </a:t>
            </a:r>
            <a:r>
              <a:rPr lang="en-US" b="1" dirty="0"/>
              <a:t>erythrocyte hemolysis</a:t>
            </a:r>
            <a:endParaRPr lang="en-US" dirty="0"/>
          </a:p>
          <a:p>
            <a:r>
              <a:rPr lang="en-US" dirty="0"/>
              <a:t> Vitamin E treatment corrects </a:t>
            </a:r>
            <a:r>
              <a:rPr lang="en-US" b="1" dirty="0"/>
              <a:t>hemolytic anemia. 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E1A1F0-EDC8-6B41-82AB-6000B9777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8418" y="4362138"/>
            <a:ext cx="3929372" cy="167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94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AAD4D-9A9E-9045-BFB0-39EB01822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Vitamin E Toxicity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ACCB0-AA33-0E4D-AA91-CADC6F149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Toxicity is rare, and vitamin E  supplement intake appears safe across a range of intakes </a:t>
            </a:r>
          </a:p>
          <a:p>
            <a:r>
              <a:rPr lang="en-US" dirty="0"/>
              <a:t>The liver carefully regulates vitamin E concentrations ( metabolizes and excretes excess)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The UL for vitamin E (1000 milligrams) which is 65 times greater than the recommended intake for adults (15 milligrams)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189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78808-9504-8249-87DB-15C248C56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Vitamin D (calciferol) 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1EE99-F102-5349-906C-2C3C249FA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976" y="2121407"/>
            <a:ext cx="4922183" cy="4077915"/>
          </a:xfrm>
        </p:spPr>
        <p:txBody>
          <a:bodyPr>
            <a:normAutofit/>
          </a:bodyPr>
          <a:lstStyle/>
          <a:p>
            <a:r>
              <a:rPr lang="en-US" sz="2800" dirty="0"/>
              <a:t>The body can synthesize Vitamin D, with the help of sunlight, from a precursor that the body makes from cholesterol. </a:t>
            </a:r>
          </a:p>
          <a:p>
            <a:r>
              <a:rPr lang="en-US" sz="2800" dirty="0"/>
              <a:t>With adequate exposure to sunlight, is vitamin D an essential nutrient ?</a:t>
            </a:r>
          </a:p>
          <a:p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C04DAA7-72AB-FD4A-8E6B-9BC910B308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0191563"/>
              </p:ext>
            </p:extLst>
          </p:nvPr>
        </p:nvGraphicFramePr>
        <p:xfrm>
          <a:off x="5006417" y="1289304"/>
          <a:ext cx="6121831" cy="3966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11FB741-03F2-5944-B662-95109FCC18DC}"/>
              </a:ext>
            </a:extLst>
          </p:cNvPr>
          <p:cNvSpPr txBox="1"/>
          <p:nvPr/>
        </p:nvSpPr>
        <p:spPr>
          <a:xfrm>
            <a:off x="6648772" y="5487190"/>
            <a:ext cx="4726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These two forms of vitamin D are similar and both must be activated before they can fully function.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310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1BE38-D25A-504C-9047-7E2B1FBCC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Vitamin E Recommendations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2EB18-A95C-4C40-BC83-64D0E0C94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The RDA for vitamin E is based on the alpha-tocopherol form only. </a:t>
            </a:r>
          </a:p>
          <a:p>
            <a:r>
              <a:rPr lang="en-US" sz="2800" dirty="0"/>
              <a:t>RDA: Adults: 15 mg/day </a:t>
            </a:r>
          </a:p>
          <a:p>
            <a:pPr marL="0" indent="0"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Vitamin E sources in Foods </a:t>
            </a:r>
          </a:p>
          <a:p>
            <a:r>
              <a:rPr lang="en-US" sz="2800" dirty="0"/>
              <a:t>Much of the vitamin E in the diet comes from vegetable oils and products made from them, such as margarine and salad dressings </a:t>
            </a:r>
          </a:p>
          <a:p>
            <a:r>
              <a:rPr lang="en-US" sz="2800" dirty="0"/>
              <a:t>Best from fresh foods, because Vitamin E is susceptible to oxidation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425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0EA998-5D75-DB48-8CD1-DCF93E22A9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94" y="170025"/>
            <a:ext cx="11032760" cy="6406909"/>
          </a:xfrm>
        </p:spPr>
      </p:pic>
    </p:spTree>
    <p:extLst>
      <p:ext uri="{BB962C8B-B14F-4D97-AF65-F5344CB8AC3E}">
        <p14:creationId xmlns:p14="http://schemas.microsoft.com/office/powerpoint/2010/main" val="28349967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AEBDB-F83C-2F46-B25D-3C7214537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Vitamin K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FA74A-C0B5-8442-B6C1-61604FED8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7"/>
            <a:ext cx="4611424" cy="4549215"/>
          </a:xfrm>
        </p:spPr>
        <p:txBody>
          <a:bodyPr/>
          <a:lstStyle/>
          <a:p>
            <a:r>
              <a:rPr lang="en-US" dirty="0"/>
              <a:t>Very important function</a:t>
            </a:r>
          </a:p>
          <a:p>
            <a:r>
              <a:rPr lang="en-US" dirty="0"/>
              <a:t>Primary action is blood clotting</a:t>
            </a:r>
          </a:p>
          <a:p>
            <a:r>
              <a:rPr lang="en-US" dirty="0"/>
              <a:t>Vitamin K is essential for the activation of proteins and minerals involved in making a blood clot</a:t>
            </a:r>
          </a:p>
          <a:p>
            <a:endParaRPr lang="en-US" dirty="0"/>
          </a:p>
          <a:p>
            <a:r>
              <a:rPr lang="en-US" dirty="0"/>
              <a:t>In the case, blood-clotting factors are lacking, </a:t>
            </a:r>
            <a:r>
              <a:rPr lang="en-US" b="1" dirty="0"/>
              <a:t>hemorrhagic disease </a:t>
            </a:r>
            <a:r>
              <a:rPr lang="en-US" dirty="0"/>
              <a:t>results. </a:t>
            </a:r>
          </a:p>
          <a:p>
            <a:r>
              <a:rPr lang="en-US" dirty="0"/>
              <a:t>(for instance if an artery or vein is cut or broken, bleeding goes unchecked)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C070BB-C9A9-334B-9AA3-2FCDB71C4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6257" y="645097"/>
            <a:ext cx="5715000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898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6B923-9B7D-B147-9269-73E910D49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VITAMIN k ROLES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32491-C322-0A48-AE70-53C9D12FA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Vitamin K also participates in the metabolism of bone proteins, </a:t>
            </a:r>
            <a:r>
              <a:rPr lang="en-US" b="1" dirty="0"/>
              <a:t>osteocalcin. V</a:t>
            </a:r>
            <a:r>
              <a:rPr lang="en-US" dirty="0"/>
              <a:t>itamin K helps osteocalcin ( a protein) bind to the minerals that normally form bones--&gt; helps maintain bone density!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00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9F0E4-B27E-9349-A644-049EADBE6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28" y="349721"/>
            <a:ext cx="10058400" cy="1609344"/>
          </a:xfrm>
        </p:spPr>
        <p:txBody>
          <a:bodyPr/>
          <a:lstStyle/>
          <a:p>
            <a:r>
              <a:rPr lang="en-US" b="1" dirty="0"/>
              <a:t>Vitamin K Deficiency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C889A-1520-2A43-A35B-540C3D890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803" y="1394085"/>
            <a:ext cx="10828445" cy="4778115"/>
          </a:xfrm>
        </p:spPr>
        <p:txBody>
          <a:bodyPr>
            <a:normAutofit fontScale="92500"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Primary deficiency </a:t>
            </a:r>
            <a:r>
              <a:rPr lang="en-US" sz="2800" b="1" dirty="0">
                <a:solidFill>
                  <a:srgbClr val="C00000"/>
                </a:solidFill>
                <a:sym typeface="Wingdings" pitchFamily="2" charset="2"/>
              </a:rPr>
              <a:t> </a:t>
            </a:r>
            <a:r>
              <a:rPr lang="en-US" sz="2800" dirty="0"/>
              <a:t>inadequate dietary intake 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Secondary deficiency MAY occur because of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Problems with absorption of fat: for example: bile insufficiency  so vitamin K absorption decreases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Some drugs disrupt vitamin K’s synthesis and action in the body: antibiotics kill the vitamin K–producing bacteria in the intestine,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Anticoagulant drugs interfere with vitamin K metabolism and activity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Consequence: </a:t>
            </a:r>
            <a:r>
              <a:rPr lang="en-US" sz="2400" dirty="0"/>
              <a:t>Excessive bleeding due to a vitamin K deficiency can be fatal. </a:t>
            </a:r>
            <a:endParaRPr lang="en-US" sz="4400" dirty="0"/>
          </a:p>
          <a:p>
            <a:endParaRPr lang="en-US" sz="4000" b="1" dirty="0">
              <a:solidFill>
                <a:srgbClr val="C00000"/>
              </a:solidFill>
            </a:endParaRPr>
          </a:p>
          <a:p>
            <a:endParaRPr lang="en-US" sz="3200" dirty="0"/>
          </a:p>
          <a:p>
            <a:endParaRPr lang="en-US" sz="3200" b="1" dirty="0">
              <a:solidFill>
                <a:srgbClr val="C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3682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858A0-B641-5943-9523-603673331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Vitamin K Recommendations and Sources 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12AFCEC-CDC5-8643-AF48-C62836F060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2528183"/>
              </p:ext>
            </p:extLst>
          </p:nvPr>
        </p:nvGraphicFramePr>
        <p:xfrm>
          <a:off x="1723869" y="1939427"/>
          <a:ext cx="6915461" cy="3472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57DCEB2-0D17-2C4B-81A6-2F12C6261FED}"/>
              </a:ext>
            </a:extLst>
          </p:cNvPr>
          <p:cNvSpPr txBox="1"/>
          <p:nvPr/>
        </p:nvSpPr>
        <p:spPr>
          <a:xfrm>
            <a:off x="8639330" y="4106335"/>
            <a:ext cx="3023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Note: The amount from bacteria is insufficient to meet the body’s needs </a:t>
            </a:r>
          </a:p>
          <a:p>
            <a:r>
              <a:rPr lang="en-US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9F897F-F26B-9C46-B2E6-9E23E821835D}"/>
              </a:ext>
            </a:extLst>
          </p:cNvPr>
          <p:cNvSpPr/>
          <p:nvPr/>
        </p:nvSpPr>
        <p:spPr>
          <a:xfrm>
            <a:off x="799475" y="5571212"/>
            <a:ext cx="83295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GiovanniStd"/>
              </a:rPr>
              <a:t>Food sources: </a:t>
            </a:r>
            <a:r>
              <a:rPr lang="en-US" sz="2400" b="1" dirty="0">
                <a:solidFill>
                  <a:srgbClr val="C00000"/>
                </a:solidFill>
                <a:latin typeface="GiovanniStd"/>
              </a:rPr>
              <a:t>leafy green vegetables such as spinach and kale, fruits such as avocado and kiwi, and some vegetable oils such as soy- bean oil 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09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EA05B-2F4F-6043-B771-8B06EE52F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281958"/>
            <a:ext cx="10058400" cy="4050792"/>
          </a:xfrm>
        </p:spPr>
        <p:txBody>
          <a:bodyPr/>
          <a:lstStyle/>
          <a:p>
            <a:r>
              <a:rPr lang="en-US" sz="3200" dirty="0"/>
              <a:t>To prevent hemorrhagic disease in the new- born, a single dose of vitamin K is given at birth by intramuscular injection, WHY?</a:t>
            </a:r>
          </a:p>
          <a:p>
            <a:r>
              <a:rPr lang="en-US" sz="3200" dirty="0"/>
              <a:t>Babies are born with a </a:t>
            </a:r>
            <a:r>
              <a:rPr lang="en-US" sz="3200" b="1" dirty="0"/>
              <a:t>sterile </a:t>
            </a:r>
            <a:r>
              <a:rPr lang="en-US" sz="3200" dirty="0"/>
              <a:t>intestinal tract</a:t>
            </a:r>
          </a:p>
          <a:p>
            <a:pPr lvl="1"/>
            <a:r>
              <a:rPr lang="en-US" sz="2800" dirty="0"/>
              <a:t>And the vitamin K– producing bacteria take weeks to establish themselves </a:t>
            </a:r>
          </a:p>
          <a:p>
            <a:pPr lvl="1"/>
            <a:r>
              <a:rPr lang="en-US" sz="2800" dirty="0"/>
              <a:t>Little vitamin k is transported through the Placenta and little Vitamin K is available in breast milk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9142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303D9-BCD6-B448-AAE1-CAE3681B9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b="1" dirty="0"/>
              <a:t>Vitamin K Toxicity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23C2C-16D4-CB4C-AF8B-0E9061CAB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3247319" cy="3574854"/>
          </a:xfrm>
        </p:spPr>
        <p:txBody>
          <a:bodyPr/>
          <a:lstStyle/>
          <a:p>
            <a:r>
              <a:rPr lang="en-US" dirty="0"/>
              <a:t>Toxicity is not common, and no adverse effects have been reported with high intakes of vitamin K. Therefore, a UL has not been established. </a:t>
            </a:r>
          </a:p>
          <a:p>
            <a:r>
              <a:rPr lang="en-US" dirty="0"/>
              <a:t>High doses of vitamin K can reduce the effectiveness of anticoagulant drugs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7FE958-19B5-0B42-B075-B714D69E0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833" y="1514157"/>
            <a:ext cx="6655631" cy="508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79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DC972-91CF-D94B-BA13-4625A29B9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434" y="650929"/>
            <a:ext cx="10988297" cy="55212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rgbClr val="C00000"/>
                </a:solidFill>
              </a:rPr>
              <a:t>Making Vitamin D</a:t>
            </a:r>
          </a:p>
          <a:p>
            <a:r>
              <a:rPr lang="en-US" sz="2800" dirty="0"/>
              <a:t>ultraviolet rays from the sun hit a precursor in the skin and convert it to previtamin D3, which is converted to vitamin D3 with the help of the body’s heat. </a:t>
            </a:r>
          </a:p>
          <a:p>
            <a:r>
              <a:rPr lang="en-US" sz="2800" dirty="0"/>
              <a:t>To produce the active form of vitamin D (whether made in the body or consumed from the diet), two hydroxylation reactions must occur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The liver adds an OH group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The kidneys add another OH group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If a person has a disease affecting the liver or the kidneys, can they experience symptoms of vitamin D deficiency 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24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C43159-74B2-BD4A-933E-D0DF69CAAF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20" y="126049"/>
            <a:ext cx="9515958" cy="6464605"/>
          </a:xfrm>
        </p:spPr>
      </p:pic>
    </p:spTree>
    <p:extLst>
      <p:ext uri="{BB962C8B-B14F-4D97-AF65-F5344CB8AC3E}">
        <p14:creationId xmlns:p14="http://schemas.microsoft.com/office/powerpoint/2010/main" val="3656526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4469C-7D72-9841-AA34-C85ECDDD5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Roles in the body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BCDFC-73EF-8C44-B034-8E43246F7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The active form of vitamin D is actually a hormone </a:t>
            </a:r>
          </a:p>
          <a:p>
            <a:r>
              <a:rPr lang="en-US" sz="2800" dirty="0"/>
              <a:t>vitamin D has a binding protein that carries it to the target organ</a:t>
            </a:r>
          </a:p>
          <a:p>
            <a:pPr lvl="1"/>
            <a:r>
              <a:rPr lang="en-US" sz="2400" dirty="0"/>
              <a:t>The intestines</a:t>
            </a:r>
          </a:p>
          <a:p>
            <a:pPr lvl="1"/>
            <a:r>
              <a:rPr lang="en-US" sz="2400" dirty="0"/>
              <a:t>The kidneys</a:t>
            </a:r>
          </a:p>
          <a:p>
            <a:pPr lvl="1"/>
            <a:r>
              <a:rPr lang="en-US" sz="2400" dirty="0"/>
              <a:t>The bones</a:t>
            </a:r>
          </a:p>
          <a:p>
            <a:pPr marL="27432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304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D2F92-5424-914F-AF70-84E711AB1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936" y="143670"/>
            <a:ext cx="3595142" cy="1266676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in THE BONES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83205-BEDB-504F-B7C0-3EE5B59DA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962" y="1578966"/>
            <a:ext cx="3778431" cy="44498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Vitamin D  helps in the absorption of calcium and phosphorus, therefore plays a role in maintaining blood concentrations of these minerals</a:t>
            </a:r>
          </a:p>
          <a:p>
            <a:pPr marL="0" indent="0">
              <a:buNone/>
            </a:pPr>
            <a:r>
              <a:rPr lang="en-US" sz="2400" dirty="0"/>
              <a:t>The bones grow denser and stronger as they absorb and deposit these minerals ( Calcium and Phosphorus)</a:t>
            </a:r>
          </a:p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FFEAA5-E1F9-024B-B01F-618E77BF8503}"/>
              </a:ext>
            </a:extLst>
          </p:cNvPr>
          <p:cNvSpPr/>
          <p:nvPr/>
        </p:nvSpPr>
        <p:spPr>
          <a:xfrm>
            <a:off x="4572000" y="344774"/>
            <a:ext cx="6850505" cy="65132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z="2800" b="1" u="sng" dirty="0"/>
              <a:t>Vitamin D raises blood concentrations of bone minerals in the following ways</a:t>
            </a:r>
            <a:endParaRPr lang="en-US" sz="2800" dirty="0"/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When the diet is sufficient  (calcium and phosphorus are sufficient)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Vitamin D enhances mineral absorption from the GI tract. When the diet is insufficient, vitamin D provides the needed minerals from other sources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Reabsorption by the kidneys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Mobilization from the bones into the blood </a:t>
            </a:r>
          </a:p>
        </p:txBody>
      </p:sp>
    </p:spTree>
    <p:extLst>
      <p:ext uri="{BB962C8B-B14F-4D97-AF65-F5344CB8AC3E}">
        <p14:creationId xmlns:p14="http://schemas.microsoft.com/office/powerpoint/2010/main" val="1204884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57E2A-CC67-E641-9F44-438C537DF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Vitamin D Deficiency 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5C3987A-4D38-B44F-8B8C-C3751F345D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Factors that contribute to vitamin D deficiency</a:t>
            </a:r>
          </a:p>
          <a:p>
            <a:r>
              <a:rPr lang="en-US" sz="2800" dirty="0"/>
              <a:t>Dark skin</a:t>
            </a:r>
          </a:p>
          <a:p>
            <a:r>
              <a:rPr lang="en-US" sz="2800" dirty="0"/>
              <a:t>Breastfeeding without supplementation</a:t>
            </a:r>
          </a:p>
          <a:p>
            <a:r>
              <a:rPr lang="en-US" sz="2800" dirty="0"/>
              <a:t>lack of sunlight</a:t>
            </a:r>
          </a:p>
          <a:p>
            <a:r>
              <a:rPr lang="en-US" sz="2800" dirty="0"/>
              <a:t>Using non-fortified milk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264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3C4C7-5212-0D47-A190-A1860C87D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Vitamin D Deficiency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06162-20D3-2240-AEA7-6317BBC64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/>
              <a:t>Calbindin, </a:t>
            </a:r>
            <a:r>
              <a:rPr lang="en-US" sz="2400" dirty="0"/>
              <a:t>a protein that binds calcium in the intestinal cells.</a:t>
            </a:r>
          </a:p>
          <a:p>
            <a:r>
              <a:rPr lang="en-US" sz="2400" dirty="0"/>
              <a:t>In vitamin D deficiency, production of </a:t>
            </a:r>
            <a:r>
              <a:rPr lang="en-US" sz="2400" b="1" dirty="0"/>
              <a:t>calbindin decreases</a:t>
            </a:r>
          </a:p>
          <a:p>
            <a:r>
              <a:rPr lang="en-US" sz="2400" dirty="0"/>
              <a:t>Calcium without calbindin passes through the GI tract unabsorbed</a:t>
            </a:r>
          </a:p>
          <a:p>
            <a:r>
              <a:rPr lang="en-US" sz="2400" dirty="0"/>
              <a:t>vitamin D deficiency creates a calcium deficiency and increases the risks of several chronic diseases and osteoporosis.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096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3B620-CE2D-7944-BD3B-32258671E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Vitamin D Deficiency </a:t>
            </a:r>
            <a:br>
              <a:rPr lang="en-US" dirty="0"/>
            </a:br>
            <a:r>
              <a:rPr lang="en-US" b="1" dirty="0"/>
              <a:t>Rickets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3C0AD-AF74-1C45-B1FF-EE5F39364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Worldwide, the prevalence of the vitamin D–deficiency disease </a:t>
            </a:r>
            <a:r>
              <a:rPr lang="en-US" b="1" dirty="0"/>
              <a:t>rickets </a:t>
            </a:r>
            <a:r>
              <a:rPr lang="en-US" dirty="0"/>
              <a:t>is extremely high, affecting more than half of the children in countries such as China and Mongolia, and regions such as sub-Saharan Africa, the Middle East, and Latin America</a:t>
            </a:r>
          </a:p>
          <a:p>
            <a:r>
              <a:rPr lang="en-US" dirty="0"/>
              <a:t> In the United States, rickets is not common </a:t>
            </a:r>
          </a:p>
          <a:p>
            <a:r>
              <a:rPr lang="en-US" dirty="0"/>
              <a:t>To prevent rickets, the American Academy of Pediatrics recommends a supplement for all infants, children, and adolescents who do not receive enough vitamin 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5582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3235</TotalTime>
  <Words>1697</Words>
  <Application>Microsoft Macintosh PowerPoint</Application>
  <PresentationFormat>Widescreen</PresentationFormat>
  <Paragraphs>157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Cambria</vt:lpstr>
      <vt:lpstr>GiovanniStd</vt:lpstr>
      <vt:lpstr>Rockwell</vt:lpstr>
      <vt:lpstr>Rockwell Condensed</vt:lpstr>
      <vt:lpstr>Rockwell Extra Bold</vt:lpstr>
      <vt:lpstr>Wingdings</vt:lpstr>
      <vt:lpstr>Wood Type</vt:lpstr>
      <vt:lpstr>FAT SOLUBLE VITAMINS </vt:lpstr>
      <vt:lpstr>Vitamin D (calciferol)   </vt:lpstr>
      <vt:lpstr>PowerPoint Presentation</vt:lpstr>
      <vt:lpstr>PowerPoint Presentation</vt:lpstr>
      <vt:lpstr>Roles in the body</vt:lpstr>
      <vt:lpstr>in THE BONES</vt:lpstr>
      <vt:lpstr>Vitamin D Deficiency  </vt:lpstr>
      <vt:lpstr>Vitamin D Deficiency</vt:lpstr>
      <vt:lpstr>Vitamin D Deficiency  Rickets  </vt:lpstr>
      <vt:lpstr>Vitamin D Deficiency  Rickets</vt:lpstr>
      <vt:lpstr>Vitamin D Deficiency</vt:lpstr>
      <vt:lpstr>Vitamin D Toxicity  </vt:lpstr>
      <vt:lpstr>Vitamin D Recommendations and Sources  </vt:lpstr>
      <vt:lpstr>RDA  </vt:lpstr>
      <vt:lpstr>Vitamin d AND THE sun</vt:lpstr>
      <vt:lpstr>Vitamin E  </vt:lpstr>
      <vt:lpstr>roles </vt:lpstr>
      <vt:lpstr>Vitamin E Deficiency  </vt:lpstr>
      <vt:lpstr>Vitamin E Toxicity  </vt:lpstr>
      <vt:lpstr>Vitamin E Recommendations  </vt:lpstr>
      <vt:lpstr>PowerPoint Presentation</vt:lpstr>
      <vt:lpstr>Vitamin K  </vt:lpstr>
      <vt:lpstr>VITAMIN k ROLES</vt:lpstr>
      <vt:lpstr>Vitamin K Deficiency  </vt:lpstr>
      <vt:lpstr>Vitamin K Recommendations and Sources  </vt:lpstr>
      <vt:lpstr>PowerPoint Presentation</vt:lpstr>
      <vt:lpstr> Vitamin K Toxicity 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FAT SOLUBLE VITAMINS </dc:title>
  <dc:creator>Hind Eliyan</dc:creator>
  <cp:lastModifiedBy>Hind Eliyan</cp:lastModifiedBy>
  <cp:revision>24</cp:revision>
  <dcterms:created xsi:type="dcterms:W3CDTF">2021-06-06T11:17:07Z</dcterms:created>
  <dcterms:modified xsi:type="dcterms:W3CDTF">2022-05-30T08:38:22Z</dcterms:modified>
</cp:coreProperties>
</file>