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670"/>
  </p:normalViewPr>
  <p:slideViewPr>
    <p:cSldViewPr snapToGrid="0" snapToObjects="1">
      <p:cViewPr varScale="1">
        <p:scale>
          <a:sx n="56" d="100"/>
          <a:sy n="56" d="100"/>
        </p:scale>
        <p:origin x="21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9D183-897D-3248-9064-8381656D745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C9569C-8303-484F-B7EF-73A038350C02}">
      <dgm:prSet/>
      <dgm:spPr/>
      <dgm:t>
        <a:bodyPr/>
        <a:lstStyle/>
        <a:p>
          <a:r>
            <a:rPr lang="en-US" dirty="0"/>
            <a:t>DRI and </a:t>
          </a:r>
          <a:r>
            <a:rPr lang="en-US" i="1" dirty="0"/>
            <a:t>Dietary Guidelines </a:t>
          </a:r>
          <a:r>
            <a:rPr lang="en-US" dirty="0"/>
            <a:t>suggest a diet that provides 20 to 35 percent of the daily energy intake from fat</a:t>
          </a:r>
        </a:p>
      </dgm:t>
    </dgm:pt>
    <dgm:pt modelId="{B3D2E545-CF18-2E41-87B1-332D87C94C11}" type="parTrans" cxnId="{669C2660-94AE-4D4A-9AA1-5EA5EF41F0F2}">
      <dgm:prSet/>
      <dgm:spPr/>
      <dgm:t>
        <a:bodyPr/>
        <a:lstStyle/>
        <a:p>
          <a:endParaRPr lang="en-US"/>
        </a:p>
      </dgm:t>
    </dgm:pt>
    <dgm:pt modelId="{48201028-8131-9942-8017-4AFBCAFCF179}" type="sibTrans" cxnId="{669C2660-94AE-4D4A-9AA1-5EA5EF41F0F2}">
      <dgm:prSet/>
      <dgm:spPr/>
      <dgm:t>
        <a:bodyPr/>
        <a:lstStyle/>
        <a:p>
          <a:endParaRPr lang="en-US"/>
        </a:p>
      </dgm:t>
    </dgm:pt>
    <dgm:pt modelId="{28AF8788-8251-5642-B4E7-A38A5D2DEEE3}">
      <dgm:prSet/>
      <dgm:spPr/>
      <dgm:t>
        <a:bodyPr/>
        <a:lstStyle/>
        <a:p>
          <a:r>
            <a:rPr lang="en-US" dirty="0"/>
            <a:t>less than 10 percent of daily energy intake from saturated fat</a:t>
          </a:r>
        </a:p>
      </dgm:t>
    </dgm:pt>
    <dgm:pt modelId="{202DA1F2-5E5E-D54D-A7A3-F5254595063D}" type="parTrans" cxnId="{7C76E501-A5E4-7A45-A2E9-122090DFE6EB}">
      <dgm:prSet/>
      <dgm:spPr/>
      <dgm:t>
        <a:bodyPr/>
        <a:lstStyle/>
        <a:p>
          <a:endParaRPr lang="en-US"/>
        </a:p>
      </dgm:t>
    </dgm:pt>
    <dgm:pt modelId="{35D3B25A-4D8E-584E-8D5F-947A9E077997}" type="sibTrans" cxnId="{7C76E501-A5E4-7A45-A2E9-122090DFE6EB}">
      <dgm:prSet/>
      <dgm:spPr/>
      <dgm:t>
        <a:bodyPr/>
        <a:lstStyle/>
        <a:p>
          <a:endParaRPr lang="en-US"/>
        </a:p>
      </dgm:t>
    </dgm:pt>
    <dgm:pt modelId="{A0ABBE6A-2CE1-C84E-A9C5-ECCE745BC0AC}">
      <dgm:prSet/>
      <dgm:spPr/>
      <dgm:t>
        <a:bodyPr/>
        <a:lstStyle/>
        <a:p>
          <a:r>
            <a:rPr lang="en-US"/>
            <a:t>As little </a:t>
          </a:r>
          <a:r>
            <a:rPr lang="en-US" i="1"/>
            <a:t>trans </a:t>
          </a:r>
          <a:r>
            <a:rPr lang="en-US"/>
            <a:t>fat as possible</a:t>
          </a:r>
        </a:p>
      </dgm:t>
    </dgm:pt>
    <dgm:pt modelId="{5597D801-842E-F443-8A8C-AA810D7332BF}" type="parTrans" cxnId="{ECE73231-B150-0F4A-9AEF-31361466571B}">
      <dgm:prSet/>
      <dgm:spPr/>
      <dgm:t>
        <a:bodyPr/>
        <a:lstStyle/>
        <a:p>
          <a:endParaRPr lang="en-US"/>
        </a:p>
      </dgm:t>
    </dgm:pt>
    <dgm:pt modelId="{571C394F-177F-0845-95E2-2F01B90EAA63}" type="sibTrans" cxnId="{ECE73231-B150-0F4A-9AEF-31361466571B}">
      <dgm:prSet/>
      <dgm:spPr/>
      <dgm:t>
        <a:bodyPr/>
        <a:lstStyle/>
        <a:p>
          <a:endParaRPr lang="en-US"/>
        </a:p>
      </dgm:t>
    </dgm:pt>
    <dgm:pt modelId="{96C60FA4-0A39-7249-A8AE-273821EF6BC4}">
      <dgm:prSet/>
      <dgm:spPr/>
      <dgm:t>
        <a:bodyPr/>
        <a:lstStyle/>
        <a:p>
          <a:r>
            <a:rPr lang="en-US" dirty="0"/>
            <a:t>For several decades, previous guidelines advised less than 300 milligrams of cholesterol</a:t>
          </a:r>
          <a:r>
            <a:rPr lang="en-US" dirty="0">
              <a:solidFill>
                <a:schemeClr val="accent1"/>
              </a:solidFill>
            </a:rPr>
            <a:t>, </a:t>
          </a:r>
          <a:r>
            <a:rPr lang="en-US" b="1" u="sng" dirty="0">
              <a:solidFill>
                <a:schemeClr val="accent1"/>
              </a:solidFill>
            </a:rPr>
            <a:t>but the 2015 </a:t>
          </a:r>
          <a:r>
            <a:rPr lang="en-US" b="1" i="1" u="sng" dirty="0">
              <a:solidFill>
                <a:schemeClr val="accent1"/>
              </a:solidFill>
            </a:rPr>
            <a:t>Dietary Guidelines </a:t>
          </a:r>
          <a:r>
            <a:rPr lang="en-US" b="1" u="sng" dirty="0">
              <a:solidFill>
                <a:schemeClr val="accent1"/>
              </a:solidFill>
            </a:rPr>
            <a:t>found no evidence to support this recommendation </a:t>
          </a:r>
          <a:endParaRPr lang="en-US" dirty="0">
            <a:solidFill>
              <a:schemeClr val="accent1"/>
            </a:solidFill>
          </a:endParaRPr>
        </a:p>
      </dgm:t>
    </dgm:pt>
    <dgm:pt modelId="{09A62F73-47B5-4B47-A101-48043F6B8ECD}" type="parTrans" cxnId="{0C635E5C-0715-9947-819A-C5F4798ECFAC}">
      <dgm:prSet/>
      <dgm:spPr/>
      <dgm:t>
        <a:bodyPr/>
        <a:lstStyle/>
        <a:p>
          <a:endParaRPr lang="en-US"/>
        </a:p>
      </dgm:t>
    </dgm:pt>
    <dgm:pt modelId="{CAB6137F-9C6F-FE41-9DF5-B948D44C7603}" type="sibTrans" cxnId="{0C635E5C-0715-9947-819A-C5F4798ECFAC}">
      <dgm:prSet/>
      <dgm:spPr/>
      <dgm:t>
        <a:bodyPr/>
        <a:lstStyle/>
        <a:p>
          <a:endParaRPr lang="en-US"/>
        </a:p>
      </dgm:t>
    </dgm:pt>
    <dgm:pt modelId="{FA3B79B8-A448-7A47-88B0-879C2CB5FF1D}" type="pres">
      <dgm:prSet presAssocID="{2E19D183-897D-3248-9064-8381656D745B}" presName="Name0" presStyleCnt="0">
        <dgm:presLayoutVars>
          <dgm:dir/>
          <dgm:animLvl val="lvl"/>
          <dgm:resizeHandles val="exact"/>
        </dgm:presLayoutVars>
      </dgm:prSet>
      <dgm:spPr/>
    </dgm:pt>
    <dgm:pt modelId="{25F8AD3D-9E1C-F941-A9F6-A0D1C432B53E}" type="pres">
      <dgm:prSet presAssocID="{B7C9569C-8303-484F-B7EF-73A038350C02}" presName="linNode" presStyleCnt="0"/>
      <dgm:spPr/>
    </dgm:pt>
    <dgm:pt modelId="{B4CFE971-C384-E444-AD4F-04FA461AC851}" type="pres">
      <dgm:prSet presAssocID="{B7C9569C-8303-484F-B7EF-73A038350C02}" presName="parentText" presStyleLbl="node1" presStyleIdx="0" presStyleCnt="4" custScaleX="277778" custLinFactNeighborX="-2844" custLinFactNeighborY="-1172">
        <dgm:presLayoutVars>
          <dgm:chMax val="1"/>
          <dgm:bulletEnabled val="1"/>
        </dgm:presLayoutVars>
      </dgm:prSet>
      <dgm:spPr/>
    </dgm:pt>
    <dgm:pt modelId="{2458CA96-9236-7940-BCD5-7274AFB36908}" type="pres">
      <dgm:prSet presAssocID="{48201028-8131-9942-8017-4AFBCAFCF179}" presName="sp" presStyleCnt="0"/>
      <dgm:spPr/>
    </dgm:pt>
    <dgm:pt modelId="{83408F11-6F98-5443-AE1E-67506834A318}" type="pres">
      <dgm:prSet presAssocID="{28AF8788-8251-5642-B4E7-A38A5D2DEEE3}" presName="linNode" presStyleCnt="0"/>
      <dgm:spPr/>
    </dgm:pt>
    <dgm:pt modelId="{6094E46D-7FBB-BC43-B36B-19E4DA5F0312}" type="pres">
      <dgm:prSet presAssocID="{28AF8788-8251-5642-B4E7-A38A5D2DEEE3}" presName="parentText" presStyleLbl="node1" presStyleIdx="1" presStyleCnt="4" custScaleX="275865">
        <dgm:presLayoutVars>
          <dgm:chMax val="1"/>
          <dgm:bulletEnabled val="1"/>
        </dgm:presLayoutVars>
      </dgm:prSet>
      <dgm:spPr/>
    </dgm:pt>
    <dgm:pt modelId="{22A5FE4F-4AA0-714F-B176-61C8854DAB74}" type="pres">
      <dgm:prSet presAssocID="{35D3B25A-4D8E-584E-8D5F-947A9E077997}" presName="sp" presStyleCnt="0"/>
      <dgm:spPr/>
    </dgm:pt>
    <dgm:pt modelId="{978DB7B5-B066-6F43-AA80-1CD3D104C78F}" type="pres">
      <dgm:prSet presAssocID="{A0ABBE6A-2CE1-C84E-A9C5-ECCE745BC0AC}" presName="linNode" presStyleCnt="0"/>
      <dgm:spPr/>
    </dgm:pt>
    <dgm:pt modelId="{05B8E1FC-9FB0-054A-B00A-B3602E683771}" type="pres">
      <dgm:prSet presAssocID="{A0ABBE6A-2CE1-C84E-A9C5-ECCE745BC0AC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3D744874-6DA8-7D41-A0DA-266F5EAA7F6F}" type="pres">
      <dgm:prSet presAssocID="{571C394F-177F-0845-95E2-2F01B90EAA63}" presName="sp" presStyleCnt="0"/>
      <dgm:spPr/>
    </dgm:pt>
    <dgm:pt modelId="{A0334147-D14B-7C4A-AD38-FA6B1A09B929}" type="pres">
      <dgm:prSet presAssocID="{96C60FA4-0A39-7249-A8AE-273821EF6BC4}" presName="linNode" presStyleCnt="0"/>
      <dgm:spPr/>
    </dgm:pt>
    <dgm:pt modelId="{3966BF97-AF7A-0D4E-8B17-A3332F292E12}" type="pres">
      <dgm:prSet presAssocID="{96C60FA4-0A39-7249-A8AE-273821EF6BC4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7C76E501-A5E4-7A45-A2E9-122090DFE6EB}" srcId="{2E19D183-897D-3248-9064-8381656D745B}" destId="{28AF8788-8251-5642-B4E7-A38A5D2DEEE3}" srcOrd="1" destOrd="0" parTransId="{202DA1F2-5E5E-D54D-A7A3-F5254595063D}" sibTransId="{35D3B25A-4D8E-584E-8D5F-947A9E077997}"/>
    <dgm:cxn modelId="{C0E34C25-D4C8-C540-AF02-CB03515FBB2E}" type="presOf" srcId="{96C60FA4-0A39-7249-A8AE-273821EF6BC4}" destId="{3966BF97-AF7A-0D4E-8B17-A3332F292E12}" srcOrd="0" destOrd="0" presId="urn:microsoft.com/office/officeart/2005/8/layout/vList5"/>
    <dgm:cxn modelId="{ECE73231-B150-0F4A-9AEF-31361466571B}" srcId="{2E19D183-897D-3248-9064-8381656D745B}" destId="{A0ABBE6A-2CE1-C84E-A9C5-ECCE745BC0AC}" srcOrd="2" destOrd="0" parTransId="{5597D801-842E-F443-8A8C-AA810D7332BF}" sibTransId="{571C394F-177F-0845-95E2-2F01B90EAA63}"/>
    <dgm:cxn modelId="{59DA4437-1322-4442-9687-36E2037F5AC6}" type="presOf" srcId="{2E19D183-897D-3248-9064-8381656D745B}" destId="{FA3B79B8-A448-7A47-88B0-879C2CB5FF1D}" srcOrd="0" destOrd="0" presId="urn:microsoft.com/office/officeart/2005/8/layout/vList5"/>
    <dgm:cxn modelId="{0C635E5C-0715-9947-819A-C5F4798ECFAC}" srcId="{2E19D183-897D-3248-9064-8381656D745B}" destId="{96C60FA4-0A39-7249-A8AE-273821EF6BC4}" srcOrd="3" destOrd="0" parTransId="{09A62F73-47B5-4B47-A101-48043F6B8ECD}" sibTransId="{CAB6137F-9C6F-FE41-9DF5-B948D44C7603}"/>
    <dgm:cxn modelId="{669C2660-94AE-4D4A-9AA1-5EA5EF41F0F2}" srcId="{2E19D183-897D-3248-9064-8381656D745B}" destId="{B7C9569C-8303-484F-B7EF-73A038350C02}" srcOrd="0" destOrd="0" parTransId="{B3D2E545-CF18-2E41-87B1-332D87C94C11}" sibTransId="{48201028-8131-9942-8017-4AFBCAFCF179}"/>
    <dgm:cxn modelId="{A147C56D-0D30-DB44-9482-EBAA4AAD62C8}" type="presOf" srcId="{A0ABBE6A-2CE1-C84E-A9C5-ECCE745BC0AC}" destId="{05B8E1FC-9FB0-054A-B00A-B3602E683771}" srcOrd="0" destOrd="0" presId="urn:microsoft.com/office/officeart/2005/8/layout/vList5"/>
    <dgm:cxn modelId="{B6EB1CCA-695F-BB40-8783-8D8833E7F2C9}" type="presOf" srcId="{28AF8788-8251-5642-B4E7-A38A5D2DEEE3}" destId="{6094E46D-7FBB-BC43-B36B-19E4DA5F0312}" srcOrd="0" destOrd="0" presId="urn:microsoft.com/office/officeart/2005/8/layout/vList5"/>
    <dgm:cxn modelId="{61C8DEF6-73F6-AD49-B137-8BE0096EE559}" type="presOf" srcId="{B7C9569C-8303-484F-B7EF-73A038350C02}" destId="{B4CFE971-C384-E444-AD4F-04FA461AC851}" srcOrd="0" destOrd="0" presId="urn:microsoft.com/office/officeart/2005/8/layout/vList5"/>
    <dgm:cxn modelId="{AD62E197-1B25-7640-9459-0CC70C92CE68}" type="presParOf" srcId="{FA3B79B8-A448-7A47-88B0-879C2CB5FF1D}" destId="{25F8AD3D-9E1C-F941-A9F6-A0D1C432B53E}" srcOrd="0" destOrd="0" presId="urn:microsoft.com/office/officeart/2005/8/layout/vList5"/>
    <dgm:cxn modelId="{C0290556-7AC4-D84E-85FD-658A7D5903EF}" type="presParOf" srcId="{25F8AD3D-9E1C-F941-A9F6-A0D1C432B53E}" destId="{B4CFE971-C384-E444-AD4F-04FA461AC851}" srcOrd="0" destOrd="0" presId="urn:microsoft.com/office/officeart/2005/8/layout/vList5"/>
    <dgm:cxn modelId="{D74DDF0F-DD7F-4540-92D5-D8624351C231}" type="presParOf" srcId="{FA3B79B8-A448-7A47-88B0-879C2CB5FF1D}" destId="{2458CA96-9236-7940-BCD5-7274AFB36908}" srcOrd="1" destOrd="0" presId="urn:microsoft.com/office/officeart/2005/8/layout/vList5"/>
    <dgm:cxn modelId="{CCC8C4E3-BDBD-7C43-BDA0-AA06C2050451}" type="presParOf" srcId="{FA3B79B8-A448-7A47-88B0-879C2CB5FF1D}" destId="{83408F11-6F98-5443-AE1E-67506834A318}" srcOrd="2" destOrd="0" presId="urn:microsoft.com/office/officeart/2005/8/layout/vList5"/>
    <dgm:cxn modelId="{C1561E64-AA33-C84E-9253-724A1B9C412B}" type="presParOf" srcId="{83408F11-6F98-5443-AE1E-67506834A318}" destId="{6094E46D-7FBB-BC43-B36B-19E4DA5F0312}" srcOrd="0" destOrd="0" presId="urn:microsoft.com/office/officeart/2005/8/layout/vList5"/>
    <dgm:cxn modelId="{EE425EF2-C01A-5543-B6DE-9756C791A2C9}" type="presParOf" srcId="{FA3B79B8-A448-7A47-88B0-879C2CB5FF1D}" destId="{22A5FE4F-4AA0-714F-B176-61C8854DAB74}" srcOrd="3" destOrd="0" presId="urn:microsoft.com/office/officeart/2005/8/layout/vList5"/>
    <dgm:cxn modelId="{6CBC7C66-A27A-0947-9F5D-FF7CD677679A}" type="presParOf" srcId="{FA3B79B8-A448-7A47-88B0-879C2CB5FF1D}" destId="{978DB7B5-B066-6F43-AA80-1CD3D104C78F}" srcOrd="4" destOrd="0" presId="urn:microsoft.com/office/officeart/2005/8/layout/vList5"/>
    <dgm:cxn modelId="{CA1AC8B7-9DDF-2445-A149-1790D0D9648B}" type="presParOf" srcId="{978DB7B5-B066-6F43-AA80-1CD3D104C78F}" destId="{05B8E1FC-9FB0-054A-B00A-B3602E683771}" srcOrd="0" destOrd="0" presId="urn:microsoft.com/office/officeart/2005/8/layout/vList5"/>
    <dgm:cxn modelId="{F3B9147C-252E-7B4E-8571-82E8C8E101D7}" type="presParOf" srcId="{FA3B79B8-A448-7A47-88B0-879C2CB5FF1D}" destId="{3D744874-6DA8-7D41-A0DA-266F5EAA7F6F}" srcOrd="5" destOrd="0" presId="urn:microsoft.com/office/officeart/2005/8/layout/vList5"/>
    <dgm:cxn modelId="{3DFD1716-DBA2-324D-A92F-DB4A61BCE3A1}" type="presParOf" srcId="{FA3B79B8-A448-7A47-88B0-879C2CB5FF1D}" destId="{A0334147-D14B-7C4A-AD38-FA6B1A09B929}" srcOrd="6" destOrd="0" presId="urn:microsoft.com/office/officeart/2005/8/layout/vList5"/>
    <dgm:cxn modelId="{F94C6178-F1DA-AD4A-9BF1-EBF1E892C3C0}" type="presParOf" srcId="{A0334147-D14B-7C4A-AD38-FA6B1A09B929}" destId="{3966BF97-AF7A-0D4E-8B17-A3332F292E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FE971-C384-E444-AD4F-04FA461AC851}">
      <dsp:nvSpPr>
        <dsp:cNvPr id="0" name=""/>
        <dsp:cNvSpPr/>
      </dsp:nvSpPr>
      <dsp:spPr>
        <a:xfrm>
          <a:off x="0" y="0"/>
          <a:ext cx="10306651" cy="104555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DRI and </a:t>
          </a:r>
          <a:r>
            <a:rPr lang="en-US" sz="2100" i="1" kern="1200" dirty="0"/>
            <a:t>Dietary Guidelines </a:t>
          </a:r>
          <a:r>
            <a:rPr lang="en-US" sz="2100" kern="1200" dirty="0"/>
            <a:t>suggest a diet that provides 20 to 35 percent of the daily energy intake from fat</a:t>
          </a:r>
        </a:p>
      </dsp:txBody>
      <dsp:txXfrm>
        <a:off x="51040" y="51040"/>
        <a:ext cx="10204571" cy="943474"/>
      </dsp:txXfrm>
    </dsp:sp>
    <dsp:sp modelId="{6094E46D-7FBB-BC43-B36B-19E4DA5F0312}">
      <dsp:nvSpPr>
        <dsp:cNvPr id="0" name=""/>
        <dsp:cNvSpPr/>
      </dsp:nvSpPr>
      <dsp:spPr>
        <a:xfrm>
          <a:off x="5033" y="1100006"/>
          <a:ext cx="10245677" cy="104555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less than 10 percent of daily energy intake from saturated fat</a:t>
          </a:r>
        </a:p>
      </dsp:txBody>
      <dsp:txXfrm>
        <a:off x="56073" y="1151046"/>
        <a:ext cx="10143597" cy="943474"/>
      </dsp:txXfrm>
    </dsp:sp>
    <dsp:sp modelId="{05B8E1FC-9FB0-054A-B00A-B3602E683771}">
      <dsp:nvSpPr>
        <dsp:cNvPr id="0" name=""/>
        <dsp:cNvSpPr/>
      </dsp:nvSpPr>
      <dsp:spPr>
        <a:xfrm>
          <a:off x="5033" y="2197838"/>
          <a:ext cx="10306651" cy="104555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little </a:t>
          </a:r>
          <a:r>
            <a:rPr lang="en-US" sz="2100" i="1" kern="1200"/>
            <a:t>trans </a:t>
          </a:r>
          <a:r>
            <a:rPr lang="en-US" sz="2100" kern="1200"/>
            <a:t>fat as possible</a:t>
          </a:r>
        </a:p>
      </dsp:txBody>
      <dsp:txXfrm>
        <a:off x="56073" y="2248878"/>
        <a:ext cx="10204571" cy="943474"/>
      </dsp:txXfrm>
    </dsp:sp>
    <dsp:sp modelId="{3966BF97-AF7A-0D4E-8B17-A3332F292E12}">
      <dsp:nvSpPr>
        <dsp:cNvPr id="0" name=""/>
        <dsp:cNvSpPr/>
      </dsp:nvSpPr>
      <dsp:spPr>
        <a:xfrm>
          <a:off x="5033" y="3295671"/>
          <a:ext cx="10306651" cy="104555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 several decades, previous guidelines advised less than 300 milligrams of cholesterol</a:t>
          </a:r>
          <a:r>
            <a:rPr lang="en-US" sz="2100" kern="1200" dirty="0">
              <a:solidFill>
                <a:schemeClr val="accent1"/>
              </a:solidFill>
            </a:rPr>
            <a:t>, </a:t>
          </a:r>
          <a:r>
            <a:rPr lang="en-US" sz="2100" b="1" u="sng" kern="1200" dirty="0">
              <a:solidFill>
                <a:schemeClr val="accent1"/>
              </a:solidFill>
            </a:rPr>
            <a:t>but the 2015 </a:t>
          </a:r>
          <a:r>
            <a:rPr lang="en-US" sz="2100" b="1" i="1" u="sng" kern="1200" dirty="0">
              <a:solidFill>
                <a:schemeClr val="accent1"/>
              </a:solidFill>
            </a:rPr>
            <a:t>Dietary Guidelines </a:t>
          </a:r>
          <a:r>
            <a:rPr lang="en-US" sz="2100" b="1" u="sng" kern="1200" dirty="0">
              <a:solidFill>
                <a:schemeClr val="accent1"/>
              </a:solidFill>
            </a:rPr>
            <a:t>found no evidence to support this recommendation </a:t>
          </a:r>
          <a:endParaRPr lang="en-US" sz="2100" kern="1200" dirty="0">
            <a:solidFill>
              <a:schemeClr val="accent1"/>
            </a:solidFill>
          </a:endParaRPr>
        </a:p>
      </dsp:txBody>
      <dsp:txXfrm>
        <a:off x="56073" y="3346711"/>
        <a:ext cx="10204571" cy="94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4/16/22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FEA7-B8F9-C646-BA67-46B03F593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Lipids part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AFA6D-02F9-3845-9043-CAEE0238A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4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8D1B-4DB4-DD41-82ED-E5683FBF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absorption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702BB-2E06-A84B-83CB-FC0D74B7A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0" y="2481057"/>
            <a:ext cx="4976495" cy="28250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B8727-1BCB-EC4C-B115-6B41218C6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0" y="2383401"/>
            <a:ext cx="4017010" cy="2871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745854-9F69-C94F-A066-5CF8D35EB137}"/>
              </a:ext>
            </a:extLst>
          </p:cNvPr>
          <p:cNvSpPr txBox="1"/>
          <p:nvPr/>
        </p:nvSpPr>
        <p:spPr>
          <a:xfrm>
            <a:off x="4594860" y="6389370"/>
            <a:ext cx="6332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 Purves et al., </a:t>
            </a:r>
            <a:r>
              <a:rPr lang="en-US" sz="1100" u="sng" dirty="0"/>
              <a:t>Life: The Science of Biology</a:t>
            </a:r>
            <a:r>
              <a:rPr lang="en-US" sz="1100" dirty="0"/>
              <a:t>, 4th Edition by Sinauer Associates and WH Freeman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CA9D5-6C49-3242-96CC-DDDAA3DFE508}"/>
              </a:ext>
            </a:extLst>
          </p:cNvPr>
          <p:cNvSpPr txBox="1"/>
          <p:nvPr/>
        </p:nvSpPr>
        <p:spPr>
          <a:xfrm>
            <a:off x="2205990" y="4831179"/>
            <a:ext cx="238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Lumen of small intestine </a:t>
            </a:r>
          </a:p>
        </p:txBody>
      </p:sp>
    </p:spTree>
    <p:extLst>
      <p:ext uri="{BB962C8B-B14F-4D97-AF65-F5344CB8AC3E}">
        <p14:creationId xmlns:p14="http://schemas.microsoft.com/office/powerpoint/2010/main" val="144362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B95C-6C09-F84B-AFAA-0622D2F6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2585E-0493-1E42-9AC4-0542DAD8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reformed triglycerides, along with phospholipids and cholesterol are packed in protein to form chylomicrons </a:t>
            </a:r>
          </a:p>
          <a:p>
            <a:r>
              <a:rPr lang="en-US" dirty="0"/>
              <a:t>The intestinal cells then release the chylomicrons into the lymphatic system </a:t>
            </a:r>
          </a:p>
          <a:p>
            <a:r>
              <a:rPr lang="en-US" dirty="0"/>
              <a:t>The chylomicron travel in the lymphatic system and enter the bloodstream</a:t>
            </a:r>
          </a:p>
          <a:p>
            <a:r>
              <a:rPr lang="en-US" dirty="0"/>
              <a:t>The blood carries these lipids to the rest of the body for use or storage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6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855-2540-CF42-9631-92480F31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512064"/>
            <a:ext cx="10058400" cy="1609344"/>
          </a:xfrm>
        </p:spPr>
        <p:txBody>
          <a:bodyPr/>
          <a:lstStyle/>
          <a:p>
            <a:r>
              <a:rPr lang="en-US" dirty="0"/>
              <a:t>	Lipid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80BC-8693-4442-9870-E184E2A4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Free fatty acids make up only about 2% of total plasma lipid and are transported in the blood </a:t>
            </a:r>
          </a:p>
          <a:p>
            <a:pPr marL="0" indent="0">
              <a:buNone/>
            </a:pPr>
            <a:r>
              <a:rPr lang="en-US" dirty="0"/>
              <a:t>The remaining 98% of lipids circulate in the body , in plasma and blood HOW?</a:t>
            </a:r>
          </a:p>
          <a:p>
            <a:pPr marL="0" indent="0">
              <a:buNone/>
            </a:pPr>
            <a:r>
              <a:rPr lang="en-US" dirty="0"/>
              <a:t>given that blood and most of the body is an aqueous environment and lipids are hydrophobic molecules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remainder of lipid in the plasma is carried as lipoprotein complexes (lipid + protein = lipoprotein) </a:t>
            </a:r>
          </a:p>
          <a:p>
            <a:endParaRPr lang="en-US" dirty="0"/>
          </a:p>
          <a:p>
            <a:endParaRPr lang="en-US" altLang="he-IL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3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53C4-8944-4B4C-9575-F6D12FD1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transport- lipoproteins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E672-8045-964B-B23D-256F6C81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consist of a core of neutral lipid (triacylglycerol and cholesterol esters) surrounded by a single surface layer of polar lipid (phospholipid and cholesterol)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DA379-CB3C-1F44-AC77-07481DD4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3117474"/>
            <a:ext cx="7555230" cy="3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F36F-497D-E34D-9D98-78F5376F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308610"/>
            <a:ext cx="6473952" cy="27432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 classes of lipoprotein </a:t>
            </a:r>
          </a:p>
          <a:p>
            <a:r>
              <a:rPr lang="en-US" dirty="0"/>
              <a:t>Identified according to their density </a:t>
            </a:r>
          </a:p>
          <a:p>
            <a:r>
              <a:rPr lang="en-US" dirty="0"/>
              <a:t>Each type contains different </a:t>
            </a:r>
            <a:r>
              <a:rPr lang="en-US" dirty="0">
                <a:solidFill>
                  <a:srgbClr val="FF0000"/>
                </a:solidFill>
              </a:rPr>
              <a:t>kinds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amounts </a:t>
            </a:r>
            <a:r>
              <a:rPr lang="en-US" dirty="0"/>
              <a:t>of lipids and proteins</a:t>
            </a:r>
          </a:p>
          <a:p>
            <a:r>
              <a:rPr lang="en-US" dirty="0"/>
              <a:t> The more lipids, the less dense</a:t>
            </a:r>
          </a:p>
          <a:p>
            <a:r>
              <a:rPr lang="en-US" dirty="0"/>
              <a:t> The LESS lipids, the more dense because it will have more protein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B658D-2502-4F42-A2DD-0FB98D5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2891790"/>
            <a:ext cx="59893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A2DB-30AF-164D-9FC0-C8962E2F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3C885-F861-4A47-9FA2-8BC5188B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Chylomicrons: vehicles for lipid transport </a:t>
            </a:r>
          </a:p>
          <a:p>
            <a:endParaRPr lang="en-US" dirty="0"/>
          </a:p>
          <a:p>
            <a:r>
              <a:rPr lang="en-US" altLang="he-IL" b="1" dirty="0">
                <a:cs typeface="Times New Roman" panose="02020603050405020304" pitchFamily="18" charset="0"/>
              </a:rPr>
              <a:t>Intestinal epithelial cells</a:t>
            </a:r>
            <a:r>
              <a:rPr lang="en-US" altLang="he-IL" dirty="0">
                <a:cs typeface="Times New Roman" panose="02020603050405020304" pitchFamily="18" charset="0"/>
              </a:rPr>
              <a:t> synthesize triglycerides, cholesteryl esters, phospholipids, free cholesterol, and apoproteins, and package them into </a:t>
            </a:r>
            <a:r>
              <a:rPr lang="en-US" altLang="he-IL" b="1" dirty="0">
                <a:cs typeface="Times New Roman" panose="02020603050405020304" pitchFamily="18" charset="0"/>
              </a:rPr>
              <a:t>chylomicrons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2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DC4D-53BB-F84A-AC67-A229D57D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336042"/>
            <a:ext cx="10058400" cy="1609344"/>
          </a:xfrm>
        </p:spPr>
        <p:txBody>
          <a:bodyPr/>
          <a:lstStyle/>
          <a:p>
            <a:r>
              <a:rPr lang="en-US" dirty="0"/>
              <a:t>Lipoproteins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2DBE-CC13-CA44-ABBA-1AE4F026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2045970"/>
            <a:ext cx="11974830" cy="409879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Chylomicrons</a:t>
            </a:r>
          </a:p>
          <a:p>
            <a:r>
              <a:rPr lang="en-US" dirty="0"/>
              <a:t>The largest and least dense of the lipoproteins</a:t>
            </a:r>
          </a:p>
          <a:p>
            <a:r>
              <a:rPr lang="en-US" dirty="0">
                <a:solidFill>
                  <a:schemeClr val="accent1"/>
                </a:solidFill>
              </a:rPr>
              <a:t>Function</a:t>
            </a:r>
            <a:r>
              <a:rPr lang="en-US" dirty="0"/>
              <a:t>: Transport </a:t>
            </a:r>
            <a:r>
              <a:rPr lang="en-US" i="1" dirty="0"/>
              <a:t>diet</a:t>
            </a:r>
            <a:r>
              <a:rPr lang="en-US" dirty="0"/>
              <a:t>-derived lipids (mostly triglycerides)</a:t>
            </a:r>
          </a:p>
          <a:p>
            <a:r>
              <a:rPr lang="en-US" dirty="0"/>
              <a:t>From small intestine </a:t>
            </a:r>
            <a:r>
              <a:rPr lang="en-US" dirty="0">
                <a:sym typeface="Wingdings" pitchFamily="2" charset="2"/>
              </a:rPr>
              <a:t> rest of body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Cells all over the body remove triglycerides from the chylomicrons as they pass by, so the chylomicrons get smaller and smaller </a:t>
            </a:r>
          </a:p>
          <a:p>
            <a:pPr marL="0" indent="0">
              <a:buNone/>
            </a:pPr>
            <a:r>
              <a:rPr lang="en-US" dirty="0"/>
              <a:t>Chylomicrons are abundant in the blood after eating food but are scarce in fasting blood</a:t>
            </a:r>
          </a:p>
          <a:p>
            <a:pPr marL="0" indent="0">
              <a:buNone/>
            </a:pPr>
            <a:r>
              <a:rPr lang="en-US" dirty="0"/>
              <a:t>The fat soluble vitamins (A, D, E, and K) are delivered to the liver as part of the chylomicron remnant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BBF4-D4FE-EF49-8FCF-881F8086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17170"/>
            <a:ext cx="10453878" cy="1543050"/>
          </a:xfrm>
        </p:spPr>
        <p:txBody>
          <a:bodyPr/>
          <a:lstStyle/>
          <a:p>
            <a:r>
              <a:rPr lang="en-US" dirty="0"/>
              <a:t>Lipoproteins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B2774-C546-AE4E-9DDA-C63E8D5C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176022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VLDL (Very-Low-Density Lipoproteins) </a:t>
            </a:r>
          </a:p>
          <a:p>
            <a:pPr marL="0" indent="0">
              <a:buNone/>
            </a:pPr>
            <a:r>
              <a:rPr lang="en-US" dirty="0"/>
              <a:t>The liver synthesizes lipids</a:t>
            </a:r>
          </a:p>
          <a:p>
            <a:pPr marL="0" indent="0">
              <a:buNone/>
            </a:pPr>
            <a:r>
              <a:rPr lang="en-US" dirty="0"/>
              <a:t>The lipids made in the liver and those collected from chylomicron remnants are packaged with proteins as a </a:t>
            </a:r>
            <a:r>
              <a:rPr lang="en-US" b="1" dirty="0"/>
              <a:t>VLDL (very-low-density lipoprotein) </a:t>
            </a:r>
            <a:r>
              <a:rPr lang="en-US" dirty="0"/>
              <a:t>and shipped to other parts of the body. 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As the VLDL travel through the body, cells remove triglycerides</a:t>
            </a:r>
          </a:p>
          <a:p>
            <a:pPr marL="0" indent="0">
              <a:buNone/>
            </a:pPr>
            <a:r>
              <a:rPr lang="en-US" dirty="0"/>
              <a:t>As VLDL molecules lose triglycerides, the VLDL shrink and the proportion of lipids shifts. Cholesterol becomes the predominant lipid, and the lipoprotein becomes smaller and more dense </a:t>
            </a:r>
            <a:endParaRPr lang="en-US" sz="2800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The VLDL becomes an </a:t>
            </a:r>
            <a:r>
              <a:rPr lang="en-US" b="1" dirty="0">
                <a:solidFill>
                  <a:schemeClr val="accent1"/>
                </a:solidFill>
              </a:rPr>
              <a:t>LDL (low-density lipoprotein)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17BB-E364-744F-AA3B-F820D0F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345C-CC6D-F84E-8DE6-6D62A9DF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LDL (Low-Density Lipoproteins)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High cholesterol but few triglycerides </a:t>
            </a:r>
          </a:p>
          <a:p>
            <a:pPr marL="0" indent="0">
              <a:buNone/>
            </a:pPr>
            <a:r>
              <a:rPr lang="en-US" sz="1800" dirty="0"/>
              <a:t>The LDL circulate throughout the body delivering cholesterol to the cells of all tissues—muscles (including the heart muscle), fat stores, the mammary glands, and </a:t>
            </a:r>
            <a:r>
              <a:rPr lang="en-US" altLang="he-IL" sz="1800" dirty="0">
                <a:cs typeface="Times New Roman" panose="02020603050405020304" pitchFamily="18" charset="0"/>
              </a:rPr>
              <a:t>blood vessels</a:t>
            </a:r>
            <a:endParaRPr lang="en-US" sz="1800" dirty="0"/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6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84C9-CCBA-AD4B-90B8-E3A70DD8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HDL (High-Density Lipoproteins)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0C96-F4AE-B541-A0B7-949BAF2F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liver makes </a:t>
            </a:r>
            <a:r>
              <a:rPr lang="en-US" b="1" dirty="0"/>
              <a:t>HDL (high-density lipoprotein) </a:t>
            </a:r>
            <a:r>
              <a:rPr lang="en-US" dirty="0"/>
              <a:t>to remove cholesterol from the cells and carry it back to the liver for recycling or disposal </a:t>
            </a:r>
          </a:p>
          <a:p>
            <a:r>
              <a:rPr lang="en-US" dirty="0"/>
              <a:t> By efficiently clearing cholesterol, HDL lowers the risk of heart disease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7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4C7D-FAB5-C649-991B-34BC1244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B5ED-FE3D-EC40-8BEE-7C0DF1E9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Triacylglycerols must be hydrolyzed to fatty acids and monoacylglycerols before they can be absorbed </a:t>
            </a:r>
          </a:p>
          <a:p>
            <a:r>
              <a:rPr lang="en-US" dirty="0"/>
              <a:t>lipids are hydrophobic but digestive enzymes are hydrophilic</a:t>
            </a:r>
          </a:p>
          <a:p>
            <a:r>
              <a:rPr lang="en-US" dirty="0"/>
              <a:t>Fat digestion starts off slowly in the mouth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4" descr="page25image2602354000">
            <a:extLst>
              <a:ext uri="{FF2B5EF4-FFF2-40B4-BE49-F238E27FC236}">
                <a16:creationId xmlns:a16="http://schemas.microsoft.com/office/drawing/2014/main" id="{4473B4E9-A91B-0A4F-B6D9-BC6E715E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4" y="4146804"/>
            <a:ext cx="5162441" cy="21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4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F24B-C4F8-AE49-BA49-D2576EF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Lipoproteins summary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39226-B342-F848-AB45-2D7F51C3D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980862"/>
              </p:ext>
            </p:extLst>
          </p:nvPr>
        </p:nvGraphicFramePr>
        <p:xfrm>
          <a:off x="445769" y="1922526"/>
          <a:ext cx="9722484" cy="426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828">
                  <a:extLst>
                    <a:ext uri="{9D8B030D-6E8A-4147-A177-3AD203B41FA5}">
                      <a16:colId xmlns:a16="http://schemas.microsoft.com/office/drawing/2014/main" val="1067065830"/>
                    </a:ext>
                  </a:extLst>
                </a:gridCol>
                <a:gridCol w="3240828">
                  <a:extLst>
                    <a:ext uri="{9D8B030D-6E8A-4147-A177-3AD203B41FA5}">
                      <a16:colId xmlns:a16="http://schemas.microsoft.com/office/drawing/2014/main" val="3451957338"/>
                    </a:ext>
                  </a:extLst>
                </a:gridCol>
                <a:gridCol w="3240828">
                  <a:extLst>
                    <a:ext uri="{9D8B030D-6E8A-4147-A177-3AD203B41FA5}">
                      <a16:colId xmlns:a16="http://schemas.microsoft.com/office/drawing/2014/main" val="87907462"/>
                    </a:ext>
                  </a:extLst>
                </a:gridCol>
              </a:tblGrid>
              <a:tr h="539099">
                <a:tc>
                  <a:txBody>
                    <a:bodyPr/>
                    <a:lstStyle/>
                    <a:p>
                      <a:r>
                        <a:rPr lang="en-US" dirty="0"/>
                        <a:t>Lipoprotein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85926"/>
                  </a:ext>
                </a:extLst>
              </a:tr>
              <a:tr h="930501">
                <a:tc>
                  <a:txBody>
                    <a:bodyPr/>
                    <a:lstStyle/>
                    <a:p>
                      <a:r>
                        <a:rPr lang="en-US" altLang="he-IL" sz="1800" dirty="0"/>
                        <a:t>Chylomicron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dietary  TG to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36059"/>
                  </a:ext>
                </a:extLst>
              </a:tr>
              <a:tr h="930501">
                <a:tc>
                  <a:txBody>
                    <a:bodyPr/>
                    <a:lstStyle/>
                    <a:p>
                      <a:r>
                        <a:rPr lang="en-US" dirty="0"/>
                        <a:t>Very Low density lipoprotein (VLDL)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endogenous TG to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77009"/>
                  </a:ext>
                </a:extLst>
              </a:tr>
              <a:tr h="930501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Bef>
                          <a:spcPct val="35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he-IL" sz="1800" dirty="0"/>
                        <a:t>Low-density lipoprotein (LDL)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Plasma VLDL’s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cholesterol to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02741"/>
                  </a:ext>
                </a:extLst>
              </a:tr>
              <a:tr h="930501">
                <a:tc>
                  <a:txBody>
                    <a:bodyPr/>
                    <a:lstStyle/>
                    <a:p>
                      <a:r>
                        <a:rPr lang="en-US" dirty="0"/>
                        <a:t>High density Lipoprotein (HDL)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 and intestine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Reverse cholesterol transport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5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1FD4-52E7-5F45-A770-0E46CF9D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58" y="738378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Levels of LDL and total plasma cholesterol are determined by an interaction of genetic factors and dietary characteristics </a:t>
            </a:r>
          </a:p>
          <a:p>
            <a:r>
              <a:rPr lang="en-US" dirty="0"/>
              <a:t>High intakes of saturated fatty acids are associated with raised LDL-cholesterol</a:t>
            </a:r>
          </a:p>
          <a:p>
            <a:r>
              <a:rPr lang="en-US" dirty="0"/>
              <a:t>Exact mechanism </a:t>
            </a:r>
            <a:r>
              <a:rPr lang="en-US" dirty="0">
                <a:solidFill>
                  <a:srgbClr val="0070C0"/>
                </a:solidFill>
              </a:rPr>
              <a:t>not 100% clear</a:t>
            </a:r>
          </a:p>
          <a:p>
            <a:r>
              <a:rPr lang="en-US" dirty="0"/>
              <a:t>BUT High intakes of saturated fatty acids appear to </a:t>
            </a:r>
            <a:r>
              <a:rPr lang="en-US" b="1" dirty="0">
                <a:solidFill>
                  <a:schemeClr val="accent1"/>
                </a:solidFill>
              </a:rPr>
              <a:t>decrease</a:t>
            </a:r>
            <a:r>
              <a:rPr lang="en-US" dirty="0"/>
              <a:t> the removal of plasma LDL by LDL-receptors </a:t>
            </a:r>
          </a:p>
          <a:p>
            <a:r>
              <a:rPr lang="en-US" dirty="0"/>
              <a:t>mono- and polyunsaturated fatty acids are associated with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increased </a:t>
            </a:r>
            <a:r>
              <a:rPr lang="en-US" dirty="0">
                <a:solidFill>
                  <a:schemeClr val="accent1"/>
                </a:solidFill>
              </a:rPr>
              <a:t>LDL receptor activity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When excess LDL molecules remain in circulation, LDL gets oxidized, triggering an immune response leading to fatty streaks build up in artery walls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5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7824-9C88-D349-AE1F-21009CF9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BB47-8F10-BF46-865C-E42411E4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 sterols are very poorly absorbed and interfere with the absorption of cholesterol </a:t>
            </a:r>
          </a:p>
          <a:p>
            <a:r>
              <a:rPr lang="en-US" dirty="0"/>
              <a:t>Consumption can lower plasma total and LDL-cholesterol concentrations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7C71-B97F-F74A-A538-9BEF92FB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catabolism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19CA-F9EE-0448-BFEE-0B96287CA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triglycerides that are needed for energy are split into glycerol and fatty acids by lipoprotein lipase and are released into the bloodstream to be picked up by cells. </a:t>
            </a:r>
          </a:p>
          <a:p>
            <a:r>
              <a:rPr lang="en-US" dirty="0"/>
              <a:t>The catabolism of fatty acids increases when carbohydrate intake is inadequate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0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5720-1F74-C344-B362-9886EF72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Biosynthesis of fatty </a:t>
            </a:r>
            <a:br>
              <a:rPr lang="en-US" dirty="0"/>
            </a:br>
            <a:r>
              <a:rPr lang="en-US" b="1" dirty="0"/>
              <a:t>acids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58F1-846D-1E41-8C78-6DC281F1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newly absorbed fatty acids recombine with glycerol to form triglycerides that end up stored in adipose tissue </a:t>
            </a:r>
          </a:p>
          <a:p>
            <a:r>
              <a:rPr lang="en-US" dirty="0"/>
              <a:t>Saturated and monounsaturated fatty acids can be synthesized in the body from carbohydrate and protein in a process called </a:t>
            </a:r>
            <a:r>
              <a:rPr lang="en-US" b="1" dirty="0">
                <a:solidFill>
                  <a:schemeClr val="accent1"/>
                </a:solidFill>
              </a:rPr>
              <a:t>lipogenesis </a:t>
            </a:r>
          </a:p>
          <a:p>
            <a:endParaRPr lang="en-US" dirty="0"/>
          </a:p>
          <a:p>
            <a:r>
              <a:rPr lang="en-US" dirty="0"/>
              <a:t>Insulin stimulates the biosynthesis of fatty acids. </a:t>
            </a:r>
          </a:p>
          <a:p>
            <a:r>
              <a:rPr lang="en-US" dirty="0"/>
              <a:t>Lipogenesis is reduced during energy restriction or when the diet is high in fat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3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122A-E3C7-4545-971D-77C7430E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67A5-C05B-1D42-BD18-6F6828CD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 provides more than twice as much energy (9 calories) as carbohydrate or protein (4 calories), making it an extremely efficient storage form of energy </a:t>
            </a:r>
          </a:p>
          <a:p>
            <a:r>
              <a:rPr lang="en-US" dirty="0"/>
              <a:t>Each pound of body fat provides 3500 calories </a:t>
            </a:r>
          </a:p>
          <a:p>
            <a:r>
              <a:rPr lang="en-US" dirty="0"/>
              <a:t>The </a:t>
            </a:r>
            <a:r>
              <a:rPr lang="en-US" b="1" dirty="0"/>
              <a:t>blood lipid profile </a:t>
            </a:r>
            <a:r>
              <a:rPr lang="en-US" dirty="0"/>
              <a:t>reveals the concentrations of various lipids in the blood, notably triglycerides and cholesterol, and their lipoprotein carriers (VLDL, LDL, and HDL)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749B-5FE0-A340-A5E9-6D6A2B70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78" y="374904"/>
            <a:ext cx="10058400" cy="1609344"/>
          </a:xfrm>
        </p:spPr>
        <p:txBody>
          <a:bodyPr/>
          <a:lstStyle/>
          <a:p>
            <a:r>
              <a:rPr lang="en-US" dirty="0"/>
              <a:t>recommendations FOR fat INTAKE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4471CDF-DC4B-4D43-B5D2-8BDF3F04C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61317"/>
              </p:ext>
            </p:extLst>
          </p:nvPr>
        </p:nvGraphicFramePr>
        <p:xfrm>
          <a:off x="509778" y="1748790"/>
          <a:ext cx="1031671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437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69BF-FAD4-9442-9BD9-D9C84C37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in foods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23F82-84ED-834E-8C0C-01D6A4FE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Milk</a:t>
            </a:r>
          </a:p>
          <a:p>
            <a:r>
              <a:rPr lang="en-US" dirty="0"/>
              <a:t>Meat </a:t>
            </a:r>
          </a:p>
          <a:p>
            <a:r>
              <a:rPr lang="en-US" dirty="0"/>
              <a:t>Oils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</a:rPr>
              <a:t>Other “fat free” groups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Fruits : except for olives, avocado, coconut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Vegetables: except for fried, creamed, served with cheese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Grains : except for cereals, waffles ...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04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4A5-D64A-F340-AE57-B977B2AB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003B-818B-0247-9F48-1C0420CF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Full-fat </a:t>
            </a:r>
          </a:p>
          <a:p>
            <a:r>
              <a:rPr lang="en-US" dirty="0"/>
              <a:t>Reduced fat </a:t>
            </a:r>
          </a:p>
          <a:p>
            <a:r>
              <a:rPr lang="en-US" dirty="0"/>
              <a:t>Fat free </a:t>
            </a:r>
          </a:p>
          <a:p>
            <a:r>
              <a:rPr lang="en-US" dirty="0"/>
              <a:t>Predominately saturated fats </a:t>
            </a:r>
          </a:p>
          <a:p>
            <a:r>
              <a:rPr lang="en-US" dirty="0"/>
              <a:t>Full-fat products have more cholesterol than in the lower-fat options. </a:t>
            </a:r>
          </a:p>
          <a:p>
            <a:endParaRPr lang="en-US" dirty="0"/>
          </a:p>
          <a:p>
            <a:r>
              <a:rPr lang="en-US" dirty="0"/>
              <a:t>Selecting fermented milk products, such as yogurt, may also help to lower blood cholesterol. These foods increase the population and activity of bacteria in the colon that use cholesterol.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05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54image2065717776">
            <a:extLst>
              <a:ext uri="{FF2B5EF4-FFF2-40B4-BE49-F238E27FC236}">
                <a16:creationId xmlns:a16="http://schemas.microsoft.com/office/drawing/2014/main" id="{6C33245A-9CEF-6447-81FD-4703EE98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234690"/>
            <a:ext cx="9067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54image2065718000">
            <a:extLst>
              <a:ext uri="{FF2B5EF4-FFF2-40B4-BE49-F238E27FC236}">
                <a16:creationId xmlns:a16="http://schemas.microsoft.com/office/drawing/2014/main" id="{461123EA-F8C5-454D-A25D-57A67424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234690"/>
            <a:ext cx="9067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54image2065717776">
            <a:extLst>
              <a:ext uri="{FF2B5EF4-FFF2-40B4-BE49-F238E27FC236}">
                <a16:creationId xmlns:a16="http://schemas.microsoft.com/office/drawing/2014/main" id="{C22220E8-1DE9-3C45-9F45-5DE96220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777490"/>
            <a:ext cx="9067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6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E9F-D36A-5146-AEE4-B8307A04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917B-03B3-6944-80F3-1981893ED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 (lingual lipase) released by salivary glands at the base of the tongue</a:t>
            </a:r>
          </a:p>
          <a:p>
            <a:r>
              <a:rPr lang="en-US" dirty="0"/>
              <a:t>Important for infants: Lingual lipase efficiently digests the short- and medium-chain fatty acids found in milk </a:t>
            </a:r>
          </a:p>
          <a:p>
            <a:r>
              <a:rPr lang="en-US" dirty="0"/>
              <a:t>In adults: plays a minor role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8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860-567A-0D4E-9382-EF8545AA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Meats- solid 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1908-1CF3-1F40-A2AB-1605F36C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583820" cy="24394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Solid fats deliver an abundance of saturated fatty acids </a:t>
            </a:r>
          </a:p>
          <a:p>
            <a:pPr marL="0" indent="0">
              <a:buNone/>
            </a:pPr>
            <a:r>
              <a:rPr lang="en-US" dirty="0"/>
              <a:t>Fat content varies among different cuts of meat. </a:t>
            </a:r>
          </a:p>
          <a:p>
            <a:r>
              <a:rPr lang="en-US" dirty="0"/>
              <a:t> The leanest cuts are:</a:t>
            </a:r>
            <a:br>
              <a:rPr lang="en-US" dirty="0"/>
            </a:br>
            <a:r>
              <a:rPr lang="en-US" dirty="0"/>
              <a:t>– beef loin and round</a:t>
            </a:r>
            <a:br>
              <a:rPr lang="en-US" dirty="0"/>
            </a:br>
            <a:r>
              <a:rPr lang="en-US" dirty="0"/>
              <a:t>– veal and lamb from the loin or leg </a:t>
            </a:r>
          </a:p>
          <a:p>
            <a:endParaRPr lang="en-US" dirty="0"/>
          </a:p>
        </p:txBody>
      </p:sp>
      <p:pic>
        <p:nvPicPr>
          <p:cNvPr id="1031" name="Picture 7" descr="page58image1986186800">
            <a:extLst>
              <a:ext uri="{FF2B5EF4-FFF2-40B4-BE49-F238E27FC236}">
                <a16:creationId xmlns:a16="http://schemas.microsoft.com/office/drawing/2014/main" id="{0A32A512-855A-7644-B1FF-B00D767F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04" y="1483111"/>
            <a:ext cx="5178453" cy="38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58image1986585472">
            <a:extLst>
              <a:ext uri="{FF2B5EF4-FFF2-40B4-BE49-F238E27FC236}">
                <a16:creationId xmlns:a16="http://schemas.microsoft.com/office/drawing/2014/main" id="{E20DEB2E-FB10-1940-9D7E-9D0F8FA2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4" y="1483111"/>
            <a:ext cx="3394764" cy="20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58image1986717696">
            <a:extLst>
              <a:ext uri="{FF2B5EF4-FFF2-40B4-BE49-F238E27FC236}">
                <a16:creationId xmlns:a16="http://schemas.microsoft.com/office/drawing/2014/main" id="{79A08BA1-2564-7642-A66C-EFA2597E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95" y="3511339"/>
            <a:ext cx="3415100" cy="29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43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9702-A12F-DC47-8D34-F89FBB71C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Fat trimmed from meat, are easy to see</a:t>
            </a:r>
          </a:p>
          <a:p>
            <a:r>
              <a:rPr lang="en-US" sz="2400" dirty="0"/>
              <a:t> Others—such as the fat that “marbles” a steak or is hidden in foods such as cheese—are less apparent and can be present in foods in surprisingly high amounts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4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23BDD-2997-EC43-A89F-DD64775E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Shellfish are very low in fat but have considerable cholesterol. </a:t>
            </a:r>
          </a:p>
          <a:p>
            <a:r>
              <a:rPr lang="en-US" dirty="0"/>
              <a:t> Processed meats, such as sausage and hot dogs, may provide more fat calories than protein calories.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1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3210-4FC6-B645-8228-BF2D135D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Nuts have many healthy attributes; they contain plant protein, fiber, vitamin E, selenium, magnesium, zinc, phosphorus potassium</a:t>
            </a:r>
          </a:p>
          <a:p>
            <a:r>
              <a:rPr lang="en-US" dirty="0"/>
              <a:t> Their high fat content of 13 to 20 g/oz comes mostly from monounsaturated fats and polyunsaturated fats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514C-50D4-B44B-9DFF-44904B49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and 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F721D-F713-F64C-8C2D-E74FB74D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butter; shortening (as in fried foods and baked goods); and hard margarines </a:t>
            </a:r>
          </a:p>
          <a:p>
            <a:r>
              <a:rPr lang="en-US" dirty="0"/>
              <a:t>Allowances are small : usually 5 to 7 teaspoons/ day for adults , depending on their total calorie needs. </a:t>
            </a:r>
          </a:p>
          <a:p>
            <a:r>
              <a:rPr lang="en-US" dirty="0"/>
              <a:t>Include:</a:t>
            </a:r>
            <a:br>
              <a:rPr lang="en-US" dirty="0"/>
            </a:br>
            <a:r>
              <a:rPr lang="en-US" dirty="0"/>
              <a:t>– vegetable oils like canola, corn, and olive</a:t>
            </a:r>
            <a:br>
              <a:rPr lang="en-US" dirty="0"/>
            </a:br>
            <a:r>
              <a:rPr lang="en-US" dirty="0"/>
              <a:t>– oil-rich foods such as margarine and mayonnaise – avocado and nuts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8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0131-DF9B-5E40-B978-100FDEED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DA41F-B835-4441-821E-AE7A71FCB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11" y="1849946"/>
            <a:ext cx="10058400" cy="4050792"/>
          </a:xfrm>
        </p:spPr>
        <p:txBody>
          <a:bodyPr/>
          <a:lstStyle/>
          <a:p>
            <a:r>
              <a:rPr lang="en-US" altLang="he-IL" dirty="0">
                <a:cs typeface="Times New Roman" panose="02020603050405020304" pitchFamily="18" charset="0"/>
              </a:rPr>
              <a:t>Gastric lipase</a:t>
            </a:r>
          </a:p>
          <a:p>
            <a:r>
              <a:rPr lang="en-US" dirty="0">
                <a:cs typeface="Times New Roman" panose="02020603050405020304" pitchFamily="18" charset="0"/>
              </a:rPr>
              <a:t>S</a:t>
            </a:r>
            <a:r>
              <a:rPr lang="en-US" dirty="0"/>
              <a:t>trong muscle contractions of the stomach propel its contents toward the pyloric sphincter </a:t>
            </a:r>
          </a:p>
          <a:p>
            <a:r>
              <a:rPr lang="en-US" dirty="0"/>
              <a:t>the stomach grinds swallowed food to smaller pieces and mixes the </a:t>
            </a:r>
            <a:r>
              <a:rPr lang="en-US" dirty="0" err="1"/>
              <a:t>chyme</a:t>
            </a:r>
            <a:endParaRPr lang="en-US" dirty="0"/>
          </a:p>
          <a:p>
            <a:r>
              <a:rPr lang="en-US" dirty="0"/>
              <a:t>Disperses the fat into small droplets</a:t>
            </a:r>
          </a:p>
          <a:p>
            <a:r>
              <a:rPr lang="en-US" dirty="0"/>
              <a:t>Expose the fat for attack by the gastric lipase enzyme </a:t>
            </a:r>
          </a:p>
          <a:p>
            <a:r>
              <a:rPr lang="en-US" dirty="0"/>
              <a:t>Gastric lipase enzyme activated by the acidic environment of the stomach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Overall, little fat digestion takes place in the stomach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Chyme ( a </a:t>
            </a:r>
            <a:r>
              <a:rPr lang="en-US" dirty="0">
                <a:solidFill>
                  <a:schemeClr val="accent1"/>
                </a:solidFill>
              </a:rPr>
              <a:t>mass of partially digested food and digestive secretions that is formed in the stomach and intestine during digestion)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7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789D-DDBB-3A4A-B65E-CB05E6A0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Intestine/ Duodenum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B1C5-2E46-3446-814A-96004E67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 enters the small intestine </a:t>
            </a:r>
          </a:p>
          <a:p>
            <a:r>
              <a:rPr lang="en-US" dirty="0"/>
              <a:t>The hormone cholecystokinin (CCK) is released</a:t>
            </a:r>
          </a:p>
          <a:p>
            <a:r>
              <a:rPr lang="en-US" dirty="0"/>
              <a:t>CCK sends a signal to the</a:t>
            </a:r>
            <a:r>
              <a:rPr lang="en-US" dirty="0">
                <a:solidFill>
                  <a:schemeClr val="accent1"/>
                </a:solidFill>
              </a:rPr>
              <a:t> gallbladder </a:t>
            </a:r>
            <a:r>
              <a:rPr lang="en-US" dirty="0"/>
              <a:t>to release bile</a:t>
            </a:r>
          </a:p>
          <a:p>
            <a:r>
              <a:rPr lang="en-US" altLang="he-IL" dirty="0">
                <a:solidFill>
                  <a:srgbClr val="7030A0"/>
                </a:solidFill>
                <a:cs typeface="Times New Roman" panose="02020603050405020304" pitchFamily="18" charset="0"/>
              </a:rPr>
              <a:t>Bile:  </a:t>
            </a:r>
            <a:r>
              <a:rPr lang="en-US" altLang="he-IL" dirty="0">
                <a:cs typeface="Times New Roman" panose="02020603050405020304" pitchFamily="18" charset="0"/>
              </a:rPr>
              <a:t>Produced in the Liver and is stored in the gallbladder</a:t>
            </a:r>
          </a:p>
          <a:p>
            <a:r>
              <a:rPr lang="en-US" altLang="he-IL" dirty="0">
                <a:cs typeface="Times New Roman" panose="02020603050405020304" pitchFamily="18" charset="0"/>
              </a:rPr>
              <a:t>Contains </a:t>
            </a:r>
            <a:r>
              <a:rPr lang="en-US" altLang="he-IL" dirty="0">
                <a:solidFill>
                  <a:schemeClr val="accent2"/>
                </a:solidFill>
                <a:cs typeface="Times New Roman" panose="02020603050405020304" pitchFamily="18" charset="0"/>
              </a:rPr>
              <a:t>bile salts</a:t>
            </a:r>
            <a:r>
              <a:rPr lang="en-US" altLang="he-IL" dirty="0">
                <a:cs typeface="Times New Roman" panose="02020603050405020304" pitchFamily="18" charset="0"/>
              </a:rPr>
              <a:t>, phospholipids and sterols and is secreted into the duodenum.    </a:t>
            </a:r>
            <a:endParaRPr lang="en-US" dirty="0"/>
          </a:p>
          <a:p>
            <a:r>
              <a:rPr lang="en-US" dirty="0"/>
              <a:t>Bile acids are made up of cholesterol and pairs with amino acids </a:t>
            </a:r>
          </a:p>
          <a:p>
            <a:r>
              <a:rPr lang="en-US" dirty="0"/>
              <a:t>Bile acids have a hydrophilic and a hydrophobic component </a:t>
            </a:r>
          </a:p>
          <a:p>
            <a:r>
              <a:rPr lang="en-US" dirty="0"/>
              <a:t>Bile acts as an emulsifier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9FB1E-1AF4-564C-80EA-9BBF514B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5" y="342901"/>
            <a:ext cx="9916875" cy="47863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6B4B1-EBB6-E445-AEF0-6EA15DB17C11}"/>
              </a:ext>
            </a:extLst>
          </p:cNvPr>
          <p:cNvSpPr txBox="1"/>
          <p:nvPr/>
        </p:nvSpPr>
        <p:spPr>
          <a:xfrm>
            <a:off x="1757363" y="5286375"/>
            <a:ext cx="568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Lipid-bile salt complexes called</a:t>
            </a:r>
            <a:r>
              <a:rPr lang="en-US" altLang="he-IL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micelles </a:t>
            </a:r>
            <a:r>
              <a:rPr lang="en-US" altLang="he-I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formed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36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E6B2-8B13-A34F-AE0E-8263363E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FDDC-1FC7-0D4C-BAFB-08A0B93B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1">
              <a:buNone/>
              <a:defRPr/>
            </a:pPr>
            <a:r>
              <a:rPr lang="en-US" altLang="he-IL" b="1" dirty="0">
                <a:cs typeface="Times New Roman" panose="02020603050405020304" pitchFamily="18" charset="0"/>
              </a:rPr>
              <a:t>Bile salt micelles break up fat droplets</a:t>
            </a:r>
          </a:p>
          <a:p>
            <a:pPr marL="0" indent="0" rtl="1">
              <a:buNone/>
              <a:defRPr/>
            </a:pPr>
            <a:r>
              <a:rPr lang="en-US" dirty="0"/>
              <a:t>Fat breaking enzyme: Mostly pancreatic lipase and some intestinal lipase</a:t>
            </a:r>
          </a:p>
          <a:p>
            <a:pPr marL="0" indent="0" rtl="1">
              <a:buNone/>
              <a:defRPr/>
            </a:pPr>
            <a:r>
              <a:rPr lang="en-US" dirty="0"/>
              <a:t>Pancreatic lipase : splits off one fatty acid at a time from the triglyceride molecule, working from the outside in until two free fatty acids and a monoglyceride remain</a:t>
            </a:r>
          </a:p>
          <a:p>
            <a:pPr marL="0" indent="0">
              <a:buNone/>
            </a:pPr>
            <a:r>
              <a:rPr lang="en-US" dirty="0"/>
              <a:t>The end products of digestion—mostly monoglycerides with free fatty acids and little glycerol—are absorbed into intestinal cells.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F4C51-DE42-8641-B7B4-6A85A8661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4" y="4933375"/>
            <a:ext cx="10071100" cy="15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6797-066B-9B47-9A82-5F8F05E7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B0DD-5E35-BC41-9D03-C2000C7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39" y="2124269"/>
            <a:ext cx="6324313" cy="2552622"/>
          </a:xfrm>
        </p:spPr>
        <p:txBody>
          <a:bodyPr/>
          <a:lstStyle/>
          <a:p>
            <a:r>
              <a:rPr lang="en-US" dirty="0"/>
              <a:t>The digestion of phospholipids is similar with the end products being two free fatty acids and a phospholipid fragment. </a:t>
            </a:r>
          </a:p>
          <a:p>
            <a:r>
              <a:rPr lang="en-US" dirty="0"/>
              <a:t>Cholesterol does not undergo digestion; it is absorbed as is.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F5F32-0550-474F-BB3C-A17952B3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18" y="4676891"/>
            <a:ext cx="4160630" cy="1427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14EFF-F9B8-DA4D-84E3-F90215450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18" y="1200403"/>
            <a:ext cx="4058743" cy="32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3EA0-7069-6D44-BACC-3CB31328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DD56-239A-CE4B-BF8F-6D54E910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molecules (glycerol and short- and medium-chain fatty acids) can diffuse easily into the intestinal cells and are absorbed directly into the bloodstream</a:t>
            </a:r>
          </a:p>
          <a:p>
            <a:r>
              <a:rPr lang="en-US" dirty="0"/>
              <a:t>monoglycerides, fatty acids, cholesterol, lysophospholipids, and other dietary lipids </a:t>
            </a:r>
            <a:r>
              <a:rPr lang="en-US" dirty="0">
                <a:solidFill>
                  <a:schemeClr val="accent1"/>
                </a:solidFill>
              </a:rPr>
              <a:t>diffuse from the mixed micelles into the enterocytes of the small intestine</a:t>
            </a:r>
          </a:p>
          <a:p>
            <a:r>
              <a:rPr lang="en-US" dirty="0"/>
              <a:t>Once inside the intestinal cells, the monoglycerides and long-chain fatty acids combine to reform triglycerides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7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3745</TotalTime>
  <Words>1677</Words>
  <Application>Microsoft Macintosh PowerPoint</Application>
  <PresentationFormat>Widescreen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Wood Type</vt:lpstr>
      <vt:lpstr>Lipids part 2 </vt:lpstr>
      <vt:lpstr>Fat digestion</vt:lpstr>
      <vt:lpstr>Mouth</vt:lpstr>
      <vt:lpstr>stomach</vt:lpstr>
      <vt:lpstr>Intestine/ Duodenum   </vt:lpstr>
      <vt:lpstr>PowerPoint Presentation</vt:lpstr>
      <vt:lpstr>INTESTINE </vt:lpstr>
      <vt:lpstr>Intestine </vt:lpstr>
      <vt:lpstr>Absorption</vt:lpstr>
      <vt:lpstr>Lipid absorption</vt:lpstr>
      <vt:lpstr>Absorption </vt:lpstr>
      <vt:lpstr> Lipid Transport</vt:lpstr>
      <vt:lpstr>Lipid transport- lipoproteins</vt:lpstr>
      <vt:lpstr>PowerPoint Presentation</vt:lpstr>
      <vt:lpstr>Lipoproteins</vt:lpstr>
      <vt:lpstr>Lipoproteins</vt:lpstr>
      <vt:lpstr>Lipoproteins</vt:lpstr>
      <vt:lpstr>Lipoproteins</vt:lpstr>
      <vt:lpstr>HDL (High-Density Lipoproteins)  </vt:lpstr>
      <vt:lpstr>Lipoproteins summary </vt:lpstr>
      <vt:lpstr>PowerPoint Presentation</vt:lpstr>
      <vt:lpstr>PowerPoint Presentation</vt:lpstr>
      <vt:lpstr>Fat catabolism  </vt:lpstr>
      <vt:lpstr>Biosynthesis of fatty  acids  </vt:lpstr>
      <vt:lpstr>PowerPoint Presentation</vt:lpstr>
      <vt:lpstr>recommendations FOR fat INTAKE </vt:lpstr>
      <vt:lpstr>Fats in foods  </vt:lpstr>
      <vt:lpstr>Milk</vt:lpstr>
      <vt:lpstr>PowerPoint Presentation</vt:lpstr>
      <vt:lpstr>Meats- solid fats</vt:lpstr>
      <vt:lpstr>PowerPoint Presentation</vt:lpstr>
      <vt:lpstr>PowerPoint Presentation</vt:lpstr>
      <vt:lpstr>PowerPoint Presentation</vt:lpstr>
      <vt:lpstr>Fats and oils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part 2 </dc:title>
  <dc:creator>Hind Eliyan</dc:creator>
  <cp:lastModifiedBy>Hind Eliyan</cp:lastModifiedBy>
  <cp:revision>34</cp:revision>
  <dcterms:created xsi:type="dcterms:W3CDTF">2021-03-11T20:08:31Z</dcterms:created>
  <dcterms:modified xsi:type="dcterms:W3CDTF">2022-04-16T12:44:05Z</dcterms:modified>
</cp:coreProperties>
</file>