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73" r:id="rId13"/>
    <p:sldId id="268" r:id="rId14"/>
    <p:sldId id="267" r:id="rId15"/>
    <p:sldId id="266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74" r:id="rId26"/>
    <p:sldId id="281" r:id="rId27"/>
    <p:sldId id="284" r:id="rId28"/>
    <p:sldId id="282" r:id="rId29"/>
    <p:sldId id="285" r:id="rId30"/>
    <p:sldId id="283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0"/>
  </p:normalViewPr>
  <p:slideViewPr>
    <p:cSldViewPr snapToGrid="0" snapToObjects="1">
      <p:cViewPr varScale="1">
        <p:scale>
          <a:sx n="115" d="100"/>
          <a:sy n="115" d="100"/>
        </p:scale>
        <p:origin x="47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0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1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4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6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1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8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33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8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3/12/21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utrition4health.org/images/Oils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3025-5D55-0E4E-AA23-A20FE38FE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LIPIDS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ECA4DE-A15F-694A-A32A-E429A30E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05" y="2865863"/>
            <a:ext cx="4637901" cy="28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C60D3-FEE7-A24B-9D6C-754BD9557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4363"/>
            <a:ext cx="10772775" cy="6243637"/>
          </a:xfrm>
        </p:spPr>
      </p:pic>
    </p:spTree>
    <p:extLst>
      <p:ext uri="{BB962C8B-B14F-4D97-AF65-F5344CB8AC3E}">
        <p14:creationId xmlns:p14="http://schemas.microsoft.com/office/powerpoint/2010/main" val="29440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3ED0-6928-B241-8156-BC354F8F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Unsaturated and saturated fats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5F72-5DDF-4749-A0FE-6AD129B74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771650"/>
            <a:ext cx="10242423" cy="44005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Saturated fatty acids- straight chains and pack tightly  </a:t>
            </a:r>
          </a:p>
          <a:p>
            <a:r>
              <a:rPr lang="en-US" dirty="0"/>
              <a:t>Example: Butter mostly saturated fatty acids ---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solid at room temperature</a:t>
            </a:r>
          </a:p>
          <a:p>
            <a:r>
              <a:rPr lang="en-US" dirty="0"/>
              <a:t>Inserting a double bond in a saturated fatty acid reduces its melting point.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Oils (e.g. soybean oil) containing a predominance of polyunsaturated fatty acids are liquid at room temperature. </a:t>
            </a:r>
          </a:p>
          <a:p>
            <a:r>
              <a:rPr lang="en-US" dirty="0"/>
              <a:t>Saturated : Animal fats—the fat in meat, whole-milk dairy products, and egg yolks </a:t>
            </a:r>
          </a:p>
          <a:p>
            <a:r>
              <a:rPr lang="en-US" dirty="0"/>
              <a:t>Plants with saturated fatty acids: palm oil, palm kernel oil, and coconut oil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93463-632C-8240-B4F1-F62B8E91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72" y="5364957"/>
            <a:ext cx="1497163" cy="122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6D1E0-A84D-4E4D-B758-46EA0B0A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5364957"/>
            <a:ext cx="2304018" cy="13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2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DB98B-C8D6-384B-BC2A-9A42CF6B7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0" y="219177"/>
            <a:ext cx="5143500" cy="2463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B663A-FAA3-1343-A692-9D9A82EAA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15" y="3264309"/>
            <a:ext cx="3967802" cy="3433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00E7D-4CC7-254A-BBD1-D3F4548558FF}"/>
              </a:ext>
            </a:extLst>
          </p:cNvPr>
          <p:cNvSpPr txBox="1"/>
          <p:nvPr/>
        </p:nvSpPr>
        <p:spPr>
          <a:xfrm>
            <a:off x="6813755" y="560439"/>
            <a:ext cx="280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Saturated Fatty acids= pack tightly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EB5A7-BC86-4C48-A624-402618E3AF9A}"/>
              </a:ext>
            </a:extLst>
          </p:cNvPr>
          <p:cNvSpPr txBox="1"/>
          <p:nvPr/>
        </p:nvSpPr>
        <p:spPr>
          <a:xfrm>
            <a:off x="7568830" y="4296697"/>
            <a:ext cx="302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Unsaturated Fatty acids= bend due to double bond, will have a lower melting point </a:t>
            </a:r>
          </a:p>
        </p:txBody>
      </p:sp>
    </p:spTree>
    <p:extLst>
      <p:ext uri="{BB962C8B-B14F-4D97-AF65-F5344CB8AC3E}">
        <p14:creationId xmlns:p14="http://schemas.microsoft.com/office/powerpoint/2010/main" val="135766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6C85-D0CD-9447-BD2D-3CF072C5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Saturated Fatty Acids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0DEF-62C7-3048-84AA-6327C1A75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known as a “bad” fat because it raises blood cholesterol levels </a:t>
            </a:r>
          </a:p>
          <a:p>
            <a:r>
              <a:rPr lang="en-US" dirty="0"/>
              <a:t>May also make the inner lining of arteries more prone to inflammation and the buildup of fatty plaques </a:t>
            </a:r>
          </a:p>
          <a:p>
            <a:r>
              <a:rPr lang="en-US" b="1" dirty="0"/>
              <a:t>Saturated fats</a:t>
            </a:r>
            <a:r>
              <a:rPr lang="en-US" dirty="0"/>
              <a:t> raise LDL (bad) cholesterol. High LDL cholesterol increases </a:t>
            </a:r>
            <a:r>
              <a:rPr lang="en-US" b="1" dirty="0"/>
              <a:t>risk</a:t>
            </a:r>
            <a:r>
              <a:rPr lang="en-US" dirty="0"/>
              <a:t> for cardiovascular disease</a:t>
            </a:r>
          </a:p>
          <a:p>
            <a:r>
              <a:rPr lang="en-US" dirty="0"/>
              <a:t>Reducing saturated fat intake is one of the most important changes needed in the modern diet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AF92-2685-5742-87A6-7E66588D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Unsaturated 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306E-5E38-8947-9687-65E7FBF9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physically kinked and unable to pack together </a:t>
            </a:r>
          </a:p>
          <a:p>
            <a:r>
              <a:rPr lang="en-US" dirty="0"/>
              <a:t>Lower melting point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Monounsaturated fats: </a:t>
            </a:r>
            <a:r>
              <a:rPr lang="en-US" dirty="0"/>
              <a:t>one single double bond </a:t>
            </a:r>
          </a:p>
          <a:p>
            <a:r>
              <a:rPr lang="en-US" dirty="0"/>
              <a:t>Olives, olive oil, canola oil, peanut oil, avocado, </a:t>
            </a:r>
          </a:p>
          <a:p>
            <a:r>
              <a:rPr lang="en-US" dirty="0"/>
              <a:t>cashews, almonds, and most other nuts. – Meat fat (moderate amount)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46935-DE92-444E-95F0-1C9C17D18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4686300"/>
            <a:ext cx="5672137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8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4FF3-3486-8A42-8EE6-EB59E698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Polyunsaturated fatty acids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2B4C-EF26-C046-B81B-C1FA2B0C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374315" cy="4050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Contain Multiple double bond and are classified according to the position </a:t>
            </a:r>
          </a:p>
          <a:p>
            <a:r>
              <a:rPr lang="en-US" dirty="0"/>
              <a:t>Position of the double bond effects nutrition and health characteristic of the fatty acid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Three families in polyunsaturated FA</a:t>
            </a:r>
          </a:p>
          <a:p>
            <a:r>
              <a:rPr lang="en-US" dirty="0"/>
              <a:t>If the first double bond is three carbon atoms from the methyl end of the carbon chain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n-3 or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ω-3 </a:t>
            </a:r>
          </a:p>
          <a:p>
            <a:endParaRPr lang="en-US" dirty="0"/>
          </a:p>
          <a:p>
            <a:r>
              <a:rPr lang="en-US" dirty="0"/>
              <a:t>If first double bond is next to the sixth carbon atom from the methyl end  -----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n-6 or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ω-6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fatty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If the first double bond is next to the ninth carbon atom from the methyl end-----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n-9 or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ω-9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37100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748FCE-3EC1-AD49-9B7A-1EB29AE8A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29" y="729123"/>
            <a:ext cx="6556427" cy="21399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AD30F-4172-044C-8B22-CF502A62D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3" y="4036142"/>
            <a:ext cx="7404100" cy="179070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2F63687-6496-8D4A-8823-7EF634F1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00" y="1229032"/>
            <a:ext cx="2872325" cy="280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04B815-85D1-494D-ACC1-0013E47FEAF2}"/>
              </a:ext>
            </a:extLst>
          </p:cNvPr>
          <p:cNvSpPr txBox="1"/>
          <p:nvPr/>
        </p:nvSpPr>
        <p:spPr>
          <a:xfrm>
            <a:off x="2654710" y="2869073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18:2</a:t>
            </a:r>
            <a:r>
              <a:rPr lang="el-GR" altLang="he-IL" b="1" dirty="0">
                <a:solidFill>
                  <a:schemeClr val="accent2">
                    <a:lumMod val="75000"/>
                  </a:schemeClr>
                </a:solidFill>
              </a:rPr>
              <a:t> ω</a:t>
            </a:r>
            <a:r>
              <a:rPr lang="en-US" altLang="he-IL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DCA13-67B1-2D4F-A6B6-5BE986BCFA99}"/>
              </a:ext>
            </a:extLst>
          </p:cNvPr>
          <p:cNvSpPr txBox="1"/>
          <p:nvPr/>
        </p:nvSpPr>
        <p:spPr>
          <a:xfrm>
            <a:off x="2572538" y="6045515"/>
            <a:ext cx="210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18:3</a:t>
            </a:r>
            <a:r>
              <a:rPr lang="el-GR" altLang="he-IL" b="1" dirty="0">
                <a:solidFill>
                  <a:schemeClr val="accent2">
                    <a:lumMod val="75000"/>
                  </a:schemeClr>
                </a:solidFill>
              </a:rPr>
              <a:t>ω</a:t>
            </a:r>
            <a:r>
              <a:rPr lang="en-US" altLang="he-IL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BE091-723A-5745-9821-34C4DBC7F49C}"/>
              </a:ext>
            </a:extLst>
          </p:cNvPr>
          <p:cNvSpPr txBox="1"/>
          <p:nvPr/>
        </p:nvSpPr>
        <p:spPr>
          <a:xfrm>
            <a:off x="8377083" y="4385187"/>
            <a:ext cx="225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Both are essential fatty acids</a:t>
            </a:r>
          </a:p>
        </p:txBody>
      </p:sp>
    </p:spTree>
    <p:extLst>
      <p:ext uri="{BB962C8B-B14F-4D97-AF65-F5344CB8AC3E}">
        <p14:creationId xmlns:p14="http://schemas.microsoft.com/office/powerpoint/2010/main" val="429046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CC75-A7E5-2244-8410-E2AFF6AE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D518-A35C-7745-8FEB-9BEA48828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Polyunsaturated fats found in corn, soybean, safflower, and cottonseeds oils, and also in fish. </a:t>
            </a:r>
          </a:p>
          <a:p>
            <a:r>
              <a:rPr lang="en-US" dirty="0"/>
              <a:t>Unsaturated fatty acids are commonly known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“good fats”</a:t>
            </a:r>
            <a:r>
              <a:rPr lang="en-US" dirty="0"/>
              <a:t> because when they are eaten in place of saturated fats they lower LDL cholesterol and raise HDL cholesterol. </a:t>
            </a:r>
          </a:p>
          <a:p>
            <a:r>
              <a:rPr lang="en-US" dirty="0"/>
              <a:t> When monounsaturated fats replace carbohydrates in the diet, improvements in triglyceride and HDL levels occur.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9B05-7BA8-4548-B161-7BAA04CB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unsaturated 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DBE27-A63B-2C4A-AD64-A014D0DE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26" y="2308221"/>
            <a:ext cx="10058400" cy="4050792"/>
          </a:xfrm>
        </p:spPr>
        <p:txBody>
          <a:bodyPr/>
          <a:lstStyle/>
          <a:p>
            <a:r>
              <a:rPr lang="en-US" dirty="0"/>
              <a:t>The degree of unsaturation also influences stability. All fats become spoiled when exposed to oxygen. The </a:t>
            </a:r>
            <a:r>
              <a:rPr lang="en-US" b="1" dirty="0"/>
              <a:t>oxidation </a:t>
            </a:r>
            <a:r>
              <a:rPr lang="en-US" dirty="0"/>
              <a:t>of fats produces a variety of compounds that smell and taste rancid</a:t>
            </a:r>
          </a:p>
          <a:p>
            <a:r>
              <a:rPr lang="en-US" dirty="0"/>
              <a:t> Double bonds can react with oxygen and form harmful compounds when exposed to high heat</a:t>
            </a:r>
          </a:p>
          <a:p>
            <a:r>
              <a:rPr lang="en-US" dirty="0"/>
              <a:t>Saturated fats are most resistant to oxidation and thus least likely to become rancid.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6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F683-6260-3843-9CD9-6B50E478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07AC-FD87-9A48-8B01-4D711C2C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used by manufacturers to protect fat-containing products against rancidity </a:t>
            </a:r>
          </a:p>
          <a:p>
            <a:r>
              <a:rPr lang="en-US" dirty="0"/>
              <a:t>During </a:t>
            </a:r>
            <a:r>
              <a:rPr lang="en-US" b="1" dirty="0"/>
              <a:t>hydrogenation, </a:t>
            </a:r>
            <a:r>
              <a:rPr lang="en-US" dirty="0"/>
              <a:t>some or all of the points of unsaturation are saturated by adding hydrogen molecule </a:t>
            </a:r>
          </a:p>
          <a:p>
            <a:r>
              <a:rPr lang="en-US" dirty="0"/>
              <a:t>Protects against oxidation</a:t>
            </a:r>
          </a:p>
          <a:p>
            <a:r>
              <a:rPr lang="en-US" dirty="0"/>
              <a:t>Prolonging shelf life </a:t>
            </a:r>
          </a:p>
          <a:p>
            <a:r>
              <a:rPr lang="en-US" dirty="0"/>
              <a:t>Alters the texture of foods (making liquid vegetable oils more solid)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9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5EE5-98BB-0B4D-89E8-6EE1799C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 and Health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349D7-4AA9-9644-9DDD-297C2792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compounds that dissolve in organic solvents such as petrol or chloroform, but are usually insoluble in water</a:t>
            </a:r>
          </a:p>
          <a:p>
            <a:r>
              <a:rPr lang="en-US" dirty="0"/>
              <a:t>Lipids, a BAD food?</a:t>
            </a:r>
          </a:p>
          <a:p>
            <a:r>
              <a:rPr lang="en-US" dirty="0"/>
              <a:t>Development of obesity and coronary heart disease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8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173F-571D-0A4E-A118-1E43F8A2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 Fats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904C-5334-4E44-B2C9-0DABDF93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nature, most double bonds are </a:t>
            </a:r>
            <a:r>
              <a:rPr lang="en-US" i="1" dirty="0"/>
              <a:t>cis </a:t>
            </a:r>
            <a:endParaRPr lang="en-US" dirty="0"/>
          </a:p>
          <a:p>
            <a:r>
              <a:rPr lang="en-US" dirty="0"/>
              <a:t>Few naturally occurring FA are trans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8E4D3-78A8-FE40-87B4-0FD4C619D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4" y="3553633"/>
            <a:ext cx="5219970" cy="2836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19691-1211-F543-985B-FFB33317E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4" y="3480618"/>
            <a:ext cx="3770708" cy="21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B75D-DE5A-BC48-96CD-D04DCB1A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Hydrogenation and Trans Fats </a:t>
            </a:r>
          </a:p>
        </p:txBody>
      </p:sp>
      <p:pic>
        <p:nvPicPr>
          <p:cNvPr id="6146" name="Picture 2" descr="page21image2600621312">
            <a:extLst>
              <a:ext uri="{FF2B5EF4-FFF2-40B4-BE49-F238E27FC236}">
                <a16:creationId xmlns:a16="http://schemas.microsoft.com/office/drawing/2014/main" id="{2DCD04E5-7872-E642-97CE-1506A1436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13" y="3701834"/>
            <a:ext cx="3303555" cy="28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AE78D-C664-0B49-A1D4-D6137D9B5FAD}"/>
              </a:ext>
            </a:extLst>
          </p:cNvPr>
          <p:cNvSpPr txBox="1"/>
          <p:nvPr/>
        </p:nvSpPr>
        <p:spPr>
          <a:xfrm>
            <a:off x="1406013" y="1799303"/>
            <a:ext cx="6322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process of hydrogenation changes the placement of the hydrogen atoms around the remaining double bonds from the natural cis position to the rare trans position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7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AD32-8DB0-0043-96D7-B4681D37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F1A7-8E75-FB4D-BF80-1632A08B0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LDL cholesterol. </a:t>
            </a:r>
          </a:p>
          <a:p>
            <a:r>
              <a:rPr lang="en-US" dirty="0"/>
              <a:t>Lower HDL cholesterol </a:t>
            </a:r>
          </a:p>
          <a:p>
            <a:r>
              <a:rPr lang="en-US" dirty="0"/>
              <a:t>Increase serum triglyceride levels </a:t>
            </a:r>
          </a:p>
          <a:p>
            <a:r>
              <a:rPr lang="en-US" dirty="0"/>
              <a:t> Increase insulin resistance </a:t>
            </a:r>
          </a:p>
          <a:p>
            <a:r>
              <a:rPr lang="en-US" dirty="0"/>
              <a:t> Raise biomarkers of inflammation (e.g., C- reactive protein, tumor necrosis factor receptors)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6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3606-F1BF-E04C-8ECA-C8CA5664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BAA7-8315-B348-91D0-8E78F99A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716139" cy="4050792"/>
          </a:xfrm>
        </p:spPr>
        <p:txBody>
          <a:bodyPr/>
          <a:lstStyle/>
          <a:p>
            <a:pPr lvl="1">
              <a:defRPr/>
            </a:pPr>
            <a:r>
              <a:rPr lang="en-US" altLang="he-IL" dirty="0"/>
              <a:t>Produces fats for kitchen use</a:t>
            </a:r>
          </a:p>
          <a:p>
            <a:pPr lvl="1" indent="0">
              <a:buNone/>
              <a:defRPr/>
            </a:pPr>
            <a:endParaRPr lang="en-US" altLang="he-IL" dirty="0"/>
          </a:p>
          <a:p>
            <a:pPr lvl="1">
              <a:defRPr/>
            </a:pPr>
            <a:r>
              <a:rPr lang="en-US" altLang="he-IL" dirty="0"/>
              <a:t>Margarine and other butter substitutes can be produced by partial hydrogenation of polyunsaturated oils derived from corn, cottonseed, peanut, and soybean oils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4" name="Picture 5" descr="Oils">
            <a:hlinkClick r:id="rId2"/>
            <a:extLst>
              <a:ext uri="{FF2B5EF4-FFF2-40B4-BE49-F238E27FC236}">
                <a16:creationId xmlns:a16="http://schemas.microsoft.com/office/drawing/2014/main" id="{6D0E1A2A-F3BC-EF4B-9843-4632BAF9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78" y="4465186"/>
            <a:ext cx="4129548" cy="157192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26C5E9C6-2BD1-7A48-9A23-48742BAB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239" y="5096489"/>
            <a:ext cx="868362" cy="485775"/>
          </a:xfrm>
          <a:prstGeom prst="leftArrow">
            <a:avLst>
              <a:gd name="adj1" fmla="val 50000"/>
              <a:gd name="adj2" fmla="val 44690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rtl="1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30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BE93-5F8E-D048-8C16-14FD9FEF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 fat intake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BD76-DE7B-5F47-8A47-24E6E664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 fat intake should be less than 1% total calories </a:t>
            </a:r>
          </a:p>
          <a:p>
            <a:r>
              <a:rPr lang="en-US" dirty="0"/>
              <a:t>2 g trans fat in a 2000-calorie diet </a:t>
            </a:r>
          </a:p>
          <a:p>
            <a:r>
              <a:rPr lang="en-US" dirty="0"/>
              <a:t> French fries, stick margarine, shortening, potato chips, baked goods, and crackers.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29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35E6-52F4-C94B-A1B2-1DAB051C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ABF5-8A6D-C948-8CD2-EBB2B985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790" y="2357190"/>
            <a:ext cx="9602131" cy="354216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Two essential Fatty Acids (The body can’t make them, must take them from food)</a:t>
            </a:r>
          </a:p>
          <a:p>
            <a:r>
              <a:rPr lang="en-US" sz="1800" dirty="0"/>
              <a:t>One omega 3/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Alpha-Linolenic Acid 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Found in </a:t>
            </a:r>
            <a:r>
              <a:rPr lang="en-US" sz="1800" dirty="0"/>
              <a:t>flaxseed, canola, soybean, and walnut oils, walnuts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One omega 6/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Linoleic Acid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found in </a:t>
            </a:r>
            <a:r>
              <a:rPr lang="en-US" sz="1800" dirty="0"/>
              <a:t>plant oils such as safflower, sunflower, corn, and soybean oils, poultry, Nuts, seeds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3EFDBDF-6A9B-5343-A802-EF66E317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47" y="5584723"/>
            <a:ext cx="4552334" cy="1160206"/>
          </a:xfrm>
          <a:prstGeom prst="rect">
            <a:avLst/>
          </a:prstGeom>
        </p:spPr>
      </p:pic>
      <p:pic>
        <p:nvPicPr>
          <p:cNvPr id="5" name="Picture 7" descr="תזונהודיאטהאגוזימלך">
            <a:extLst>
              <a:ext uri="{FF2B5EF4-FFF2-40B4-BE49-F238E27FC236}">
                <a16:creationId xmlns:a16="http://schemas.microsoft.com/office/drawing/2014/main" id="{1301D4CC-2255-E646-8268-B13EDA26D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539" y="2357190"/>
            <a:ext cx="1643250" cy="1643250"/>
          </a:xfrm>
          <a:prstGeom prst="rect">
            <a:avLst/>
          </a:prstGeom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9D03B-95C7-7C47-9B40-98ACD1E35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7" y="3678220"/>
            <a:ext cx="3783551" cy="1171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2DEAB-3AFA-E047-9012-A5793CCB970E}"/>
              </a:ext>
            </a:extLst>
          </p:cNvPr>
          <p:cNvSpPr txBox="1"/>
          <p:nvPr/>
        </p:nvSpPr>
        <p:spPr>
          <a:xfrm>
            <a:off x="8986684" y="3446442"/>
            <a:ext cx="2389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Alpha-Linolenic Acid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25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9F59-285D-1849-AE2A-44E9064D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1A2BA-A2DD-7844-9C51-DF715960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of Lipids </a:t>
            </a:r>
          </a:p>
          <a:p>
            <a:r>
              <a:rPr lang="en-US" dirty="0"/>
              <a:t> Triglycerides ( fats and oils) </a:t>
            </a:r>
          </a:p>
          <a:p>
            <a:r>
              <a:rPr lang="en-US" dirty="0"/>
              <a:t> Phospholipids (e.g.  lecithin)</a:t>
            </a:r>
          </a:p>
          <a:p>
            <a:r>
              <a:rPr lang="en-US" dirty="0"/>
              <a:t> Sterols ( e.g. cholesterol)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1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7503-410D-9A42-BC66-A92DBDFD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Triglycerides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0B9D2-154D-B94E-9F4E-5A18193A1490}"/>
              </a:ext>
            </a:extLst>
          </p:cNvPr>
          <p:cNvSpPr/>
          <p:nvPr/>
        </p:nvSpPr>
        <p:spPr>
          <a:xfrm>
            <a:off x="1069848" y="1759974"/>
            <a:ext cx="76579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Composed of three fatty acids attached to a </a:t>
            </a:r>
            <a:r>
              <a:rPr lang="en-US" b="1" dirty="0"/>
              <a:t>glycerol ( fat we get from food)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Energy storage/ energy fuel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Regulate body temperature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Fat deposits insulate and cushion internal organs to protect them from mechanical injury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Help absorb fat soluble vitamins when taken at the same meal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iovanniStd"/>
            </a:endParaRPr>
          </a:p>
          <a:p>
            <a:endParaRPr lang="en-US" dirty="0"/>
          </a:p>
        </p:txBody>
      </p:sp>
      <p:pic>
        <p:nvPicPr>
          <p:cNvPr id="9220" name="Picture 4" descr="page25image2602354000">
            <a:extLst>
              <a:ext uri="{FF2B5EF4-FFF2-40B4-BE49-F238E27FC236}">
                <a16:creationId xmlns:a16="http://schemas.microsoft.com/office/drawing/2014/main" id="{38ECB0AE-2940-494B-B0F7-05455D9F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10" y="4068298"/>
            <a:ext cx="3977037" cy="269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28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5EE9-E760-264C-88C5-28C93A35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B8C08-C31C-464C-B34E-6CE4CB1E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87" y="2121408"/>
            <a:ext cx="10400661" cy="4050792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he-IL" dirty="0">
                <a:latin typeface="Arial" panose="020B0604020202020204" pitchFamily="34" charset="0"/>
              </a:rPr>
              <a:t>Glycerol attached to 2 fatty acids and a phosphate group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he-IL" dirty="0">
                <a:latin typeface="Arial" panose="020B0604020202020204" pitchFamily="34" charset="0"/>
              </a:rPr>
              <a:t>Polar head – amphipathic molecule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b="1" dirty="0"/>
              <a:t>hydrophobic </a:t>
            </a:r>
            <a:r>
              <a:rPr lang="en-US" dirty="0"/>
              <a:t>fatty acids make phospholipids soluble in fat 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b="1" dirty="0"/>
              <a:t>hydrophilic </a:t>
            </a:r>
            <a:r>
              <a:rPr lang="en-US" dirty="0"/>
              <a:t>phosphate group allows them to di solve in water.</a:t>
            </a:r>
          </a:p>
          <a:p>
            <a:pPr algn="l">
              <a:spcBef>
                <a:spcPct val="50000"/>
              </a:spcBef>
              <a:buClrTx/>
              <a:buSzTx/>
              <a:buNone/>
            </a:pPr>
            <a:r>
              <a:rPr lang="en-US" dirty="0"/>
              <a:t>Used by the food industry as an </a:t>
            </a:r>
            <a:r>
              <a:rPr lang="en-US" b="1" dirty="0"/>
              <a:t>emulsifier </a:t>
            </a:r>
            <a:r>
              <a:rPr lang="en-US" dirty="0"/>
              <a:t>to mix fats with water in products mayonnaise and salad dressings</a:t>
            </a:r>
          </a:p>
          <a:p>
            <a:pPr algn="l">
              <a:spcBef>
                <a:spcPct val="50000"/>
              </a:spcBef>
              <a:buClrTx/>
              <a:buSzTx/>
              <a:buNone/>
            </a:pPr>
            <a:endParaRPr lang="en-US" dirty="0"/>
          </a:p>
          <a:p>
            <a:pPr>
              <a:spcBef>
                <a:spcPct val="50000"/>
              </a:spcBef>
              <a:buClrTx/>
              <a:buSzTx/>
              <a:buNone/>
            </a:pPr>
            <a:endParaRPr lang="en-US" altLang="he-IL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F679F-04A1-6142-95D6-F4AA4C522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62" y="963561"/>
            <a:ext cx="1431279" cy="27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08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4ABA-C60C-E94D-978F-2A0D0F7F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2592-7235-4A4D-8A97-DFCBD3A69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constituents of cell membranes </a:t>
            </a:r>
          </a:p>
          <a:p>
            <a:r>
              <a:rPr lang="en-US" dirty="0"/>
              <a:t>Phospholipids are soluble in both water and fat</a:t>
            </a:r>
          </a:p>
          <a:p>
            <a:r>
              <a:rPr lang="en-US" dirty="0"/>
              <a:t>Help fat-soluble substances, including vitamins and hormones, to pass easily in and out of cells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B25DD-14CD-5E45-817E-945D98E9D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39" y="3971208"/>
            <a:ext cx="3632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2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4B3B-C6B0-444E-8FD9-E020D23B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F952-9FAE-EF4D-A435-721B7D31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Enhances the flavor, texture and palatability of food </a:t>
            </a:r>
          </a:p>
          <a:p>
            <a:r>
              <a:rPr lang="en-US" dirty="0"/>
              <a:t>Important for adequate nutrition </a:t>
            </a:r>
          </a:p>
          <a:p>
            <a:r>
              <a:rPr lang="en-US" dirty="0"/>
              <a:t>Essential fatty acids can’t be synthesized by the body </a:t>
            </a:r>
          </a:p>
          <a:p>
            <a:r>
              <a:rPr lang="en-US" dirty="0"/>
              <a:t>Required for a range of metabolic and physiological processes and structure of cell membranes </a:t>
            </a:r>
          </a:p>
          <a:p>
            <a:r>
              <a:rPr lang="en-US" dirty="0"/>
              <a:t>Storage of energy </a:t>
            </a:r>
          </a:p>
          <a:p>
            <a:r>
              <a:rPr lang="en-US" dirty="0"/>
              <a:t>Insulation/help control body temperature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ED54C-CACF-E040-8AE9-CC42A4AB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405" y="484632"/>
            <a:ext cx="201961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7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6BE3-F2A1-C542-BFFA-299E463E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>
                <a:cs typeface="Times New Roman" panose="02020603050405020304" pitchFamily="18" charset="0"/>
              </a:rPr>
              <a:t>Sterols</a:t>
            </a:r>
            <a:br>
              <a:rPr lang="en-GB" altLang="he-IL" dirty="0"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4D66-7A2E-794D-87EE-BC6DFEAAB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ring structures</a:t>
            </a:r>
          </a:p>
          <a:p>
            <a:r>
              <a:rPr lang="en-US" dirty="0"/>
              <a:t>The most well-known sterol is </a:t>
            </a:r>
            <a:r>
              <a:rPr lang="en-US" b="1" dirty="0"/>
              <a:t>cholesterol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Cholesterol is a precursor for </a:t>
            </a:r>
          </a:p>
          <a:p>
            <a:pPr lvl="1"/>
            <a:r>
              <a:rPr lang="en-US" dirty="0"/>
              <a:t>Bile acids </a:t>
            </a:r>
          </a:p>
          <a:p>
            <a:pPr lvl="1"/>
            <a:r>
              <a:rPr lang="en-US" dirty="0"/>
              <a:t>Steroid hormones </a:t>
            </a:r>
          </a:p>
          <a:p>
            <a:pPr lvl="1"/>
            <a:r>
              <a:rPr lang="en-US" dirty="0"/>
              <a:t>Vitamin D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1626D-044B-784F-B7E6-90CBB7C1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56" y="892687"/>
            <a:ext cx="3848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63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C6BF-A333-834F-A01C-93CFE5F7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Cholesterol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732A5-403F-9C42-8BB6-62CECCC38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Cholesterol is found exclusively in animals, with liver and egg yolks the richest sources. </a:t>
            </a:r>
          </a:p>
          <a:p>
            <a:r>
              <a:rPr lang="en-US" dirty="0"/>
              <a:t>Cholesterol occurs in the tissues of all animals- the liver can synthesize cholesterol </a:t>
            </a:r>
          </a:p>
          <a:p>
            <a:r>
              <a:rPr lang="en-US" dirty="0"/>
              <a:t>cholesterol that is made in the body is referred to as </a:t>
            </a:r>
            <a:r>
              <a:rPr lang="en-US" b="1" dirty="0"/>
              <a:t>endogenous, </a:t>
            </a:r>
            <a:r>
              <a:rPr lang="en-US" dirty="0"/>
              <a:t>whereas cholesterol from outside the body (from foods) is referred to as </a:t>
            </a:r>
            <a:r>
              <a:rPr lang="en-US" b="1" dirty="0"/>
              <a:t>exogenous </a:t>
            </a:r>
            <a:endParaRPr lang="en-US" dirty="0"/>
          </a:p>
          <a:p>
            <a:r>
              <a:rPr lang="en-US" dirty="0"/>
              <a:t>not an essential nutrient </a:t>
            </a:r>
          </a:p>
          <a:p>
            <a:r>
              <a:rPr lang="en-US" dirty="0"/>
              <a:t>When dietary cholesterol decreases, endogenous cholesterol production increases to maintain an adequate supply </a:t>
            </a:r>
          </a:p>
          <a:p>
            <a:r>
              <a:rPr lang="en-US" dirty="0"/>
              <a:t>Cholesterol’s harmful effects in the body occur when it accumulates in the artery walls and contributes to the formation of </a:t>
            </a:r>
            <a:r>
              <a:rPr lang="en-US" b="1" dirty="0"/>
              <a:t>plaque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3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893D-6370-F84E-84F8-50460E8B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structure of Fats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2145-E72F-F243-B551-D8A62C50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789" y="1920686"/>
            <a:ext cx="8018396" cy="1759216"/>
          </a:xfrm>
        </p:spPr>
        <p:txBody>
          <a:bodyPr/>
          <a:lstStyle/>
          <a:p>
            <a:r>
              <a:rPr lang="en-US" dirty="0"/>
              <a:t>Triacylglycerols make up about 95% of dietary lipids </a:t>
            </a:r>
          </a:p>
          <a:p>
            <a:r>
              <a:rPr lang="en-US" dirty="0"/>
              <a:t>A triacylglycerol molecule is formed from a glycerol molecule (a three-carbon alcohol) </a:t>
            </a:r>
          </a:p>
          <a:p>
            <a:r>
              <a:rPr lang="en-US" dirty="0"/>
              <a:t>And three fatty acids attached </a:t>
            </a:r>
          </a:p>
          <a:p>
            <a:endParaRPr lang="en-US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6206170D-9179-5A43-BB7D-CA9F7C485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22603"/>
              </p:ext>
            </p:extLst>
          </p:nvPr>
        </p:nvGraphicFramePr>
        <p:xfrm>
          <a:off x="651677" y="3789966"/>
          <a:ext cx="9980341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צילום של Photo Editor" r:id="rId3" imgW="8528050" imgH="1822450" progId="MSPhotoEd.3">
                  <p:embed/>
                </p:oleObj>
              </mc:Choice>
              <mc:Fallback>
                <p:oleObj name="צילום של Photo Editor" r:id="rId3" imgW="8528050" imgH="1822450" progId="MSPhotoEd.3">
                  <p:embed/>
                  <p:pic>
                    <p:nvPicPr>
                      <p:cNvPr id="98308" name="Object 5">
                        <a:extLst>
                          <a:ext uri="{FF2B5EF4-FFF2-40B4-BE49-F238E27FC236}">
                            <a16:creationId xmlns:a16="http://schemas.microsoft.com/office/drawing/2014/main" id="{E803858B-C148-5C43-9D8C-380333CED5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77" y="3789966"/>
                        <a:ext cx="9980341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>
            <a:extLst>
              <a:ext uri="{FF2B5EF4-FFF2-40B4-BE49-F238E27FC236}">
                <a16:creationId xmlns:a16="http://schemas.microsoft.com/office/drawing/2014/main" id="{3BEC2845-3FE8-AA40-8964-7FA33A812E5E}"/>
              </a:ext>
            </a:extLst>
          </p:cNvPr>
          <p:cNvSpPr/>
          <p:nvPr/>
        </p:nvSpPr>
        <p:spPr>
          <a:xfrm>
            <a:off x="401444" y="3512634"/>
            <a:ext cx="2274849" cy="2999678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443099E-73EE-FA4E-BF64-936F182CBBF9}"/>
              </a:ext>
            </a:extLst>
          </p:cNvPr>
          <p:cNvSpPr/>
          <p:nvPr/>
        </p:nvSpPr>
        <p:spPr>
          <a:xfrm>
            <a:off x="7460166" y="3233854"/>
            <a:ext cx="3902927" cy="31780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AD8E-2D44-2749-B85E-85E9F77C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B413-7E06-024B-BC65-44E2D0AC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997" y="3123261"/>
            <a:ext cx="9292681" cy="241049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49" name="Picture 1" descr="page3image2583182432">
            <a:extLst>
              <a:ext uri="{FF2B5EF4-FFF2-40B4-BE49-F238E27FC236}">
                <a16:creationId xmlns:a16="http://schemas.microsoft.com/office/drawing/2014/main" id="{99033D92-00DA-F845-8C4E-9047CFEB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59" y="4583368"/>
            <a:ext cx="6969511" cy="19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5EEB2-EA9E-2541-B452-E787509E00AB}"/>
              </a:ext>
            </a:extLst>
          </p:cNvPr>
          <p:cNvSpPr txBox="1"/>
          <p:nvPr/>
        </p:nvSpPr>
        <p:spPr>
          <a:xfrm>
            <a:off x="1200150" y="2328863"/>
            <a:ext cx="8629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 of a chain of carbon atoms with hydrogens attached, a </a:t>
            </a:r>
            <a:r>
              <a:rPr lang="en-US" b="1" dirty="0"/>
              <a:t>methyl</a:t>
            </a:r>
            <a:r>
              <a:rPr lang="en-US" dirty="0"/>
              <a:t> group at one end and a </a:t>
            </a:r>
            <a:r>
              <a:rPr lang="en-US" b="1" dirty="0"/>
              <a:t>carboxylic acid group</a:t>
            </a:r>
            <a:r>
              <a:rPr lang="en-US" dirty="0"/>
              <a:t> at the other end</a:t>
            </a:r>
          </a:p>
          <a:p>
            <a:endParaRPr lang="en-US" dirty="0"/>
          </a:p>
          <a:p>
            <a:r>
              <a:rPr lang="en-US" dirty="0"/>
              <a:t>Vary in :</a:t>
            </a:r>
          </a:p>
          <a:p>
            <a:r>
              <a:rPr lang="en-US" dirty="0"/>
              <a:t>Length of the carbon chain </a:t>
            </a:r>
          </a:p>
          <a:p>
            <a:r>
              <a:rPr lang="en-US" dirty="0"/>
              <a:t>Degree of saturation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0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6929-B825-AE47-BBDB-4FDE3028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5622C-41CF-2540-89D0-F9FFBE79C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CHAIN LENGTH:</a:t>
            </a:r>
            <a:endParaRPr lang="en-US" dirty="0"/>
          </a:p>
          <a:p>
            <a:pPr lvl="0"/>
            <a:r>
              <a:rPr lang="en-GB" dirty="0"/>
              <a:t>Short-chain fatty acids ( ≤ 6 carbons)</a:t>
            </a:r>
            <a:endParaRPr lang="en-US" dirty="0"/>
          </a:p>
          <a:p>
            <a:pPr lvl="0"/>
            <a:r>
              <a:rPr lang="en-GB" dirty="0"/>
              <a:t>Medium-chain fatty acids ( 8-12 carbons)</a:t>
            </a:r>
            <a:endParaRPr lang="en-US" dirty="0"/>
          </a:p>
          <a:p>
            <a:pPr lvl="0"/>
            <a:r>
              <a:rPr lang="en-GB" dirty="0"/>
              <a:t>Long-chain fatty acids (≥14 carbons)</a:t>
            </a:r>
          </a:p>
          <a:p>
            <a:pPr lvl="0"/>
            <a:endParaRPr lang="en-GB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he-IL" b="1" dirty="0">
                <a:solidFill>
                  <a:schemeClr val="accent2">
                    <a:lumMod val="75000"/>
                  </a:schemeClr>
                </a:solidFill>
              </a:rPr>
              <a:t>NUMBER OF DOUBLE BONDS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GB" altLang="he-IL" b="1" dirty="0">
              <a:solidFill>
                <a:srgbClr val="ECE220"/>
              </a:solidFill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he-IL" dirty="0"/>
              <a:t>Saturated fatty acids (none)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he-IL" dirty="0"/>
              <a:t>Monounsaturated fatty acids (1)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he-IL" dirty="0"/>
              <a:t>Polyunsaturated fatty acids (2 or more)</a:t>
            </a:r>
          </a:p>
          <a:p>
            <a:pPr lvl="0"/>
            <a:endParaRPr lang="en-US" dirty="0"/>
          </a:p>
        </p:txBody>
      </p:sp>
      <p:pic>
        <p:nvPicPr>
          <p:cNvPr id="4097" name="Picture 1" descr="page6image2579735200">
            <a:extLst>
              <a:ext uri="{FF2B5EF4-FFF2-40B4-BE49-F238E27FC236}">
                <a16:creationId xmlns:a16="http://schemas.microsoft.com/office/drawing/2014/main" id="{AB07355F-D49A-594A-A60C-22BC3DBE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271713"/>
            <a:ext cx="40830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7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41D7-5491-B749-B43A-3E17B6EA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01B27-7AFC-FA44-909C-A5D605013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Long-chain fatty acids:</a:t>
            </a:r>
            <a:br>
              <a:rPr lang="en-US" dirty="0"/>
            </a:br>
            <a:r>
              <a:rPr lang="en-US" dirty="0"/>
              <a:t>Found in meats, fish, and vegetables oils </a:t>
            </a:r>
          </a:p>
          <a:p>
            <a:r>
              <a:rPr lang="en-US" dirty="0"/>
              <a:t>Medium chain fatty acids:</a:t>
            </a:r>
          </a:p>
          <a:p>
            <a:pPr marL="0" indent="0">
              <a:buNone/>
            </a:pPr>
            <a:r>
              <a:rPr lang="en-US" dirty="0"/>
              <a:t>   Dairy products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65B20AF-6234-EB47-A2D0-16C08A0C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832103"/>
            <a:ext cx="4824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52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A429-FEF6-B340-8671-707664B8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89721-ABDA-6A43-AE9E-F9079D47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up Cell membrane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Unsaturated fatty acids play an important role in maintaining fluidity of cell membrane </a:t>
            </a:r>
          </a:p>
          <a:p>
            <a:r>
              <a:rPr lang="en-US" dirty="0"/>
              <a:t>Precursors of eicosanoids (a group of hormone-like substances that help regulate blood pressure, blood clotting, and other body functions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7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29D3-8828-424A-9E93-775D5EB1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0939-7427-D547-B8DB-139082C9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“unsaturated” and “saturated” are NOT absolute terms used to describe the only types of fatty acids present. </a:t>
            </a:r>
          </a:p>
          <a:p>
            <a:r>
              <a:rPr lang="en-US" dirty="0"/>
              <a:t> They are relative descriptions that indicate which kinds of fatty acids are present in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largest proportion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9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{7BEF9DCF-4AA6-324B-9D65-A159EB8CCC4B}tf10001070</Template>
  <TotalTime>1230</TotalTime>
  <Words>1344</Words>
  <Application>Microsoft Macintosh PowerPoint</Application>
  <PresentationFormat>Widescreen</PresentationFormat>
  <Paragraphs>160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Bookman Old Style</vt:lpstr>
      <vt:lpstr>Calibri</vt:lpstr>
      <vt:lpstr>Cambria</vt:lpstr>
      <vt:lpstr>Century Gothic</vt:lpstr>
      <vt:lpstr>GiovanniStd</vt:lpstr>
      <vt:lpstr>Rockwell Extra Bold</vt:lpstr>
      <vt:lpstr>Times New Roman</vt:lpstr>
      <vt:lpstr>Wingdings</vt:lpstr>
      <vt:lpstr>Wood Type</vt:lpstr>
      <vt:lpstr>צילום של Photo Editor</vt:lpstr>
      <vt:lpstr>LIPIDS</vt:lpstr>
      <vt:lpstr>Lipids and Health</vt:lpstr>
      <vt:lpstr>lipids</vt:lpstr>
      <vt:lpstr>Chemical structure of Fats</vt:lpstr>
      <vt:lpstr>Fatty Acids</vt:lpstr>
      <vt:lpstr>Fatty Acids</vt:lpstr>
      <vt:lpstr>Fatty Acids</vt:lpstr>
      <vt:lpstr>Functions of Fatty acids</vt:lpstr>
      <vt:lpstr>Fatty Acids</vt:lpstr>
      <vt:lpstr>PowerPoint Presentation</vt:lpstr>
      <vt:lpstr>Unsaturated and saturated fats</vt:lpstr>
      <vt:lpstr>PowerPoint Presentation</vt:lpstr>
      <vt:lpstr>Saturated Fatty Acids </vt:lpstr>
      <vt:lpstr>Unsaturated Fatty acids</vt:lpstr>
      <vt:lpstr>Polyunsaturated fatty acids </vt:lpstr>
      <vt:lpstr>PowerPoint Presentation</vt:lpstr>
      <vt:lpstr>PowerPoint Presentation</vt:lpstr>
      <vt:lpstr>Properties of unsaturated fatty acids</vt:lpstr>
      <vt:lpstr>Hydrogenation  </vt:lpstr>
      <vt:lpstr>Trans Fats</vt:lpstr>
      <vt:lpstr>Hydrogenation and Trans Fats </vt:lpstr>
      <vt:lpstr>Trans Fat</vt:lpstr>
      <vt:lpstr>Hydrogenation </vt:lpstr>
      <vt:lpstr>Trans fat intake </vt:lpstr>
      <vt:lpstr>Essential fatty acids</vt:lpstr>
      <vt:lpstr>Types of Lipids</vt:lpstr>
      <vt:lpstr> Triglycerides </vt:lpstr>
      <vt:lpstr>Phospholipids</vt:lpstr>
      <vt:lpstr>Phospholipids</vt:lpstr>
      <vt:lpstr>Sterols </vt:lpstr>
      <vt:lpstr>Cholesterol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Hind Eliyan</dc:creator>
  <cp:lastModifiedBy>Hind Eliyan</cp:lastModifiedBy>
  <cp:revision>30</cp:revision>
  <dcterms:created xsi:type="dcterms:W3CDTF">2021-03-09T14:38:39Z</dcterms:created>
  <dcterms:modified xsi:type="dcterms:W3CDTF">2021-03-12T15:29:48Z</dcterms:modified>
</cp:coreProperties>
</file>