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44" r:id="rId3"/>
    <p:sldId id="380" r:id="rId4"/>
    <p:sldId id="345" r:id="rId5"/>
    <p:sldId id="347" r:id="rId6"/>
    <p:sldId id="350" r:id="rId7"/>
    <p:sldId id="348" r:id="rId8"/>
    <p:sldId id="349" r:id="rId9"/>
    <p:sldId id="346" r:id="rId10"/>
    <p:sldId id="351" r:id="rId11"/>
    <p:sldId id="352" r:id="rId12"/>
    <p:sldId id="353" r:id="rId13"/>
    <p:sldId id="354" r:id="rId14"/>
    <p:sldId id="355" r:id="rId15"/>
    <p:sldId id="356" r:id="rId16"/>
    <p:sldId id="361" r:id="rId17"/>
    <p:sldId id="385" r:id="rId18"/>
    <p:sldId id="383" r:id="rId19"/>
    <p:sldId id="384" r:id="rId20"/>
    <p:sldId id="326" r:id="rId21"/>
    <p:sldId id="297" r:id="rId22"/>
    <p:sldId id="284" r:id="rId23"/>
    <p:sldId id="285" r:id="rId24"/>
    <p:sldId id="334" r:id="rId25"/>
    <p:sldId id="290" r:id="rId26"/>
    <p:sldId id="291" r:id="rId27"/>
    <p:sldId id="374" r:id="rId28"/>
    <p:sldId id="273" r:id="rId29"/>
    <p:sldId id="263" r:id="rId30"/>
    <p:sldId id="264" r:id="rId31"/>
    <p:sldId id="375" r:id="rId32"/>
    <p:sldId id="265" r:id="rId33"/>
    <p:sldId id="376" r:id="rId34"/>
    <p:sldId id="266" r:id="rId35"/>
    <p:sldId id="378" r:id="rId36"/>
    <p:sldId id="267" r:id="rId37"/>
    <p:sldId id="335" r:id="rId38"/>
    <p:sldId id="268" r:id="rId39"/>
    <p:sldId id="298" r:id="rId40"/>
    <p:sldId id="299" r:id="rId41"/>
    <p:sldId id="269" r:id="rId42"/>
    <p:sldId id="276" r:id="rId43"/>
    <p:sldId id="258" r:id="rId44"/>
    <p:sldId id="294" r:id="rId45"/>
    <p:sldId id="363" r:id="rId46"/>
    <p:sldId id="364" r:id="rId47"/>
    <p:sldId id="365" r:id="rId48"/>
    <p:sldId id="367" r:id="rId49"/>
    <p:sldId id="366" r:id="rId50"/>
    <p:sldId id="368" r:id="rId51"/>
    <p:sldId id="369" r:id="rId52"/>
    <p:sldId id="370" r:id="rId53"/>
    <p:sldId id="371" r:id="rId54"/>
    <p:sldId id="372" r:id="rId55"/>
    <p:sldId id="37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5" autoAdjust="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FB59-FE51-4F66-BC9A-7DA8028CB05D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305-4000-45B8-92E9-468BB39A8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6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6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5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02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29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9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6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95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01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3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85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5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79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9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5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74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4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1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9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4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D2305-4000-45B8-92E9-468BB39A89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C-1D9F-49BA-A801-AD2CD57DC7DE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DBC4-A3A7-4459-933A-3C97C9520E11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0E1-DE6F-46B6-BBE1-1DD9409A2090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1EE8-9E13-4945-AD3F-268BC10B3B03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C273-5688-417A-934E-A4D53380DB53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CFDC-618B-4FE8-AAC6-93264DFEBE4A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FEC1-7864-4F32-9B46-40ED6112CBF0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0ED3-9C0E-4B5A-BE40-EB88262C3E42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423F-4B5E-4FAD-8731-508B0C613B6D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CA6A-46BE-4B5B-AAF1-FD8C0495BBC8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49FB-CD64-4343-BADD-E49FA727037B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CD87-DB52-404A-80C6-DB1254C8FB63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93F2-6289-42B0-A6A0-01162282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a/url?sa=i&amp;rct=j&amp;q=&amp;esrc=s&amp;source=images&amp;cd=&amp;ved=2ahUKEwj9oq-S58_kAhXS_aQKHeOECfgQjRx6BAgBEAQ&amp;url=https://www.deeprocess.com/home/index/category/pid/1/id/6.html?pageNo=2&amp;psig=AOvVaw0zntbA0fDTT3zhUq-c2PGR&amp;ust=156853232310536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Chapter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Heat Transfer in Cooking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/>
              <a:t>Physical Forms of Substances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8991600" cy="56388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substance may exist in </a:t>
            </a:r>
            <a:r>
              <a:rPr lang="en-US" b="1" u="sng" dirty="0">
                <a:solidFill>
                  <a:schemeClr val="tx1"/>
                </a:solidFill>
              </a:rPr>
              <a:t>3 physical forms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Solid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liquid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chemeClr val="tx1"/>
                </a:solidFill>
              </a:rPr>
              <a:t>gas</a:t>
            </a:r>
            <a:r>
              <a:rPr lang="en-US" dirty="0">
                <a:solidFill>
                  <a:schemeClr val="tx1"/>
                </a:solidFill>
              </a:rPr>
              <a:t>;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e.g. </a:t>
            </a:r>
            <a:r>
              <a:rPr lang="en-US" b="1" u="sng" dirty="0">
                <a:solidFill>
                  <a:schemeClr val="tx1"/>
                </a:solidFill>
              </a:rPr>
              <a:t>Water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Solid phase</a:t>
            </a:r>
            <a:r>
              <a:rPr lang="en-US" dirty="0">
                <a:solidFill>
                  <a:schemeClr val="tx1"/>
                </a:solidFill>
              </a:rPr>
              <a:t>:     </a:t>
            </a:r>
            <a:r>
              <a:rPr lang="en-US" b="1" u="sng" dirty="0">
                <a:solidFill>
                  <a:schemeClr val="tx1"/>
                </a:solidFill>
              </a:rPr>
              <a:t>water as ice</a:t>
            </a:r>
            <a:r>
              <a:rPr lang="en-US" dirty="0">
                <a:solidFill>
                  <a:schemeClr val="tx1"/>
                </a:solidFill>
              </a:rPr>
              <a:t>:      as ice water </a:t>
            </a:r>
            <a:r>
              <a:rPr lang="en-US" b="1" u="sng" dirty="0">
                <a:solidFill>
                  <a:schemeClr val="tx1"/>
                </a:solidFill>
              </a:rPr>
              <a:t>molecules</a:t>
            </a:r>
            <a:r>
              <a:rPr lang="en-US" dirty="0">
                <a:solidFill>
                  <a:schemeClr val="tx1"/>
                </a:solidFill>
              </a:rPr>
              <a:t> have a </a:t>
            </a:r>
            <a:r>
              <a:rPr lang="en-US" b="1" u="sng" dirty="0">
                <a:solidFill>
                  <a:schemeClr val="tx1"/>
                </a:solidFill>
              </a:rPr>
              <a:t>fixed arrangement</a:t>
            </a:r>
            <a:r>
              <a:rPr lang="en-US" dirty="0">
                <a:solidFill>
                  <a:schemeClr val="tx1"/>
                </a:solidFill>
              </a:rPr>
              <a:t>, they don’t move.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Liquid phase</a:t>
            </a:r>
            <a:r>
              <a:rPr lang="en-US" dirty="0">
                <a:solidFill>
                  <a:schemeClr val="tx1"/>
                </a:solidFill>
              </a:rPr>
              <a:t>: when heat is applied to ice, water </a:t>
            </a:r>
            <a:r>
              <a:rPr lang="en-US" b="1" u="sng" dirty="0">
                <a:solidFill>
                  <a:schemeClr val="tx1"/>
                </a:solidFill>
              </a:rPr>
              <a:t>molecules</a:t>
            </a:r>
            <a:r>
              <a:rPr lang="en-US" dirty="0">
                <a:solidFill>
                  <a:schemeClr val="tx1"/>
                </a:solidFill>
              </a:rPr>
              <a:t> vibrate and push against each other (they collide); in this phase the molecules are </a:t>
            </a:r>
            <a:r>
              <a:rPr lang="en-US" b="1" u="sng" dirty="0">
                <a:solidFill>
                  <a:schemeClr val="tx1"/>
                </a:solidFill>
              </a:rPr>
              <a:t>free to move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to a certain extent</a:t>
            </a:r>
            <a:r>
              <a:rPr lang="en-US" dirty="0">
                <a:solidFill>
                  <a:schemeClr val="tx1"/>
                </a:solidFill>
              </a:rPr>
              <a:t>,   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they take the shape of the container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Gaseous phase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u="sng" dirty="0">
                <a:solidFill>
                  <a:schemeClr val="tx1"/>
                </a:solidFill>
              </a:rPr>
              <a:t>molecules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b="1" u="sng" dirty="0">
                <a:solidFill>
                  <a:schemeClr val="tx1"/>
                </a:solidFill>
              </a:rPr>
              <a:t>widely separated and free to move in space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Water (H2O) needs </a:t>
            </a:r>
            <a:r>
              <a:rPr lang="en-US" b="1" u="sng" dirty="0">
                <a:solidFill>
                  <a:schemeClr val="tx1"/>
                </a:solidFill>
              </a:rPr>
              <a:t>to absorb energy to break the H-H bonds</a:t>
            </a:r>
            <a:r>
              <a:rPr lang="en-US" dirty="0">
                <a:solidFill>
                  <a:schemeClr val="tx1"/>
                </a:solidFill>
              </a:rPr>
              <a:t> and then turn into the gaseous state.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6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When does Water Boil? </a:t>
            </a:r>
            <a:br>
              <a:rPr lang="en-US" b="1" dirty="0"/>
            </a:br>
            <a:r>
              <a:rPr lang="en-US" b="1" dirty="0"/>
              <a:t>And how?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763000" cy="48006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When water is heated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Molecules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(heated, have more energy in them)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start to change into gas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u="sng" dirty="0">
                <a:solidFill>
                  <a:schemeClr val="tx1"/>
                </a:solidFill>
              </a:rPr>
              <a:t>vapor</a:t>
            </a:r>
            <a:r>
              <a:rPr lang="en-US" b="1" dirty="0">
                <a:solidFill>
                  <a:schemeClr val="tx1"/>
                </a:solidFill>
              </a:rPr>
              <a:t>)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This </a:t>
            </a:r>
            <a:r>
              <a:rPr lang="en-US" b="1" u="sng" dirty="0">
                <a:solidFill>
                  <a:schemeClr val="tx1"/>
                </a:solidFill>
              </a:rPr>
              <a:t>gas creates vapor pressure at the surface of the water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When this vapor pressure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becomes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more than the   </a:t>
            </a:r>
          </a:p>
          <a:p>
            <a:pPr lvl="2" algn="l"/>
            <a:r>
              <a:rPr lang="en-US" sz="2800" b="1" dirty="0">
                <a:solidFill>
                  <a:schemeClr val="tx1"/>
                </a:solidFill>
              </a:rPr>
              <a:t>&gt;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b="1" u="sng" dirty="0">
                <a:solidFill>
                  <a:schemeClr val="tx1"/>
                </a:solidFill>
              </a:rPr>
              <a:t>atmospheric pressure</a:t>
            </a:r>
            <a:r>
              <a:rPr lang="en-US" sz="2800" b="1" dirty="0">
                <a:solidFill>
                  <a:schemeClr val="tx1"/>
                </a:solidFill>
              </a:rPr>
              <a:t>,    </a:t>
            </a:r>
            <a:r>
              <a:rPr lang="en-US" sz="2800" dirty="0">
                <a:solidFill>
                  <a:schemeClr val="tx1"/>
                </a:solidFill>
              </a:rPr>
              <a:t>then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water boils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Steam</a:t>
            </a:r>
            <a:r>
              <a:rPr lang="en-US" dirty="0">
                <a:solidFill>
                  <a:schemeClr val="tx1"/>
                </a:solidFill>
              </a:rPr>
              <a:t>: is the water vapor coming from boiling water; </a:t>
            </a:r>
            <a:r>
              <a:rPr lang="en-US" b="1" u="sng" dirty="0">
                <a:solidFill>
                  <a:schemeClr val="tx1"/>
                </a:solidFill>
              </a:rPr>
              <a:t>is hot water vapor</a:t>
            </a:r>
            <a:r>
              <a:rPr lang="en-US" u="sng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Water Boiling  Point </a:t>
            </a:r>
            <a:br>
              <a:rPr lang="en-US" b="1" dirty="0"/>
            </a:br>
            <a:r>
              <a:rPr lang="en-US" b="1" dirty="0"/>
              <a:t>at High Altitudes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839200" cy="48768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high altitudes </a:t>
            </a:r>
            <a:r>
              <a:rPr lang="en-US" b="1" u="sng" dirty="0">
                <a:solidFill>
                  <a:schemeClr val="tx1"/>
                </a:solidFill>
              </a:rPr>
              <a:t>water boils at a lower temperature because atmospheric pressure is lower than at sea level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Which means water </a:t>
            </a:r>
            <a:r>
              <a:rPr lang="en-US" b="1" u="sng" dirty="0">
                <a:solidFill>
                  <a:schemeClr val="tx1"/>
                </a:solidFill>
              </a:rPr>
              <a:t>needs less heat to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Boil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Overcome the atmospheric pressure at high altitudes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For every</a:t>
            </a:r>
            <a:r>
              <a:rPr lang="en-US" dirty="0">
                <a:solidFill>
                  <a:schemeClr val="tx1"/>
                </a:solidFill>
              </a:rPr>
              <a:t> 900 feet </a:t>
            </a:r>
            <a:r>
              <a:rPr lang="en-US" b="1" u="sng" dirty="0">
                <a:solidFill>
                  <a:schemeClr val="tx1"/>
                </a:solidFill>
              </a:rPr>
              <a:t>elevation (270 m)</a:t>
            </a:r>
            <a:r>
              <a:rPr lang="en-US" dirty="0">
                <a:solidFill>
                  <a:schemeClr val="tx1"/>
                </a:solidFill>
              </a:rPr>
              <a:t> above sea level, </a:t>
            </a:r>
          </a:p>
          <a:p>
            <a:pPr lvl="1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The boiling point </a:t>
            </a:r>
            <a:r>
              <a:rPr lang="en-US" dirty="0">
                <a:solidFill>
                  <a:schemeClr val="tx1"/>
                </a:solidFill>
              </a:rPr>
              <a:t>goes down </a:t>
            </a:r>
            <a:r>
              <a:rPr lang="en-US" b="1" dirty="0">
                <a:solidFill>
                  <a:schemeClr val="tx1"/>
                </a:solidFill>
              </a:rPr>
              <a:t>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by 1 degree C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(which means there is less heat in it.)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So food needs to boil longer </a:t>
            </a:r>
            <a:r>
              <a:rPr lang="en-US" dirty="0">
                <a:solidFill>
                  <a:schemeClr val="tx1"/>
                </a:solidFill>
              </a:rPr>
              <a:t>in order </a:t>
            </a:r>
            <a:r>
              <a:rPr lang="en-US" b="1" u="sng" dirty="0">
                <a:solidFill>
                  <a:schemeClr val="tx1"/>
                </a:solidFill>
              </a:rPr>
              <a:t>to absorb enough heat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cook.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/>
              <a:t>Cooking Time at High Altitudes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10600" cy="4876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Cooking time </a:t>
            </a:r>
            <a:r>
              <a:rPr lang="en-US" b="1" u="sng" dirty="0">
                <a:solidFill>
                  <a:schemeClr val="tx1"/>
                </a:solidFill>
              </a:rPr>
              <a:t>is affected by the amount of heat in the food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not by when it boils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So on mountains: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Food boils quicker</a:t>
            </a:r>
            <a:r>
              <a:rPr lang="en-US" dirty="0">
                <a:solidFill>
                  <a:schemeClr val="tx1"/>
                </a:solidFill>
              </a:rPr>
              <a:t>         but it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Takes </a:t>
            </a:r>
            <a:r>
              <a:rPr lang="en-US" b="1" u="sng" dirty="0">
                <a:solidFill>
                  <a:schemeClr val="tx1"/>
                </a:solidFill>
              </a:rPr>
              <a:t>longer to absorb enough heat</a:t>
            </a:r>
            <a:r>
              <a:rPr lang="en-US" dirty="0">
                <a:solidFill>
                  <a:schemeClr val="tx1"/>
                </a:solidFill>
              </a:rPr>
              <a:t> in order to cook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Food      </a:t>
            </a:r>
            <a:r>
              <a:rPr lang="en-US" b="1" u="sng" dirty="0">
                <a:solidFill>
                  <a:schemeClr val="tx1"/>
                </a:solidFill>
              </a:rPr>
              <a:t>takes longer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to cook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e.g. 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Pasta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rice take longer to cook on mountains than at sea level.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b="1" dirty="0"/>
              <a:t>Cooking in Pressure Cookers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458200" cy="4267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the pressure cooker </a:t>
            </a:r>
            <a:r>
              <a:rPr lang="en-US" b="1" u="sng" dirty="0">
                <a:solidFill>
                  <a:schemeClr val="tx1"/>
                </a:solidFill>
              </a:rPr>
              <a:t>food cooks faster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Why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Because food </a:t>
            </a:r>
            <a:r>
              <a:rPr lang="en-US" b="1" u="sng" dirty="0">
                <a:solidFill>
                  <a:schemeClr val="tx1"/>
                </a:solidFill>
              </a:rPr>
              <a:t>absorbs much more heat before it boils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starts making pressure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/>
              <a:t>Latent Heat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82000" cy="4343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</a:rPr>
              <a:t>Definition</a:t>
            </a:r>
            <a:r>
              <a:rPr lang="en-US" dirty="0">
                <a:solidFill>
                  <a:schemeClr val="tx1"/>
                </a:solidFill>
              </a:rPr>
              <a:t> of Latent Heat: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Heat needed</a:t>
            </a:r>
            <a:r>
              <a:rPr lang="en-US" dirty="0">
                <a:solidFill>
                  <a:schemeClr val="tx1"/>
                </a:solidFill>
              </a:rPr>
              <a:t>            to change the </a:t>
            </a:r>
            <a:r>
              <a:rPr lang="en-US" b="1" dirty="0">
                <a:solidFill>
                  <a:schemeClr val="tx1"/>
                </a:solidFill>
              </a:rPr>
              <a:t>“</a:t>
            </a:r>
            <a:r>
              <a:rPr lang="en-US" b="1" u="sng" dirty="0">
                <a:solidFill>
                  <a:schemeClr val="tx1"/>
                </a:solidFill>
              </a:rPr>
              <a:t>physical form</a:t>
            </a:r>
            <a:r>
              <a:rPr lang="en-US" b="1" dirty="0">
                <a:solidFill>
                  <a:schemeClr val="tx1"/>
                </a:solidFill>
              </a:rPr>
              <a:t>” </a:t>
            </a:r>
            <a:r>
              <a:rPr lang="en-US" dirty="0">
                <a:solidFill>
                  <a:schemeClr val="tx1"/>
                </a:solidFill>
              </a:rPr>
              <a:t>of a substance </a:t>
            </a:r>
            <a:r>
              <a:rPr lang="en-US" b="1" u="sng" dirty="0">
                <a:solidFill>
                  <a:schemeClr val="tx1"/>
                </a:solidFill>
              </a:rPr>
              <a:t>without changing its temperature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4 types</a:t>
            </a:r>
            <a:r>
              <a:rPr lang="en-US" dirty="0">
                <a:solidFill>
                  <a:schemeClr val="tx1"/>
                </a:solidFill>
              </a:rPr>
              <a:t> of latent heat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Latent Heat of </a:t>
            </a:r>
            <a:r>
              <a:rPr lang="en-US" b="1" u="sng" dirty="0">
                <a:solidFill>
                  <a:schemeClr val="tx1"/>
                </a:solidFill>
              </a:rPr>
              <a:t>Fusion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Latent heat of </a:t>
            </a:r>
            <a:r>
              <a:rPr lang="en-US" b="1" u="sng" dirty="0">
                <a:solidFill>
                  <a:schemeClr val="tx1"/>
                </a:solidFill>
              </a:rPr>
              <a:t>Solidification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Latent heat of </a:t>
            </a:r>
            <a:r>
              <a:rPr lang="en-US" b="1" u="sng" dirty="0">
                <a:solidFill>
                  <a:schemeClr val="tx1"/>
                </a:solidFill>
              </a:rPr>
              <a:t>Vaporization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Latent heat of </a:t>
            </a:r>
            <a:r>
              <a:rPr lang="en-US" b="1" u="sng" dirty="0">
                <a:solidFill>
                  <a:schemeClr val="tx1"/>
                </a:solidFill>
              </a:rPr>
              <a:t>Condensation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b="1" dirty="0"/>
              <a:t>Latent Heat of Fusion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4343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For example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Amount of heat needed </a:t>
            </a:r>
            <a:r>
              <a:rPr lang="en-US" b="1" u="sng" dirty="0">
                <a:solidFill>
                  <a:schemeClr val="tx1"/>
                </a:solidFill>
              </a:rPr>
              <a:t>to change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ice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to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  <a:r>
              <a:rPr lang="en-US" b="1" u="sng" dirty="0">
                <a:solidFill>
                  <a:srgbClr val="00B0F0"/>
                </a:solidFill>
              </a:rPr>
              <a:t>water</a:t>
            </a:r>
            <a:r>
              <a:rPr lang="en-US" b="1" u="sng" dirty="0">
                <a:solidFill>
                  <a:schemeClr val="tx1"/>
                </a:solidFill>
              </a:rPr>
              <a:t> remaining at zero</a:t>
            </a:r>
            <a:r>
              <a:rPr lang="en-US" b="1" dirty="0">
                <a:solidFill>
                  <a:schemeClr val="tx1"/>
                </a:solidFill>
              </a:rPr>
              <a:t>⁰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In this case </a:t>
            </a:r>
            <a:r>
              <a:rPr lang="en-US" b="1" u="sng" dirty="0">
                <a:solidFill>
                  <a:schemeClr val="tx1"/>
                </a:solidFill>
              </a:rPr>
              <a:t>heat is absorbed by the melting ice</a:t>
            </a:r>
            <a:endParaRPr lang="en-US" sz="2400" b="1" u="sng" dirty="0">
              <a:solidFill>
                <a:schemeClr val="tx1"/>
              </a:solidFill>
            </a:endParaRP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1 gram ice       →            liquid water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80 </a:t>
            </a:r>
            <a:r>
              <a:rPr lang="en-US" b="1" u="sng" dirty="0">
                <a:solidFill>
                  <a:schemeClr val="tx1"/>
                </a:solidFill>
              </a:rPr>
              <a:t>c</a:t>
            </a:r>
            <a:r>
              <a:rPr lang="en-US" b="1" dirty="0">
                <a:solidFill>
                  <a:schemeClr val="tx1"/>
                </a:solidFill>
              </a:rPr>
              <a:t>alories are needed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2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b="1" dirty="0"/>
              <a:t>Latent Heat of Solidification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5029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Amount of heat needed </a:t>
            </a:r>
            <a:r>
              <a:rPr lang="en-US" b="1" u="sng" dirty="0">
                <a:solidFill>
                  <a:schemeClr val="tx1"/>
                </a:solidFill>
              </a:rPr>
              <a:t>to change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water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ice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at 0</a:t>
            </a:r>
            <a:r>
              <a:rPr lang="en-US" b="1" dirty="0">
                <a:solidFill>
                  <a:schemeClr val="tx1"/>
                </a:solidFill>
              </a:rPr>
              <a:t>⁰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 this case </a:t>
            </a:r>
            <a:r>
              <a:rPr lang="en-US" b="1" u="sng" dirty="0">
                <a:solidFill>
                  <a:schemeClr val="tx1"/>
                </a:solidFill>
              </a:rPr>
              <a:t>heat is released from water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b="1" u="sng" dirty="0">
                <a:solidFill>
                  <a:schemeClr val="tx1"/>
                </a:solidFill>
              </a:rPr>
              <a:t>E.g.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Ice-cream making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Ice cream mixture is surrounded by ice and salt mixture;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Ice-cream mixture melts the ice which absorbs the latent heat in the ice-cream mixture, and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Salt makes the process faster.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65" y="2276475"/>
            <a:ext cx="156221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7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r>
              <a:rPr lang="en-US" b="1" dirty="0"/>
              <a:t>Latent Heat of Vaporization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10600" cy="42672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Amount of heat needed </a:t>
            </a:r>
            <a:r>
              <a:rPr lang="en-US" b="1" u="sng" dirty="0">
                <a:solidFill>
                  <a:schemeClr val="tx1"/>
                </a:solidFill>
              </a:rPr>
              <a:t>to break the H-H bonds</a:t>
            </a:r>
            <a:r>
              <a:rPr lang="en-US" dirty="0">
                <a:solidFill>
                  <a:schemeClr val="tx1"/>
                </a:solidFill>
              </a:rPr>
              <a:t> in H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²O,        </a:t>
            </a:r>
            <a:r>
              <a:rPr lang="en-US" b="1" u="sng" dirty="0">
                <a:solidFill>
                  <a:schemeClr val="tx1"/>
                </a:solidFill>
                <a:latin typeface="Calibri"/>
              </a:rPr>
              <a:t>and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form water vapor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which is </a:t>
            </a:r>
            <a:r>
              <a:rPr lang="en-US" b="1" u="sng" dirty="0">
                <a:solidFill>
                  <a:schemeClr val="tx1"/>
                </a:solidFill>
              </a:rPr>
              <a:t>a gas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b="1" u="sng" dirty="0">
              <a:solidFill>
                <a:schemeClr val="tx1"/>
              </a:solidFill>
            </a:endParaRP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3000" b="1" u="sng" dirty="0">
                <a:solidFill>
                  <a:schemeClr val="tx1"/>
                </a:solidFill>
              </a:rPr>
              <a:t>In this case heat is absorbed by water molecules</a:t>
            </a:r>
            <a:endParaRPr lang="en-US" sz="3000" dirty="0">
              <a:solidFill>
                <a:schemeClr val="tx1"/>
              </a:solidFill>
            </a:endParaRP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1 gram water       →   vapor or steam 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 540 </a:t>
            </a:r>
            <a:r>
              <a:rPr lang="en-US" b="1" u="sng" dirty="0">
                <a:solidFill>
                  <a:schemeClr val="tx1"/>
                </a:solidFill>
              </a:rPr>
              <a:t>c</a:t>
            </a:r>
            <a:r>
              <a:rPr lang="en-US" b="1" dirty="0">
                <a:solidFill>
                  <a:schemeClr val="tx1"/>
                </a:solidFill>
              </a:rPr>
              <a:t>alories are needed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2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/>
              <a:t>Latent Heat of Condensation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Hot water vapor condenses</a:t>
            </a:r>
            <a:r>
              <a:rPr lang="en-US" dirty="0">
                <a:solidFill>
                  <a:schemeClr val="tx1"/>
                </a:solidFill>
              </a:rPr>
              <a:t> when it </a:t>
            </a:r>
            <a:r>
              <a:rPr lang="en-US" b="1" u="sng" dirty="0">
                <a:solidFill>
                  <a:schemeClr val="tx1"/>
                </a:solidFill>
              </a:rPr>
              <a:t>touches a cold surface</a:t>
            </a:r>
            <a:r>
              <a:rPr lang="en-US" dirty="0">
                <a:solidFill>
                  <a:schemeClr val="tx1"/>
                </a:solidFill>
              </a:rPr>
              <a:t>;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Latent Heat of Condensation </a:t>
            </a:r>
            <a:r>
              <a:rPr lang="en-US" dirty="0">
                <a:solidFill>
                  <a:schemeClr val="tx1"/>
                </a:solidFill>
              </a:rPr>
              <a:t>is the amount of </a:t>
            </a:r>
            <a:r>
              <a:rPr lang="en-US" b="1" u="sng" dirty="0">
                <a:solidFill>
                  <a:schemeClr val="tx1"/>
                </a:solidFill>
              </a:rPr>
              <a:t>heat that is released when steam condenses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u="sng" dirty="0">
                <a:solidFill>
                  <a:schemeClr val="tx1"/>
                </a:solidFill>
              </a:rPr>
              <a:t>E.g.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Steaming food</a:t>
            </a:r>
            <a:r>
              <a:rPr lang="en-US" dirty="0">
                <a:solidFill>
                  <a:schemeClr val="tx1"/>
                </a:solidFill>
              </a:rPr>
              <a:t>:      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Steam</a:t>
            </a:r>
            <a:r>
              <a:rPr lang="en-US" dirty="0">
                <a:solidFill>
                  <a:schemeClr val="tx1"/>
                </a:solidFill>
              </a:rPr>
              <a:t> touches the cold surface of the food,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Steam condenses</a:t>
            </a:r>
            <a:r>
              <a:rPr lang="en-US" dirty="0">
                <a:solidFill>
                  <a:schemeClr val="tx1"/>
                </a:solidFill>
              </a:rPr>
              <a:t> into liquid, and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Steam releases its latent heat of condensation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This </a:t>
            </a:r>
            <a:r>
              <a:rPr lang="en-US" b="1" dirty="0">
                <a:solidFill>
                  <a:schemeClr val="tx1"/>
                </a:solidFill>
              </a:rPr>
              <a:t>heat is absorbed by the food</a:t>
            </a:r>
            <a:r>
              <a:rPr lang="en-US" dirty="0">
                <a:solidFill>
                  <a:schemeClr val="tx1"/>
                </a:solidFill>
              </a:rPr>
              <a:t>, thus cooks it.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Skin burns by steam</a:t>
            </a:r>
            <a:r>
              <a:rPr lang="en-US" dirty="0">
                <a:solidFill>
                  <a:schemeClr val="tx1"/>
                </a:solidFill>
              </a:rPr>
              <a:t>: same idea, meaning the </a:t>
            </a:r>
            <a:r>
              <a:rPr lang="en-US" b="1" u="sng" dirty="0">
                <a:solidFill>
                  <a:schemeClr val="tx1"/>
                </a:solidFill>
              </a:rPr>
              <a:t>Latent Heat of Condensation</a:t>
            </a:r>
            <a:r>
              <a:rPr lang="en-US" b="1" u="sng" dirty="0">
                <a:solidFill>
                  <a:srgbClr val="FF0000"/>
                </a:solidFill>
              </a:rPr>
              <a:t> of steam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b="1" u="sng" dirty="0">
                <a:solidFill>
                  <a:srgbClr val="FF0000"/>
                </a:solidFill>
              </a:rPr>
              <a:t>absorbed by the skin</a:t>
            </a:r>
            <a:r>
              <a:rPr lang="en-US" dirty="0">
                <a:solidFill>
                  <a:schemeClr val="tx1"/>
                </a:solidFill>
              </a:rPr>
              <a:t>, thus burns it.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6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838200"/>
          </a:xfrm>
        </p:spPr>
        <p:txBody>
          <a:bodyPr/>
          <a:lstStyle/>
          <a:p>
            <a:r>
              <a:rPr lang="en-US" b="1" dirty="0"/>
              <a:t>What is Heat?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15400" cy="5562600"/>
          </a:xfrm>
        </p:spPr>
        <p:txBody>
          <a:bodyPr>
            <a:normAutofit fontScale="70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u="sng" dirty="0">
                <a:solidFill>
                  <a:schemeClr val="tx1"/>
                </a:solidFill>
              </a:rPr>
              <a:t>form of energy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Results</a:t>
            </a:r>
            <a:r>
              <a:rPr lang="en-US" dirty="0">
                <a:solidFill>
                  <a:schemeClr val="tx1"/>
                </a:solidFill>
              </a:rPr>
              <a:t> from the </a:t>
            </a:r>
            <a:r>
              <a:rPr lang="en-US" b="1" u="sng" dirty="0">
                <a:solidFill>
                  <a:schemeClr val="tx1"/>
                </a:solidFill>
              </a:rPr>
              <a:t>rapid movement</a:t>
            </a:r>
            <a:r>
              <a:rPr lang="en-US" dirty="0">
                <a:solidFill>
                  <a:schemeClr val="tx1"/>
                </a:solidFill>
              </a:rPr>
              <a:t> or vibration of </a:t>
            </a:r>
            <a:r>
              <a:rPr lang="en-US" b="1" u="sng" dirty="0">
                <a:solidFill>
                  <a:schemeClr val="tx1"/>
                </a:solidFill>
              </a:rPr>
              <a:t>molecules</a:t>
            </a:r>
            <a:r>
              <a:rPr lang="en-US" dirty="0">
                <a:solidFill>
                  <a:schemeClr val="tx1"/>
                </a:solidFill>
              </a:rPr>
              <a:t> within a substance.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As the </a:t>
            </a:r>
            <a:r>
              <a:rPr lang="en-US" b="1" u="sng" dirty="0">
                <a:solidFill>
                  <a:schemeClr val="tx1"/>
                </a:solidFill>
              </a:rPr>
              <a:t>molecules move</a:t>
            </a:r>
            <a:r>
              <a:rPr lang="en-US" dirty="0">
                <a:solidFill>
                  <a:schemeClr val="tx1"/>
                </a:solidFill>
              </a:rPr>
              <a:t>, they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collide</a:t>
            </a:r>
            <a:r>
              <a:rPr lang="en-US" dirty="0">
                <a:solidFill>
                  <a:schemeClr val="tx1"/>
                </a:solidFill>
              </a:rPr>
              <a:t> with each other,  </a:t>
            </a:r>
            <a:r>
              <a:rPr lang="en-US" b="1" u="sng" dirty="0">
                <a:solidFill>
                  <a:schemeClr val="tx1"/>
                </a:solidFill>
              </a:rPr>
              <a:t>rapid ones transfer some of their energy to the slower ones.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This </a:t>
            </a:r>
            <a:r>
              <a:rPr lang="en-US" b="1" u="sng" dirty="0">
                <a:solidFill>
                  <a:schemeClr val="tx1"/>
                </a:solidFill>
              </a:rPr>
              <a:t>movement</a:t>
            </a:r>
            <a:r>
              <a:rPr lang="en-US" dirty="0">
                <a:solidFill>
                  <a:schemeClr val="tx1"/>
                </a:solidFill>
              </a:rPr>
              <a:t> is called </a:t>
            </a:r>
            <a:r>
              <a:rPr lang="en-US" b="1" u="sng" dirty="0">
                <a:solidFill>
                  <a:schemeClr val="tx1"/>
                </a:solidFill>
              </a:rPr>
              <a:t>Kinetic energy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average intensity of heat (</a:t>
            </a:r>
            <a:r>
              <a:rPr lang="en-US" b="1" u="sng" dirty="0">
                <a:solidFill>
                  <a:schemeClr val="tx1"/>
                </a:solidFill>
              </a:rPr>
              <a:t>amount of heat that results</a:t>
            </a:r>
            <a:r>
              <a:rPr lang="en-US" dirty="0">
                <a:solidFill>
                  <a:schemeClr val="tx1"/>
                </a:solidFill>
              </a:rPr>
              <a:t>) from molecular movement </a:t>
            </a:r>
            <a:r>
              <a:rPr lang="en-US" b="1" u="sng" dirty="0">
                <a:solidFill>
                  <a:schemeClr val="tx1"/>
                </a:solidFill>
              </a:rPr>
              <a:t>is recorded as temperature by the  thermometer</a:t>
            </a:r>
            <a:r>
              <a:rPr lang="en-US" u="sng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Cooking results when heat is transferred to food</a:t>
            </a:r>
            <a:r>
              <a:rPr lang="en-US" dirty="0">
                <a:solidFill>
                  <a:schemeClr val="tx1"/>
                </a:solidFill>
              </a:rPr>
              <a:t>, or </a:t>
            </a:r>
            <a:r>
              <a:rPr lang="en-US" b="1" u="sng" dirty="0">
                <a:solidFill>
                  <a:schemeClr val="tx1"/>
                </a:solidFill>
              </a:rPr>
              <a:t>produced within it</a:t>
            </a:r>
            <a:r>
              <a:rPr lang="en-US" dirty="0">
                <a:solidFill>
                  <a:schemeClr val="tx1"/>
                </a:solidFill>
              </a:rPr>
              <a:t>; this heat is distributed throughout the food.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</a:t>
            </a:r>
            <a:r>
              <a:rPr lang="en-US" b="1" dirty="0"/>
              <a:t>three ways</a:t>
            </a:r>
            <a:r>
              <a:rPr lang="en-US" dirty="0"/>
              <a:t> that heat is transferred to food.</a:t>
            </a:r>
          </a:p>
        </p:txBody>
      </p:sp>
      <p:pic>
        <p:nvPicPr>
          <p:cNvPr id="1026" name="Picture 2" descr="http://www.aos.wisc.edu/~aalopez/aos101/wk5/hea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167403" cy="3139440"/>
          </a:xfrm>
          <a:prstGeom prst="rect">
            <a:avLst/>
          </a:prstGeom>
          <a:noFill/>
        </p:spPr>
      </p:pic>
      <p:pic>
        <p:nvPicPr>
          <p:cNvPr id="7170" name="Picture 2" descr="https://encrypted-tbn3.gstatic.com/images?q=tbn:ANd9GcQXg5iE-xmyZcGB2ZLaUyaNHPayToV3_YXpqSborIJ-cbxtrYolH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14" y="2209801"/>
            <a:ext cx="4554986" cy="252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2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kfirst.mesonet.org/images/cond_conv_rad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4308"/>
            <a:ext cx="6096000" cy="50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/>
              <a:t>Conduction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Direct transfer of heat between adjacent molecules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An example </a:t>
            </a:r>
            <a:r>
              <a:rPr lang="en-US" dirty="0">
                <a:solidFill>
                  <a:schemeClr val="tx1"/>
                </a:solidFill>
              </a:rPr>
              <a:t>of conduction is cooking on a flattop range.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Heat is transferred </a:t>
            </a:r>
            <a:r>
              <a:rPr lang="en-US" b="1" u="sng" dirty="0">
                <a:solidFill>
                  <a:schemeClr val="tx1"/>
                </a:solidFill>
              </a:rPr>
              <a:t>from the molecules of the hot range </a:t>
            </a:r>
            <a:r>
              <a:rPr lang="en-US" dirty="0">
                <a:solidFill>
                  <a:schemeClr val="tx1"/>
                </a:solidFill>
              </a:rPr>
              <a:t>surface </a:t>
            </a:r>
            <a:r>
              <a:rPr lang="en-US" b="1" u="sng" dirty="0">
                <a:solidFill>
                  <a:schemeClr val="tx1"/>
                </a:solidFill>
              </a:rPr>
              <a:t>to the molecules of the adjacent pan bottom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from the pan bottom </a:t>
            </a:r>
            <a:r>
              <a:rPr lang="en-US" b="1" u="sng" dirty="0">
                <a:solidFill>
                  <a:schemeClr val="tx1"/>
                </a:solidFill>
              </a:rPr>
              <a:t>to the pan sides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to food </a:t>
            </a:r>
            <a:r>
              <a:rPr lang="en-US" dirty="0">
                <a:solidFill>
                  <a:schemeClr val="tx1"/>
                </a:solidFill>
              </a:rPr>
              <a:t>contained within the pan.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The pan must be</a:t>
            </a:r>
            <a:r>
              <a:rPr lang="en-US" b="1" dirty="0">
                <a:solidFill>
                  <a:schemeClr val="tx1"/>
                </a:solidFill>
              </a:rPr>
              <a:t>       </a:t>
            </a:r>
            <a:r>
              <a:rPr lang="en-US" u="sng" dirty="0">
                <a:solidFill>
                  <a:schemeClr val="tx1"/>
                </a:solidFill>
              </a:rPr>
              <a:t>in </a:t>
            </a:r>
            <a:r>
              <a:rPr lang="en-US" b="1" u="sng" dirty="0">
                <a:solidFill>
                  <a:schemeClr val="tx1"/>
                </a:solidFill>
              </a:rPr>
              <a:t>direct contact with the range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conduction to occur.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lvl="1" indent="-457200" algn="l">
              <a:buFont typeface="Wingdings" panose="05000000000000000000" pitchFamily="2" charset="2"/>
              <a:buChar char="ü"/>
            </a:pPr>
            <a:r>
              <a:rPr lang="en-US" sz="3200" b="1" u="sng" dirty="0">
                <a:solidFill>
                  <a:schemeClr val="tx1"/>
                </a:solidFill>
              </a:rPr>
              <a:t>Flat bottomed pans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are more </a:t>
            </a:r>
            <a:r>
              <a:rPr lang="en-US" sz="3200" b="1" dirty="0">
                <a:solidFill>
                  <a:schemeClr val="tx1"/>
                </a:solidFill>
              </a:rPr>
              <a:t>↑</a:t>
            </a:r>
            <a:r>
              <a:rPr lang="en-US" sz="3200" b="1" u="sng" dirty="0">
                <a:solidFill>
                  <a:schemeClr val="tx1"/>
                </a:solidFill>
              </a:rPr>
              <a:t>efficient in heat conduction</a:t>
            </a:r>
            <a:r>
              <a:rPr lang="en-US" sz="3200" u="sng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8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rmAutofit/>
          </a:bodyPr>
          <a:lstStyle/>
          <a:p>
            <a:r>
              <a:rPr lang="en-US" sz="3600" b="1" dirty="0"/>
              <a:t>Conduction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Some materials are better conductors of heat than others. </a:t>
            </a:r>
          </a:p>
          <a:p>
            <a:pPr lvl="1" algn="l"/>
            <a:endParaRPr lang="en-US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</a:rPr>
              <a:t>Good conductors are Fe, Al, and Cu</a:t>
            </a:r>
          </a:p>
          <a:p>
            <a:pPr lvl="1" algn="l"/>
            <a:endParaRPr lang="en-US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</a:rPr>
              <a:t>Stainless steel</a:t>
            </a:r>
            <a:r>
              <a:rPr lang="en-US" dirty="0">
                <a:solidFill>
                  <a:schemeClr val="tx1"/>
                </a:solidFill>
              </a:rPr>
              <a:t> (an alloy of Fe and other metals like chromium and nickel) </a:t>
            </a:r>
            <a:r>
              <a:rPr lang="en-US" b="1" u="sng" dirty="0">
                <a:solidFill>
                  <a:schemeClr val="tx1"/>
                </a:solidFill>
              </a:rPr>
              <a:t>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less</a:t>
            </a:r>
            <a:r>
              <a:rPr lang="en-US" b="1" dirty="0">
                <a:solidFill>
                  <a:schemeClr val="tx1"/>
                </a:solidFill>
              </a:rPr>
              <a:t> ↓ </a:t>
            </a:r>
            <a:r>
              <a:rPr lang="en-US" b="1" u="sng" dirty="0">
                <a:solidFill>
                  <a:schemeClr val="tx1"/>
                </a:solidFill>
              </a:rPr>
              <a:t>efficient</a:t>
            </a:r>
            <a:r>
              <a:rPr lang="en-US" u="sng" dirty="0">
                <a:solidFill>
                  <a:schemeClr val="tx1"/>
                </a:solidFill>
              </a:rPr>
              <a:t>.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Stainless steel is </a:t>
            </a:r>
            <a:r>
              <a:rPr lang="en-US" b="1" u="sng" dirty="0">
                <a:solidFill>
                  <a:schemeClr val="tx1"/>
                </a:solidFill>
              </a:rPr>
              <a:t>sometimes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mixed with Al or Cu to make 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more </a:t>
            </a:r>
            <a:r>
              <a:rPr lang="en-US" b="1" dirty="0">
                <a:solidFill>
                  <a:schemeClr val="tx1"/>
                </a:solidFill>
              </a:rPr>
              <a:t>↑</a:t>
            </a:r>
            <a:r>
              <a:rPr lang="en-US" b="1" u="sng" dirty="0">
                <a:solidFill>
                  <a:schemeClr val="tx1"/>
                </a:solidFill>
              </a:rPr>
              <a:t>efficient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2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</a:rPr>
              <a:t>Glass and ceramic ware</a:t>
            </a:r>
            <a:r>
              <a:rPr lang="en-US" u="sng" dirty="0">
                <a:solidFill>
                  <a:schemeClr val="tx1"/>
                </a:solidFill>
              </a:rPr>
              <a:t>: 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less efficient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/>
              <a:t>Conduction Characteristics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610600" cy="44958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Conduction is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u="sng" dirty="0">
                <a:solidFill>
                  <a:schemeClr val="tx1"/>
                </a:solidFill>
              </a:rPr>
              <a:t>relatively slow method of heat transfer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because it relies on direct contact.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Slow direct transfer of heat between adjacent molecules </a:t>
            </a:r>
            <a:r>
              <a:rPr lang="en-US" b="1" u="sng" dirty="0">
                <a:solidFill>
                  <a:schemeClr val="tx1"/>
                </a:solidFill>
              </a:rPr>
              <a:t>allows the food to be cooked from the outside </a:t>
            </a:r>
            <a:r>
              <a:rPr lang="en-US" b="1" u="sng" dirty="0">
                <a:solidFill>
                  <a:schemeClr val="tx1"/>
                </a:solidFill>
                <a:latin typeface="Calibri"/>
              </a:rPr>
              <a:t>→</a:t>
            </a:r>
            <a:r>
              <a:rPr lang="en-US" b="1" u="sng" dirty="0">
                <a:solidFill>
                  <a:schemeClr val="tx1"/>
                </a:solidFill>
              </a:rPr>
              <a:t> in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lvl="1" algn="l"/>
            <a:endParaRPr lang="en-US" b="1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Results in a </a:t>
            </a:r>
            <a:r>
              <a:rPr lang="en-US" sz="3000" b="1" u="sng" dirty="0">
                <a:solidFill>
                  <a:schemeClr val="tx1"/>
                </a:solidFill>
              </a:rPr>
              <a:t>completely cooked exterior</a:t>
            </a:r>
            <a:r>
              <a:rPr lang="en-US" sz="3000" b="1" dirty="0">
                <a:solidFill>
                  <a:schemeClr val="tx1"/>
                </a:solidFill>
              </a:rPr>
              <a:t> with a </a:t>
            </a:r>
            <a:r>
              <a:rPr lang="en-US" sz="3000" b="1" u="sng" dirty="0">
                <a:solidFill>
                  <a:schemeClr val="tx1"/>
                </a:solidFill>
              </a:rPr>
              <a:t>moist and juicy interior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6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3657600" cy="1470025"/>
          </a:xfrm>
        </p:spPr>
        <p:txBody>
          <a:bodyPr/>
          <a:lstStyle/>
          <a:p>
            <a:r>
              <a:rPr lang="en-US" b="1" dirty="0"/>
              <a:t>Convection  </a:t>
            </a:r>
            <a:br>
              <a:rPr lang="en-US" b="1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92337"/>
            <a:ext cx="6858000" cy="426720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b="1" u="sng" dirty="0">
                <a:solidFill>
                  <a:schemeClr val="tx1"/>
                </a:solidFill>
              </a:rPr>
              <a:t>Convection</a:t>
            </a:r>
            <a:r>
              <a:rPr lang="en-US" dirty="0">
                <a:solidFill>
                  <a:schemeClr val="tx1"/>
                </a:solidFill>
              </a:rPr>
              <a:t> is the transfer of heat </a:t>
            </a:r>
            <a:r>
              <a:rPr lang="en-US" b="1" u="sng" dirty="0">
                <a:solidFill>
                  <a:schemeClr val="tx1"/>
                </a:solidFill>
              </a:rPr>
              <a:t>through air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u="sng" dirty="0">
                <a:solidFill>
                  <a:schemeClr val="tx1"/>
                </a:solidFill>
              </a:rPr>
              <a:t>liquid</a:t>
            </a:r>
            <a:r>
              <a:rPr lang="en-US" dirty="0">
                <a:solidFill>
                  <a:schemeClr val="tx1"/>
                </a:solidFill>
              </a:rPr>
              <a:t> that </a:t>
            </a:r>
            <a:r>
              <a:rPr lang="en-US" b="1" u="sng" dirty="0">
                <a:solidFill>
                  <a:schemeClr val="tx1"/>
                </a:solidFill>
              </a:rPr>
              <a:t>surrounds the food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Hot air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or liquid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b="1" u="sng" dirty="0">
                <a:solidFill>
                  <a:schemeClr val="tx1"/>
                </a:solidFill>
              </a:rPr>
              <a:t>lighter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rise upwards</a:t>
            </a:r>
            <a:r>
              <a:rPr lang="en-US" dirty="0">
                <a:solidFill>
                  <a:schemeClr val="tx1"/>
                </a:solidFill>
              </a:rPr>
              <a:t> in the container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Colder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air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or liquid move downward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This movement creates a </a:t>
            </a:r>
            <a:r>
              <a:rPr lang="en-US" b="1" u="sng" dirty="0">
                <a:solidFill>
                  <a:schemeClr val="tx1"/>
                </a:solidFill>
              </a:rPr>
              <a:t>circular current</a:t>
            </a:r>
            <a:r>
              <a:rPr lang="en-US" dirty="0">
                <a:solidFill>
                  <a:schemeClr val="tx1"/>
                </a:solidFill>
              </a:rPr>
              <a:t>  that </a:t>
            </a:r>
            <a:r>
              <a:rPr lang="en-US" b="1" u="sng" dirty="0">
                <a:solidFill>
                  <a:schemeClr val="tx1"/>
                </a:solidFill>
              </a:rPr>
              <a:t>distributes heat around the food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49748"/>
            <a:ext cx="2667000" cy="207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Image result for convection heat transfer in fry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6538"/>
            <a:ext cx="2854569" cy="20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65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31520"/>
          </a:xfrm>
        </p:spPr>
        <p:txBody>
          <a:bodyPr>
            <a:normAutofit fontScale="90000"/>
          </a:bodyPr>
          <a:lstStyle/>
          <a:p>
            <a:br>
              <a:rPr lang="en-US" sz="3200" b="1" dirty="0"/>
            </a:br>
            <a:r>
              <a:rPr lang="en-US" sz="3200" b="1" dirty="0"/>
              <a:t>Convection Media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36320"/>
            <a:ext cx="8839200" cy="5654040"/>
          </a:xfrm>
        </p:spPr>
        <p:txBody>
          <a:bodyPr>
            <a:normAutofit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Water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boiling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Fat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Deep fat frying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Hot oil or water move around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Create the circular current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Distribute the heat around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This heat touches the surface of the food, and heats it up.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rest of heat transfer occurs by conduction</a:t>
            </a:r>
            <a:r>
              <a:rPr lang="en-US" dirty="0">
                <a:solidFill>
                  <a:schemeClr val="tx1"/>
                </a:solidFill>
              </a:rPr>
              <a:t> (heat moves </a:t>
            </a:r>
            <a:r>
              <a:rPr lang="en-US" b="1" u="sng" dirty="0">
                <a:solidFill>
                  <a:schemeClr val="tx1"/>
                </a:solidFill>
              </a:rPr>
              <a:t>from hot particles to colder ones within the food</a:t>
            </a:r>
            <a:r>
              <a:rPr lang="en-US" dirty="0">
                <a:solidFill>
                  <a:schemeClr val="tx1"/>
                </a:solidFill>
              </a:rPr>
              <a:t> and so on).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762000"/>
            <a:ext cx="16827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715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sz="3600" dirty="0"/>
              <a:t>Convection Media</a:t>
            </a:r>
            <a:br>
              <a:rPr lang="en-US" b="1" dirty="0"/>
            </a:b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3.  Air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Baking in the oven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Hot air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Moves upwards, cold air moves downward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Creates  hot air circular current that moves around the food.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This is </a:t>
            </a:r>
            <a:r>
              <a:rPr lang="en-US" b="1" u="sng" dirty="0">
                <a:solidFill>
                  <a:schemeClr val="tx1"/>
                </a:solidFill>
              </a:rPr>
              <a:t>important in the browning process of baked goods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rest of heat transfer occurs by conduction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(heat moves from hot particles to colder ones within the food and so on).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To make the </a:t>
            </a:r>
            <a:r>
              <a:rPr lang="en-US" b="1" u="sng" dirty="0">
                <a:solidFill>
                  <a:schemeClr val="tx1"/>
                </a:solidFill>
              </a:rPr>
              <a:t>best use of this hot air current</a:t>
            </a:r>
            <a:r>
              <a:rPr lang="en-US" dirty="0">
                <a:solidFill>
                  <a:schemeClr val="tx1"/>
                </a:solidFill>
              </a:rPr>
              <a:t> in the oven, </a:t>
            </a:r>
            <a:r>
              <a:rPr lang="en-US" b="1" u="sng" dirty="0">
                <a:solidFill>
                  <a:schemeClr val="tx1"/>
                </a:solidFill>
              </a:rPr>
              <a:t>do not place two pans on two shelves exactly on top of each other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7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Convection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514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Natural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Mechanical</a:t>
            </a:r>
            <a:r>
              <a:rPr lang="en-US" sz="4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Natural Convection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067800" cy="5791200"/>
          </a:xfrm>
        </p:spPr>
        <p:txBody>
          <a:bodyPr>
            <a:normAutofit fontScale="625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800" b="1" dirty="0">
                <a:solidFill>
                  <a:schemeClr val="tx1"/>
                </a:solidFill>
              </a:rPr>
              <a:t>Natural convection occurs when: </a:t>
            </a:r>
          </a:p>
          <a:p>
            <a:pPr algn="l"/>
            <a:r>
              <a:rPr lang="en-US" sz="3800" b="1" dirty="0">
                <a:solidFill>
                  <a:schemeClr val="tx1"/>
                </a:solidFill>
              </a:rPr>
              <a:t>e.g.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0070C0"/>
                </a:solidFill>
              </a:rPr>
              <a:t>A </a:t>
            </a:r>
            <a:r>
              <a:rPr lang="en-US" sz="3400" b="1" u="sng" dirty="0">
                <a:solidFill>
                  <a:srgbClr val="0070C0"/>
                </a:solidFill>
              </a:rPr>
              <a:t>pot of water</a:t>
            </a:r>
            <a:r>
              <a:rPr lang="en-US" sz="3400" b="1" u="sng" dirty="0">
                <a:solidFill>
                  <a:schemeClr val="tx1"/>
                </a:solidFill>
              </a:rPr>
              <a:t> is placed on the stove to boil</a:t>
            </a:r>
            <a:r>
              <a:rPr lang="en-US" sz="3400" b="1" dirty="0">
                <a:solidFill>
                  <a:schemeClr val="tx1"/>
                </a:solidFill>
              </a:rPr>
              <a:t>.</a:t>
            </a:r>
            <a:endParaRPr lang="en-US" sz="34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400" b="1" u="sng" dirty="0">
                <a:solidFill>
                  <a:schemeClr val="tx1"/>
                </a:solidFill>
              </a:rPr>
              <a:t>Conduction</a:t>
            </a:r>
            <a:r>
              <a:rPr lang="en-US" sz="3400" dirty="0">
                <a:solidFill>
                  <a:schemeClr val="tx1"/>
                </a:solidFill>
              </a:rPr>
              <a:t> transfers heat </a:t>
            </a:r>
            <a:r>
              <a:rPr lang="en-US" sz="3400" b="1" u="sng" dirty="0">
                <a:solidFill>
                  <a:schemeClr val="tx1"/>
                </a:solidFill>
              </a:rPr>
              <a:t>from the stove to the pot to the water </a:t>
            </a:r>
            <a:r>
              <a:rPr lang="en-US" sz="3400" dirty="0">
                <a:solidFill>
                  <a:schemeClr val="tx1"/>
                </a:solidFill>
              </a:rPr>
              <a:t>molecules in contact with the interior of the pot. </a:t>
            </a:r>
            <a:endParaRPr lang="en-US" sz="34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400" b="1" u="sng" dirty="0">
                <a:solidFill>
                  <a:schemeClr val="tx1"/>
                </a:solidFill>
              </a:rPr>
              <a:t>Water molecules heat up</a:t>
            </a:r>
            <a:r>
              <a:rPr lang="en-US" sz="3400" b="1" dirty="0">
                <a:solidFill>
                  <a:schemeClr val="tx1"/>
                </a:solidFill>
              </a:rPr>
              <a:t>, convection causes them to move up and be replaced by cooler molecules that move down.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This </a:t>
            </a:r>
            <a:r>
              <a:rPr lang="en-US" sz="3400" b="1" u="sng" dirty="0">
                <a:solidFill>
                  <a:schemeClr val="tx1"/>
                </a:solidFill>
              </a:rPr>
              <a:t>continual</a:t>
            </a:r>
            <a:r>
              <a:rPr lang="en-US" sz="3400" b="1" dirty="0">
                <a:solidFill>
                  <a:schemeClr val="tx1"/>
                </a:solidFill>
              </a:rPr>
              <a:t> </a:t>
            </a:r>
            <a:r>
              <a:rPr lang="en-US" sz="3400" b="1" u="sng" dirty="0">
                <a:solidFill>
                  <a:schemeClr val="tx1"/>
                </a:solidFill>
              </a:rPr>
              <a:t>movement</a:t>
            </a:r>
            <a:r>
              <a:rPr lang="en-US" sz="3400" b="1" dirty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results in convection </a:t>
            </a:r>
            <a:r>
              <a:rPr lang="en-US" sz="3400" b="1" u="sng" dirty="0">
                <a:solidFill>
                  <a:schemeClr val="tx1"/>
                </a:solidFill>
              </a:rPr>
              <a:t>currents within the water</a:t>
            </a:r>
            <a:r>
              <a:rPr lang="en-US" sz="3400" dirty="0">
                <a:solidFill>
                  <a:schemeClr val="tx1"/>
                </a:solidFill>
              </a:rPr>
              <a:t>.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800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400" b="1" u="sng" dirty="0">
                <a:solidFill>
                  <a:schemeClr val="tx1"/>
                </a:solidFill>
              </a:rPr>
              <a:t>Example</a:t>
            </a:r>
            <a:r>
              <a:rPr lang="en-US" sz="3400" dirty="0">
                <a:solidFill>
                  <a:schemeClr val="tx1"/>
                </a:solidFill>
              </a:rPr>
              <a:t>:       if a </a:t>
            </a:r>
            <a:r>
              <a:rPr lang="en-US" sz="3400" b="1" u="sng" dirty="0">
                <a:solidFill>
                  <a:schemeClr val="tx1"/>
                </a:solidFill>
              </a:rPr>
              <a:t>potato</a:t>
            </a:r>
            <a:r>
              <a:rPr lang="en-US" sz="3400" dirty="0">
                <a:solidFill>
                  <a:schemeClr val="tx1"/>
                </a:solidFill>
              </a:rPr>
              <a:t> is added to the water, </a:t>
            </a:r>
            <a:r>
              <a:rPr lang="en-US" sz="3400" b="1" dirty="0">
                <a:solidFill>
                  <a:schemeClr val="tx1"/>
                </a:solidFill>
              </a:rPr>
              <a:t>the </a:t>
            </a:r>
            <a:r>
              <a:rPr lang="en-US" sz="3400" b="1" u="sng" dirty="0">
                <a:solidFill>
                  <a:schemeClr val="tx1"/>
                </a:solidFill>
              </a:rPr>
              <a:t>convection currents transfer heat to the surface of the potato</a:t>
            </a:r>
            <a:r>
              <a:rPr lang="en-US" sz="3400" b="1" dirty="0">
                <a:solidFill>
                  <a:schemeClr val="tx1"/>
                </a:solidFill>
              </a:rPr>
              <a:t>, at which point </a:t>
            </a:r>
            <a:r>
              <a:rPr lang="en-US" sz="3400" b="1" u="sng" dirty="0">
                <a:solidFill>
                  <a:schemeClr val="tx1"/>
                </a:solidFill>
              </a:rPr>
              <a:t>conduction takes over to transfer heat to the interior of the potato</a:t>
            </a:r>
            <a:r>
              <a:rPr lang="en-US" sz="34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3800" dirty="0">
              <a:solidFill>
                <a:schemeClr val="tx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800" b="1" u="sng" dirty="0">
                <a:solidFill>
                  <a:srgbClr val="FF0000"/>
                </a:solidFill>
              </a:rPr>
              <a:t>In conventional ovens </a:t>
            </a:r>
            <a:r>
              <a:rPr lang="en-US" sz="3800" b="1" dirty="0">
                <a:solidFill>
                  <a:schemeClr val="tx1"/>
                </a:solidFill>
              </a:rPr>
              <a:t>:        </a:t>
            </a:r>
            <a:r>
              <a:rPr lang="en-US" sz="3800" b="1" u="sng" dirty="0">
                <a:solidFill>
                  <a:schemeClr val="tx1"/>
                </a:solidFill>
              </a:rPr>
              <a:t>air in contact with the heating element circulates</a:t>
            </a:r>
            <a:r>
              <a:rPr lang="en-US" sz="3800" dirty="0">
                <a:solidFill>
                  <a:schemeClr val="tx1"/>
                </a:solidFill>
              </a:rPr>
              <a:t>, but the </a:t>
            </a:r>
            <a:r>
              <a:rPr lang="en-US" sz="3800" b="1" u="sng" dirty="0">
                <a:solidFill>
                  <a:schemeClr val="tx1"/>
                </a:solidFill>
              </a:rPr>
              <a:t>majority of heat transfer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in a conventional oven is the </a:t>
            </a:r>
            <a:r>
              <a:rPr lang="en-US" sz="3800" b="1" u="sng" dirty="0">
                <a:solidFill>
                  <a:schemeClr val="tx1"/>
                </a:solidFill>
              </a:rPr>
              <a:t>result of infrared radiation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  <a:p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600199"/>
          </a:xfrm>
        </p:spPr>
        <p:txBody>
          <a:bodyPr/>
          <a:lstStyle/>
          <a:p>
            <a:r>
              <a:rPr lang="en-US" b="1" dirty="0"/>
              <a:t>Cooking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8768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Cooking </a:t>
            </a:r>
            <a:r>
              <a:rPr lang="en-US" b="1" u="sng" dirty="0">
                <a:solidFill>
                  <a:schemeClr val="tx1"/>
                </a:solidFill>
              </a:rPr>
              <a:t>is the act of applying heat to foods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When foods are cooked, </a:t>
            </a:r>
            <a:r>
              <a:rPr lang="en-US" b="1" u="sng" dirty="0">
                <a:solidFill>
                  <a:schemeClr val="tx1"/>
                </a:solidFill>
              </a:rPr>
              <a:t>changes occur</a:t>
            </a:r>
            <a:r>
              <a:rPr lang="en-US" dirty="0">
                <a:solidFill>
                  <a:schemeClr val="tx1"/>
                </a:solidFill>
              </a:rPr>
              <a:t> during the process </a:t>
            </a:r>
            <a:r>
              <a:rPr lang="en-US" b="1" u="sng" dirty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Flavor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Texture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Aroma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Color, and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Nutritional value 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5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199"/>
          </a:xfrm>
        </p:spPr>
        <p:txBody>
          <a:bodyPr/>
          <a:lstStyle/>
          <a:p>
            <a:r>
              <a:rPr lang="en-US" b="1" dirty="0"/>
              <a:t>Mechanical Convection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97280"/>
            <a:ext cx="9144000" cy="576072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Mechanical convection </a:t>
            </a:r>
            <a:r>
              <a:rPr lang="en-US" dirty="0">
                <a:solidFill>
                  <a:schemeClr val="tx1"/>
                </a:solidFill>
              </a:rPr>
              <a:t>occurs </a:t>
            </a:r>
            <a:r>
              <a:rPr lang="en-US" b="1" dirty="0">
                <a:solidFill>
                  <a:schemeClr val="tx1"/>
                </a:solidFill>
              </a:rPr>
              <a:t>when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Stirring </a:t>
            </a:r>
            <a:r>
              <a:rPr lang="en-US" sz="3200" b="1" u="sng" dirty="0">
                <a:solidFill>
                  <a:schemeClr val="tx1"/>
                </a:solidFill>
              </a:rPr>
              <a:t>either</a:t>
            </a:r>
            <a:r>
              <a:rPr lang="en-US" sz="3200" b="1" dirty="0">
                <a:solidFill>
                  <a:schemeClr val="tx1"/>
                </a:solidFill>
              </a:rPr>
              <a:t>    </a:t>
            </a:r>
            <a:r>
              <a:rPr lang="en-US" sz="3200" b="1" u="sng" dirty="0">
                <a:solidFill>
                  <a:schemeClr val="tx1"/>
                </a:solidFill>
              </a:rPr>
              <a:t>manually</a:t>
            </a:r>
            <a:r>
              <a:rPr lang="en-US" sz="3200" b="1" dirty="0">
                <a:solidFill>
                  <a:schemeClr val="tx1"/>
                </a:solidFill>
              </a:rPr>
              <a:t>     </a:t>
            </a:r>
            <a:r>
              <a:rPr lang="en-US" sz="3200" b="1" u="sng" dirty="0">
                <a:solidFill>
                  <a:schemeClr val="tx1"/>
                </a:solidFill>
              </a:rPr>
              <a:t>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Installing a </a:t>
            </a:r>
            <a:r>
              <a:rPr lang="en-US" sz="3200" b="1" u="sng" dirty="0">
                <a:solidFill>
                  <a:schemeClr val="tx1"/>
                </a:solidFill>
              </a:rPr>
              <a:t>fan</a:t>
            </a:r>
            <a:r>
              <a:rPr lang="en-US" sz="3200" b="1" dirty="0">
                <a:solidFill>
                  <a:schemeClr val="tx1"/>
                </a:solidFill>
              </a:rPr>
              <a:t> in ovens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To </a:t>
            </a:r>
            <a:r>
              <a:rPr lang="en-US" sz="3200" b="1" u="sng" dirty="0">
                <a:solidFill>
                  <a:schemeClr val="tx1"/>
                </a:solidFill>
              </a:rPr>
              <a:t>speed up </a:t>
            </a:r>
            <a:r>
              <a:rPr lang="en-US" sz="3200" dirty="0">
                <a:solidFill>
                  <a:schemeClr val="tx1"/>
                </a:solidFill>
              </a:rPr>
              <a:t>and </a:t>
            </a:r>
            <a:r>
              <a:rPr lang="en-US" sz="3200" b="1" u="sng" dirty="0">
                <a:solidFill>
                  <a:schemeClr val="tx1"/>
                </a:solidFill>
              </a:rPr>
              <a:t>equalize heat distribution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Examples: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When you stir </a:t>
            </a:r>
            <a:r>
              <a:rPr lang="en-US" dirty="0">
                <a:solidFill>
                  <a:schemeClr val="tx1"/>
                </a:solidFill>
              </a:rPr>
              <a:t>a thick sauce to heat it faster and keep it from scorching on the bottom of the pan, you are creating mechanical convection.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 dirty="0"/>
              <a:t>Mechanical Convection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3505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Convection ovens use fans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u="sng" dirty="0">
                <a:solidFill>
                  <a:schemeClr val="tx1"/>
                </a:solidFill>
              </a:rPr>
              <a:t>rapidly circulate hot air</a:t>
            </a:r>
            <a:r>
              <a:rPr lang="en-US" dirty="0">
                <a:solidFill>
                  <a:schemeClr val="tx1"/>
                </a:solidFill>
              </a:rPr>
              <a:t>, allowing for quicker and more even cooking than conventional ovens.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25% less time to cook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25</a:t>
            </a:r>
            <a:r>
              <a:rPr lang="en-US" b="1" u="sng" dirty="0">
                <a:solidFill>
                  <a:schemeClr val="tx1"/>
                </a:solidFill>
                <a:latin typeface="Calibri"/>
              </a:rPr>
              <a:t>⁰</a:t>
            </a:r>
            <a:r>
              <a:rPr lang="en-US" b="1" u="sng" dirty="0">
                <a:solidFill>
                  <a:schemeClr val="tx1"/>
                </a:solidFill>
              </a:rPr>
              <a:t> F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≈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14 ⁰ C)</a:t>
            </a:r>
            <a:r>
              <a:rPr lang="en-US" dirty="0">
                <a:solidFill>
                  <a:schemeClr val="tx1"/>
                </a:solidFill>
              </a:rPr>
              <a:t> lower 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↓</a:t>
            </a:r>
            <a:r>
              <a:rPr lang="en-US" dirty="0">
                <a:solidFill>
                  <a:schemeClr val="tx1"/>
                </a:solidFill>
              </a:rPr>
              <a:t>oven temperature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Because of </a:t>
            </a:r>
            <a:r>
              <a:rPr lang="en-US" b="1" u="sng" dirty="0">
                <a:solidFill>
                  <a:schemeClr val="tx1"/>
                </a:solidFill>
              </a:rPr>
              <a:t>more even distribution of heat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9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1627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Radiation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82000" cy="58674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Transfer of energy </a:t>
            </a:r>
            <a:r>
              <a:rPr lang="en-US" sz="2400" b="1" u="sng" dirty="0">
                <a:solidFill>
                  <a:schemeClr val="tx1"/>
                </a:solidFill>
              </a:rPr>
              <a:t>through waves of electromagnetic energy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1" u="sng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tx1"/>
                </a:solidFill>
              </a:rPr>
              <a:t>Waves travel through space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tx1"/>
                </a:solidFill>
              </a:rPr>
              <a:t>Waves strike the surface of the food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Food absorbs the waves 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tx1"/>
                </a:solidFill>
              </a:rPr>
              <a:t>Absorbed waves cause molecules in the food to vibrate more rapidly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u="sng" dirty="0">
                <a:solidFill>
                  <a:schemeClr val="tx1"/>
                </a:solidFill>
              </a:rPr>
              <a:t>increasing their temperature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tx1"/>
                </a:solidFill>
              </a:rPr>
              <a:t>No direct contact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between the energy source and food.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Examples</a:t>
            </a:r>
            <a:r>
              <a:rPr lang="en-US" sz="2400" b="1" dirty="0">
                <a:solidFill>
                  <a:schemeClr val="tx1"/>
                </a:solidFill>
              </a:rPr>
              <a:t> of cooking by radiation: </a:t>
            </a:r>
            <a:r>
              <a:rPr lang="en-US" sz="2400" b="1" u="sng" dirty="0">
                <a:solidFill>
                  <a:schemeClr val="tx1"/>
                </a:solidFill>
              </a:rPr>
              <a:t>Broiling</a:t>
            </a:r>
            <a:r>
              <a:rPr lang="en-US" sz="2400" b="1" dirty="0">
                <a:solidFill>
                  <a:schemeClr val="tx1"/>
                </a:solidFill>
              </a:rPr>
              <a:t>,  </a:t>
            </a:r>
            <a:r>
              <a:rPr lang="en-US" sz="2400" b="1" u="sng" dirty="0">
                <a:solidFill>
                  <a:schemeClr val="tx1"/>
                </a:solidFill>
              </a:rPr>
              <a:t>Barbequing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u="sng" dirty="0">
                <a:solidFill>
                  <a:schemeClr val="tx1"/>
                </a:solidFill>
              </a:rPr>
              <a:t>Grilling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</a:rPr>
              <a:t>Pans</a:t>
            </a:r>
            <a:r>
              <a:rPr lang="en-US" sz="2400" dirty="0">
                <a:solidFill>
                  <a:schemeClr val="tx1"/>
                </a:solidFill>
              </a:rPr>
              <a:t> holding the food </a:t>
            </a:r>
            <a:r>
              <a:rPr lang="en-US" sz="2400" b="1" u="sng" dirty="0">
                <a:solidFill>
                  <a:schemeClr val="tx1"/>
                </a:solidFill>
              </a:rPr>
              <a:t>also absorb radiant waves</a:t>
            </a:r>
            <a:r>
              <a:rPr lang="en-US" sz="2400" dirty="0">
                <a:solidFill>
                  <a:schemeClr val="tx1"/>
                </a:solidFill>
              </a:rPr>
              <a:t> and transfer the energy that is  absorbed by the pan to the food in it by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conduction</a:t>
            </a:r>
            <a:r>
              <a:rPr lang="en-US" sz="2400" b="1" u="sng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4639800" cy="1470025"/>
          </a:xfrm>
        </p:spPr>
        <p:txBody>
          <a:bodyPr/>
          <a:lstStyle/>
          <a:p>
            <a:r>
              <a:rPr lang="en-US" b="1" dirty="0"/>
              <a:t>Types of Radiation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924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2 types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radiation are important in cooking: </a:t>
            </a:r>
          </a:p>
          <a:p>
            <a:pPr marL="971550" lvl="1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Infrared</a:t>
            </a:r>
            <a:r>
              <a:rPr lang="en-US" b="1" dirty="0">
                <a:solidFill>
                  <a:schemeClr val="tx1"/>
                </a:solidFill>
              </a:rPr>
              <a:t>  </a:t>
            </a:r>
          </a:p>
          <a:p>
            <a:pPr marL="971550" lvl="1" indent="-514350" algn="l">
              <a:buFont typeface="+mj-lt"/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Microwave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28" y="3276600"/>
            <a:ext cx="456941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95" y="381000"/>
            <a:ext cx="3939168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51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/>
          </a:bodyPr>
          <a:lstStyle/>
          <a:p>
            <a:r>
              <a:rPr lang="en-US" sz="4000" b="1" dirty="0"/>
              <a:t>Sources of </a:t>
            </a:r>
            <a:r>
              <a:rPr lang="en-US" sz="4000" b="1" u="sng" dirty="0"/>
              <a:t>Infrared</a:t>
            </a:r>
            <a:r>
              <a:rPr lang="en-US" sz="4000" b="1" dirty="0"/>
              <a:t> Radiation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52578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Infrared radiation </a:t>
            </a:r>
            <a:r>
              <a:rPr lang="en-US" sz="2800" b="1" u="sng" dirty="0">
                <a:solidFill>
                  <a:schemeClr val="tx1"/>
                </a:solidFill>
              </a:rPr>
              <a:t>is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b="1" u="sng" dirty="0">
                <a:solidFill>
                  <a:schemeClr val="tx1"/>
                </a:solidFill>
              </a:rPr>
              <a:t>Electromagnetic radiation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emitted by hot objects </a:t>
            </a:r>
            <a:r>
              <a:rPr lang="en-US" sz="2800" dirty="0">
                <a:solidFill>
                  <a:schemeClr val="tx1"/>
                </a:solidFill>
              </a:rPr>
              <a:t>such as: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Glowing coals</a:t>
            </a:r>
            <a:r>
              <a:rPr lang="en-US" b="1" dirty="0">
                <a:solidFill>
                  <a:schemeClr val="tx1"/>
                </a:solidFill>
              </a:rPr>
              <a:t> of a charcoal grill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Glowing coils</a:t>
            </a:r>
            <a:r>
              <a:rPr lang="en-US" b="1" dirty="0">
                <a:solidFill>
                  <a:schemeClr val="tx1"/>
                </a:solidFill>
              </a:rPr>
              <a:t> of an electric toaster, broiler, or oven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u="sng" dirty="0">
                <a:solidFill>
                  <a:schemeClr val="tx1"/>
                </a:solidFill>
              </a:rPr>
              <a:t>Waves of radiant energy travel in all directions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from these heat sources.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u="sng" dirty="0">
                <a:solidFill>
                  <a:schemeClr val="tx1"/>
                </a:solidFill>
              </a:rPr>
              <a:t>Food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b="1" u="sng" dirty="0">
                <a:solidFill>
                  <a:schemeClr val="tx1"/>
                </a:solidFill>
              </a:rPr>
              <a:t>cookware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that </a:t>
            </a:r>
            <a:r>
              <a:rPr lang="en-US" sz="2800" b="1" u="sng" dirty="0">
                <a:solidFill>
                  <a:schemeClr val="tx1"/>
                </a:solidFill>
              </a:rPr>
              <a:t>absorb the radiant energy</a:t>
            </a:r>
            <a:r>
              <a:rPr lang="en-US" sz="2800" b="1" dirty="0">
                <a:solidFill>
                  <a:schemeClr val="tx1"/>
                </a:solidFill>
              </a:rPr>
              <a:t> (waves of electromagnetic energy) </a:t>
            </a:r>
            <a:r>
              <a:rPr lang="en-US" sz="2800" dirty="0">
                <a:solidFill>
                  <a:schemeClr val="tx1"/>
                </a:solidFill>
              </a:rPr>
              <a:t>are </a:t>
            </a:r>
            <a:r>
              <a:rPr lang="en-US" sz="2800" b="1" u="sng" dirty="0">
                <a:solidFill>
                  <a:schemeClr val="tx1"/>
                </a:solidFill>
              </a:rPr>
              <a:t>heated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309"/>
            <a:ext cx="7772400" cy="961292"/>
          </a:xfrm>
        </p:spPr>
        <p:txBody>
          <a:bodyPr>
            <a:normAutofit/>
          </a:bodyPr>
          <a:lstStyle/>
          <a:p>
            <a:r>
              <a:rPr lang="en-US" sz="3600" b="1" dirty="0"/>
              <a:t>Good Absorbers of Radiant Energy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610600" cy="52578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</a:rPr>
              <a:t>Dark dull rough surfaces</a:t>
            </a:r>
            <a:r>
              <a:rPr lang="en-US" dirty="0">
                <a:solidFill>
                  <a:schemeClr val="tx1"/>
                </a:solidFill>
              </a:rPr>
              <a:t> (pans) are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better absorbers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u="sng" dirty="0">
                <a:solidFill>
                  <a:schemeClr val="tx1"/>
                </a:solidFill>
              </a:rPr>
              <a:t>radiant energy</a:t>
            </a:r>
            <a:r>
              <a:rPr lang="en-US" dirty="0">
                <a:solidFill>
                  <a:schemeClr val="tx1"/>
                </a:solidFill>
              </a:rPr>
              <a:t>             </a:t>
            </a:r>
            <a:r>
              <a:rPr lang="en-US" b="1" u="sng" dirty="0">
                <a:solidFill>
                  <a:schemeClr val="tx1"/>
                </a:solidFill>
              </a:rPr>
              <a:t>than bright shiny smooth surfaces</a:t>
            </a:r>
            <a:r>
              <a:rPr lang="en-US" dirty="0">
                <a:solidFill>
                  <a:schemeClr val="tx1"/>
                </a:solidFill>
              </a:rPr>
              <a:t> which reflect the waves and absorb less energy.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Shiny (Al) bakeware is good</a:t>
            </a:r>
            <a:r>
              <a:rPr lang="en-US" dirty="0">
                <a:solidFill>
                  <a:schemeClr val="tx1"/>
                </a:solidFill>
              </a:rPr>
              <a:t> when we need a </a:t>
            </a:r>
            <a:r>
              <a:rPr lang="en-US" b="1" u="sng" dirty="0">
                <a:solidFill>
                  <a:schemeClr val="tx1"/>
                </a:solidFill>
              </a:rPr>
              <a:t>light crust</a:t>
            </a:r>
            <a:r>
              <a:rPr lang="en-US" dirty="0">
                <a:solidFill>
                  <a:schemeClr val="tx1"/>
                </a:solidFill>
              </a:rPr>
              <a:t> in baking  things like </a:t>
            </a:r>
            <a:r>
              <a:rPr lang="en-US" b="1" u="sng" dirty="0">
                <a:solidFill>
                  <a:schemeClr val="tx1"/>
                </a:solidFill>
              </a:rPr>
              <a:t>cakes and cookies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</a:rPr>
              <a:t>Glass bake ware</a:t>
            </a:r>
            <a:r>
              <a:rPr lang="en-US" dirty="0">
                <a:solidFill>
                  <a:schemeClr val="tx1"/>
                </a:solidFill>
              </a:rPr>
              <a:t> is a </a:t>
            </a:r>
            <a:r>
              <a:rPr lang="en-US" b="1" u="sng" dirty="0">
                <a:solidFill>
                  <a:schemeClr val="tx1"/>
                </a:solidFill>
              </a:rPr>
              <a:t>good absorber</a:t>
            </a:r>
            <a:r>
              <a:rPr lang="en-US" dirty="0">
                <a:solidFill>
                  <a:schemeClr val="tx1"/>
                </a:solidFill>
              </a:rPr>
              <a:t> of radiant waves.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So </a:t>
            </a:r>
            <a:r>
              <a:rPr lang="en-US" b="1" u="sng" dirty="0">
                <a:solidFill>
                  <a:schemeClr val="tx1"/>
                </a:solidFill>
              </a:rPr>
              <a:t>conventional oven temperatures should be lowered by </a:t>
            </a:r>
            <a:r>
              <a:rPr lang="en-US" b="1" dirty="0">
                <a:solidFill>
                  <a:schemeClr val="tx1"/>
                </a:solidFill>
              </a:rPr>
              <a:t>≈</a:t>
            </a:r>
            <a:r>
              <a:rPr lang="en-US" b="1" u="sng" dirty="0">
                <a:solidFill>
                  <a:schemeClr val="tx1"/>
                </a:solidFill>
              </a:rPr>
              <a:t>25°F</a:t>
            </a:r>
            <a:r>
              <a:rPr lang="en-US" b="1" dirty="0">
                <a:solidFill>
                  <a:schemeClr val="tx1"/>
                </a:solidFill>
              </a:rPr>
              <a:t> /≈ </a:t>
            </a:r>
            <a:r>
              <a:rPr lang="en-US" b="1" u="sng" dirty="0">
                <a:solidFill>
                  <a:schemeClr val="tx1"/>
                </a:solidFill>
              </a:rPr>
              <a:t>14°C</a:t>
            </a:r>
            <a:r>
              <a:rPr lang="en-US" dirty="0">
                <a:solidFill>
                  <a:schemeClr val="tx1"/>
                </a:solidFill>
              </a:rPr>
              <a:t>        to offset the additional energy transfer that occurs </a:t>
            </a:r>
            <a:r>
              <a:rPr lang="en-US" b="1" u="sng" dirty="0">
                <a:solidFill>
                  <a:schemeClr val="tx1"/>
                </a:solidFill>
              </a:rPr>
              <a:t>when using glass baking dishes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9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Microwave Radiation</a:t>
            </a:r>
            <a:br>
              <a:rPr lang="en-US" sz="3600" b="1" dirty="0"/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Microwave radiation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Produced by </a:t>
            </a:r>
            <a:r>
              <a:rPr lang="en-US" b="1" u="sng" dirty="0">
                <a:solidFill>
                  <a:schemeClr val="tx1"/>
                </a:solidFill>
              </a:rPr>
              <a:t>microwave ovens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Short high-frequency electromagnetic</a:t>
            </a:r>
            <a:r>
              <a:rPr lang="en-US" b="1" u="sng" dirty="0"/>
              <a:t> </a:t>
            </a:r>
            <a:r>
              <a:rPr lang="en-US" b="1" u="sng" dirty="0">
                <a:solidFill>
                  <a:schemeClr val="tx1"/>
                </a:solidFill>
              </a:rPr>
              <a:t>waves of radiant energy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Microwaves are </a:t>
            </a:r>
            <a:r>
              <a:rPr lang="en-US" b="1" u="sng" dirty="0">
                <a:solidFill>
                  <a:schemeClr val="tx1"/>
                </a:solidFill>
              </a:rPr>
              <a:t>absorbed by food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Cause the </a:t>
            </a:r>
            <a:r>
              <a:rPr lang="en-US" b="1" u="sng" dirty="0">
                <a:solidFill>
                  <a:schemeClr val="tx1"/>
                </a:solidFill>
              </a:rPr>
              <a:t>food molecules to vibrate faster, creating heat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Microwave radiation cooks food </a:t>
            </a:r>
            <a:r>
              <a:rPr lang="en-US" b="1" u="sng" dirty="0">
                <a:solidFill>
                  <a:schemeClr val="tx1"/>
                </a:solidFill>
              </a:rPr>
              <a:t>much faster than infrared radiation</a:t>
            </a:r>
            <a:r>
              <a:rPr lang="en-US" dirty="0">
                <a:solidFill>
                  <a:schemeClr val="tx1"/>
                </a:solidFill>
              </a:rPr>
              <a:t> because it </a:t>
            </a:r>
            <a:r>
              <a:rPr lang="en-US" b="1" u="sng" dirty="0">
                <a:solidFill>
                  <a:schemeClr val="tx1"/>
                </a:solidFill>
              </a:rPr>
              <a:t>penetrates foods 1-2 inches deep</a:t>
            </a:r>
            <a:r>
              <a:rPr lang="en-US" dirty="0">
                <a:solidFill>
                  <a:schemeClr val="tx1"/>
                </a:solidFill>
              </a:rPr>
              <a:t>, whereas </a:t>
            </a:r>
            <a:r>
              <a:rPr lang="en-US" b="1" u="sng" dirty="0">
                <a:solidFill>
                  <a:schemeClr val="tx1"/>
                </a:solidFill>
              </a:rPr>
              <a:t>infrared is mainly absorbed at the surface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Depending on their composition, </a:t>
            </a:r>
            <a:r>
              <a:rPr lang="en-US" b="1" u="sng" dirty="0">
                <a:solidFill>
                  <a:schemeClr val="tx1"/>
                </a:solidFill>
              </a:rPr>
              <a:t>foods react differently to microwaves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Foods with high</a:t>
            </a:r>
            <a:r>
              <a:rPr lang="en-US" b="1" dirty="0">
                <a:solidFill>
                  <a:schemeClr val="tx1"/>
                </a:solidFill>
              </a:rPr>
              <a:t>:   </a:t>
            </a:r>
            <a:r>
              <a:rPr lang="en-US" b="1" u="sng" dirty="0">
                <a:solidFill>
                  <a:schemeClr val="tx1"/>
                </a:solidFill>
              </a:rPr>
              <a:t>moisture</a:t>
            </a:r>
            <a:r>
              <a:rPr lang="en-US" b="1" dirty="0">
                <a:solidFill>
                  <a:schemeClr val="tx1"/>
                </a:solidFill>
              </a:rPr>
              <a:t>,   </a:t>
            </a:r>
            <a:r>
              <a:rPr lang="en-US" b="1" u="sng" dirty="0">
                <a:solidFill>
                  <a:schemeClr val="tx1"/>
                </a:solidFill>
              </a:rPr>
              <a:t>sugar</a:t>
            </a:r>
            <a:r>
              <a:rPr lang="en-US" b="1" dirty="0">
                <a:solidFill>
                  <a:schemeClr val="tx1"/>
                </a:solidFill>
              </a:rPr>
              <a:t>,    &amp; / or        </a:t>
            </a:r>
            <a:r>
              <a:rPr lang="en-US" b="1" u="sng" dirty="0">
                <a:solidFill>
                  <a:schemeClr val="tx1"/>
                </a:solidFill>
              </a:rPr>
              <a:t>fat content absorb microwaves best</a:t>
            </a:r>
            <a:r>
              <a:rPr lang="en-US" b="1" dirty="0">
                <a:solidFill>
                  <a:schemeClr val="tx1"/>
                </a:solidFill>
              </a:rPr>
              <a:t>     and      </a:t>
            </a:r>
            <a:r>
              <a:rPr lang="en-US" b="1" u="sng" dirty="0">
                <a:solidFill>
                  <a:schemeClr val="tx1"/>
                </a:solidFill>
              </a:rPr>
              <a:t>heat up more readily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286001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b="1" dirty="0"/>
              <a:t>Advantages of Microwave Cooking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382000" cy="4114800"/>
          </a:xfrm>
        </p:spPr>
        <p:txBody>
          <a:bodyPr>
            <a:normAutofit/>
          </a:bodyPr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00B050"/>
                </a:solidFill>
              </a:rPr>
              <a:t>Speed</a:t>
            </a:r>
            <a:r>
              <a:rPr lang="en-US" dirty="0">
                <a:solidFill>
                  <a:schemeClr val="tx1"/>
                </a:solidFill>
              </a:rPr>
              <a:t>     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00B050"/>
                </a:solidFill>
              </a:rPr>
              <a:t>Reduction of nutrient loss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because of: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Minimal </a:t>
            </a:r>
            <a:r>
              <a:rPr lang="en-US" sz="2800" b="1" dirty="0">
                <a:solidFill>
                  <a:schemeClr val="tx1"/>
                </a:solidFill>
              </a:rPr>
              <a:t>↓ ↓ ↓</a:t>
            </a:r>
            <a:r>
              <a:rPr lang="en-US" sz="2800" b="1" u="sng" dirty="0">
                <a:solidFill>
                  <a:schemeClr val="tx1"/>
                </a:solidFill>
              </a:rPr>
              <a:t>water</a:t>
            </a:r>
            <a:r>
              <a:rPr lang="en-US" sz="2800" dirty="0">
                <a:solidFill>
                  <a:schemeClr val="tx1"/>
                </a:solidFill>
              </a:rPr>
              <a:t> is used,    </a:t>
            </a:r>
            <a:r>
              <a:rPr lang="en-US" sz="2800" b="1" dirty="0">
                <a:solidFill>
                  <a:schemeClr val="tx1"/>
                </a:solidFill>
              </a:rPr>
              <a:t>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Short </a:t>
            </a:r>
            <a:r>
              <a:rPr lang="en-US" sz="2800" b="1" dirty="0">
                <a:solidFill>
                  <a:schemeClr val="tx1"/>
                </a:solidFill>
              </a:rPr>
              <a:t>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cooking time</a:t>
            </a:r>
            <a:r>
              <a:rPr lang="en-US" sz="2800" dirty="0">
                <a:solidFill>
                  <a:schemeClr val="tx1"/>
                </a:solidFill>
              </a:rPr>
              <a:t>.      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00B050"/>
                </a:solidFill>
              </a:rPr>
              <a:t>Conservation of energy</a:t>
            </a:r>
            <a:r>
              <a:rPr lang="en-US" b="1" u="sng" dirty="0">
                <a:solidFill>
                  <a:schemeClr val="tx1"/>
                </a:solidFill>
              </a:rPr>
              <a:t>     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8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/>
          <a:lstStyle/>
          <a:p>
            <a:r>
              <a:rPr lang="en-US" b="1" dirty="0"/>
              <a:t>Microwave Drawbacks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It is </a:t>
            </a:r>
            <a:r>
              <a:rPr lang="en-US" b="1" u="sng" dirty="0">
                <a:solidFill>
                  <a:schemeClr val="tx1"/>
                </a:solidFill>
              </a:rPr>
              <a:t>best</a:t>
            </a:r>
            <a:r>
              <a:rPr lang="en-US" b="1" dirty="0">
                <a:solidFill>
                  <a:schemeClr val="tx1"/>
                </a:solidFill>
              </a:rPr>
              <a:t> suited to cooking </a:t>
            </a:r>
            <a:r>
              <a:rPr lang="en-US" b="1" u="sng" dirty="0">
                <a:solidFill>
                  <a:schemeClr val="tx1"/>
                </a:solidFill>
              </a:rPr>
              <a:t>small batches of foods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Metal </a:t>
            </a:r>
            <a:r>
              <a:rPr lang="en-US" b="1" u="sng" dirty="0">
                <a:solidFill>
                  <a:srgbClr val="FF0000"/>
                </a:solidFill>
              </a:rPr>
              <a:t>cannot</a:t>
            </a:r>
            <a:r>
              <a:rPr lang="en-US" b="1" u="sng" dirty="0">
                <a:solidFill>
                  <a:schemeClr val="tx1"/>
                </a:solidFill>
              </a:rPr>
              <a:t> be used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microwave ovens because metal </a:t>
            </a:r>
            <a:r>
              <a:rPr lang="en-US" b="1" u="sng" dirty="0">
                <a:solidFill>
                  <a:schemeClr val="tx1"/>
                </a:solidFill>
              </a:rPr>
              <a:t>reflects the microwaves</a:t>
            </a:r>
            <a:r>
              <a:rPr lang="en-US" dirty="0">
                <a:solidFill>
                  <a:schemeClr val="tx1"/>
                </a:solidFill>
              </a:rPr>
              <a:t>, which </a:t>
            </a:r>
            <a:r>
              <a:rPr lang="en-US" b="1" u="sng" dirty="0">
                <a:solidFill>
                  <a:srgbClr val="FF0000"/>
                </a:solidFill>
              </a:rPr>
              <a:t>can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cause fires and damage the oven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Human exposure</a:t>
            </a:r>
            <a:r>
              <a:rPr lang="en-US" dirty="0">
                <a:solidFill>
                  <a:schemeClr val="tx1"/>
                </a:solidFill>
              </a:rPr>
              <a:t> to the microwaves decreases as one moves farther away from the unit: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Exposure is </a:t>
            </a:r>
            <a:r>
              <a:rPr lang="en-US" b="1" u="sng" dirty="0">
                <a:solidFill>
                  <a:srgbClr val="FF0000"/>
                </a:solidFill>
              </a:rPr>
              <a:t>100 times higher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at a distance of  </a:t>
            </a:r>
            <a:r>
              <a:rPr lang="en-US" b="1" u="sng" dirty="0">
                <a:solidFill>
                  <a:srgbClr val="FF0000"/>
                </a:solidFill>
              </a:rPr>
              <a:t>5 cm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from the unit </a:t>
            </a:r>
            <a:r>
              <a:rPr lang="en-US" b="1" u="sng" dirty="0">
                <a:solidFill>
                  <a:schemeClr val="tx1"/>
                </a:solidFill>
              </a:rPr>
              <a:t>than</a:t>
            </a:r>
            <a:r>
              <a:rPr lang="en-US" dirty="0">
                <a:solidFill>
                  <a:schemeClr val="tx1"/>
                </a:solidFill>
              </a:rPr>
              <a:t> it is </a:t>
            </a:r>
            <a:r>
              <a:rPr lang="en-US" b="1" u="sng" dirty="0">
                <a:solidFill>
                  <a:srgbClr val="00B050"/>
                </a:solidFill>
              </a:rPr>
              <a:t>at 50 cm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Microwave Drawbacks</a:t>
            </a:r>
            <a:br>
              <a:rPr lang="en-US" sz="3200" b="1" dirty="0"/>
            </a:br>
            <a:r>
              <a:rPr lang="en-US" sz="3200" b="1" dirty="0"/>
              <a:t>Cont’d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056" y="1371600"/>
            <a:ext cx="8961120" cy="5460242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Lack of</a:t>
            </a:r>
            <a:r>
              <a:rPr lang="en-US" b="1" dirty="0">
                <a:solidFill>
                  <a:srgbClr val="FF0000"/>
                </a:solidFill>
              </a:rPr>
              <a:t>     </a:t>
            </a:r>
            <a:r>
              <a:rPr lang="en-US" b="1" u="sng" dirty="0">
                <a:solidFill>
                  <a:srgbClr val="A54E07"/>
                </a:solidFill>
              </a:rPr>
              <a:t>browning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because the </a:t>
            </a:r>
            <a:r>
              <a:rPr lang="en-US" b="1" u="sng" dirty="0">
                <a:solidFill>
                  <a:schemeClr val="tx1"/>
                </a:solidFill>
              </a:rPr>
              <a:t>air in the unit remains cool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Some foods do not cook faster     or better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than conventional cooking because </a:t>
            </a:r>
            <a:r>
              <a:rPr lang="en-US" b="1" u="sng" dirty="0">
                <a:solidFill>
                  <a:schemeClr val="tx1"/>
                </a:solidFill>
              </a:rPr>
              <a:t>rehydration</a:t>
            </a:r>
            <a:r>
              <a:rPr lang="en-US" dirty="0">
                <a:solidFill>
                  <a:schemeClr val="tx1"/>
                </a:solidFill>
              </a:rPr>
              <a:t> must take place,       such as in  </a:t>
            </a:r>
            <a:r>
              <a:rPr lang="en-US" b="1" u="sng" dirty="0">
                <a:solidFill>
                  <a:schemeClr val="tx1"/>
                </a:solidFill>
              </a:rPr>
              <a:t>rice</a:t>
            </a:r>
            <a:r>
              <a:rPr lang="en-US" b="1" dirty="0">
                <a:solidFill>
                  <a:schemeClr val="tx1"/>
                </a:solidFill>
              </a:rPr>
              <a:t> &amp; </a:t>
            </a:r>
            <a:r>
              <a:rPr lang="en-US" b="1" u="sng" dirty="0">
                <a:solidFill>
                  <a:schemeClr val="tx1"/>
                </a:solidFill>
              </a:rPr>
              <a:t>pasta cooking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Easy to over - cook food</a:t>
            </a:r>
            <a:r>
              <a:rPr lang="en-US" dirty="0">
                <a:solidFill>
                  <a:schemeClr val="tx1"/>
                </a:solidFill>
              </a:rPr>
              <a:t>, few seconds make a big difference in the result. 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Foods dry out easily</a:t>
            </a:r>
            <a:r>
              <a:rPr lang="en-US" dirty="0">
                <a:solidFill>
                  <a:schemeClr val="tx1"/>
                </a:solidFill>
              </a:rPr>
              <a:t>; e.g. bread becomes tougher.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Food Safety concerns</a:t>
            </a:r>
            <a:r>
              <a:rPr lang="en-US" dirty="0">
                <a:solidFill>
                  <a:schemeClr val="tx1"/>
                </a:solidFill>
              </a:rPr>
              <a:t>: studies show that </a:t>
            </a:r>
            <a:r>
              <a:rPr lang="en-US" b="1" u="sng" dirty="0">
                <a:solidFill>
                  <a:schemeClr val="tx1"/>
                </a:solidFill>
              </a:rPr>
              <a:t>hot and cold spots</a:t>
            </a:r>
            <a:r>
              <a:rPr lang="en-US" dirty="0">
                <a:solidFill>
                  <a:schemeClr val="tx1"/>
                </a:solidFill>
              </a:rPr>
              <a:t> can be found near each other; e.g.  </a:t>
            </a:r>
            <a:r>
              <a:rPr lang="en-US" b="1" u="sng" dirty="0">
                <a:solidFill>
                  <a:schemeClr val="tx1"/>
                </a:solidFill>
              </a:rPr>
              <a:t>chicken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b="1" u="sng" dirty="0">
                <a:solidFill>
                  <a:schemeClr val="tx1"/>
                </a:solidFill>
              </a:rPr>
              <a:t>salmonella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8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/>
              <a:t>Why Cook Food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828800"/>
            <a:ext cx="8839200" cy="48006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1: To </a:t>
            </a:r>
            <a:r>
              <a:rPr lang="en-US" b="1" u="sng" dirty="0">
                <a:solidFill>
                  <a:schemeClr val="tx1"/>
                </a:solidFill>
              </a:rPr>
              <a:t>ensure that food is safe and edible</a:t>
            </a:r>
            <a:r>
              <a:rPr lang="en-US" b="1" dirty="0">
                <a:solidFill>
                  <a:schemeClr val="tx1"/>
                </a:solidFill>
              </a:rPr>
              <a:t> (fit to be eaten)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Cooking </a:t>
            </a:r>
            <a:r>
              <a:rPr lang="en-US" b="1" u="sng" dirty="0">
                <a:solidFill>
                  <a:schemeClr val="tx1"/>
                </a:solidFill>
              </a:rPr>
              <a:t>destroys most pathogenic microorganisms</a:t>
            </a:r>
            <a:r>
              <a:rPr lang="en-US" dirty="0">
                <a:solidFill>
                  <a:schemeClr val="tx1"/>
                </a:solidFill>
              </a:rPr>
              <a:t> that might be found in raw food,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For example: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Pasteurization of milk</a:t>
            </a:r>
            <a:r>
              <a:rPr lang="en-US" dirty="0">
                <a:solidFill>
                  <a:schemeClr val="tx1"/>
                </a:solidFill>
              </a:rPr>
              <a:t>: heating the milk to a </a:t>
            </a:r>
            <a:r>
              <a:rPr lang="en-US" b="1" u="sng" dirty="0">
                <a:solidFill>
                  <a:schemeClr val="tx1"/>
                </a:solidFill>
              </a:rPr>
              <a:t>specific</a:t>
            </a:r>
            <a:r>
              <a:rPr lang="en-US" dirty="0">
                <a:solidFill>
                  <a:schemeClr val="tx1"/>
                </a:solidFill>
              </a:rPr>
              <a:t> well controlled </a:t>
            </a:r>
            <a:r>
              <a:rPr lang="en-US" b="1" u="sng" dirty="0">
                <a:solidFill>
                  <a:schemeClr val="tx1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temperature</a:t>
            </a:r>
            <a:r>
              <a:rPr lang="en-US" dirty="0">
                <a:solidFill>
                  <a:schemeClr val="tx1"/>
                </a:solidFill>
              </a:rPr>
              <a:t>,  then </a:t>
            </a:r>
            <a:r>
              <a:rPr lang="en-US" b="1" u="sng" dirty="0">
                <a:solidFill>
                  <a:schemeClr val="tx1"/>
                </a:solidFill>
              </a:rPr>
              <a:t>cooling it quickly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1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35052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/>
              <a:t>Microwave Radiation 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40962" name="Picture 2" descr="http://www.thedailygreen.com/cm/thedailygreen/images/Fe/microwave-drawing-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663754" cy="35755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825" y="1371600"/>
            <a:ext cx="38533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Microwave ovens</a:t>
            </a:r>
            <a:r>
              <a:rPr lang="en-US" sz="2800" dirty="0"/>
              <a:t>:</a:t>
            </a:r>
          </a:p>
          <a:p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Some</a:t>
            </a:r>
            <a:r>
              <a:rPr lang="en-US" sz="2800" dirty="0"/>
              <a:t> contain a </a:t>
            </a:r>
            <a:r>
              <a:rPr lang="en-US" sz="2800" b="1" u="sng" dirty="0"/>
              <a:t>turntable</a:t>
            </a:r>
            <a:r>
              <a:rPr lang="en-US" sz="2800" dirty="0"/>
              <a:t>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Others</a:t>
            </a:r>
            <a:r>
              <a:rPr lang="en-US" sz="2800" dirty="0"/>
              <a:t> contain a </a:t>
            </a:r>
            <a:r>
              <a:rPr lang="en-US" sz="2800" b="1" u="sng" dirty="0"/>
              <a:t>stirrer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For more </a:t>
            </a:r>
            <a:r>
              <a:rPr lang="en-US" sz="2800" b="1" u="sng" dirty="0"/>
              <a:t>uniform distribution</a:t>
            </a:r>
            <a:r>
              <a:rPr lang="en-US" sz="2800" dirty="0"/>
              <a:t> of the electromagnetic waves.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Induction Cooking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6388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Is 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relatively new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cooking method.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</a:rPr>
              <a:t>Uses</a:t>
            </a:r>
            <a:r>
              <a:rPr lang="en-US" dirty="0">
                <a:solidFill>
                  <a:schemeClr val="tx1"/>
                </a:solidFill>
              </a:rPr>
              <a:t>        </a:t>
            </a:r>
            <a:r>
              <a:rPr lang="en-US" b="1" u="sng" dirty="0">
                <a:solidFill>
                  <a:schemeClr val="tx1"/>
                </a:solidFill>
              </a:rPr>
              <a:t>specially designed cook tops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made of a </a:t>
            </a:r>
            <a:r>
              <a:rPr lang="en-US" b="1" u="sng" dirty="0">
                <a:solidFill>
                  <a:schemeClr val="tx1"/>
                </a:solidFill>
              </a:rPr>
              <a:t>smooth ceramic material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over an </a:t>
            </a:r>
            <a:r>
              <a:rPr lang="en-US" b="1" u="sng" dirty="0">
                <a:solidFill>
                  <a:schemeClr val="tx1"/>
                </a:solidFill>
              </a:rPr>
              <a:t>induction coil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An </a:t>
            </a:r>
            <a:r>
              <a:rPr lang="en-US" b="1" u="sng" dirty="0">
                <a:solidFill>
                  <a:schemeClr val="tx1"/>
                </a:solidFill>
              </a:rPr>
              <a:t>induction cooktop</a:t>
            </a:r>
            <a:r>
              <a:rPr lang="en-US" dirty="0">
                <a:solidFill>
                  <a:schemeClr val="tx1"/>
                </a:solidFill>
              </a:rPr>
              <a:t>   </a:t>
            </a:r>
            <a:r>
              <a:rPr lang="en-US" b="1" u="sng" dirty="0">
                <a:solidFill>
                  <a:schemeClr val="tx1"/>
                </a:solidFill>
              </a:rPr>
              <a:t>transfers electrical energy</a:t>
            </a:r>
            <a:r>
              <a:rPr lang="en-US" dirty="0">
                <a:solidFill>
                  <a:schemeClr val="tx1"/>
                </a:solidFill>
              </a:rPr>
              <a:t> by </a:t>
            </a:r>
            <a:r>
              <a:rPr lang="en-US" b="1" u="sng" dirty="0">
                <a:solidFill>
                  <a:schemeClr val="tx1"/>
                </a:solidFill>
              </a:rPr>
              <a:t>induction</a:t>
            </a:r>
            <a:r>
              <a:rPr lang="en-US" dirty="0">
                <a:solidFill>
                  <a:schemeClr val="tx1"/>
                </a:solidFill>
              </a:rPr>
              <a:t> from a </a:t>
            </a:r>
            <a:r>
              <a:rPr lang="en-US" b="1" u="sng" dirty="0">
                <a:solidFill>
                  <a:schemeClr val="tx1"/>
                </a:solidFill>
              </a:rPr>
              <a:t>coil of wire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Induction coil </a:t>
            </a:r>
            <a:r>
              <a:rPr lang="en-US" b="1" u="sng" dirty="0">
                <a:solidFill>
                  <a:schemeClr val="tx1"/>
                </a:solidFill>
              </a:rPr>
              <a:t>creates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b="1" u="sng" dirty="0">
                <a:solidFill>
                  <a:schemeClr val="tx1"/>
                </a:solidFill>
              </a:rPr>
              <a:t>magnetic current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causes a metal pan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the cook top </a:t>
            </a:r>
            <a:r>
              <a:rPr lang="en-US" b="1" u="sng" dirty="0">
                <a:solidFill>
                  <a:schemeClr val="tx1"/>
                </a:solidFill>
              </a:rPr>
              <a:t>to heat up quickly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1"/>
                </a:solidFill>
              </a:rPr>
              <a:t>Heat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b="1" u="sng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transferred</a:t>
            </a:r>
            <a:r>
              <a:rPr lang="en-US" dirty="0">
                <a:solidFill>
                  <a:schemeClr val="tx1"/>
                </a:solidFill>
              </a:rPr>
              <a:t> to the food in the pan through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conduction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rgbClr val="00B050"/>
                </a:solidFill>
              </a:rPr>
              <a:t>cook top itself remains cold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7773">
            <a:off x="7650028" y="2533699"/>
            <a:ext cx="1492770" cy="10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1493"/>
            <a:ext cx="1828800" cy="16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" y="258696"/>
            <a:ext cx="55599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Induction  &amp; </a:t>
            </a:r>
            <a:br>
              <a:rPr lang="en-US" b="1" dirty="0"/>
            </a:br>
            <a:r>
              <a:rPr lang="en-US" b="1" dirty="0"/>
              <a:t>Induction Cooktops</a:t>
            </a:r>
          </a:p>
        </p:txBody>
      </p:sp>
      <p:pic>
        <p:nvPicPr>
          <p:cNvPr id="30722" name="Picture 2" descr="http://www.dvorsons.com/Iwatani/HowItWo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" y="1634218"/>
            <a:ext cx="5951411" cy="453153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10" y="830196"/>
            <a:ext cx="2885090" cy="25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7955" y="3736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Induction Cooktop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10" y="444172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Induction Cookware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655" y="16764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Cookware</a:t>
            </a:r>
            <a:r>
              <a:rPr lang="en-US" sz="2800" dirty="0"/>
              <a:t> used for </a:t>
            </a:r>
            <a:r>
              <a:rPr lang="en-US" sz="2800" b="1" dirty="0"/>
              <a:t>induction cooking </a:t>
            </a:r>
            <a:r>
              <a:rPr lang="en-US" sz="2800" b="1" u="sng" dirty="0"/>
              <a:t>must be</a:t>
            </a:r>
            <a:r>
              <a:rPr lang="en-US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u="sng" dirty="0"/>
              <a:t>Flat at the bottom</a:t>
            </a:r>
            <a:r>
              <a:rPr lang="en-US" sz="2800" u="sng" dirty="0"/>
              <a:t> </a:t>
            </a:r>
            <a:r>
              <a:rPr lang="en-US" sz="2800" dirty="0"/>
              <a:t>for good contact with the cook top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Made of </a:t>
            </a:r>
            <a:r>
              <a:rPr lang="en-US" sz="2800" b="1" u="sng" dirty="0"/>
              <a:t>ferrous</a:t>
            </a:r>
            <a:r>
              <a:rPr lang="en-US" sz="2800" dirty="0"/>
              <a:t> (</a:t>
            </a:r>
            <a:r>
              <a:rPr lang="en-US" sz="2800" b="1" dirty="0"/>
              <a:t>iron containing) </a:t>
            </a:r>
            <a:r>
              <a:rPr lang="en-US" sz="2800" b="1" u="sng" dirty="0"/>
              <a:t>metals</a:t>
            </a:r>
            <a:r>
              <a:rPr lang="en-US" sz="2800" dirty="0"/>
              <a:t>, such as cast iron, </a:t>
            </a:r>
            <a:r>
              <a:rPr lang="en-US" sz="2800" b="1" u="sng" dirty="0"/>
              <a:t>magnetic stainless steel</a:t>
            </a:r>
            <a:r>
              <a:rPr lang="en-US" sz="2800" dirty="0"/>
              <a:t>, or </a:t>
            </a:r>
            <a:r>
              <a:rPr lang="en-US" sz="2800" b="1" u="sng" dirty="0"/>
              <a:t>enamel over steel</a:t>
            </a:r>
            <a:r>
              <a:rPr lang="en-US" sz="28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Other materials </a:t>
            </a:r>
            <a:r>
              <a:rPr lang="en-US" sz="2800" b="1" u="sng" dirty="0">
                <a:solidFill>
                  <a:srgbClr val="FF0000"/>
                </a:solidFill>
              </a:rPr>
              <a:t>will not heat up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on these cook tops.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Advantages of Induction Cooking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077200" cy="4191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</a:rPr>
              <a:t>Rapid heating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</a:rPr>
              <a:t>Easy cleanup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because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chemeClr val="tx1"/>
                </a:solidFill>
              </a:rPr>
              <a:t>Spilled food does not stick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because the </a:t>
            </a:r>
            <a:r>
              <a:rPr lang="en-US" sz="3200" b="1" u="sng" dirty="0">
                <a:solidFill>
                  <a:schemeClr val="tx1"/>
                </a:solidFill>
              </a:rPr>
              <a:t>surface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B050"/>
                </a:solidFill>
              </a:rPr>
              <a:t>Remains cool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B050"/>
                </a:solidFill>
              </a:rPr>
              <a:t>Is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b="1" dirty="0">
                <a:solidFill>
                  <a:srgbClr val="00B050"/>
                </a:solidFill>
              </a:rPr>
              <a:t>smooth </a:t>
            </a:r>
            <a:r>
              <a:rPr lang="en-US" sz="3200" b="1" dirty="0">
                <a:solidFill>
                  <a:schemeClr val="tx1"/>
                </a:solidFill>
              </a:rPr>
              <a:t>( no nooks) </a:t>
            </a:r>
          </a:p>
          <a:p>
            <a:pPr lvl="2" algn="l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62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b="1" dirty="0"/>
              <a:t>Media of Heat Transfer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124200"/>
            <a:ext cx="6781800" cy="3276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Air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Water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Steam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28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/>
              <a:t>Air</a:t>
            </a:r>
            <a:br>
              <a:rPr lang="en-US" b="1" dirty="0"/>
            </a:br>
            <a:r>
              <a:rPr lang="en-US" b="1" u="sng" dirty="0"/>
              <a:t>Dry</a:t>
            </a:r>
            <a:r>
              <a:rPr lang="en-US" b="1" dirty="0"/>
              <a:t> Heat Cooking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534400" cy="4724400"/>
          </a:xfrm>
        </p:spPr>
        <p:txBody>
          <a:bodyPr>
            <a:normAutofit lnSpcReduction="10000"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Why dry?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Because the </a:t>
            </a:r>
            <a:r>
              <a:rPr lang="en-US" b="1" u="sng" dirty="0">
                <a:solidFill>
                  <a:schemeClr val="tx1"/>
                </a:solidFill>
              </a:rPr>
              <a:t>surface of food comes in contact with dry air</a:t>
            </a:r>
            <a:r>
              <a:rPr lang="en-US" dirty="0">
                <a:solidFill>
                  <a:schemeClr val="tx1"/>
                </a:solidFill>
              </a:rPr>
              <a:t> where </a:t>
            </a:r>
            <a:r>
              <a:rPr lang="en-US" b="1" u="sng" dirty="0">
                <a:solidFill>
                  <a:schemeClr val="tx1"/>
                </a:solidFill>
              </a:rPr>
              <a:t>food is not covered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Such as in: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Roasting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Baking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Broiling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Outdoor grilling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8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/>
              <a:t>Water</a:t>
            </a:r>
            <a:br>
              <a:rPr lang="en-US" sz="4000" b="1" dirty="0"/>
            </a:br>
            <a:r>
              <a:rPr lang="en-US" sz="4000" b="1" u="sng" dirty="0"/>
              <a:t>Moist</a:t>
            </a:r>
            <a:r>
              <a:rPr lang="en-US" sz="4000" b="1" dirty="0"/>
              <a:t> Heat Cooking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610600" cy="47244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dirty="0">
                <a:solidFill>
                  <a:schemeClr val="tx1"/>
                </a:solidFill>
              </a:rPr>
              <a:t>Such as: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Simmering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To cook at </a:t>
            </a:r>
            <a:r>
              <a:rPr lang="en-US" b="1" u="sng" dirty="0">
                <a:solidFill>
                  <a:schemeClr val="tx1"/>
                </a:solidFill>
              </a:rPr>
              <a:t>below the boiling point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Temperature remains </a:t>
            </a:r>
            <a:r>
              <a:rPr lang="en-US" b="1" u="sng" dirty="0">
                <a:solidFill>
                  <a:schemeClr val="tx1"/>
                </a:solidFill>
              </a:rPr>
              <a:t>between 85- 96 degrees C</a:t>
            </a:r>
            <a:r>
              <a:rPr lang="en-US" dirty="0">
                <a:solidFill>
                  <a:schemeClr val="tx1"/>
                </a:solidFill>
              </a:rPr>
              <a:t>, just below the boiling point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It is a </a:t>
            </a:r>
            <a:r>
              <a:rPr lang="en-US" b="1" u="sng" dirty="0">
                <a:solidFill>
                  <a:schemeClr val="tx1"/>
                </a:solidFill>
              </a:rPr>
              <a:t>slow cooking</a:t>
            </a:r>
            <a:r>
              <a:rPr lang="en-US" dirty="0">
                <a:solidFill>
                  <a:schemeClr val="tx1"/>
                </a:solidFill>
              </a:rPr>
              <a:t> method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Boiling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To cook at the boiling point, e.g. </a:t>
            </a:r>
            <a:r>
              <a:rPr lang="en-US" b="1" u="sng" dirty="0">
                <a:solidFill>
                  <a:schemeClr val="tx1"/>
                </a:solidFill>
              </a:rPr>
              <a:t>100 degrees C at sea level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Stewing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To cook in a </a:t>
            </a:r>
            <a:r>
              <a:rPr lang="en-US" b="1" u="sng" dirty="0">
                <a:solidFill>
                  <a:schemeClr val="tx1"/>
                </a:solidFill>
              </a:rPr>
              <a:t>small amount of liquid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08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Water </a:t>
            </a:r>
            <a:br>
              <a:rPr lang="en-US" sz="3600" dirty="0"/>
            </a:br>
            <a:r>
              <a:rPr lang="en-US" sz="3600" b="1" u="sng" dirty="0"/>
              <a:t>Moist</a:t>
            </a:r>
            <a:r>
              <a:rPr lang="en-US" sz="3600" dirty="0"/>
              <a:t> Heat Cooking Method</a:t>
            </a:r>
            <a:br>
              <a:rPr lang="en-US" sz="3600" dirty="0"/>
            </a:br>
            <a:r>
              <a:rPr lang="en-US" sz="3600" b="1" u="sng" dirty="0"/>
              <a:t>Cont’d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457200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US" dirty="0">
                <a:solidFill>
                  <a:schemeClr val="tx1"/>
                </a:solidFill>
              </a:rPr>
              <a:t>Such as: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Poaching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To cook in hot liquid (</a:t>
            </a:r>
            <a:r>
              <a:rPr lang="en-US" b="1" u="sng" dirty="0">
                <a:solidFill>
                  <a:schemeClr val="tx1"/>
                </a:solidFill>
              </a:rPr>
              <a:t>put food in the liquid after it gets hot</a:t>
            </a:r>
            <a:r>
              <a:rPr lang="en-US" dirty="0">
                <a:solidFill>
                  <a:schemeClr val="tx1"/>
                </a:solidFill>
              </a:rPr>
              <a:t>)      and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To carefully handle food to </a:t>
            </a:r>
            <a:r>
              <a:rPr lang="en-US" b="1" u="sng" dirty="0">
                <a:solidFill>
                  <a:schemeClr val="tx1"/>
                </a:solidFill>
              </a:rPr>
              <a:t>keep its shape or form</a:t>
            </a:r>
            <a:r>
              <a:rPr lang="en-US" dirty="0">
                <a:solidFill>
                  <a:schemeClr val="tx1"/>
                </a:solidFill>
              </a:rPr>
              <a:t>, e.g. poached eggs or fish.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Braising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u="sng" dirty="0">
                <a:solidFill>
                  <a:schemeClr val="tx1"/>
                </a:solidFill>
              </a:rPr>
              <a:t>brown</a:t>
            </a:r>
            <a:r>
              <a:rPr lang="en-US" dirty="0">
                <a:solidFill>
                  <a:schemeClr val="tx1"/>
                </a:solidFill>
              </a:rPr>
              <a:t> meat or poultry in a little fat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Then slowly cook</a:t>
            </a:r>
            <a:r>
              <a:rPr lang="en-US" dirty="0">
                <a:solidFill>
                  <a:schemeClr val="tx1"/>
                </a:solidFill>
              </a:rPr>
              <a:t> it in a </a:t>
            </a:r>
            <a:r>
              <a:rPr lang="en-US" b="1" u="sng" dirty="0">
                <a:solidFill>
                  <a:schemeClr val="tx1"/>
                </a:solidFill>
              </a:rPr>
              <a:t>small amount of liquid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u="sng" dirty="0">
                <a:solidFill>
                  <a:schemeClr val="tx1"/>
                </a:solidFill>
              </a:rPr>
              <a:t>in steam</a:t>
            </a:r>
            <a:r>
              <a:rPr lang="en-US" dirty="0">
                <a:solidFill>
                  <a:schemeClr val="tx1"/>
                </a:solidFill>
              </a:rPr>
              <a:t> in a </a:t>
            </a:r>
            <a:r>
              <a:rPr lang="en-US" b="1" u="sng" dirty="0">
                <a:solidFill>
                  <a:schemeClr val="tx1"/>
                </a:solidFill>
              </a:rPr>
              <a:t>covered pan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3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/>
              <a:t>Water </a:t>
            </a:r>
            <a:br>
              <a:rPr lang="en-US" sz="2800" dirty="0"/>
            </a:br>
            <a:r>
              <a:rPr lang="en-US" sz="2800" b="1" u="sng" dirty="0"/>
              <a:t>Moist</a:t>
            </a:r>
            <a:r>
              <a:rPr lang="en-US" sz="2800" dirty="0"/>
              <a:t> Heat Cooking Method</a:t>
            </a:r>
            <a:br>
              <a:rPr lang="en-US" sz="2800" dirty="0"/>
            </a:br>
            <a:r>
              <a:rPr lang="en-US" sz="2800" b="1" u="sng" dirty="0"/>
              <a:t>Cont’d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dirty="0">
                <a:solidFill>
                  <a:schemeClr val="tx1"/>
                </a:solidFill>
              </a:rPr>
              <a:t>Such as: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Blanching</a:t>
            </a:r>
            <a:r>
              <a:rPr lang="en-US" dirty="0">
                <a:solidFill>
                  <a:schemeClr val="tx1"/>
                </a:solidFill>
              </a:rPr>
              <a:t>: heating for a </a:t>
            </a:r>
            <a:r>
              <a:rPr lang="en-US" b="1" u="sng" dirty="0">
                <a:solidFill>
                  <a:schemeClr val="tx1"/>
                </a:solidFill>
              </a:rPr>
              <a:t>few minutes by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Immersing </a:t>
            </a:r>
            <a:r>
              <a:rPr lang="en-US" b="1" u="sng" dirty="0">
                <a:solidFill>
                  <a:schemeClr val="tx1"/>
                </a:solidFill>
              </a:rPr>
              <a:t>in boiling water</a:t>
            </a:r>
            <a:r>
              <a:rPr lang="en-US" dirty="0">
                <a:solidFill>
                  <a:schemeClr val="tx1"/>
                </a:solidFill>
              </a:rPr>
              <a:t>,        or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Exposing to </a:t>
            </a:r>
            <a:r>
              <a:rPr lang="en-US" b="1" u="sng" dirty="0">
                <a:solidFill>
                  <a:schemeClr val="tx1"/>
                </a:solidFill>
              </a:rPr>
              <a:t>steam</a:t>
            </a:r>
            <a:r>
              <a:rPr lang="en-US" dirty="0">
                <a:solidFill>
                  <a:schemeClr val="tx1"/>
                </a:solidFill>
              </a:rPr>
              <a:t>,                       or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In the </a:t>
            </a:r>
            <a:r>
              <a:rPr lang="en-US" b="1" u="sng" dirty="0">
                <a:solidFill>
                  <a:schemeClr val="tx1"/>
                </a:solidFill>
              </a:rPr>
              <a:t>microwave oven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Blanching  Advantages: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applied to vegetables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rgbClr val="00B050"/>
                </a:solidFill>
              </a:rPr>
              <a:t>preserve color and taste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b="1" u="sng" dirty="0">
                <a:solidFill>
                  <a:schemeClr val="tx1"/>
                </a:solidFill>
              </a:rPr>
              <a:t>stopping</a:t>
            </a:r>
            <a:r>
              <a:rPr lang="en-US" b="1" u="sng" dirty="0">
                <a:solidFill>
                  <a:srgbClr val="00B05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enzymatic action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 can </a:t>
            </a:r>
            <a:r>
              <a:rPr lang="en-US" b="1" u="sng" dirty="0">
                <a:solidFill>
                  <a:srgbClr val="FF0000"/>
                </a:solidFill>
              </a:rPr>
              <a:t>cause loss of flavor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u="sng" dirty="0">
                <a:solidFill>
                  <a:srgbClr val="FF0000"/>
                </a:solidFill>
              </a:rPr>
              <a:t>color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rgbClr val="FF0000"/>
                </a:solidFill>
              </a:rPr>
              <a:t>texture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rgbClr val="00B050"/>
                </a:solidFill>
              </a:rPr>
              <a:t>Cleanses</a:t>
            </a:r>
            <a:r>
              <a:rPr lang="en-US" dirty="0">
                <a:solidFill>
                  <a:schemeClr val="tx1"/>
                </a:solidFill>
              </a:rPr>
              <a:t> the surface of </a:t>
            </a:r>
            <a:r>
              <a:rPr lang="en-US" b="1" u="sng" dirty="0">
                <a:solidFill>
                  <a:srgbClr val="FF0000"/>
                </a:solidFill>
              </a:rPr>
              <a:t>dirt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rgbClr val="FF0000"/>
                </a:solidFill>
              </a:rPr>
              <a:t>organisms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rgbClr val="00B050"/>
                </a:solidFill>
              </a:rPr>
              <a:t>Brightens the color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Helps </a:t>
            </a:r>
            <a:r>
              <a:rPr lang="en-US" b="1" u="sng" dirty="0">
                <a:solidFill>
                  <a:srgbClr val="00B050"/>
                </a:solidFill>
              </a:rPr>
              <a:t>retard loss of vitamins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Wilts or </a:t>
            </a:r>
            <a:r>
              <a:rPr lang="en-US" b="1" u="sng" dirty="0">
                <a:solidFill>
                  <a:schemeClr val="tx1"/>
                </a:solidFill>
              </a:rPr>
              <a:t>softens vegetables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makes them </a:t>
            </a:r>
            <a:r>
              <a:rPr lang="en-US" b="1" u="sng" dirty="0">
                <a:solidFill>
                  <a:srgbClr val="00B050"/>
                </a:solidFill>
              </a:rPr>
              <a:t>easier to pack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5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Why Cook Food? </a:t>
            </a:r>
            <a:r>
              <a:rPr lang="en-US" b="1" dirty="0"/>
              <a:t>Cont’d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371600"/>
            <a:ext cx="9067800" cy="5410200"/>
          </a:xfrm>
        </p:spPr>
        <p:txBody>
          <a:bodyPr>
            <a:normAutofit fontScale="70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</a:rPr>
              <a:t>2:   </a:t>
            </a:r>
            <a:r>
              <a:rPr lang="en-US" sz="3400" b="1" u="sng" dirty="0">
                <a:solidFill>
                  <a:schemeClr val="tx1"/>
                </a:solidFill>
              </a:rPr>
              <a:t>To improve the digestibility of food components</a:t>
            </a:r>
            <a:endParaRPr lang="en-US" sz="3400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For example: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400" b="1" u="sng" dirty="0">
                <a:solidFill>
                  <a:schemeClr val="tx1"/>
                </a:solidFill>
              </a:rPr>
              <a:t>Grains and legumes</a:t>
            </a:r>
            <a:r>
              <a:rPr lang="en-US" sz="3400" dirty="0">
                <a:solidFill>
                  <a:schemeClr val="tx1"/>
                </a:solidFill>
              </a:rPr>
              <a:t> are </a:t>
            </a:r>
            <a:r>
              <a:rPr lang="en-US" sz="3400" b="1" u="sng" dirty="0">
                <a:solidFill>
                  <a:schemeClr val="tx1"/>
                </a:solidFill>
              </a:rPr>
              <a:t>more readily attacked by our digestive enzyme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3:   </a:t>
            </a:r>
            <a:r>
              <a:rPr lang="en-US" b="1" u="sng" dirty="0">
                <a:solidFill>
                  <a:schemeClr val="tx1"/>
                </a:solidFill>
              </a:rPr>
              <a:t>Starch gelatinization</a:t>
            </a:r>
            <a:r>
              <a:rPr lang="en-US" dirty="0">
                <a:solidFill>
                  <a:schemeClr val="tx1"/>
                </a:solidFill>
              </a:rPr>
              <a:t> : Gelatinization is also </a:t>
            </a:r>
            <a:r>
              <a:rPr lang="en-US" b="1" u="sng" dirty="0">
                <a:solidFill>
                  <a:schemeClr val="tx1"/>
                </a:solidFill>
              </a:rPr>
              <a:t>known as thickening of a                                                                     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     </a:t>
            </a:r>
            <a:r>
              <a:rPr lang="en-US" b="1" u="sng" dirty="0">
                <a:solidFill>
                  <a:schemeClr val="tx1"/>
                </a:solidFill>
              </a:rPr>
              <a:t>liquid</a:t>
            </a:r>
            <a:r>
              <a:rPr lang="en-US" b="1" dirty="0">
                <a:solidFill>
                  <a:schemeClr val="tx1"/>
                </a:solidFill>
              </a:rPr>
              <a:t> .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b="1" dirty="0">
                <a:solidFill>
                  <a:schemeClr val="tx1"/>
                </a:solidFill>
              </a:rPr>
              <a:t>How?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When </a:t>
            </a:r>
            <a:r>
              <a:rPr lang="en-US" b="1" u="sng" dirty="0">
                <a:solidFill>
                  <a:schemeClr val="tx1"/>
                </a:solidFill>
              </a:rPr>
              <a:t>heated</a:t>
            </a:r>
            <a:r>
              <a:rPr lang="en-US" dirty="0">
                <a:solidFill>
                  <a:schemeClr val="tx1"/>
                </a:solidFill>
              </a:rPr>
              <a:t> the grains/starch granules </a:t>
            </a:r>
            <a:r>
              <a:rPr lang="en-US" b="1" u="sng" dirty="0">
                <a:solidFill>
                  <a:schemeClr val="tx1"/>
                </a:solidFill>
              </a:rPr>
              <a:t>absorb the liquid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chemeClr val="tx1"/>
                </a:solidFill>
              </a:rPr>
              <a:t>swell and then burst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chemeClr val="tx1"/>
                </a:solidFill>
              </a:rPr>
              <a:t>releasing starch into the liquid</a:t>
            </a:r>
            <a:r>
              <a:rPr lang="en-US" dirty="0">
                <a:solidFill>
                  <a:schemeClr val="tx1"/>
                </a:solidFill>
              </a:rPr>
              <a:t>. The granules/grains </a:t>
            </a:r>
            <a:r>
              <a:rPr lang="en-US" b="1" u="sng" dirty="0">
                <a:solidFill>
                  <a:schemeClr val="tx1"/>
                </a:solidFill>
              </a:rPr>
              <a:t>swell up to 5 times their original size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Pre-gelatinized starch</a:t>
            </a:r>
            <a:r>
              <a:rPr lang="en-US" dirty="0">
                <a:solidFill>
                  <a:schemeClr val="tx1"/>
                </a:solidFill>
              </a:rPr>
              <a:t> is starch </a:t>
            </a:r>
            <a:r>
              <a:rPr lang="en-US" b="1" u="sng" dirty="0">
                <a:solidFill>
                  <a:schemeClr val="tx1"/>
                </a:solidFill>
              </a:rPr>
              <a:t>cooked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then dried</a:t>
            </a:r>
            <a:r>
              <a:rPr lang="en-US" dirty="0">
                <a:solidFill>
                  <a:schemeClr val="tx1"/>
                </a:solidFill>
              </a:rPr>
              <a:t> in the starch factory on a </a:t>
            </a:r>
            <a:r>
              <a:rPr lang="en-US" b="1" u="sng" dirty="0">
                <a:solidFill>
                  <a:schemeClr val="tx1"/>
                </a:solidFill>
              </a:rPr>
              <a:t>drum dryer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or in an </a:t>
            </a:r>
            <a:r>
              <a:rPr lang="en-US" b="1" u="sng" dirty="0">
                <a:solidFill>
                  <a:schemeClr val="tx1"/>
                </a:solidFill>
              </a:rPr>
              <a:t>extruder</a:t>
            </a:r>
            <a:r>
              <a:rPr lang="en-US" dirty="0">
                <a:solidFill>
                  <a:schemeClr val="tx1"/>
                </a:solidFill>
              </a:rPr>
              <a:t> making the starch </a:t>
            </a:r>
            <a:r>
              <a:rPr lang="en-US" b="1" u="sng" dirty="0">
                <a:solidFill>
                  <a:schemeClr val="tx1"/>
                </a:solidFill>
              </a:rPr>
              <a:t>cold water soluble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4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dirty="0"/>
              <a:t>Steam  </a:t>
            </a:r>
            <a:br>
              <a:rPr lang="en-US" dirty="0"/>
            </a:br>
            <a:r>
              <a:rPr lang="en-US" b="1" u="sng" dirty="0"/>
              <a:t>Moist</a:t>
            </a:r>
            <a:r>
              <a:rPr lang="en-US" dirty="0"/>
              <a:t> Heat Cooking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763000" cy="4876800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Steaming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Food is placed on a </a:t>
            </a:r>
            <a:r>
              <a:rPr lang="en-US" b="1" u="sng" dirty="0">
                <a:solidFill>
                  <a:schemeClr val="tx1"/>
                </a:solidFill>
              </a:rPr>
              <a:t>rack above boiling water</a:t>
            </a:r>
            <a:r>
              <a:rPr lang="en-US" dirty="0">
                <a:solidFill>
                  <a:schemeClr val="tx1"/>
                </a:solidFill>
              </a:rPr>
              <a:t> in a </a:t>
            </a:r>
            <a:r>
              <a:rPr lang="en-US" b="1" u="sng" dirty="0">
                <a:solidFill>
                  <a:schemeClr val="tx1"/>
                </a:solidFill>
              </a:rPr>
              <a:t>covered container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e.g. couscous, vegetables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Steaming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also occurs: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When </a:t>
            </a:r>
            <a:r>
              <a:rPr lang="en-US" b="1" u="sng" dirty="0">
                <a:solidFill>
                  <a:schemeClr val="tx1"/>
                </a:solidFill>
              </a:rPr>
              <a:t>food containing water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b="1" u="sng" dirty="0">
                <a:solidFill>
                  <a:schemeClr val="tx1"/>
                </a:solidFill>
              </a:rPr>
              <a:t>wrapped in aluminum foil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baked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e.g. </a:t>
            </a:r>
            <a:r>
              <a:rPr lang="en-US" b="1" dirty="0">
                <a:solidFill>
                  <a:schemeClr val="tx1"/>
                </a:solidFill>
              </a:rPr>
              <a:t>baked potatoes</a:t>
            </a:r>
            <a:r>
              <a:rPr lang="en-US" dirty="0">
                <a:solidFill>
                  <a:schemeClr val="tx1"/>
                </a:solidFill>
              </a:rPr>
              <a:t> (steam develops inside the potato)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b="1" u="sng" dirty="0">
                <a:solidFill>
                  <a:schemeClr val="tx1"/>
                </a:solidFill>
              </a:rPr>
              <a:t>pressure fryers</a:t>
            </a:r>
            <a:r>
              <a:rPr lang="en-US" dirty="0">
                <a:solidFill>
                  <a:schemeClr val="tx1"/>
                </a:solidFill>
              </a:rPr>
              <a:t>: food </a:t>
            </a:r>
            <a:r>
              <a:rPr lang="en-US" b="1" dirty="0">
                <a:solidFill>
                  <a:schemeClr val="tx1"/>
                </a:solidFill>
              </a:rPr>
              <a:t>cooking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</a:rPr>
              <a:t>oil</a:t>
            </a:r>
            <a:r>
              <a:rPr lang="en-US" dirty="0">
                <a:solidFill>
                  <a:schemeClr val="tx1"/>
                </a:solidFill>
              </a:rPr>
              <a:t> are brought to high temperatures </a:t>
            </a:r>
            <a:r>
              <a:rPr lang="en-US" b="1" dirty="0">
                <a:solidFill>
                  <a:schemeClr val="tx1"/>
                </a:solidFill>
              </a:rPr>
              <a:t>while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</a:rPr>
              <a:t>pressure</a:t>
            </a:r>
            <a:r>
              <a:rPr lang="en-US" dirty="0">
                <a:solidFill>
                  <a:schemeClr val="tx1"/>
                </a:solidFill>
              </a:rPr>
              <a:t> is held high enough to </a:t>
            </a:r>
            <a:r>
              <a:rPr lang="en-US" b="1" dirty="0">
                <a:solidFill>
                  <a:schemeClr val="tx1"/>
                </a:solidFill>
              </a:rPr>
              <a:t>cook</a:t>
            </a:r>
            <a:r>
              <a:rPr lang="en-US" dirty="0">
                <a:solidFill>
                  <a:schemeClr val="tx1"/>
                </a:solidFill>
              </a:rPr>
              <a:t> the food more quickly.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1752028" cy="17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429000" y="4114800"/>
            <a:ext cx="2438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7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1470025"/>
          </a:xfrm>
        </p:spPr>
        <p:txBody>
          <a:bodyPr/>
          <a:lstStyle/>
          <a:p>
            <a:r>
              <a:rPr lang="en-US" b="1" u="sng" dirty="0"/>
              <a:t>Moist</a:t>
            </a:r>
            <a:r>
              <a:rPr lang="en-US" dirty="0"/>
              <a:t> Heat Cookery </a:t>
            </a:r>
            <a:r>
              <a:rPr lang="en-US" b="1" u="sng" dirty="0"/>
              <a:t>Vs</a:t>
            </a:r>
            <a:r>
              <a:rPr lang="en-US" dirty="0"/>
              <a:t>   </a:t>
            </a:r>
            <a:r>
              <a:rPr lang="en-US" b="1" u="sng" dirty="0"/>
              <a:t>Dry</a:t>
            </a:r>
            <a:r>
              <a:rPr lang="en-US" dirty="0"/>
              <a:t> Heat Cookery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90800"/>
            <a:ext cx="8763000" cy="37338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Moist heat</a:t>
            </a:r>
            <a:r>
              <a:rPr lang="en-US" dirty="0">
                <a:solidFill>
                  <a:schemeClr val="tx1"/>
                </a:solidFill>
              </a:rPr>
              <a:t> cookery is </a:t>
            </a:r>
            <a:r>
              <a:rPr lang="en-US" b="1" u="sng" dirty="0">
                <a:solidFill>
                  <a:schemeClr val="tx1"/>
                </a:solidFill>
              </a:rPr>
              <a:t>faster</a:t>
            </a:r>
            <a:r>
              <a:rPr lang="en-US" dirty="0">
                <a:solidFill>
                  <a:schemeClr val="tx1"/>
                </a:solidFill>
              </a:rPr>
              <a:t> than </a:t>
            </a:r>
            <a:r>
              <a:rPr lang="en-US" b="1" u="sng" dirty="0">
                <a:solidFill>
                  <a:schemeClr val="tx1"/>
                </a:solidFill>
              </a:rPr>
              <a:t>dry heat</a:t>
            </a:r>
            <a:r>
              <a:rPr lang="en-US" b="1" dirty="0">
                <a:solidFill>
                  <a:schemeClr val="tx1"/>
                </a:solidFill>
              </a:rPr>
              <a:t> cookery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Why?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Because </a:t>
            </a:r>
            <a:r>
              <a:rPr lang="en-US" b="1" u="sng" dirty="0">
                <a:solidFill>
                  <a:srgbClr val="00B050"/>
                </a:solidFill>
              </a:rPr>
              <a:t>water is a better conductor of heat than air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Both </a:t>
            </a:r>
            <a:r>
              <a:rPr lang="en-US" b="1" u="sng" dirty="0">
                <a:solidFill>
                  <a:schemeClr val="tx1"/>
                </a:solidFill>
              </a:rPr>
              <a:t>convection</a:t>
            </a:r>
            <a:r>
              <a:rPr lang="en-US" b="1" dirty="0">
                <a:solidFill>
                  <a:schemeClr val="tx1"/>
                </a:solidFill>
              </a:rPr>
              <a:t>    and     </a:t>
            </a:r>
            <a:r>
              <a:rPr lang="en-US" b="1" u="sng" dirty="0">
                <a:solidFill>
                  <a:schemeClr val="tx1"/>
                </a:solidFill>
              </a:rPr>
              <a:t>conduction</a:t>
            </a:r>
            <a:r>
              <a:rPr lang="en-US" dirty="0">
                <a:solidFill>
                  <a:schemeClr val="tx1"/>
                </a:solidFill>
              </a:rPr>
              <a:t> take place </a:t>
            </a:r>
            <a:r>
              <a:rPr lang="en-US" b="1" u="sng" dirty="0">
                <a:solidFill>
                  <a:schemeClr val="tx1"/>
                </a:solidFill>
              </a:rPr>
              <a:t>in moist cooking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71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752600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b="1" u="sng" dirty="0"/>
              <a:t>Fat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u="sng" dirty="0"/>
              <a:t>Dry</a:t>
            </a:r>
            <a:r>
              <a:rPr lang="en-US" b="1" dirty="0"/>
              <a:t> Heat Cooking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05800" cy="4038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Why?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Because </a:t>
            </a:r>
            <a:r>
              <a:rPr lang="en-US" b="1" u="sng" dirty="0">
                <a:solidFill>
                  <a:schemeClr val="tx1"/>
                </a:solidFill>
              </a:rPr>
              <a:t>fat, not moisture</a:t>
            </a:r>
            <a:r>
              <a:rPr lang="en-US" dirty="0">
                <a:solidFill>
                  <a:schemeClr val="tx1"/>
                </a:solidFill>
              </a:rPr>
              <a:t>, comes </a:t>
            </a:r>
            <a:r>
              <a:rPr lang="en-US" b="1" u="sng" dirty="0">
                <a:solidFill>
                  <a:schemeClr val="tx1"/>
                </a:solidFill>
              </a:rPr>
              <a:t>in contact with food</a:t>
            </a:r>
            <a:r>
              <a:rPr lang="en-US" dirty="0">
                <a:solidFill>
                  <a:schemeClr val="tx1"/>
                </a:solidFill>
              </a:rPr>
              <a:t>        and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Usually</a:t>
            </a: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b="1" u="sng" dirty="0">
                <a:solidFill>
                  <a:schemeClr val="tx1"/>
                </a:solidFill>
              </a:rPr>
              <a:t>high temperature is involved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3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Fat </a:t>
            </a:r>
            <a:br>
              <a:rPr lang="en-US" b="1" dirty="0"/>
            </a:br>
            <a:r>
              <a:rPr lang="en-US" dirty="0"/>
              <a:t>Dry Heat Cooking Method 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610600" cy="4419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</a:rPr>
              <a:t>Includes</a:t>
            </a:r>
            <a:r>
              <a:rPr lang="en-US" dirty="0">
                <a:solidFill>
                  <a:schemeClr val="tx1"/>
                </a:solidFill>
              </a:rPr>
              <a:t> cooking methods such as: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Deep Fat Frying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Food is </a:t>
            </a:r>
            <a:r>
              <a:rPr lang="en-US" b="1" u="sng" dirty="0">
                <a:solidFill>
                  <a:schemeClr val="tx1"/>
                </a:solidFill>
              </a:rPr>
              <a:t>immersed in fat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Fat</a:t>
            </a:r>
            <a:r>
              <a:rPr lang="en-US" dirty="0">
                <a:solidFill>
                  <a:schemeClr val="tx1"/>
                </a:solidFill>
              </a:rPr>
              <a:t> can be </a:t>
            </a:r>
            <a:r>
              <a:rPr lang="en-US" b="1" u="sng" dirty="0">
                <a:solidFill>
                  <a:schemeClr val="tx1"/>
                </a:solidFill>
              </a:rPr>
              <a:t>heated</a:t>
            </a:r>
            <a:r>
              <a:rPr lang="en-US" dirty="0">
                <a:solidFill>
                  <a:schemeClr val="tx1"/>
                </a:solidFill>
              </a:rPr>
              <a:t> to a </a:t>
            </a:r>
            <a:r>
              <a:rPr lang="en-US" b="1" u="sng" dirty="0">
                <a:solidFill>
                  <a:schemeClr val="tx1"/>
                </a:solidFill>
              </a:rPr>
              <a:t>much higher temperatures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than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boiling point of water</a:t>
            </a:r>
            <a:r>
              <a:rPr lang="en-US" dirty="0">
                <a:solidFill>
                  <a:schemeClr val="tx1"/>
                </a:solidFill>
              </a:rPr>
              <a:t> (100 degrees C at sea level)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Fat is absorbed</a:t>
            </a:r>
            <a:r>
              <a:rPr lang="en-US" dirty="0">
                <a:solidFill>
                  <a:schemeClr val="tx1"/>
                </a:solidFill>
              </a:rPr>
              <a:t> by the food changing its </a:t>
            </a:r>
            <a:r>
              <a:rPr lang="en-US" b="1" u="sng" dirty="0">
                <a:solidFill>
                  <a:schemeClr val="tx1"/>
                </a:solidFill>
              </a:rPr>
              <a:t>flavor and texture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3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80772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Fat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Dry Heat </a:t>
            </a:r>
            <a:r>
              <a:rPr lang="en-US" b="1" dirty="0"/>
              <a:t>Cooking Method</a:t>
            </a:r>
            <a:r>
              <a:rPr lang="en-US" dirty="0"/>
              <a:t> </a:t>
            </a:r>
            <a:r>
              <a:rPr lang="en-US" b="1" dirty="0"/>
              <a:t>Cont'd.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0"/>
            <a:ext cx="8534400" cy="38862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</a:rPr>
              <a:t>Includes</a:t>
            </a:r>
            <a:r>
              <a:rPr lang="en-US" dirty="0">
                <a:solidFill>
                  <a:schemeClr val="tx1"/>
                </a:solidFill>
              </a:rPr>
              <a:t> cooking methods such as: </a:t>
            </a:r>
            <a:r>
              <a:rPr lang="en-US" b="1" u="sng" dirty="0">
                <a:solidFill>
                  <a:schemeClr val="tx1"/>
                </a:solidFill>
              </a:rPr>
              <a:t>cont'd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Pan Frying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Amount of </a:t>
            </a:r>
            <a:r>
              <a:rPr lang="en-US" b="1" u="sng" dirty="0">
                <a:solidFill>
                  <a:schemeClr val="tx1"/>
                </a:solidFill>
              </a:rPr>
              <a:t>fat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used      </a:t>
            </a:r>
            <a:r>
              <a:rPr lang="en-US" b="1" u="sng" dirty="0">
                <a:solidFill>
                  <a:schemeClr val="tx1"/>
                </a:solidFill>
              </a:rPr>
              <a:t>covers 1/3-1/2</a:t>
            </a:r>
            <a:r>
              <a:rPr lang="en-US" dirty="0">
                <a:solidFill>
                  <a:schemeClr val="tx1"/>
                </a:solidFill>
              </a:rPr>
              <a:t> the food.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Food </a:t>
            </a:r>
            <a:r>
              <a:rPr lang="en-US" dirty="0">
                <a:solidFill>
                  <a:schemeClr val="tx1"/>
                </a:solidFill>
              </a:rPr>
              <a:t>is usually </a:t>
            </a:r>
            <a:r>
              <a:rPr lang="en-US" b="1" u="sng" dirty="0">
                <a:solidFill>
                  <a:schemeClr val="tx1"/>
                </a:solidFill>
              </a:rPr>
              <a:t>breaded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Heat</a:t>
            </a:r>
            <a:r>
              <a:rPr lang="en-US" dirty="0">
                <a:solidFill>
                  <a:schemeClr val="tx1"/>
                </a:solidFill>
              </a:rPr>
              <a:t> source is usually </a:t>
            </a:r>
            <a:r>
              <a:rPr lang="en-US" b="1" u="sng" dirty="0">
                <a:solidFill>
                  <a:schemeClr val="tx1"/>
                </a:solidFill>
              </a:rPr>
              <a:t>moderate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Food is </a:t>
            </a:r>
            <a:r>
              <a:rPr lang="en-US" b="1" u="sng" dirty="0">
                <a:solidFill>
                  <a:schemeClr val="tx1"/>
                </a:solidFill>
              </a:rPr>
              <a:t>flipped over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when </a:t>
            </a:r>
            <a:r>
              <a:rPr lang="en-US" b="1" u="sng" dirty="0">
                <a:solidFill>
                  <a:schemeClr val="tx1"/>
                </a:solidFill>
              </a:rPr>
              <a:t>one side is done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77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2296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Fat </a:t>
            </a:r>
            <a:br>
              <a:rPr lang="en-US" dirty="0"/>
            </a:br>
            <a:r>
              <a:rPr lang="en-US" dirty="0"/>
              <a:t>Dry Heat Cooking Method </a:t>
            </a:r>
            <a:r>
              <a:rPr lang="en-US" b="1" dirty="0"/>
              <a:t>Cont’d.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686800" cy="4419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</a:rPr>
              <a:t>Includes</a:t>
            </a:r>
            <a:r>
              <a:rPr lang="en-US" dirty="0">
                <a:solidFill>
                  <a:schemeClr val="tx1"/>
                </a:solidFill>
              </a:rPr>
              <a:t> cooking methods such as:  </a:t>
            </a:r>
            <a:r>
              <a:rPr lang="en-US" b="1" u="sng" dirty="0">
                <a:solidFill>
                  <a:schemeClr val="tx1"/>
                </a:solidFill>
              </a:rPr>
              <a:t>Cont’d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tx1"/>
                </a:solidFill>
              </a:rPr>
              <a:t>Saute’ing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To cook very </a:t>
            </a:r>
            <a:r>
              <a:rPr lang="en-US" b="1" u="sng" dirty="0">
                <a:solidFill>
                  <a:schemeClr val="tx1"/>
                </a:solidFill>
              </a:rPr>
              <a:t>quickly</a:t>
            </a:r>
            <a:r>
              <a:rPr lang="en-US" dirty="0">
                <a:solidFill>
                  <a:schemeClr val="tx1"/>
                </a:solidFill>
              </a:rPr>
              <a:t> ,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In a </a:t>
            </a:r>
            <a:r>
              <a:rPr lang="en-US" b="1" u="sng" dirty="0">
                <a:solidFill>
                  <a:schemeClr val="tx1"/>
                </a:solidFill>
              </a:rPr>
              <a:t>very small amount of fat</a:t>
            </a:r>
            <a:r>
              <a:rPr lang="en-US" dirty="0">
                <a:solidFill>
                  <a:schemeClr val="tx1"/>
                </a:solidFill>
              </a:rPr>
              <a:t> ,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b="1" u="sng" dirty="0">
                <a:solidFill>
                  <a:schemeClr val="tx1"/>
                </a:solidFill>
              </a:rPr>
              <a:t>high heat</a:t>
            </a:r>
            <a:r>
              <a:rPr lang="en-US" b="1" dirty="0">
                <a:solidFill>
                  <a:schemeClr val="tx1"/>
                </a:solidFill>
              </a:rPr>
              <a:t>,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Involves </a:t>
            </a:r>
            <a:r>
              <a:rPr lang="en-US" b="1" u="sng" dirty="0">
                <a:solidFill>
                  <a:schemeClr val="tx1"/>
                </a:solidFill>
              </a:rPr>
              <a:t>stirring of food in pan</a:t>
            </a:r>
            <a:r>
              <a:rPr lang="en-US" b="1" dirty="0">
                <a:solidFill>
                  <a:schemeClr val="tx1"/>
                </a:solidFill>
              </a:rPr>
              <a:t>,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Stir Frying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Similar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>
                <a:solidFill>
                  <a:schemeClr val="tx1"/>
                </a:solidFill>
              </a:rPr>
              <a:t>saute’ing</a:t>
            </a:r>
            <a:r>
              <a:rPr lang="en-US" dirty="0">
                <a:solidFill>
                  <a:schemeClr val="tx1"/>
                </a:solidFill>
              </a:rPr>
              <a:t> but done </a:t>
            </a:r>
            <a:r>
              <a:rPr lang="en-US" b="1" u="sng" dirty="0">
                <a:solidFill>
                  <a:schemeClr val="tx1"/>
                </a:solidFill>
              </a:rPr>
              <a:t>in a wok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2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62960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137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Drum Dryer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648124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Pre-gelatinized Starch </a:t>
            </a:r>
            <a:r>
              <a:rPr lang="en-US" sz="2800" b="1" dirty="0"/>
              <a:t>Extruder</a:t>
            </a:r>
          </a:p>
        </p:txBody>
      </p:sp>
      <p:pic>
        <p:nvPicPr>
          <p:cNvPr id="2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434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2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/>
              <a:t>Why Cook Food? </a:t>
            </a:r>
            <a:r>
              <a:rPr lang="en-US" b="1" dirty="0"/>
              <a:t>Cont’d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4:   </a:t>
            </a:r>
            <a:r>
              <a:rPr lang="en-US" b="1" u="sng" dirty="0">
                <a:solidFill>
                  <a:schemeClr val="tx1"/>
                </a:solidFill>
              </a:rPr>
              <a:t>To destroy some anti-digestive factors found in dry beans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For example: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Protease inhibitors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 Widely distributed among plants, </a:t>
            </a:r>
            <a:r>
              <a:rPr lang="en-US" b="1" u="sng" dirty="0">
                <a:solidFill>
                  <a:schemeClr val="tx1"/>
                </a:solidFill>
              </a:rPr>
              <a:t>especially in seeds, grains and legumes</a:t>
            </a:r>
            <a:r>
              <a:rPr lang="en-US" dirty="0">
                <a:solidFill>
                  <a:schemeClr val="tx1"/>
                </a:solidFill>
              </a:rPr>
              <a:t>. They </a:t>
            </a:r>
            <a:r>
              <a:rPr lang="en-US" b="1" u="sng" dirty="0">
                <a:solidFill>
                  <a:schemeClr val="tx1"/>
                </a:solidFill>
              </a:rPr>
              <a:t>interfere with protein digestion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b="1" u="sng" dirty="0">
                <a:solidFill>
                  <a:schemeClr val="tx1"/>
                </a:solidFill>
              </a:rPr>
              <a:t>inhibiting protein digestive enzymes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(proteases).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Therefore </a:t>
            </a:r>
            <a:r>
              <a:rPr lang="en-US" b="1" u="sng" dirty="0">
                <a:solidFill>
                  <a:schemeClr val="tx1"/>
                </a:solidFill>
              </a:rPr>
              <a:t>cooking makes food more available to nourish the body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Thus increasing 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↑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the nutritive value of the food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But</a:t>
            </a:r>
            <a:r>
              <a:rPr lang="en-US" dirty="0">
                <a:solidFill>
                  <a:schemeClr val="tx1"/>
                </a:solidFill>
              </a:rPr>
              <a:t> cooking brings about some </a:t>
            </a:r>
            <a:r>
              <a:rPr lang="en-US" b="1" u="sng" dirty="0">
                <a:solidFill>
                  <a:srgbClr val="FF0000"/>
                </a:solidFill>
              </a:rPr>
              <a:t>nutrient losses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such as water soluble vitamins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So </a:t>
            </a:r>
            <a:r>
              <a:rPr lang="en-US" b="1" u="sng" dirty="0">
                <a:solidFill>
                  <a:srgbClr val="00B050"/>
                </a:solidFill>
              </a:rPr>
              <a:t>avoid overcooking</a:t>
            </a:r>
            <a:r>
              <a:rPr lang="en-US" b="1" u="sng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9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Why Cook Food? </a:t>
            </a:r>
            <a:r>
              <a:rPr lang="en-US" b="1" dirty="0"/>
              <a:t>Cont’d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9067800" cy="48768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5:    </a:t>
            </a:r>
            <a:r>
              <a:rPr lang="en-US" b="1" u="sng" dirty="0">
                <a:solidFill>
                  <a:schemeClr val="tx1"/>
                </a:solidFill>
              </a:rPr>
              <a:t>To improve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flavor, texture, color; </a:t>
            </a:r>
            <a:r>
              <a:rPr lang="en-US" b="1" u="sng" dirty="0">
                <a:solidFill>
                  <a:schemeClr val="tx1"/>
                </a:solidFill>
              </a:rPr>
              <a:t>makes food  more         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/>
            <a:r>
              <a:rPr lang="en-US" b="1" dirty="0">
                <a:solidFill>
                  <a:schemeClr val="tx1"/>
                </a:solidFill>
              </a:rPr>
              <a:t>         </a:t>
            </a:r>
            <a:r>
              <a:rPr lang="en-US" b="1" u="sng" dirty="0">
                <a:solidFill>
                  <a:schemeClr val="tx1"/>
                </a:solidFill>
              </a:rPr>
              <a:t>appealing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Flavor</a:t>
            </a:r>
            <a:r>
              <a:rPr lang="en-US" dirty="0">
                <a:solidFill>
                  <a:schemeClr val="tx1"/>
                </a:solidFill>
              </a:rPr>
              <a:t>: New flavors are obtained by heating or cooking; e.g. </a:t>
            </a:r>
            <a:r>
              <a:rPr lang="en-US" b="1" u="sng" dirty="0">
                <a:solidFill>
                  <a:schemeClr val="tx1"/>
                </a:solidFill>
              </a:rPr>
              <a:t>grilled meat, baked bread etc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Texture</a:t>
            </a:r>
            <a:r>
              <a:rPr lang="en-US" dirty="0">
                <a:solidFill>
                  <a:schemeClr val="tx1"/>
                </a:solidFill>
              </a:rPr>
              <a:t>: e.g. </a:t>
            </a:r>
            <a:r>
              <a:rPr lang="en-US" b="1" u="sng" dirty="0">
                <a:solidFill>
                  <a:schemeClr val="tx1"/>
                </a:solidFill>
              </a:rPr>
              <a:t>eggs</a:t>
            </a:r>
            <a:r>
              <a:rPr lang="en-US" dirty="0">
                <a:solidFill>
                  <a:schemeClr val="tx1"/>
                </a:solidFill>
              </a:rPr>
              <a:t> become </a:t>
            </a:r>
            <a:r>
              <a:rPr lang="en-US" b="1" u="sng" dirty="0">
                <a:solidFill>
                  <a:schemeClr val="tx1"/>
                </a:solidFill>
              </a:rPr>
              <a:t>firmer</a:t>
            </a:r>
            <a:r>
              <a:rPr lang="en-US" dirty="0">
                <a:solidFill>
                  <a:schemeClr val="tx1"/>
                </a:solidFill>
              </a:rPr>
              <a:t>, connective tissue in </a:t>
            </a:r>
            <a:r>
              <a:rPr lang="en-US" b="1" u="sng" dirty="0">
                <a:solidFill>
                  <a:schemeClr val="tx1"/>
                </a:solidFill>
              </a:rPr>
              <a:t>meat</a:t>
            </a:r>
            <a:r>
              <a:rPr lang="en-US" dirty="0">
                <a:solidFill>
                  <a:schemeClr val="tx1"/>
                </a:solidFill>
              </a:rPr>
              <a:t> become </a:t>
            </a:r>
            <a:r>
              <a:rPr lang="en-US" b="1" u="sng" dirty="0">
                <a:solidFill>
                  <a:schemeClr val="tx1"/>
                </a:solidFill>
              </a:rPr>
              <a:t>more tender</a:t>
            </a:r>
            <a:r>
              <a:rPr lang="en-US" dirty="0">
                <a:solidFill>
                  <a:schemeClr val="tx1"/>
                </a:solidFill>
              </a:rPr>
              <a:t> when cooked, </a:t>
            </a:r>
            <a:r>
              <a:rPr lang="en-US" b="1" u="sng" dirty="0">
                <a:solidFill>
                  <a:schemeClr val="tx1"/>
                </a:solidFill>
              </a:rPr>
              <a:t>fried food</a:t>
            </a:r>
            <a:r>
              <a:rPr lang="en-US" dirty="0">
                <a:solidFill>
                  <a:schemeClr val="tx1"/>
                </a:solidFill>
              </a:rPr>
              <a:t> becomes </a:t>
            </a:r>
            <a:r>
              <a:rPr lang="en-US" b="1" u="sng" dirty="0">
                <a:solidFill>
                  <a:schemeClr val="tx1"/>
                </a:solidFill>
              </a:rPr>
              <a:t>crisp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Color</a:t>
            </a:r>
            <a:r>
              <a:rPr lang="en-US" dirty="0">
                <a:solidFill>
                  <a:schemeClr val="tx1"/>
                </a:solidFill>
              </a:rPr>
              <a:t>: e.g. cooked meat versus raw, </a:t>
            </a:r>
            <a:r>
              <a:rPr lang="en-US" b="1" u="sng" dirty="0">
                <a:solidFill>
                  <a:schemeClr val="tx1"/>
                </a:solidFill>
              </a:rPr>
              <a:t>dough versus bread</a:t>
            </a:r>
            <a:r>
              <a:rPr lang="en-US" dirty="0">
                <a:solidFill>
                  <a:schemeClr val="tx1"/>
                </a:solidFill>
              </a:rPr>
              <a:t>, green vegetables change color.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But</a:t>
            </a:r>
            <a:r>
              <a:rPr lang="en-US" b="1" dirty="0">
                <a:solidFill>
                  <a:schemeClr val="tx1"/>
                </a:solidFill>
              </a:rPr>
              <a:t>        </a:t>
            </a:r>
            <a:r>
              <a:rPr lang="en-US" b="1" u="sng" dirty="0">
                <a:solidFill>
                  <a:schemeClr val="tx1"/>
                </a:solidFill>
              </a:rPr>
              <a:t>overcooking brings about </a:t>
            </a:r>
            <a:r>
              <a:rPr lang="en-US" b="1" u="sng" dirty="0">
                <a:solidFill>
                  <a:srgbClr val="FF0000"/>
                </a:solidFill>
              </a:rPr>
              <a:t>negative results</a:t>
            </a:r>
            <a:r>
              <a:rPr lang="en-US" dirty="0">
                <a:solidFill>
                  <a:schemeClr val="tx1"/>
                </a:solidFill>
              </a:rPr>
              <a:t>, e.g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rgbClr val="00B050"/>
                </a:solidFill>
              </a:rPr>
              <a:t>green vegetables</a:t>
            </a:r>
            <a:r>
              <a:rPr lang="en-US" b="1" dirty="0">
                <a:solidFill>
                  <a:schemeClr val="tx1"/>
                </a:solidFill>
              </a:rPr>
              <a:t> become </a:t>
            </a:r>
            <a:r>
              <a:rPr lang="en-US" b="1" dirty="0">
                <a:solidFill>
                  <a:srgbClr val="92D050"/>
                </a:solidFill>
              </a:rPr>
              <a:t>dull</a:t>
            </a:r>
            <a:r>
              <a:rPr lang="en-US" dirty="0">
                <a:solidFill>
                  <a:schemeClr val="tx1"/>
                </a:solidFill>
              </a:rPr>
              <a:t> (bright green is more appealing)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6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/>
              <a:t>Why Cook Food? </a:t>
            </a:r>
            <a:r>
              <a:rPr lang="en-US" b="1" dirty="0"/>
              <a:t>Cont’d.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90800"/>
            <a:ext cx="8610600" cy="30480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6:      </a:t>
            </a:r>
            <a:r>
              <a:rPr lang="en-US" b="1" u="sng" dirty="0">
                <a:solidFill>
                  <a:schemeClr val="tx1"/>
                </a:solidFill>
              </a:rPr>
              <a:t>To increase the shelf life of food</a:t>
            </a:r>
            <a:r>
              <a:rPr lang="en-US" dirty="0">
                <a:solidFill>
                  <a:schemeClr val="tx1"/>
                </a:solidFill>
              </a:rPr>
              <a:t>; e.g.                                                                                   </a:t>
            </a: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              cooked versus raw, canned versus raw.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7:      </a:t>
            </a:r>
            <a:r>
              <a:rPr lang="en-US" b="1" u="sng" dirty="0">
                <a:solidFill>
                  <a:schemeClr val="tx1"/>
                </a:solidFill>
              </a:rPr>
              <a:t>To add variety</a:t>
            </a:r>
            <a:r>
              <a:rPr lang="en-US" dirty="0">
                <a:solidFill>
                  <a:schemeClr val="tx1"/>
                </a:solidFill>
              </a:rPr>
              <a:t>: people get board of eating </a:t>
            </a:r>
          </a:p>
          <a:p>
            <a:pPr marL="457200" indent="-457200" algn="l"/>
            <a:r>
              <a:rPr lang="en-US" dirty="0">
                <a:solidFill>
                  <a:schemeClr val="tx1"/>
                </a:solidFill>
              </a:rPr>
              <a:t>              the same food all the time.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93F2-6289-42B0-A6A0-01162282C5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4513</TotalTime>
  <Words>3338</Words>
  <Application>Microsoft Office PowerPoint</Application>
  <PresentationFormat>On-screen Show (4:3)</PresentationFormat>
  <Paragraphs>554</Paragraphs>
  <Slides>55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Courier New</vt:lpstr>
      <vt:lpstr>Wingdings</vt:lpstr>
      <vt:lpstr>Office Theme</vt:lpstr>
      <vt:lpstr>Chapter 6</vt:lpstr>
      <vt:lpstr>What is Heat?</vt:lpstr>
      <vt:lpstr>Cooking</vt:lpstr>
      <vt:lpstr>Why Cook Food? </vt:lpstr>
      <vt:lpstr>Why Cook Food? Cont’d </vt:lpstr>
      <vt:lpstr>PowerPoint Presentation</vt:lpstr>
      <vt:lpstr>Why Cook Food? Cont’d </vt:lpstr>
      <vt:lpstr>Why Cook Food? Cont’d </vt:lpstr>
      <vt:lpstr>Why Cook Food? Cont’d. </vt:lpstr>
      <vt:lpstr>Physical Forms of Substances </vt:lpstr>
      <vt:lpstr> When does Water Boil?  And how? </vt:lpstr>
      <vt:lpstr>Water Boiling  Point  at High Altitudes</vt:lpstr>
      <vt:lpstr>Cooking Time at High Altitudes</vt:lpstr>
      <vt:lpstr>Cooking in Pressure Cookers</vt:lpstr>
      <vt:lpstr>Latent Heat</vt:lpstr>
      <vt:lpstr>Latent Heat of Fusion</vt:lpstr>
      <vt:lpstr>Latent Heat of Solidification</vt:lpstr>
      <vt:lpstr>Latent Heat of Vaporization</vt:lpstr>
      <vt:lpstr>Latent Heat of Condensation</vt:lpstr>
      <vt:lpstr>There are three ways that heat is transferred to food.</vt:lpstr>
      <vt:lpstr>PowerPoint Presentation</vt:lpstr>
      <vt:lpstr>Conduction</vt:lpstr>
      <vt:lpstr>Conduction Materials</vt:lpstr>
      <vt:lpstr>Conduction Characteristics</vt:lpstr>
      <vt:lpstr>Convection   </vt:lpstr>
      <vt:lpstr> Convection Media </vt:lpstr>
      <vt:lpstr>Convection Media Cont’d.</vt:lpstr>
      <vt:lpstr>Types of Convection</vt:lpstr>
      <vt:lpstr>Natural Convection</vt:lpstr>
      <vt:lpstr>Mechanical Convection</vt:lpstr>
      <vt:lpstr>Mechanical Convection</vt:lpstr>
      <vt:lpstr>Radiation </vt:lpstr>
      <vt:lpstr>Types of Radiation</vt:lpstr>
      <vt:lpstr>Sources of Infrared Radiation</vt:lpstr>
      <vt:lpstr>Good Absorbers of Radiant Energy</vt:lpstr>
      <vt:lpstr>Microwave Radiation </vt:lpstr>
      <vt:lpstr>Advantages of Microwave Cooking</vt:lpstr>
      <vt:lpstr>Microwave Drawbacks</vt:lpstr>
      <vt:lpstr>Microwave Drawbacks Cont’d</vt:lpstr>
      <vt:lpstr>Microwave Radiation  </vt:lpstr>
      <vt:lpstr>Induction Cooking  </vt:lpstr>
      <vt:lpstr>Induction  &amp;  Induction Cooktops</vt:lpstr>
      <vt:lpstr>Induction Cookware</vt:lpstr>
      <vt:lpstr>Advantages of Induction Cooking</vt:lpstr>
      <vt:lpstr>Media of Heat Transfer </vt:lpstr>
      <vt:lpstr>Air Dry Heat Cooking Method</vt:lpstr>
      <vt:lpstr>Water Moist Heat Cooking Method</vt:lpstr>
      <vt:lpstr>Water  Moist Heat Cooking Method Cont’d.</vt:lpstr>
      <vt:lpstr>Water  Moist Heat Cooking Method Cont’d</vt:lpstr>
      <vt:lpstr>Steam   Moist Heat Cooking Method</vt:lpstr>
      <vt:lpstr>Moist Heat Cookery Vs   Dry Heat Cookery</vt:lpstr>
      <vt:lpstr> Fat  Dry Heat Cooking Method</vt:lpstr>
      <vt:lpstr>Fat  Dry Heat Cooking Method   Cont’d. </vt:lpstr>
      <vt:lpstr> Fat  Dry Heat Cooking Method Cont'd. </vt:lpstr>
      <vt:lpstr> Fat  Dry Heat Cooking Method Cont’d. </vt:lpstr>
    </vt:vector>
  </TitlesOfParts>
  <Company>bzu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bzu</dc:creator>
  <cp:lastModifiedBy>Ola Hammad</cp:lastModifiedBy>
  <cp:revision>216</cp:revision>
  <dcterms:created xsi:type="dcterms:W3CDTF">2012-08-22T18:34:35Z</dcterms:created>
  <dcterms:modified xsi:type="dcterms:W3CDTF">2021-11-05T10:24:48Z</dcterms:modified>
</cp:coreProperties>
</file>