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300" r:id="rId3"/>
    <p:sldId id="301" r:id="rId4"/>
    <p:sldId id="262" r:id="rId5"/>
    <p:sldId id="302" r:id="rId6"/>
    <p:sldId id="303" r:id="rId7"/>
    <p:sldId id="304" r:id="rId8"/>
    <p:sldId id="305" r:id="rId9"/>
    <p:sldId id="306" r:id="rId10"/>
    <p:sldId id="310" r:id="rId11"/>
    <p:sldId id="309" r:id="rId12"/>
    <p:sldId id="311" r:id="rId13"/>
    <p:sldId id="313" r:id="rId14"/>
    <p:sldId id="314" r:id="rId15"/>
    <p:sldId id="316" r:id="rId16"/>
    <p:sldId id="315" r:id="rId17"/>
    <p:sldId id="317" r:id="rId18"/>
    <p:sldId id="257" r:id="rId19"/>
    <p:sldId id="259" r:id="rId20"/>
    <p:sldId id="265" r:id="rId21"/>
    <p:sldId id="266" r:id="rId22"/>
    <p:sldId id="267" r:id="rId23"/>
    <p:sldId id="270" r:id="rId24"/>
    <p:sldId id="318" r:id="rId25"/>
    <p:sldId id="319" r:id="rId26"/>
    <p:sldId id="320" r:id="rId27"/>
    <p:sldId id="321" r:id="rId28"/>
    <p:sldId id="322" r:id="rId29"/>
    <p:sldId id="326" r:id="rId30"/>
    <p:sldId id="323" r:id="rId31"/>
    <p:sldId id="327" r:id="rId32"/>
    <p:sldId id="324" r:id="rId33"/>
    <p:sldId id="328" r:id="rId34"/>
    <p:sldId id="325" r:id="rId35"/>
    <p:sldId id="330" r:id="rId36"/>
    <p:sldId id="331" r:id="rId37"/>
    <p:sldId id="296" r:id="rId38"/>
    <p:sldId id="332" r:id="rId39"/>
    <p:sldId id="297" r:id="rId40"/>
    <p:sldId id="333" r:id="rId41"/>
    <p:sldId id="337" r:id="rId42"/>
    <p:sldId id="298" r:id="rId43"/>
    <p:sldId id="339" r:id="rId44"/>
    <p:sldId id="340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4D07"/>
    <a:srgbClr val="A79C65"/>
    <a:srgbClr val="D56509"/>
    <a:srgbClr val="130707"/>
    <a:srgbClr val="4419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164" autoAdjust="0"/>
  </p:normalViewPr>
  <p:slideViewPr>
    <p:cSldViewPr>
      <p:cViewPr varScale="1">
        <p:scale>
          <a:sx n="72" d="100"/>
          <a:sy n="72" d="100"/>
        </p:scale>
        <p:origin x="17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9BD3-9674-4768-BA8C-1F4CAD842503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F19F3-D798-4D7B-BDD3-CE3F2A5DFA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06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19F3-D798-4D7B-BDD3-CE3F2A5DFA0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19F3-D798-4D7B-BDD3-CE3F2A5DFA0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19F3-D798-4D7B-BDD3-CE3F2A5DFA0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19F3-D798-4D7B-BDD3-CE3F2A5DFA0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37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19F3-D798-4D7B-BDD3-CE3F2A5DFA0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19F3-D798-4D7B-BDD3-CE3F2A5DFA0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19F3-D798-4D7B-BDD3-CE3F2A5DFA0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17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19F3-D798-4D7B-BDD3-CE3F2A5DFA0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113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19F3-D798-4D7B-BDD3-CE3F2A5DFA07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8229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19F3-D798-4D7B-BDD3-CE3F2A5DFA0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25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19F3-D798-4D7B-BDD3-CE3F2A5DFA0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19F3-D798-4D7B-BDD3-CE3F2A5DFA0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19F3-D798-4D7B-BDD3-CE3F2A5DFA0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19F3-D798-4D7B-BDD3-CE3F2A5DFA0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20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19F3-D798-4D7B-BDD3-CE3F2A5DFA0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19F3-D798-4D7B-BDD3-CE3F2A5DFA0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170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19F3-D798-4D7B-BDD3-CE3F2A5DFA0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19F3-D798-4D7B-BDD3-CE3F2A5DFA0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92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19F3-D798-4D7B-BDD3-CE3F2A5DFA0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409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19F3-D798-4D7B-BDD3-CE3F2A5DFA0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41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19F3-D798-4D7B-BDD3-CE3F2A5DFA0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19F3-D798-4D7B-BDD3-CE3F2A5DFA0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19F3-D798-4D7B-BDD3-CE3F2A5DFA0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19F3-D798-4D7B-BDD3-CE3F2A5DFA0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325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19F3-D798-4D7B-BDD3-CE3F2A5DFA0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19F3-D798-4D7B-BDD3-CE3F2A5DFA0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19F3-D798-4D7B-BDD3-CE3F2A5DFA0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19F3-D798-4D7B-BDD3-CE3F2A5DFA0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113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19F3-D798-4D7B-BDD3-CE3F2A5DFA07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19F3-D798-4D7B-BDD3-CE3F2A5DFA07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19F3-D798-4D7B-BDD3-CE3F2A5DFA07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19F3-D798-4D7B-BDD3-CE3F2A5DFA07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326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19F3-D798-4D7B-BDD3-CE3F2A5DFA07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19F3-D798-4D7B-BDD3-CE3F2A5DFA0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766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19F3-D798-4D7B-BDD3-CE3F2A5DFA07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9333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19F3-D798-4D7B-BDD3-CE3F2A5DFA07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5838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19F3-D798-4D7B-BDD3-CE3F2A5DFA07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19F3-D798-4D7B-BDD3-CE3F2A5DFA07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37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19F3-D798-4D7B-BDD3-CE3F2A5DFA07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21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19F3-D798-4D7B-BDD3-CE3F2A5DFA0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19F3-D798-4D7B-BDD3-CE3F2A5DFA0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19F3-D798-4D7B-BDD3-CE3F2A5DFA0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47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19F3-D798-4D7B-BDD3-CE3F2A5DFA0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09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19F3-D798-4D7B-BDD3-CE3F2A5DFA0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CEE0-7141-4B28-837A-2D3091F6E8F9}" type="datetime1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CFDD-1554-4011-B514-59BF304CE9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0C9B1-B524-4B46-BC0B-2787A9D3F741}" type="datetime1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CFDD-1554-4011-B514-59BF304CE9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F0F9-C2DF-4818-A97D-77C09A302F20}" type="datetime1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CFDD-1554-4011-B514-59BF304CE9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E5BC-56A3-4682-B988-17C037ACA633}" type="datetime1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CFDD-1554-4011-B514-59BF304CE9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06860-7B45-4ADC-980C-BD2038CFAA15}" type="datetime1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CFDD-1554-4011-B514-59BF304CE9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225-7C84-4703-9B26-0623D41118A5}" type="datetime1">
              <a:rPr lang="en-US" smtClean="0"/>
              <a:pPr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CFDD-1554-4011-B514-59BF304CE9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69B7-3EB6-41CF-8B5C-BB742BB89285}" type="datetime1">
              <a:rPr lang="en-US" smtClean="0"/>
              <a:pPr/>
              <a:t>11/5/2021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CFDD-1554-4011-B514-59BF304CE9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7F1C-BD86-4F7F-A0B3-A3BDA45979A9}" type="datetime1">
              <a:rPr lang="en-US" smtClean="0"/>
              <a:pPr/>
              <a:t>11/5/2021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CFDD-1554-4011-B514-59BF304CE9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D2C9-A035-4E0E-96D8-1BD875C4625B}" type="datetime1">
              <a:rPr lang="en-US" smtClean="0"/>
              <a:pPr/>
              <a:t>11/5/2021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CFDD-1554-4011-B514-59BF304CE9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652C-C942-41FE-AF1C-A3E697034BEE}" type="datetime1">
              <a:rPr lang="en-US" smtClean="0"/>
              <a:pPr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CFDD-1554-4011-B514-59BF304CE9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BEE8A-2395-449B-8D3F-F2A723AA79E8}" type="datetime1">
              <a:rPr lang="en-US" smtClean="0"/>
              <a:pPr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CFDD-1554-4011-B514-59BF304CE9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38DE4-01A6-4A74-AD35-9DD565D78F8C}" type="datetime1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2CFDD-1554-4011-B514-59BF304CE9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11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Sugars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CFDD-1554-4011-B514-59BF304CE90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</a:t>
            </a:r>
            <a:r>
              <a:rPr lang="en-US" b="1" dirty="0" err="1"/>
              <a:t>Maillard</a:t>
            </a:r>
            <a:r>
              <a:rPr lang="en-US" b="1" dirty="0"/>
              <a:t> Reaction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CFDD-1554-4011-B514-59BF304CE90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AutoShape 2" descr="Image result for amino group stru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5" descr="Image result for aldehyde functional group struct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Image result for aldehyde functional group structur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Image result for aldehyde functional group structur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8454" y="3266230"/>
            <a:ext cx="3730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Sugar </a:t>
            </a:r>
          </a:p>
          <a:p>
            <a:pPr algn="ctr"/>
            <a:r>
              <a:rPr lang="en-US" sz="2800" b="1" dirty="0"/>
              <a:t>Carbonyl Groups</a:t>
            </a:r>
            <a:r>
              <a:rPr lang="en-US" dirty="0"/>
              <a:t>  </a:t>
            </a:r>
            <a:r>
              <a:rPr lang="en-US" sz="2800" dirty="0"/>
              <a:t>(</a:t>
            </a:r>
            <a:r>
              <a:rPr lang="en-US" sz="2800" b="1" dirty="0"/>
              <a:t>C=O</a:t>
            </a:r>
            <a:r>
              <a:rPr lang="en-US" sz="2800" dirty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26828" y="3295187"/>
            <a:ext cx="34497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Amino Acid </a:t>
            </a:r>
          </a:p>
          <a:p>
            <a:pPr algn="ctr"/>
            <a:r>
              <a:rPr lang="en-US" sz="2800" b="1" dirty="0"/>
              <a:t>Amino Group</a:t>
            </a:r>
            <a:r>
              <a:rPr lang="en-US" dirty="0"/>
              <a:t>  </a:t>
            </a:r>
            <a:r>
              <a:rPr lang="en-US" sz="2800" dirty="0"/>
              <a:t>(</a:t>
            </a:r>
            <a:r>
              <a:rPr lang="en-US" sz="2800" b="1" dirty="0"/>
              <a:t>NH </a:t>
            </a:r>
            <a:r>
              <a:rPr lang="en-US" sz="2800" b="1" baseline="-25000" dirty="0"/>
              <a:t>2</a:t>
            </a:r>
            <a:r>
              <a:rPr lang="en-US" sz="2800" dirty="0"/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63109" y="3697117"/>
            <a:ext cx="90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81328" y="4589783"/>
            <a:ext cx="1201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H</a:t>
            </a:r>
            <a:r>
              <a:rPr lang="en-US" sz="2800" b="1" dirty="0">
                <a:latin typeface="Calibri"/>
              </a:rPr>
              <a:t>₂</a:t>
            </a:r>
            <a:r>
              <a:rPr lang="en-US" sz="2800" b="1" dirty="0"/>
              <a:t>O</a:t>
            </a:r>
          </a:p>
        </p:txBody>
      </p:sp>
      <p:sp>
        <p:nvSpPr>
          <p:cNvPr id="13" name="Bent Arrow 12"/>
          <p:cNvSpPr/>
          <p:nvPr/>
        </p:nvSpPr>
        <p:spPr>
          <a:xfrm rot="10800000">
            <a:off x="7761142" y="4221576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1598682" y="4672955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577090" y="4730605"/>
            <a:ext cx="4167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Then a series of chemical reactions  occur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4168" y="4630509"/>
            <a:ext cx="1290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Brown Pigment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27282" y="3710164"/>
            <a:ext cx="747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=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5867400"/>
            <a:ext cx="65419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Is a form of </a:t>
            </a:r>
            <a:r>
              <a:rPr lang="en-US" sz="2800" b="1" u="sng" dirty="0"/>
              <a:t>non-enzymatic browning</a:t>
            </a:r>
            <a:r>
              <a:rPr lang="en-US" sz="2800" dirty="0"/>
              <a:t>. </a:t>
            </a:r>
          </a:p>
          <a:p>
            <a:endParaRPr lang="en-US" sz="2800" dirty="0"/>
          </a:p>
        </p:txBody>
      </p:sp>
      <p:sp>
        <p:nvSpPr>
          <p:cNvPr id="61442" name="AutoShape 2" descr="Carbonyl Group: Nomenclature and Structure, Examples, Videos, Q&amp;A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AE"/>
          </a:p>
        </p:txBody>
      </p:sp>
      <p:pic>
        <p:nvPicPr>
          <p:cNvPr id="61444" name="Picture 4" descr="How many amino acids are there? List, Essential, Benefi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295400"/>
            <a:ext cx="2895600" cy="1977918"/>
          </a:xfrm>
          <a:prstGeom prst="rect">
            <a:avLst/>
          </a:prstGeom>
          <a:noFill/>
        </p:spPr>
      </p:pic>
      <p:pic>
        <p:nvPicPr>
          <p:cNvPr id="61446" name="Picture 6" descr="Carbonyl Group: Nomenclature and Structure, Examples, Videos, Q&amp;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261" y="1676400"/>
            <a:ext cx="4138445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0166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990600"/>
          </a:xfrm>
        </p:spPr>
        <p:txBody>
          <a:bodyPr/>
          <a:lstStyle/>
          <a:p>
            <a:r>
              <a:rPr lang="en-US" sz="3200" dirty="0" err="1"/>
              <a:t>Maillard</a:t>
            </a:r>
            <a:r>
              <a:rPr lang="en-US" sz="3200" dirty="0"/>
              <a:t> Reaction </a:t>
            </a:r>
            <a:r>
              <a:rPr lang="en-US" b="1" dirty="0"/>
              <a:t>Cont’d.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900055"/>
            <a:ext cx="8860848" cy="2514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E.g.  </a:t>
            </a:r>
            <a:r>
              <a:rPr lang="en-US" b="1" dirty="0">
                <a:solidFill>
                  <a:schemeClr val="tx1"/>
                </a:solidFill>
              </a:rPr>
              <a:t>the </a:t>
            </a:r>
            <a:r>
              <a:rPr lang="en-US" b="1" u="sng" dirty="0">
                <a:solidFill>
                  <a:schemeClr val="tx1"/>
                </a:solidFill>
              </a:rPr>
              <a:t>browning of</a:t>
            </a:r>
            <a:r>
              <a:rPr lang="en-US" b="1" dirty="0">
                <a:solidFill>
                  <a:schemeClr val="tx1"/>
                </a:solidFill>
              </a:rPr>
              <a:t> :</a:t>
            </a:r>
            <a:endParaRPr lang="en-US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US" b="1" u="sng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Bread</a:t>
            </a:r>
            <a:r>
              <a:rPr lang="en-US" b="1" dirty="0">
                <a:solidFill>
                  <a:schemeClr val="tx1"/>
                </a:solidFill>
              </a:rPr>
              <a:t>  </a:t>
            </a:r>
            <a:r>
              <a:rPr lang="en-US" dirty="0">
                <a:solidFill>
                  <a:schemeClr val="tx1"/>
                </a:solidFill>
              </a:rPr>
              <a:t>&amp; other   </a:t>
            </a:r>
            <a:r>
              <a:rPr lang="en-US" b="1" u="sng" dirty="0">
                <a:solidFill>
                  <a:schemeClr val="tx1"/>
                </a:solidFill>
              </a:rPr>
              <a:t>baked products</a:t>
            </a:r>
            <a:r>
              <a:rPr lang="en-US" b="1" dirty="0">
                <a:solidFill>
                  <a:schemeClr val="tx1"/>
                </a:solidFill>
              </a:rPr>
              <a:t>         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b="1" u="sng" dirty="0">
                <a:solidFill>
                  <a:srgbClr val="00B050"/>
                </a:solidFill>
              </a:rPr>
              <a:t>desirable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b="1" u="sng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Non-fat dry milk</a:t>
            </a:r>
            <a:r>
              <a:rPr lang="en-US" dirty="0">
                <a:solidFill>
                  <a:schemeClr val="tx1"/>
                </a:solidFill>
              </a:rPr>
              <a:t>          (</a:t>
            </a:r>
            <a:r>
              <a:rPr lang="en-US" b="1" u="sng" dirty="0">
                <a:solidFill>
                  <a:srgbClr val="FF0000"/>
                </a:solidFill>
              </a:rPr>
              <a:t>not desirable</a:t>
            </a:r>
            <a:r>
              <a:rPr lang="en-US" dirty="0">
                <a:solidFill>
                  <a:schemeClr val="tx1"/>
                </a:solidFill>
              </a:rPr>
              <a:t>); </a:t>
            </a:r>
            <a:r>
              <a:rPr lang="en-US" dirty="0">
                <a:solidFill>
                  <a:srgbClr val="A14D07"/>
                </a:solidFill>
              </a:rPr>
              <a:t>browning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dirty="0">
                <a:solidFill>
                  <a:srgbClr val="FF0000"/>
                </a:solidFill>
              </a:rPr>
              <a:t>off flavor</a:t>
            </a:r>
            <a:r>
              <a:rPr lang="en-US" dirty="0">
                <a:solidFill>
                  <a:schemeClr val="tx1"/>
                </a:solidFill>
              </a:rPr>
              <a:t> when stored for a long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CFDD-1554-4011-B514-59BF304CE90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1315248"/>
            <a:ext cx="3657600" cy="243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535" y="1361250"/>
            <a:ext cx="2017713" cy="1740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466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772400" cy="1470025"/>
          </a:xfrm>
        </p:spPr>
        <p:txBody>
          <a:bodyPr/>
          <a:lstStyle/>
          <a:p>
            <a:r>
              <a:rPr lang="en-US" b="1" dirty="0"/>
              <a:t>3. Decomposition of Sugar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371600"/>
            <a:ext cx="8763000" cy="5334000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Alkaline decomposes sugar</a:t>
            </a:r>
            <a:r>
              <a:rPr lang="en-US" dirty="0">
                <a:solidFill>
                  <a:schemeClr val="tx1"/>
                </a:solidFill>
              </a:rPr>
              <a:t> into its </a:t>
            </a:r>
            <a:r>
              <a:rPr lang="en-US" b="1" u="sng" dirty="0">
                <a:solidFill>
                  <a:schemeClr val="tx1"/>
                </a:solidFill>
              </a:rPr>
              <a:t>constituent units</a:t>
            </a:r>
            <a:r>
              <a:rPr lang="en-US" b="1" dirty="0">
                <a:solidFill>
                  <a:schemeClr val="tx1"/>
                </a:solidFill>
              </a:rPr>
              <a:t>        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endParaRPr lang="en-US" b="1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3300" dirty="0">
                <a:solidFill>
                  <a:schemeClr val="tx1"/>
                </a:solidFill>
              </a:rPr>
              <a:t>Producing a</a:t>
            </a:r>
            <a:r>
              <a:rPr lang="en-US" sz="3300" b="1" dirty="0">
                <a:solidFill>
                  <a:schemeClr val="tx1"/>
                </a:solidFill>
              </a:rPr>
              <a:t> </a:t>
            </a:r>
            <a:r>
              <a:rPr lang="en-US" sz="3300" b="1" u="sng" dirty="0">
                <a:solidFill>
                  <a:srgbClr val="A79C65"/>
                </a:solidFill>
              </a:rPr>
              <a:t>brownish color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v"/>
            </a:pPr>
            <a:r>
              <a:rPr lang="en-US" b="1" u="sng" dirty="0">
                <a:solidFill>
                  <a:schemeClr val="tx1"/>
                </a:solidFill>
              </a:rPr>
              <a:t>Baking soda in cake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u="sng" dirty="0">
                <a:solidFill>
                  <a:schemeClr val="tx1"/>
                </a:solidFill>
              </a:rPr>
              <a:t>cookie mixtures</a:t>
            </a:r>
            <a:r>
              <a:rPr lang="en-US" dirty="0">
                <a:solidFill>
                  <a:schemeClr val="tx1"/>
                </a:solidFill>
              </a:rPr>
              <a:t> produces: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1371600" lvl="2" indent="-457200" algn="l">
              <a:buFont typeface="Wingdings" panose="05000000000000000000" pitchFamily="2" charset="2"/>
              <a:buChar char="Ø"/>
            </a:pPr>
            <a:r>
              <a:rPr lang="en-US" sz="3300" b="1" u="sng" dirty="0">
                <a:solidFill>
                  <a:srgbClr val="D56509"/>
                </a:solidFill>
              </a:rPr>
              <a:t>Darker Brown</a:t>
            </a:r>
            <a:r>
              <a:rPr lang="en-US" sz="3300" b="1" dirty="0">
                <a:solidFill>
                  <a:srgbClr val="D56509"/>
                </a:solidFill>
              </a:rPr>
              <a:t> </a:t>
            </a:r>
            <a:r>
              <a:rPr lang="en-US" sz="3300" dirty="0">
                <a:solidFill>
                  <a:schemeClr val="tx1"/>
                </a:solidFill>
              </a:rPr>
              <a:t>products</a:t>
            </a:r>
          </a:p>
          <a:p>
            <a:pPr marL="1371600" lvl="2" indent="-457200" algn="l">
              <a:buFont typeface="Wingdings" panose="05000000000000000000" pitchFamily="2" charset="2"/>
              <a:buChar char="Ø"/>
            </a:pPr>
            <a:r>
              <a:rPr lang="en-US" sz="3300" dirty="0">
                <a:solidFill>
                  <a:schemeClr val="tx1"/>
                </a:solidFill>
              </a:rPr>
              <a:t>Product </a:t>
            </a:r>
            <a:r>
              <a:rPr lang="en-US" sz="3300" b="1" u="sng" dirty="0">
                <a:solidFill>
                  <a:schemeClr val="tx1"/>
                </a:solidFill>
              </a:rPr>
              <a:t>with Stronger Flavor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rgbClr val="FF0000"/>
                </a:solidFill>
              </a:rPr>
              <a:t>Extensive decomposition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>
                <a:solidFill>
                  <a:schemeClr val="tx1"/>
                </a:solidFill>
              </a:rPr>
              <a:t>of sugar  produces:    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3300" b="1" u="sng" dirty="0">
                <a:solidFill>
                  <a:srgbClr val="FF0000"/>
                </a:solidFill>
              </a:rPr>
              <a:t>Even darker color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b="1" u="sng" dirty="0">
                <a:solidFill>
                  <a:schemeClr val="tx1"/>
                </a:solidFill>
              </a:rPr>
              <a:t>Stronger flavor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with a </a:t>
            </a:r>
            <a:r>
              <a:rPr lang="en-US" b="1" u="sng" dirty="0">
                <a:solidFill>
                  <a:srgbClr val="FF0000"/>
                </a:solidFill>
              </a:rPr>
              <a:t>Bitter taste</a:t>
            </a:r>
            <a:endParaRPr lang="en-US" dirty="0">
              <a:solidFill>
                <a:srgbClr val="FF0000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CFDD-1554-4011-B514-59BF304CE90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57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772400" cy="1470025"/>
          </a:xfrm>
        </p:spPr>
        <p:txBody>
          <a:bodyPr/>
          <a:lstStyle/>
          <a:p>
            <a:r>
              <a:rPr lang="en-US" dirty="0"/>
              <a:t>Properties of Sugar </a:t>
            </a:r>
            <a:r>
              <a:rPr lang="en-US" b="1" dirty="0"/>
              <a:t>Cont’d.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Sugars</a:t>
            </a:r>
            <a:r>
              <a:rPr lang="en-US" dirty="0">
                <a:solidFill>
                  <a:schemeClr val="tx1"/>
                </a:solidFill>
              </a:rPr>
              <a:t> are </a:t>
            </a:r>
            <a:r>
              <a:rPr lang="en-US" b="1" u="sng" dirty="0">
                <a:solidFill>
                  <a:schemeClr val="tx1"/>
                </a:solidFill>
              </a:rPr>
              <a:t>Hygroscopic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0" algn="l"/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Have a </a:t>
            </a:r>
            <a:r>
              <a:rPr lang="en-US" b="1" u="sng" dirty="0">
                <a:solidFill>
                  <a:schemeClr val="tx1"/>
                </a:solidFill>
              </a:rPr>
              <a:t>tendency to absorb moisture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from the </a:t>
            </a:r>
            <a:r>
              <a:rPr lang="en-US" b="1" u="sng" dirty="0">
                <a:solidFill>
                  <a:schemeClr val="tx1"/>
                </a:solidFill>
              </a:rPr>
              <a:t>atmosphere</a:t>
            </a:r>
            <a:r>
              <a:rPr lang="en-US" dirty="0">
                <a:solidFill>
                  <a:schemeClr val="tx1"/>
                </a:solidFill>
              </a:rPr>
              <a:t>.            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endParaRPr lang="en-US" b="1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Fructose is more hygroscopic</a:t>
            </a:r>
            <a:r>
              <a:rPr lang="en-US" dirty="0">
                <a:solidFill>
                  <a:schemeClr val="tx1"/>
                </a:solidFill>
              </a:rPr>
              <a:t> than </a:t>
            </a:r>
            <a:r>
              <a:rPr lang="en-US" b="1" u="sng" dirty="0">
                <a:solidFill>
                  <a:schemeClr val="tx1"/>
                </a:solidFill>
              </a:rPr>
              <a:t>other sugars</a:t>
            </a:r>
            <a:r>
              <a:rPr lang="en-US" dirty="0">
                <a:solidFill>
                  <a:schemeClr val="tx1"/>
                </a:solidFill>
              </a:rPr>
              <a:t> that are commonly found in foods.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CFDD-1554-4011-B514-59BF304CE90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72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r>
              <a:rPr lang="en-US" dirty="0"/>
              <a:t>Properties of Sugar </a:t>
            </a:r>
            <a:r>
              <a:rPr lang="en-US" b="1" dirty="0"/>
              <a:t>Cont’d.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00200"/>
            <a:ext cx="8610600" cy="4953000"/>
          </a:xfrm>
        </p:spPr>
        <p:txBody>
          <a:bodyPr>
            <a:normAutofit lnSpcReduction="10000"/>
          </a:bodyPr>
          <a:lstStyle/>
          <a:p>
            <a:pPr lvl="0" algn="l"/>
            <a:r>
              <a:rPr lang="en-US" b="1" u="sng" dirty="0">
                <a:solidFill>
                  <a:schemeClr val="tx1"/>
                </a:solidFill>
              </a:rPr>
              <a:t>Fermentation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lvl="0" algn="l"/>
            <a:endParaRPr lang="en-US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Most sugars</a:t>
            </a:r>
            <a:r>
              <a:rPr lang="en-US" dirty="0">
                <a:solidFill>
                  <a:schemeClr val="tx1"/>
                </a:solidFill>
              </a:rPr>
              <a:t>,    </a:t>
            </a:r>
            <a:r>
              <a:rPr lang="en-US" b="1" u="sng" dirty="0">
                <a:solidFill>
                  <a:schemeClr val="tx1"/>
                </a:solidFill>
              </a:rPr>
              <a:t>except lactose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May be </a:t>
            </a:r>
            <a:r>
              <a:rPr lang="en-US" b="1" u="sng" dirty="0">
                <a:solidFill>
                  <a:schemeClr val="tx1"/>
                </a:solidFill>
              </a:rPr>
              <a:t>fermented by yeasts</a:t>
            </a:r>
            <a:r>
              <a:rPr lang="en-US" dirty="0">
                <a:solidFill>
                  <a:schemeClr val="tx1"/>
                </a:solidFill>
              </a:rPr>
              <a:t> to produce </a:t>
            </a:r>
            <a:r>
              <a:rPr lang="en-US" b="1" u="sng" dirty="0">
                <a:solidFill>
                  <a:schemeClr val="tx1"/>
                </a:solidFill>
              </a:rPr>
              <a:t>carbon dioxide gas and alcohol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Fermentation is an </a:t>
            </a:r>
            <a:r>
              <a:rPr lang="en-US" b="1" u="sng" dirty="0">
                <a:solidFill>
                  <a:schemeClr val="tx1"/>
                </a:solidFill>
              </a:rPr>
              <a:t>important reaction</a:t>
            </a:r>
            <a:r>
              <a:rPr lang="en-US" dirty="0">
                <a:solidFill>
                  <a:schemeClr val="tx1"/>
                </a:solidFill>
              </a:rPr>
              <a:t> in the making of </a:t>
            </a:r>
            <a:r>
              <a:rPr lang="en-US" b="1" u="sng" dirty="0">
                <a:solidFill>
                  <a:schemeClr val="tx1"/>
                </a:solidFill>
              </a:rPr>
              <a:t>bread and other baked products</a:t>
            </a:r>
            <a:r>
              <a:rPr lang="en-US" u="sng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CFDD-1554-4011-B514-59BF304CE90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5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04800"/>
            <a:ext cx="7772400" cy="1470025"/>
          </a:xfrm>
        </p:spPr>
        <p:txBody>
          <a:bodyPr/>
          <a:lstStyle/>
          <a:p>
            <a:r>
              <a:rPr lang="en-US" dirty="0"/>
              <a:t>Properties of Sugar </a:t>
            </a:r>
            <a:r>
              <a:rPr lang="en-US" b="1" dirty="0"/>
              <a:t>Cont’d.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066800"/>
            <a:ext cx="8686800" cy="55626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sz="6400" b="1" dirty="0">
                <a:solidFill>
                  <a:schemeClr val="tx1"/>
                </a:solidFill>
              </a:rPr>
              <a:t>Hydrolysis   </a:t>
            </a:r>
            <a:r>
              <a:rPr lang="en-US" sz="4400" b="1" dirty="0">
                <a:solidFill>
                  <a:schemeClr val="tx1"/>
                </a:solidFill>
              </a:rPr>
              <a:t>: producing </a:t>
            </a:r>
            <a:r>
              <a:rPr lang="en-US" sz="4400" b="1" u="sng" dirty="0">
                <a:solidFill>
                  <a:schemeClr val="tx1"/>
                </a:solidFill>
              </a:rPr>
              <a:t>invert sugar</a:t>
            </a:r>
            <a:r>
              <a:rPr lang="en-US" sz="4400" b="1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sz="4400" b="1" dirty="0">
              <a:solidFill>
                <a:schemeClr val="tx1"/>
              </a:solidFill>
            </a:endParaRPr>
          </a:p>
          <a:p>
            <a:pPr algn="l"/>
            <a:r>
              <a:rPr lang="en-US" sz="6400" b="1" dirty="0">
                <a:solidFill>
                  <a:schemeClr val="tx1"/>
                </a:solidFill>
              </a:rPr>
              <a:t>Invert sugar</a:t>
            </a:r>
            <a:r>
              <a:rPr lang="en-US" sz="4400" dirty="0">
                <a:solidFill>
                  <a:schemeClr val="tx1"/>
                </a:solidFill>
              </a:rPr>
              <a:t>: </a:t>
            </a:r>
          </a:p>
          <a:p>
            <a:pPr algn="l"/>
            <a:endParaRPr lang="en-US" sz="4400" dirty="0">
              <a:solidFill>
                <a:schemeClr val="tx1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Is a </a:t>
            </a:r>
            <a:r>
              <a:rPr lang="en-US" sz="4400" b="1" u="sng" dirty="0">
                <a:solidFill>
                  <a:schemeClr val="tx1"/>
                </a:solidFill>
              </a:rPr>
              <a:t>mixture of fructose + dextrose</a:t>
            </a:r>
            <a:r>
              <a:rPr lang="en-US" sz="4400" dirty="0">
                <a:solidFill>
                  <a:schemeClr val="tx1"/>
                </a:solidFill>
              </a:rPr>
              <a:t> (glucose) </a:t>
            </a:r>
          </a:p>
          <a:p>
            <a:pPr marL="1028700" lvl="1" indent="-571500" algn="l">
              <a:buFont typeface="Wingdings" panose="05000000000000000000" pitchFamily="2" charset="2"/>
              <a:buChar char="Ø"/>
            </a:pPr>
            <a:r>
              <a:rPr lang="en-US" sz="4000" b="1" u="sng" dirty="0">
                <a:solidFill>
                  <a:schemeClr val="tx1"/>
                </a:solidFill>
              </a:rPr>
              <a:t>Produced</a:t>
            </a:r>
            <a:r>
              <a:rPr lang="en-US" sz="4000" dirty="0">
                <a:solidFill>
                  <a:schemeClr val="tx1"/>
                </a:solidFill>
              </a:rPr>
              <a:t> by </a:t>
            </a:r>
            <a:r>
              <a:rPr lang="en-US" sz="4000" b="1" u="sng" dirty="0">
                <a:solidFill>
                  <a:schemeClr val="tx1"/>
                </a:solidFill>
              </a:rPr>
              <a:t>breaking sucrose</a:t>
            </a:r>
            <a:r>
              <a:rPr lang="en-US" sz="4000" dirty="0">
                <a:solidFill>
                  <a:schemeClr val="tx1"/>
                </a:solidFill>
              </a:rPr>
              <a:t> into its two </a:t>
            </a:r>
            <a:r>
              <a:rPr lang="en-US" sz="4000" b="1" u="sng" dirty="0">
                <a:solidFill>
                  <a:schemeClr val="tx1"/>
                </a:solidFill>
              </a:rPr>
              <a:t>constituent monosaccharides</a:t>
            </a:r>
            <a:r>
              <a:rPr lang="en-US" sz="4000" dirty="0">
                <a:solidFill>
                  <a:schemeClr val="tx1"/>
                </a:solidFill>
              </a:rPr>
              <a:t>. </a:t>
            </a:r>
          </a:p>
          <a:p>
            <a:pPr algn="l"/>
            <a:endParaRPr lang="en-US" sz="4400" dirty="0">
              <a:solidFill>
                <a:schemeClr val="tx1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b="1" u="sng" dirty="0">
                <a:solidFill>
                  <a:schemeClr val="tx1"/>
                </a:solidFill>
              </a:rPr>
              <a:t>Inversion</a:t>
            </a:r>
            <a:r>
              <a:rPr lang="en-US" sz="4400" dirty="0">
                <a:solidFill>
                  <a:schemeClr val="tx1"/>
                </a:solidFill>
              </a:rPr>
              <a:t> can be </a:t>
            </a:r>
            <a:r>
              <a:rPr lang="en-US" sz="4400" b="1" u="sng" dirty="0">
                <a:solidFill>
                  <a:schemeClr val="tx1"/>
                </a:solidFill>
              </a:rPr>
              <a:t>achieved</a:t>
            </a:r>
            <a:r>
              <a:rPr lang="en-US" sz="4400" dirty="0">
                <a:solidFill>
                  <a:schemeClr val="tx1"/>
                </a:solidFill>
              </a:rPr>
              <a:t> by </a:t>
            </a:r>
            <a:r>
              <a:rPr lang="en-US" sz="4400" b="1" u="sng" dirty="0">
                <a:solidFill>
                  <a:schemeClr val="tx1"/>
                </a:solidFill>
              </a:rPr>
              <a:t>heating</a:t>
            </a:r>
            <a:r>
              <a:rPr lang="en-US" sz="4400" dirty="0">
                <a:solidFill>
                  <a:schemeClr val="tx1"/>
                </a:solidFill>
              </a:rPr>
              <a:t> a </a:t>
            </a:r>
            <a:r>
              <a:rPr lang="en-US" sz="4400" b="1" u="sng" dirty="0">
                <a:solidFill>
                  <a:schemeClr val="tx1"/>
                </a:solidFill>
              </a:rPr>
              <a:t>sucrose syrup</a:t>
            </a:r>
            <a:r>
              <a:rPr lang="en-US" sz="4400" b="1" dirty="0">
                <a:solidFill>
                  <a:schemeClr val="tx1"/>
                </a:solidFill>
              </a:rPr>
              <a:t> with</a:t>
            </a:r>
            <a:r>
              <a:rPr lang="en-US" sz="4400" dirty="0">
                <a:solidFill>
                  <a:schemeClr val="tx1"/>
                </a:solidFill>
              </a:rPr>
              <a:t> either </a:t>
            </a:r>
            <a:r>
              <a:rPr lang="en-US" sz="4400" b="1" u="sng" dirty="0">
                <a:solidFill>
                  <a:schemeClr val="tx1"/>
                </a:solidFill>
              </a:rPr>
              <a:t>acid</a:t>
            </a:r>
            <a:r>
              <a:rPr lang="en-US" sz="4400" dirty="0">
                <a:solidFill>
                  <a:schemeClr val="tx1"/>
                </a:solidFill>
              </a:rPr>
              <a:t>    </a:t>
            </a:r>
            <a:r>
              <a:rPr lang="en-US" sz="4400" b="1" u="sng" dirty="0">
                <a:solidFill>
                  <a:schemeClr val="tx1"/>
                </a:solidFill>
              </a:rPr>
              <a:t>or</a:t>
            </a:r>
            <a:r>
              <a:rPr lang="en-US" sz="4400" dirty="0">
                <a:solidFill>
                  <a:schemeClr val="tx1"/>
                </a:solidFill>
              </a:rPr>
              <a:t> by </a:t>
            </a:r>
            <a:r>
              <a:rPr lang="en-US" sz="4400" b="1" u="sng" dirty="0">
                <a:solidFill>
                  <a:schemeClr val="tx1"/>
                </a:solidFill>
              </a:rPr>
              <a:t>using</a:t>
            </a:r>
            <a:r>
              <a:rPr lang="en-US" sz="4400" dirty="0">
                <a:solidFill>
                  <a:schemeClr val="tx1"/>
                </a:solidFill>
              </a:rPr>
              <a:t> the </a:t>
            </a:r>
            <a:r>
              <a:rPr lang="en-US" sz="4400" b="1" u="sng" dirty="0">
                <a:solidFill>
                  <a:schemeClr val="tx1"/>
                </a:solidFill>
              </a:rPr>
              <a:t>enzyme invertase</a:t>
            </a:r>
            <a:r>
              <a:rPr lang="en-US" sz="4400" dirty="0">
                <a:solidFill>
                  <a:schemeClr val="tx1"/>
                </a:solidFill>
              </a:rPr>
              <a:t>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400" b="1" dirty="0">
              <a:solidFill>
                <a:schemeClr val="tx1"/>
              </a:solidFill>
            </a:endParaRP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4000" b="1" u="sng" dirty="0">
                <a:solidFill>
                  <a:schemeClr val="tx1"/>
                </a:solidFill>
              </a:rPr>
              <a:t>Sucrase</a:t>
            </a:r>
            <a:r>
              <a:rPr lang="en-US" sz="4000" dirty="0">
                <a:solidFill>
                  <a:schemeClr val="tx1"/>
                </a:solidFill>
              </a:rPr>
              <a:t>  ( also </a:t>
            </a:r>
            <a:r>
              <a:rPr lang="en-US" sz="4000" b="1" u="sng" dirty="0">
                <a:solidFill>
                  <a:schemeClr val="tx1"/>
                </a:solidFill>
              </a:rPr>
              <a:t>known as invertase</a:t>
            </a:r>
            <a:r>
              <a:rPr lang="en-US" sz="4000" dirty="0">
                <a:solidFill>
                  <a:schemeClr val="tx1"/>
                </a:solidFill>
              </a:rPr>
              <a:t>) hydrolyzes </a:t>
            </a:r>
            <a:r>
              <a:rPr lang="en-US" sz="4000" b="1" u="sng" dirty="0">
                <a:solidFill>
                  <a:schemeClr val="tx1"/>
                </a:solidFill>
              </a:rPr>
              <a:t>sucrose</a:t>
            </a:r>
            <a:r>
              <a:rPr lang="en-US" sz="4000" dirty="0">
                <a:solidFill>
                  <a:schemeClr val="tx1"/>
                </a:solidFill>
              </a:rPr>
              <a:t> into </a:t>
            </a:r>
            <a:r>
              <a:rPr lang="en-US" sz="4000" b="1" u="sng" dirty="0">
                <a:solidFill>
                  <a:schemeClr val="tx1"/>
                </a:solidFill>
              </a:rPr>
              <a:t>glucose and fructose</a:t>
            </a:r>
            <a:endParaRPr lang="en-US" sz="4400" b="1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CFDD-1554-4011-B514-59BF304CE90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55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Properties of Sugar </a:t>
            </a:r>
            <a:br>
              <a:rPr lang="en-US" sz="3200" dirty="0"/>
            </a:br>
            <a:r>
              <a:rPr lang="en-US" sz="3200" dirty="0"/>
              <a:t>Hydrolysis </a:t>
            </a:r>
            <a:r>
              <a:rPr lang="en-US" b="1" dirty="0"/>
              <a:t>Cont’d.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524000"/>
            <a:ext cx="8686800" cy="5181600"/>
          </a:xfrm>
        </p:spPr>
        <p:txBody>
          <a:bodyPr>
            <a:normAutofit fontScale="92500" lnSpcReduction="10000"/>
          </a:bodyPr>
          <a:lstStyle/>
          <a:p>
            <a:pPr lvl="0" algn="l"/>
            <a:r>
              <a:rPr lang="en-US" b="1" u="sng" dirty="0">
                <a:solidFill>
                  <a:schemeClr val="tx1"/>
                </a:solidFill>
              </a:rPr>
              <a:t>Invert sugar</a:t>
            </a:r>
            <a:r>
              <a:rPr lang="en-US" b="1" dirty="0">
                <a:solidFill>
                  <a:schemeClr val="tx1"/>
                </a:solidFill>
              </a:rPr>
              <a:t>  Cont’d.</a:t>
            </a:r>
          </a:p>
          <a:p>
            <a:pPr lvl="0" algn="l"/>
            <a:endParaRPr lang="en-US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Is </a:t>
            </a:r>
            <a:r>
              <a:rPr lang="en-US" b="1" u="sng" dirty="0">
                <a:solidFill>
                  <a:schemeClr val="tx1"/>
                </a:solidFill>
              </a:rPr>
              <a:t>important</a:t>
            </a:r>
            <a:r>
              <a:rPr lang="en-US" dirty="0">
                <a:solidFill>
                  <a:schemeClr val="tx1"/>
                </a:solidFill>
              </a:rPr>
              <a:t> in sugar products such as </a:t>
            </a:r>
            <a:r>
              <a:rPr lang="en-US" b="1" u="sng" dirty="0">
                <a:solidFill>
                  <a:schemeClr val="tx1"/>
                </a:solidFill>
              </a:rPr>
              <a:t>candy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u="sng" dirty="0">
                <a:solidFill>
                  <a:schemeClr val="tx1"/>
                </a:solidFill>
              </a:rPr>
              <a:t>fondant</a:t>
            </a:r>
            <a:r>
              <a:rPr lang="en-US" dirty="0">
                <a:solidFill>
                  <a:schemeClr val="tx1"/>
                </a:solidFill>
              </a:rPr>
              <a:t> etc.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Helps in </a:t>
            </a:r>
            <a:r>
              <a:rPr lang="en-US" b="1" u="sng" dirty="0">
                <a:solidFill>
                  <a:schemeClr val="tx1"/>
                </a:solidFill>
              </a:rPr>
              <a:t>controlling</a:t>
            </a:r>
            <a:r>
              <a:rPr lang="en-US" dirty="0">
                <a:solidFill>
                  <a:schemeClr val="tx1"/>
                </a:solidFill>
              </a:rPr>
              <a:t> the </a:t>
            </a:r>
            <a:r>
              <a:rPr lang="en-US" b="1" u="sng" dirty="0">
                <a:solidFill>
                  <a:schemeClr val="tx1"/>
                </a:solidFill>
              </a:rPr>
              <a:t>crystallization</a:t>
            </a:r>
            <a:r>
              <a:rPr lang="en-US" dirty="0">
                <a:solidFill>
                  <a:schemeClr val="tx1"/>
                </a:solidFill>
              </a:rPr>
              <a:t> of sugar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Improves</a:t>
            </a:r>
            <a:r>
              <a:rPr lang="en-US" dirty="0">
                <a:solidFill>
                  <a:schemeClr val="tx1"/>
                </a:solidFill>
              </a:rPr>
              <a:t> the: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Texture</a:t>
            </a:r>
            <a:r>
              <a:rPr lang="en-US" dirty="0">
                <a:solidFill>
                  <a:schemeClr val="tx1"/>
                </a:solidFill>
              </a:rPr>
              <a:t> (smooth vs rough)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Consistency</a:t>
            </a:r>
            <a:r>
              <a:rPr lang="en-US" dirty="0">
                <a:solidFill>
                  <a:schemeClr val="tx1"/>
                </a:solidFill>
              </a:rPr>
              <a:t>  (firm, viscous, dense)</a:t>
            </a:r>
          </a:p>
          <a:p>
            <a:pPr marL="914400" lvl="1" indent="-457200" algn="l">
              <a:buFont typeface="Wingdings" panose="05000000000000000000" pitchFamily="2" charset="2"/>
              <a:buChar char="v"/>
            </a:pP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Agitation or </a:t>
            </a:r>
            <a:r>
              <a:rPr lang="en-US" b="1" u="sng" dirty="0">
                <a:solidFill>
                  <a:schemeClr val="tx1"/>
                </a:solidFill>
              </a:rPr>
              <a:t>stirring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helps in producing </a:t>
            </a:r>
            <a:r>
              <a:rPr lang="en-US" b="1" u="sng" dirty="0">
                <a:solidFill>
                  <a:schemeClr val="tx1"/>
                </a:solidFill>
              </a:rPr>
              <a:t>finer crystals</a:t>
            </a:r>
            <a:r>
              <a:rPr lang="en-US" dirty="0">
                <a:solidFill>
                  <a:schemeClr val="tx1"/>
                </a:solidFill>
              </a:rPr>
              <a:t>, meaning </a:t>
            </a:r>
            <a:r>
              <a:rPr lang="en-US" b="1" u="sng" dirty="0">
                <a:solidFill>
                  <a:schemeClr val="tx1"/>
                </a:solidFill>
              </a:rPr>
              <a:t>smooth texture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CFDD-1554-4011-B514-59BF304CE90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80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2.bp.blogspot.com/-EjTDa3Rx0eE/Tt418nMCg6I/AAAAAAAAAjA/Oso_I4U1gC4/s1600/Fondant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21" y="2929888"/>
            <a:ext cx="4385679" cy="3089911"/>
          </a:xfrm>
          <a:prstGeom prst="rect">
            <a:avLst/>
          </a:prstGeom>
          <a:noFill/>
        </p:spPr>
      </p:pic>
      <p:pic>
        <p:nvPicPr>
          <p:cNvPr id="15364" name="Picture 4" descr="http://www.cakeandcandy.com/rollingp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2950" y="2759933"/>
            <a:ext cx="4572000" cy="321634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9200" y="6019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Fondant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05400" y="6019799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Rolling the fondant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CFDD-1554-4011-B514-59BF304CE9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0560" y="381000"/>
            <a:ext cx="82296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/>
              <a:t>The enzyme </a:t>
            </a:r>
            <a:r>
              <a:rPr lang="en-US" sz="4000" b="1" u="sng" dirty="0"/>
              <a:t>sucrase</a:t>
            </a:r>
            <a:r>
              <a:rPr lang="en-US" sz="4000" dirty="0"/>
              <a:t>: Is </a:t>
            </a:r>
            <a:r>
              <a:rPr lang="en-US" sz="4000" b="1" u="sng" dirty="0"/>
              <a:t>used</a:t>
            </a:r>
            <a:r>
              <a:rPr lang="en-US" sz="4000" dirty="0"/>
              <a:t> in the </a:t>
            </a:r>
            <a:r>
              <a:rPr lang="en-US" sz="4000" b="1" u="sng" dirty="0"/>
              <a:t>candy industry</a:t>
            </a:r>
            <a:r>
              <a:rPr lang="en-US" sz="4000" dirty="0"/>
              <a:t> to hydrolyze some of the sucrose.</a:t>
            </a:r>
          </a:p>
          <a:p>
            <a:pPr lvl="0"/>
            <a:r>
              <a:rPr lang="en-US" sz="4000" b="1" u="sng" dirty="0"/>
              <a:t>Confectionary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0563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itchenmusings.com/images/photos/2007/10/06/fonda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219200"/>
            <a:ext cx="6663501" cy="49976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33600" y="2286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Decorating with Fondant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CFDD-1554-4011-B514-59BF304CE90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ondant ribbon ro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491740"/>
            <a:ext cx="4038600" cy="3057798"/>
          </a:xfrm>
          <a:prstGeom prst="rect">
            <a:avLst/>
          </a:prstGeom>
          <a:noFill/>
        </p:spPr>
      </p:pic>
      <p:pic>
        <p:nvPicPr>
          <p:cNvPr id="16388" name="Picture 4" descr="fondant ribbon roses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599" y="2491740"/>
            <a:ext cx="3967791" cy="30041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95600" y="74676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Colored Fondant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CFDD-1554-4011-B514-59BF304CE90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855"/>
            <a:ext cx="7772400" cy="1470025"/>
          </a:xfrm>
        </p:spPr>
        <p:txBody>
          <a:bodyPr/>
          <a:lstStyle/>
          <a:p>
            <a:r>
              <a:rPr lang="en-US" b="1" dirty="0"/>
              <a:t>Energy Foods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371600"/>
            <a:ext cx="8839200" cy="5410200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Sugar</a:t>
            </a:r>
            <a:r>
              <a:rPr lang="en-US" dirty="0">
                <a:solidFill>
                  <a:schemeClr val="tx1"/>
                </a:solidFill>
              </a:rPr>
              <a:t>  (table sugar):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Provides </a:t>
            </a:r>
            <a:r>
              <a:rPr lang="en-US" b="1" u="sng" dirty="0">
                <a:solidFill>
                  <a:schemeClr val="tx1"/>
                </a:solidFill>
              </a:rPr>
              <a:t>only energy</a:t>
            </a:r>
            <a:r>
              <a:rPr lang="en-US" dirty="0">
                <a:solidFill>
                  <a:schemeClr val="tx1"/>
                </a:solidFill>
              </a:rPr>
              <a:t> for the body.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It is 100% CHO</a:t>
            </a:r>
            <a:r>
              <a:rPr lang="en-US" dirty="0">
                <a:solidFill>
                  <a:schemeClr val="tx1"/>
                </a:solidFill>
              </a:rPr>
              <a:t>.  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   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Other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foods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that contain</a:t>
            </a:r>
            <a:r>
              <a:rPr lang="en-US" dirty="0">
                <a:solidFill>
                  <a:schemeClr val="tx1"/>
                </a:solidFill>
              </a:rPr>
              <a:t> relatively </a:t>
            </a:r>
            <a:r>
              <a:rPr lang="en-US" b="1" u="sng" dirty="0">
                <a:solidFill>
                  <a:schemeClr val="tx1"/>
                </a:solidFill>
              </a:rPr>
              <a:t>large amounts of sugar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Generally </a:t>
            </a:r>
            <a:r>
              <a:rPr lang="en-US" b="1" u="sng" dirty="0">
                <a:solidFill>
                  <a:schemeClr val="tx1"/>
                </a:solidFill>
              </a:rPr>
              <a:t>have low nutrient density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1" algn="l"/>
            <a:r>
              <a:rPr lang="en-US" dirty="0">
                <a:solidFill>
                  <a:schemeClr val="tx1"/>
                </a:solidFill>
              </a:rPr>
              <a:t>E.g.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Molasses and honey:</a:t>
            </a:r>
            <a:r>
              <a:rPr lang="en-US" b="1" dirty="0">
                <a:solidFill>
                  <a:schemeClr val="tx1"/>
                </a:solidFill>
              </a:rPr>
              <a:t>            </a:t>
            </a:r>
            <a:r>
              <a:rPr lang="en-US" dirty="0">
                <a:solidFill>
                  <a:schemeClr val="tx1"/>
                </a:solidFill>
              </a:rPr>
              <a:t>both are </a:t>
            </a:r>
            <a:r>
              <a:rPr lang="en-US" b="1" u="sng" dirty="0">
                <a:solidFill>
                  <a:schemeClr val="tx1"/>
                </a:solidFill>
              </a:rPr>
              <a:t>also energy foods</a:t>
            </a:r>
            <a:endParaRPr lang="en-US" dirty="0">
              <a:solidFill>
                <a:schemeClr val="tx1"/>
              </a:solidFill>
            </a:endParaRPr>
          </a:p>
          <a:p>
            <a:pPr lvl="0" algn="l"/>
            <a:endParaRPr lang="en-US" b="1" u="sng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anose="05000000000000000000" pitchFamily="2" charset="2"/>
              <a:buChar char="v"/>
            </a:pPr>
            <a:r>
              <a:rPr lang="en-US" b="1" u="sng" dirty="0">
                <a:solidFill>
                  <a:schemeClr val="tx1"/>
                </a:solidFill>
              </a:rPr>
              <a:t>Molasses</a:t>
            </a:r>
            <a:r>
              <a:rPr lang="en-US" dirty="0">
                <a:solidFill>
                  <a:schemeClr val="tx1"/>
                </a:solidFill>
              </a:rPr>
              <a:t> is around</a:t>
            </a:r>
            <a:r>
              <a:rPr lang="en-US" b="1" dirty="0">
                <a:solidFill>
                  <a:schemeClr val="tx1"/>
                </a:solidFill>
              </a:rPr>
              <a:t>   </a:t>
            </a:r>
            <a:r>
              <a:rPr lang="en-US" b="1" u="sng" dirty="0">
                <a:solidFill>
                  <a:schemeClr val="tx1"/>
                </a:solidFill>
              </a:rPr>
              <a:t>≈ 5% ash</a:t>
            </a:r>
            <a:r>
              <a:rPr lang="en-US" dirty="0">
                <a:solidFill>
                  <a:schemeClr val="tx1"/>
                </a:solidFill>
              </a:rPr>
              <a:t> (minerals);    manmade</a:t>
            </a:r>
          </a:p>
          <a:p>
            <a:pPr marL="457200" lvl="0" indent="-457200" algn="l">
              <a:buFont typeface="Wingdings" panose="05000000000000000000" pitchFamily="2" charset="2"/>
              <a:buChar char="v"/>
            </a:pPr>
            <a:endParaRPr lang="en-US" b="1" u="sng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anose="05000000000000000000" pitchFamily="2" charset="2"/>
              <a:buChar char="v"/>
            </a:pPr>
            <a:r>
              <a:rPr lang="en-US" b="1" u="sng" dirty="0">
                <a:solidFill>
                  <a:schemeClr val="tx1"/>
                </a:solidFill>
              </a:rPr>
              <a:t>Honey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provides around    </a:t>
            </a:r>
            <a:r>
              <a:rPr lang="en-US" b="1" u="sng" dirty="0">
                <a:solidFill>
                  <a:schemeClr val="tx1"/>
                </a:solidFill>
              </a:rPr>
              <a:t>½ % nutrients</a:t>
            </a:r>
            <a:r>
              <a:rPr lang="en-US" dirty="0">
                <a:solidFill>
                  <a:schemeClr val="tx1"/>
                </a:solidFill>
              </a:rPr>
              <a:t> such as  </a:t>
            </a:r>
            <a:r>
              <a:rPr lang="en-US" b="1" u="sng" dirty="0">
                <a:solidFill>
                  <a:schemeClr val="tx1"/>
                </a:solidFill>
              </a:rPr>
              <a:t>Fe and Ca</a:t>
            </a:r>
            <a:r>
              <a:rPr lang="en-US" dirty="0">
                <a:solidFill>
                  <a:schemeClr val="tx1"/>
                </a:solidFill>
              </a:rPr>
              <a:t>.    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CFDD-1554-4011-B514-59BF304CE90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18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05850" cy="1143000"/>
          </a:xfrm>
        </p:spPr>
        <p:txBody>
          <a:bodyPr>
            <a:normAutofit fontScale="90000"/>
          </a:bodyPr>
          <a:lstStyle/>
          <a:p>
            <a:pPr lvl="0" algn="l"/>
            <a:br>
              <a:rPr lang="en-US" dirty="0"/>
            </a:br>
            <a:r>
              <a:rPr lang="en-US" sz="3600" dirty="0"/>
              <a:t>The enzyme </a:t>
            </a:r>
            <a:r>
              <a:rPr lang="en-US" sz="3600" b="1" dirty="0"/>
              <a:t>sucrase</a:t>
            </a:r>
            <a:r>
              <a:rPr lang="en-US" sz="3600" dirty="0"/>
              <a:t>: Is </a:t>
            </a:r>
            <a:r>
              <a:rPr lang="en-US" sz="3600" b="1" dirty="0"/>
              <a:t>used</a:t>
            </a:r>
            <a:r>
              <a:rPr lang="en-US" sz="3600" dirty="0"/>
              <a:t> in the </a:t>
            </a:r>
            <a:r>
              <a:rPr lang="en-US" sz="3600" b="1" dirty="0"/>
              <a:t>candy industry</a:t>
            </a:r>
            <a:r>
              <a:rPr lang="en-US" sz="3600" dirty="0"/>
              <a:t> to hydrolyze some of the sucrose </a:t>
            </a:r>
            <a:r>
              <a:rPr lang="en-US" sz="3600" b="1" dirty="0"/>
              <a:t>Confectionery   </a:t>
            </a:r>
            <a:r>
              <a:rPr lang="en-US" b="1" u="sng" dirty="0"/>
              <a:t>Cont’d</a:t>
            </a:r>
            <a:r>
              <a:rPr lang="en-US" b="1" dirty="0"/>
              <a:t>.</a:t>
            </a:r>
          </a:p>
        </p:txBody>
      </p:sp>
      <p:pic>
        <p:nvPicPr>
          <p:cNvPr id="1026" name="Picture 2" descr="http://www.stirlingfoods.com.au/images/confectione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276600"/>
            <a:ext cx="4905375" cy="2667000"/>
          </a:xfrm>
          <a:prstGeom prst="rect">
            <a:avLst/>
          </a:prstGeom>
          <a:noFill/>
        </p:spPr>
      </p:pic>
      <p:pic>
        <p:nvPicPr>
          <p:cNvPr id="1028" name="Picture 4" descr="http://www.tradekeyindia.com/Pimages/18724Confectionery-Flavo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4450" y="2362200"/>
            <a:ext cx="3810000" cy="3810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CFDD-1554-4011-B514-59BF304CE90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Confectionery</a:t>
            </a:r>
          </a:p>
        </p:txBody>
      </p:sp>
      <p:pic>
        <p:nvPicPr>
          <p:cNvPr id="22530" name="Picture 2" descr="http://www.saijeeimpex.com/full-images/7057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057400"/>
            <a:ext cx="3810000" cy="3000376"/>
          </a:xfrm>
          <a:prstGeom prst="rect">
            <a:avLst/>
          </a:prstGeom>
          <a:noFill/>
        </p:spPr>
      </p:pic>
      <p:pic>
        <p:nvPicPr>
          <p:cNvPr id="22532" name="Picture 4" descr="http://www.theconfectionery.com/images/Gumbal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905000"/>
            <a:ext cx="2752725" cy="27051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CFDD-1554-4011-B514-59BF304CE90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Confectionery</a:t>
            </a:r>
          </a:p>
        </p:txBody>
      </p:sp>
      <p:pic>
        <p:nvPicPr>
          <p:cNvPr id="23556" name="Picture 4" descr="Candy, Sweet Candy, Jelly Sweet, Snack, Confectione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1194" y="1892044"/>
            <a:ext cx="6683606" cy="4584955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CFDD-1554-4011-B514-59BF304CE90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Rock Candy</a:t>
            </a:r>
            <a:br>
              <a:rPr lang="en-US" b="1" dirty="0"/>
            </a:b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6626" name="Picture 2" descr="rockcand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4286250" cy="3419475"/>
          </a:xfrm>
          <a:prstGeom prst="rect">
            <a:avLst/>
          </a:prstGeom>
          <a:noFill/>
        </p:spPr>
      </p:pic>
      <p:pic>
        <p:nvPicPr>
          <p:cNvPr id="26630" name="Picture 6" descr="http://2.bp.blogspot.com/_YS_I_exehfY/S-M979ul0dI/AAAAAAAAADQ/pmqKXhDFk1g/s1600/RAW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371601"/>
            <a:ext cx="4411169" cy="5486399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CFDD-1554-4011-B514-59BF304CE90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r>
              <a:rPr lang="en-US" sz="4000" dirty="0"/>
              <a:t>Properties of sugars </a:t>
            </a:r>
            <a:r>
              <a:rPr lang="en-US" b="1" dirty="0"/>
              <a:t>Cont’d.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 fontScale="77500" lnSpcReduction="20000"/>
          </a:bodyPr>
          <a:lstStyle/>
          <a:p>
            <a:pPr lvl="0" algn="l"/>
            <a:r>
              <a:rPr lang="en-US" b="1" u="sng" dirty="0">
                <a:solidFill>
                  <a:schemeClr val="tx1"/>
                </a:solidFill>
              </a:rPr>
              <a:t>Sweetness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lvl="0" algn="l"/>
            <a:endParaRPr lang="en-US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Fructose</a:t>
            </a:r>
            <a:r>
              <a:rPr lang="en-US" dirty="0">
                <a:solidFill>
                  <a:schemeClr val="tx1"/>
                </a:solidFill>
              </a:rPr>
              <a:t>   is the </a:t>
            </a:r>
            <a:r>
              <a:rPr lang="en-US" b="1" dirty="0">
                <a:solidFill>
                  <a:schemeClr val="tx1"/>
                </a:solidFill>
              </a:rPr>
              <a:t>sweetest</a:t>
            </a:r>
            <a:r>
              <a:rPr lang="en-US" dirty="0">
                <a:solidFill>
                  <a:schemeClr val="tx1"/>
                </a:solidFill>
              </a:rPr>
              <a:t>   </a:t>
            </a:r>
            <a:r>
              <a:rPr lang="en-US" u="sng" dirty="0">
                <a:solidFill>
                  <a:schemeClr val="tx1"/>
                </a:solidFill>
              </a:rPr>
              <a:t>then</a:t>
            </a:r>
            <a:r>
              <a:rPr lang="en-US" dirty="0">
                <a:solidFill>
                  <a:schemeClr val="tx1"/>
                </a:solidFill>
              </a:rPr>
              <a:t>    </a:t>
            </a:r>
            <a:r>
              <a:rPr lang="en-US" b="1" dirty="0">
                <a:solidFill>
                  <a:schemeClr val="tx1"/>
                </a:solidFill>
              </a:rPr>
              <a:t>glucose</a:t>
            </a:r>
            <a:r>
              <a:rPr lang="en-US" dirty="0">
                <a:solidFill>
                  <a:schemeClr val="tx1"/>
                </a:solidFill>
              </a:rPr>
              <a:t>   </a:t>
            </a:r>
            <a:r>
              <a:rPr lang="en-US" u="sng" dirty="0">
                <a:solidFill>
                  <a:schemeClr val="tx1"/>
                </a:solidFill>
              </a:rPr>
              <a:t>then</a:t>
            </a:r>
            <a:r>
              <a:rPr lang="en-US" dirty="0">
                <a:solidFill>
                  <a:schemeClr val="tx1"/>
                </a:solidFill>
              </a:rPr>
              <a:t>   </a:t>
            </a:r>
            <a:r>
              <a:rPr lang="en-US" b="1" dirty="0">
                <a:solidFill>
                  <a:schemeClr val="tx1"/>
                </a:solidFill>
              </a:rPr>
              <a:t>lactose</a:t>
            </a:r>
            <a:r>
              <a:rPr lang="en-US" dirty="0">
                <a:solidFill>
                  <a:schemeClr val="tx1"/>
                </a:solidFill>
              </a:rPr>
              <a:t> (least sweet)</a:t>
            </a:r>
          </a:p>
          <a:p>
            <a:pPr lvl="0" algn="l"/>
            <a:endParaRPr lang="en-US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b="1" u="sng" dirty="0">
                <a:solidFill>
                  <a:schemeClr val="tx1"/>
                </a:solidFill>
              </a:rPr>
              <a:t>perceived degree of sweetness</a:t>
            </a:r>
            <a:r>
              <a:rPr lang="en-US" dirty="0">
                <a:solidFill>
                  <a:schemeClr val="tx1"/>
                </a:solidFill>
              </a:rPr>
              <a:t>:        is </a:t>
            </a:r>
            <a:r>
              <a:rPr lang="en-US" b="1" u="sng" dirty="0">
                <a:solidFill>
                  <a:schemeClr val="tx1"/>
                </a:solidFill>
              </a:rPr>
              <a:t>affected</a:t>
            </a:r>
            <a:r>
              <a:rPr lang="en-US" dirty="0">
                <a:solidFill>
                  <a:schemeClr val="tx1"/>
                </a:solidFill>
              </a:rPr>
              <a:t> by several </a:t>
            </a:r>
            <a:r>
              <a:rPr lang="en-US" b="1" u="sng" dirty="0">
                <a:solidFill>
                  <a:schemeClr val="tx1"/>
                </a:solidFill>
              </a:rPr>
              <a:t>factors</a:t>
            </a:r>
            <a:r>
              <a:rPr lang="en-US" dirty="0">
                <a:solidFill>
                  <a:schemeClr val="tx1"/>
                </a:solidFill>
              </a:rPr>
              <a:t>, including</a:t>
            </a:r>
          </a:p>
          <a:p>
            <a:pPr lvl="0" algn="l"/>
            <a:endParaRPr lang="en-US" b="1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sz="3100" b="1" u="sng" dirty="0">
                <a:solidFill>
                  <a:schemeClr val="tx1"/>
                </a:solidFill>
              </a:rPr>
              <a:t>Genetic variation</a:t>
            </a:r>
            <a:r>
              <a:rPr lang="en-US" sz="3100" dirty="0">
                <a:solidFill>
                  <a:schemeClr val="tx1"/>
                </a:solidFill>
              </a:rPr>
              <a:t> among individuals </a:t>
            </a:r>
          </a:p>
          <a:p>
            <a:pPr lvl="1" algn="l"/>
            <a:endParaRPr lang="en-US" sz="3100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sz="3100" b="1" u="sng" dirty="0">
                <a:solidFill>
                  <a:schemeClr val="tx1"/>
                </a:solidFill>
              </a:rPr>
              <a:t>Concentration</a:t>
            </a:r>
            <a:r>
              <a:rPr lang="en-US" sz="3100" b="1" dirty="0">
                <a:solidFill>
                  <a:schemeClr val="tx1"/>
                </a:solidFill>
              </a:rPr>
              <a:t> </a:t>
            </a:r>
            <a:r>
              <a:rPr lang="en-US" sz="3100" dirty="0">
                <a:solidFill>
                  <a:schemeClr val="tx1"/>
                </a:solidFill>
              </a:rPr>
              <a:t>of the sweetener :   </a:t>
            </a:r>
            <a:r>
              <a:rPr lang="en-US" sz="3100" b="1" dirty="0">
                <a:solidFill>
                  <a:schemeClr val="tx1"/>
                </a:solidFill>
              </a:rPr>
              <a:t>higher concentration </a:t>
            </a:r>
            <a:r>
              <a:rPr lang="en-US" sz="3100" b="1" u="sng" dirty="0">
                <a:solidFill>
                  <a:schemeClr val="tx1"/>
                </a:solidFill>
              </a:rPr>
              <a:t>feels sweeter</a:t>
            </a:r>
            <a:endParaRPr lang="en-US" sz="3100" dirty="0">
              <a:solidFill>
                <a:schemeClr val="tx1"/>
              </a:solidFill>
            </a:endParaRPr>
          </a:p>
          <a:p>
            <a:pPr lvl="1" algn="l"/>
            <a:r>
              <a:rPr lang="en-US" b="1" dirty="0">
                <a:solidFill>
                  <a:schemeClr val="tx1"/>
                </a:solidFill>
              </a:rPr>
              <a:t> 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 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CFDD-1554-4011-B514-59BF304CE90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40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1470025"/>
          </a:xfrm>
        </p:spPr>
        <p:txBody>
          <a:bodyPr/>
          <a:lstStyle/>
          <a:p>
            <a:r>
              <a:rPr lang="en-US" sz="3200" dirty="0"/>
              <a:t>Properties of sugars </a:t>
            </a:r>
            <a:r>
              <a:rPr lang="en-US" b="1" dirty="0"/>
              <a:t>Cont’d.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447800"/>
            <a:ext cx="8686800" cy="5410200"/>
          </a:xfrm>
        </p:spPr>
        <p:txBody>
          <a:bodyPr>
            <a:normAutofit fontScale="92500" lnSpcReduction="10000"/>
          </a:bodyPr>
          <a:lstStyle/>
          <a:p>
            <a:pPr lvl="0" algn="l"/>
            <a:r>
              <a:rPr lang="en-US" dirty="0">
                <a:solidFill>
                  <a:schemeClr val="tx1"/>
                </a:solidFill>
              </a:rPr>
              <a:t>Sweetness</a:t>
            </a:r>
            <a:r>
              <a:rPr lang="en-US" b="1" dirty="0">
                <a:solidFill>
                  <a:schemeClr val="tx1"/>
                </a:solidFill>
              </a:rPr>
              <a:t> Cont’d. 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US" b="1" u="sng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Perceived degree</a:t>
            </a:r>
            <a:r>
              <a:rPr lang="en-US" dirty="0">
                <a:solidFill>
                  <a:schemeClr val="tx1"/>
                </a:solidFill>
              </a:rPr>
              <a:t> of sweetness  also affected by:</a:t>
            </a:r>
          </a:p>
          <a:p>
            <a:pPr lvl="0" algn="l"/>
            <a:endParaRPr lang="en-US" b="1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Temperature</a:t>
            </a:r>
            <a:r>
              <a:rPr lang="en-US" b="1" dirty="0">
                <a:solidFill>
                  <a:schemeClr val="tx1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  The </a:t>
            </a:r>
            <a:r>
              <a:rPr lang="en-US" b="1" u="sng" dirty="0">
                <a:solidFill>
                  <a:schemeClr val="tx1"/>
                </a:solidFill>
              </a:rPr>
              <a:t>main effect</a:t>
            </a:r>
            <a:r>
              <a:rPr lang="en-US" dirty="0">
                <a:solidFill>
                  <a:schemeClr val="tx1"/>
                </a:solidFill>
              </a:rPr>
              <a:t> is that relatively: </a:t>
            </a:r>
          </a:p>
          <a:p>
            <a:pPr marL="1371600" lvl="2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Low 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concentrations gain sweetness</a:t>
            </a:r>
            <a:r>
              <a:rPr lang="en-US" dirty="0">
                <a:solidFill>
                  <a:schemeClr val="tx1"/>
                </a:solidFill>
              </a:rPr>
              <a:t>       </a:t>
            </a:r>
            <a:r>
              <a:rPr lang="en-US" b="1" u="sng" dirty="0">
                <a:solidFill>
                  <a:schemeClr val="tx1"/>
                </a:solidFill>
              </a:rPr>
              <a:t>as temperature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increases, </a:t>
            </a:r>
          </a:p>
          <a:p>
            <a:pPr marL="1371600" lvl="2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Hotter feels sweeter</a:t>
            </a:r>
            <a:r>
              <a:rPr lang="en-US" b="1" dirty="0">
                <a:solidFill>
                  <a:schemeClr val="tx1"/>
                </a:solidFill>
              </a:rPr>
              <a:t>    </a:t>
            </a:r>
            <a:r>
              <a:rPr lang="en-US" b="1" u="sng" dirty="0">
                <a:solidFill>
                  <a:schemeClr val="tx1"/>
                </a:solidFill>
              </a:rPr>
              <a:t>with</a:t>
            </a:r>
            <a:r>
              <a:rPr lang="en-US" dirty="0">
                <a:solidFill>
                  <a:schemeClr val="tx1"/>
                </a:solidFill>
              </a:rPr>
              <a:t>   lower </a:t>
            </a:r>
            <a:r>
              <a:rPr lang="en-US" b="1" u="sng" dirty="0">
                <a:solidFill>
                  <a:schemeClr val="tx1"/>
                </a:solidFill>
              </a:rPr>
              <a:t>concentration</a:t>
            </a:r>
            <a:endParaRPr lang="en-US" dirty="0">
              <a:solidFill>
                <a:schemeClr val="tx1"/>
              </a:solidFill>
            </a:endParaRPr>
          </a:p>
          <a:p>
            <a:pPr lvl="0" algn="l"/>
            <a:endParaRPr lang="en-US" b="1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Viscosity</a:t>
            </a:r>
            <a:r>
              <a:rPr lang="en-US" dirty="0">
                <a:solidFill>
                  <a:schemeClr val="tx1"/>
                </a:solidFill>
              </a:rPr>
              <a:t> :  </a:t>
            </a:r>
            <a:r>
              <a:rPr lang="en-US" b="1" u="sng" dirty="0">
                <a:solidFill>
                  <a:schemeClr val="tx1"/>
                </a:solidFill>
              </a:rPr>
              <a:t>thicker feels sweeter</a:t>
            </a:r>
            <a:r>
              <a:rPr lang="en-US" b="1" dirty="0">
                <a:solidFill>
                  <a:schemeClr val="tx1"/>
                </a:solidFill>
              </a:rPr>
              <a:t>    </a:t>
            </a:r>
            <a:r>
              <a:rPr lang="en-US" dirty="0">
                <a:solidFill>
                  <a:schemeClr val="tx1"/>
                </a:solidFill>
              </a:rPr>
              <a:t>with lower </a:t>
            </a:r>
            <a:r>
              <a:rPr lang="en-US" b="1" u="sng" dirty="0">
                <a:solidFill>
                  <a:schemeClr val="tx1"/>
                </a:solidFill>
              </a:rPr>
              <a:t>concentration</a:t>
            </a:r>
            <a:endParaRPr lang="en-US" dirty="0">
              <a:solidFill>
                <a:schemeClr val="tx1"/>
              </a:solidFill>
            </a:endParaRPr>
          </a:p>
          <a:p>
            <a:pPr lvl="1" algn="l"/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CFDD-1554-4011-B514-59BF304CE90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69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7772400" cy="1470025"/>
          </a:xfrm>
        </p:spPr>
        <p:txBody>
          <a:bodyPr/>
          <a:lstStyle/>
          <a:p>
            <a:r>
              <a:rPr lang="en-US" sz="3200" dirty="0"/>
              <a:t>Properties of sugars </a:t>
            </a:r>
            <a:r>
              <a:rPr lang="en-US" b="1" dirty="0"/>
              <a:t>Cont’d.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47800"/>
            <a:ext cx="9144000" cy="5410200"/>
          </a:xfrm>
        </p:spPr>
        <p:txBody>
          <a:bodyPr>
            <a:normAutofit lnSpcReduction="10000"/>
          </a:bodyPr>
          <a:lstStyle/>
          <a:p>
            <a:pPr lvl="0" algn="l"/>
            <a:endParaRPr lang="en-US" dirty="0">
              <a:solidFill>
                <a:schemeClr val="tx1"/>
              </a:solidFill>
            </a:endParaRPr>
          </a:p>
          <a:p>
            <a:pPr lvl="0" algn="l"/>
            <a:endParaRPr lang="en-US" dirty="0">
              <a:solidFill>
                <a:schemeClr val="tx1"/>
              </a:solidFill>
            </a:endParaRPr>
          </a:p>
          <a:p>
            <a:pPr lvl="0" algn="l"/>
            <a:r>
              <a:rPr lang="en-US" dirty="0">
                <a:solidFill>
                  <a:schemeClr val="tx1"/>
                </a:solidFill>
              </a:rPr>
              <a:t>Sweetness</a:t>
            </a:r>
            <a:r>
              <a:rPr lang="en-US" b="1" dirty="0">
                <a:solidFill>
                  <a:schemeClr val="tx1"/>
                </a:solidFill>
              </a:rPr>
              <a:t>   Cont’d.</a:t>
            </a:r>
            <a:endParaRPr lang="en-US" b="1" u="sng" dirty="0">
              <a:solidFill>
                <a:schemeClr val="tx1"/>
              </a:solidFill>
            </a:endParaRPr>
          </a:p>
          <a:p>
            <a:pPr lvl="0" algn="l"/>
            <a:endParaRPr lang="en-US" b="1" u="sng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Perceived degree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of sweetness  </a:t>
            </a:r>
            <a:r>
              <a:rPr lang="en-US" b="1" u="sng" dirty="0">
                <a:solidFill>
                  <a:schemeClr val="tx1"/>
                </a:solidFill>
              </a:rPr>
              <a:t>Cont’d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endParaRPr lang="en-US" b="1" u="sng" dirty="0">
              <a:solidFill>
                <a:schemeClr val="tx1"/>
              </a:solidFill>
            </a:endParaRPr>
          </a:p>
          <a:p>
            <a:pPr lvl="0" algn="l"/>
            <a:endParaRPr lang="en-US" b="1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pH</a:t>
            </a:r>
            <a:r>
              <a:rPr lang="en-US" dirty="0">
                <a:solidFill>
                  <a:schemeClr val="tx1"/>
                </a:solidFill>
              </a:rPr>
              <a:t> :     the lower the pH the less sweet the mixture feels,  meaning: </a:t>
            </a:r>
            <a:r>
              <a:rPr lang="en-US" b="1" u="sng" dirty="0">
                <a:solidFill>
                  <a:schemeClr val="tx1"/>
                </a:solidFill>
              </a:rPr>
              <a:t>high acidic</a:t>
            </a:r>
            <a:r>
              <a:rPr lang="en-US" dirty="0">
                <a:solidFill>
                  <a:schemeClr val="tx1"/>
                </a:solidFill>
              </a:rPr>
              <a:t> feels </a:t>
            </a:r>
            <a:r>
              <a:rPr lang="en-US" b="1" dirty="0">
                <a:solidFill>
                  <a:schemeClr val="tx1"/>
                </a:solidFill>
              </a:rPr>
              <a:t>less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sweet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endParaRPr lang="en-US" b="1" u="sng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CFDD-1554-4011-B514-59BF304CE90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972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u="sng" dirty="0"/>
              <a:t>Other Roles of Sugar</a:t>
            </a:r>
            <a:r>
              <a:rPr lang="en-US" b="1" dirty="0"/>
              <a:t> in Food Products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905000"/>
            <a:ext cx="8839200" cy="4572000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Improve the texture</a:t>
            </a:r>
            <a:r>
              <a:rPr lang="en-US" dirty="0">
                <a:solidFill>
                  <a:schemeClr val="tx1"/>
                </a:solidFill>
              </a:rPr>
              <a:t> of many products  </a:t>
            </a:r>
            <a:r>
              <a:rPr lang="en-US" b="1" u="sng" dirty="0">
                <a:solidFill>
                  <a:schemeClr val="tx1"/>
                </a:solidFill>
              </a:rPr>
              <a:t>such as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Pastries</a:t>
            </a:r>
            <a:r>
              <a:rPr lang="en-US" dirty="0">
                <a:solidFill>
                  <a:schemeClr val="tx1"/>
                </a:solidFill>
              </a:rPr>
              <a:t>     and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Cakes</a:t>
            </a:r>
            <a:r>
              <a:rPr lang="en-US" dirty="0">
                <a:solidFill>
                  <a:schemeClr val="tx1"/>
                </a:solidFill>
              </a:rPr>
              <a:t>      and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Ice cream</a:t>
            </a:r>
            <a:endParaRPr lang="en-US" dirty="0">
              <a:solidFill>
                <a:schemeClr val="tx1"/>
              </a:solidFill>
            </a:endParaRPr>
          </a:p>
          <a:p>
            <a:pPr lvl="0" algn="l"/>
            <a:endParaRPr lang="en-US" b="1" u="sng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Preservative</a:t>
            </a:r>
            <a:r>
              <a:rPr lang="en-US" b="1" dirty="0">
                <a:solidFill>
                  <a:schemeClr val="tx1"/>
                </a:solidFill>
              </a:rPr>
              <a:t>:  </a:t>
            </a:r>
            <a:r>
              <a:rPr lang="en-US" b="1" u="sng" dirty="0">
                <a:solidFill>
                  <a:schemeClr val="tx1"/>
                </a:solidFill>
              </a:rPr>
              <a:t>jams and jellies</a:t>
            </a:r>
            <a:r>
              <a:rPr lang="en-US" dirty="0">
                <a:solidFill>
                  <a:schemeClr val="tx1"/>
                </a:solidFill>
              </a:rPr>
              <a:t>    by   </a:t>
            </a:r>
            <a:r>
              <a:rPr lang="en-US" b="1" u="sng" dirty="0">
                <a:solidFill>
                  <a:schemeClr val="tx1"/>
                </a:solidFill>
              </a:rPr>
              <a:t>retarding</a:t>
            </a:r>
            <a:r>
              <a:rPr lang="en-US" dirty="0">
                <a:solidFill>
                  <a:schemeClr val="tx1"/>
                </a:solidFill>
              </a:rPr>
              <a:t> the growth of microorganisms.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CFDD-1554-4011-B514-59BF304CE90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339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Types</a:t>
            </a:r>
            <a:r>
              <a:rPr lang="en-US" b="1" dirty="0"/>
              <a:t> of Sugars or </a:t>
            </a:r>
            <a:r>
              <a:rPr lang="en-US" b="1" u="sng" dirty="0"/>
              <a:t>Nutritive Sweeteners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00200"/>
            <a:ext cx="8763000" cy="5059680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Granulated sugar</a:t>
            </a:r>
            <a:endParaRPr lang="en-US" dirty="0">
              <a:solidFill>
                <a:schemeClr val="tx1"/>
              </a:solidFill>
            </a:endParaRPr>
          </a:p>
          <a:p>
            <a:pPr lvl="0" algn="l"/>
            <a:endParaRPr lang="en-US" b="1" u="sng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Castor sugar</a:t>
            </a: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Finer</a:t>
            </a:r>
            <a:r>
              <a:rPr lang="en-US" dirty="0">
                <a:solidFill>
                  <a:schemeClr val="tx1"/>
                </a:solidFill>
              </a:rPr>
              <a:t> than granulated sugar but not powdered.</a:t>
            </a:r>
          </a:p>
          <a:p>
            <a:pPr lvl="0" algn="l"/>
            <a:endParaRPr lang="en-US" b="1" u="sng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Confectioners’ sugar</a:t>
            </a:r>
            <a:r>
              <a:rPr lang="en-US" b="1" dirty="0">
                <a:solidFill>
                  <a:schemeClr val="tx1"/>
                </a:solidFill>
              </a:rPr>
              <a:t>: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Is </a:t>
            </a:r>
            <a:r>
              <a:rPr lang="en-US" b="1" u="sng" dirty="0">
                <a:solidFill>
                  <a:schemeClr val="tx1"/>
                </a:solidFill>
              </a:rPr>
              <a:t>powdered</a:t>
            </a:r>
            <a:r>
              <a:rPr lang="en-US" dirty="0">
                <a:solidFill>
                  <a:schemeClr val="tx1"/>
                </a:solidFill>
              </a:rPr>
              <a:t> sugar and is machine ground from granulated sucrose.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CFDD-1554-4011-B514-59BF304CE90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921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CFDD-1554-4011-B514-59BF304CE90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AutoShape 2" descr="Image result for granulated sugar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772400" cy="582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798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0783"/>
            <a:ext cx="7772400" cy="969818"/>
          </a:xfrm>
        </p:spPr>
        <p:txBody>
          <a:bodyPr/>
          <a:lstStyle/>
          <a:p>
            <a:r>
              <a:rPr lang="en-US" b="1" dirty="0"/>
              <a:t>Sugar Solutions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Sugars</a:t>
            </a:r>
            <a:r>
              <a:rPr lang="en-US" dirty="0">
                <a:solidFill>
                  <a:schemeClr val="tx1"/>
                </a:solidFill>
              </a:rPr>
              <a:t> in the </a:t>
            </a:r>
            <a:r>
              <a:rPr lang="en-US" b="1" u="sng" dirty="0">
                <a:solidFill>
                  <a:schemeClr val="tx1"/>
                </a:solidFill>
              </a:rPr>
              <a:t>natural state of foods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Are </a:t>
            </a:r>
            <a:r>
              <a:rPr lang="en-US" b="1" u="sng" dirty="0">
                <a:solidFill>
                  <a:schemeClr val="tx1"/>
                </a:solidFill>
              </a:rPr>
              <a:t>in solution</a:t>
            </a:r>
            <a:r>
              <a:rPr lang="en-US" dirty="0">
                <a:solidFill>
                  <a:schemeClr val="tx1"/>
                </a:solidFill>
              </a:rPr>
              <a:t> such as the </a:t>
            </a:r>
            <a:r>
              <a:rPr lang="en-US" b="1" u="sng" dirty="0">
                <a:solidFill>
                  <a:schemeClr val="tx1"/>
                </a:solidFill>
              </a:rPr>
              <a:t>sucrose in fruits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b="1" u="sng" dirty="0">
                <a:solidFill>
                  <a:schemeClr val="tx1"/>
                </a:solidFill>
              </a:rPr>
              <a:t>vegetables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algn="l"/>
            <a:endParaRPr lang="en-US" b="1" u="sng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Solutions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</a:rPr>
              <a:t>depending on the </a:t>
            </a:r>
            <a:r>
              <a:rPr lang="en-US" b="1" u="sng" dirty="0">
                <a:solidFill>
                  <a:schemeClr val="tx1"/>
                </a:solidFill>
              </a:rPr>
              <a:t>amount of sugar that is dissolved</a:t>
            </a:r>
            <a:r>
              <a:rPr lang="en-US" dirty="0">
                <a:solidFill>
                  <a:schemeClr val="tx1"/>
                </a:solidFill>
              </a:rPr>
              <a:t> in the solution,  </a:t>
            </a:r>
            <a:r>
              <a:rPr lang="en-US" b="1" u="sng" dirty="0">
                <a:solidFill>
                  <a:schemeClr val="tx1"/>
                </a:solidFill>
              </a:rPr>
              <a:t>may be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Unsaturated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Saturated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Supersaturated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b="1" u="sng" dirty="0">
                <a:solidFill>
                  <a:schemeClr val="tx1"/>
                </a:solidFill>
              </a:rPr>
              <a:t>crystallization of sugar</a:t>
            </a:r>
            <a:r>
              <a:rPr lang="en-US" dirty="0">
                <a:solidFill>
                  <a:schemeClr val="tx1"/>
                </a:solidFill>
              </a:rPr>
              <a:t>         </a:t>
            </a:r>
            <a:r>
              <a:rPr lang="en-US" b="1" u="sng" dirty="0">
                <a:solidFill>
                  <a:schemeClr val="tx1"/>
                </a:solidFill>
              </a:rPr>
              <a:t>occurs</a:t>
            </a:r>
            <a:r>
              <a:rPr lang="en-US" dirty="0">
                <a:solidFill>
                  <a:schemeClr val="tx1"/>
                </a:solidFill>
              </a:rPr>
              <a:t> from a     </a:t>
            </a:r>
            <a:r>
              <a:rPr lang="en-US" b="1" u="sng" dirty="0">
                <a:solidFill>
                  <a:schemeClr val="tx1"/>
                </a:solidFill>
              </a:rPr>
              <a:t>sufficiently</a:t>
            </a:r>
            <a:r>
              <a:rPr lang="en-US" dirty="0">
                <a:solidFill>
                  <a:schemeClr val="tx1"/>
                </a:solidFill>
              </a:rPr>
              <a:t>    </a:t>
            </a:r>
            <a:r>
              <a:rPr lang="en-US" b="1" u="sng" dirty="0">
                <a:solidFill>
                  <a:schemeClr val="tx1"/>
                </a:solidFill>
              </a:rPr>
              <a:t>concentrated sugar solution</a:t>
            </a:r>
            <a:r>
              <a:rPr lang="en-US" b="1" dirty="0">
                <a:solidFill>
                  <a:schemeClr val="tx1"/>
                </a:solidFill>
              </a:rPr>
              <a:t>. 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Table sugar</a:t>
            </a:r>
            <a:r>
              <a:rPr lang="en-US" dirty="0">
                <a:solidFill>
                  <a:schemeClr val="tx1"/>
                </a:solidFill>
              </a:rPr>
              <a:t> is: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Crystalline sucrose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Derived from </a:t>
            </a:r>
            <a:r>
              <a:rPr lang="en-US" b="1" u="sng" dirty="0">
                <a:solidFill>
                  <a:schemeClr val="tx1"/>
                </a:solidFill>
              </a:rPr>
              <a:t>sugar cane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sugar beets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CFDD-1554-4011-B514-59BF304CE90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224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Types of Sugars or Nutritive Sweeteners  </a:t>
            </a:r>
            <a:r>
              <a:rPr lang="en-US" b="1" dirty="0"/>
              <a:t>Cont’d.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828800"/>
            <a:ext cx="8610600" cy="4800600"/>
          </a:xfrm>
        </p:spPr>
        <p:txBody>
          <a:bodyPr>
            <a:normAutofit lnSpcReduction="10000"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Brown sugar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Is obtained from cane sugar during the </a:t>
            </a:r>
            <a:r>
              <a:rPr lang="en-US" b="1" u="sng" dirty="0">
                <a:solidFill>
                  <a:schemeClr val="tx1"/>
                </a:solidFill>
              </a:rPr>
              <a:t>late stages of refining</a:t>
            </a:r>
            <a:r>
              <a:rPr lang="en-US" dirty="0">
                <a:solidFill>
                  <a:schemeClr val="tx1"/>
                </a:solidFill>
              </a:rPr>
              <a:t> and it is </a:t>
            </a:r>
            <a:r>
              <a:rPr lang="en-US" u="sng" dirty="0">
                <a:solidFill>
                  <a:schemeClr val="tx1"/>
                </a:solidFill>
              </a:rPr>
              <a:t>composed of</a:t>
            </a:r>
            <a:r>
              <a:rPr lang="en-US" dirty="0">
                <a:solidFill>
                  <a:schemeClr val="tx1"/>
                </a:solidFill>
              </a:rPr>
              <a:t>:                        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tx1"/>
                </a:solidFill>
              </a:rPr>
              <a:t>Clumps of sucrose crystals</a:t>
            </a:r>
            <a:r>
              <a:rPr lang="en-US" dirty="0">
                <a:solidFill>
                  <a:schemeClr val="tx1"/>
                </a:solidFill>
              </a:rPr>
              <a:t>                                   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tx1"/>
                </a:solidFill>
              </a:rPr>
              <a:t>Coated with a film of molasses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US" b="1" u="sng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Corn syrup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Made</a:t>
            </a:r>
            <a:r>
              <a:rPr lang="en-US" dirty="0">
                <a:solidFill>
                  <a:schemeClr val="tx1"/>
                </a:solidFill>
              </a:rPr>
              <a:t> from </a:t>
            </a:r>
            <a:r>
              <a:rPr lang="en-US" b="1" u="sng" dirty="0">
                <a:solidFill>
                  <a:schemeClr val="tx1"/>
                </a:solidFill>
              </a:rPr>
              <a:t>corn starch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b="1" u="sng" dirty="0">
                <a:solidFill>
                  <a:schemeClr val="tx1"/>
                </a:solidFill>
              </a:rPr>
              <a:t>Substitute</a:t>
            </a:r>
            <a:r>
              <a:rPr lang="en-US" dirty="0">
                <a:solidFill>
                  <a:schemeClr val="tx1"/>
                </a:solidFill>
              </a:rPr>
              <a:t>:      </a:t>
            </a:r>
            <a:r>
              <a:rPr lang="en-US" b="1" u="sng" dirty="0">
                <a:solidFill>
                  <a:schemeClr val="tx1"/>
                </a:solidFill>
              </a:rPr>
              <a:t>1 c corn syrup with</a:t>
            </a:r>
            <a:r>
              <a:rPr lang="en-US" dirty="0">
                <a:solidFill>
                  <a:schemeClr val="tx1"/>
                </a:solidFill>
              </a:rPr>
              <a:t>    </a:t>
            </a:r>
            <a:r>
              <a:rPr lang="en-US" b="1" u="sng" dirty="0">
                <a:solidFill>
                  <a:schemeClr val="tx1"/>
                </a:solidFill>
              </a:rPr>
              <a:t>1 c sugar +      ¼ c water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CFDD-1554-4011-B514-59BF304CE90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740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CFDD-1554-4011-B514-59BF304CE90F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12164"/>
            <a:ext cx="3848100" cy="215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924" y="1312164"/>
            <a:ext cx="3238292" cy="215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40386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Brown Sugar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1600" y="40386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Corn Syrup</a:t>
            </a:r>
          </a:p>
        </p:txBody>
      </p:sp>
    </p:spTree>
    <p:extLst>
      <p:ext uri="{BB962C8B-B14F-4D97-AF65-F5344CB8AC3E}">
        <p14:creationId xmlns:p14="http://schemas.microsoft.com/office/powerpoint/2010/main" val="34981007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Types of Sugars or </a:t>
            </a:r>
            <a:r>
              <a:rPr lang="en-US" sz="3600" b="1" u="sng" dirty="0"/>
              <a:t>Nutritive Sweeteners</a:t>
            </a:r>
            <a:r>
              <a:rPr lang="en-US" sz="3600" dirty="0"/>
              <a:t>  </a:t>
            </a:r>
            <a:r>
              <a:rPr lang="en-US" b="1" dirty="0"/>
              <a:t>Cont’d.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600200"/>
            <a:ext cx="8839200" cy="4953000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Honey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0" algn="l"/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b="1" u="sng" dirty="0">
                <a:solidFill>
                  <a:schemeClr val="tx1"/>
                </a:solidFill>
              </a:rPr>
              <a:t>Substitute</a:t>
            </a:r>
            <a:r>
              <a:rPr lang="en-US" dirty="0">
                <a:solidFill>
                  <a:schemeClr val="tx1"/>
                </a:solidFill>
              </a:rPr>
              <a:t>:     </a:t>
            </a:r>
            <a:r>
              <a:rPr lang="en-US" b="1" u="sng" dirty="0">
                <a:solidFill>
                  <a:schemeClr val="tx1"/>
                </a:solidFill>
              </a:rPr>
              <a:t>1 c honey with</a:t>
            </a:r>
            <a:r>
              <a:rPr lang="en-US" dirty="0">
                <a:solidFill>
                  <a:schemeClr val="tx1"/>
                </a:solidFill>
              </a:rPr>
              <a:t>                 </a:t>
            </a:r>
            <a:r>
              <a:rPr lang="en-US" b="1" u="sng" dirty="0">
                <a:solidFill>
                  <a:schemeClr val="tx1"/>
                </a:solidFill>
              </a:rPr>
              <a:t>1¼ c sugar + ¼ c water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lvl="0" algn="l"/>
            <a:endParaRPr lang="en-US" b="1" u="sng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Molasses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lvl="0" algn="l"/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b="1" u="sng" dirty="0">
                <a:solidFill>
                  <a:schemeClr val="tx1"/>
                </a:solidFill>
              </a:rPr>
              <a:t>Substitute</a:t>
            </a:r>
            <a:r>
              <a:rPr lang="en-US" dirty="0">
                <a:solidFill>
                  <a:schemeClr val="tx1"/>
                </a:solidFill>
              </a:rPr>
              <a:t>:     </a:t>
            </a:r>
            <a:r>
              <a:rPr lang="en-US" b="1" u="sng" dirty="0">
                <a:solidFill>
                  <a:schemeClr val="tx1"/>
                </a:solidFill>
              </a:rPr>
              <a:t>1c molasses with</a:t>
            </a:r>
            <a:r>
              <a:rPr lang="en-US" b="1" dirty="0">
                <a:solidFill>
                  <a:schemeClr val="tx1"/>
                </a:solidFill>
              </a:rPr>
              <a:t>   </a:t>
            </a:r>
            <a:r>
              <a:rPr lang="en-US" b="1" u="sng" dirty="0">
                <a:solidFill>
                  <a:schemeClr val="tx1"/>
                </a:solidFill>
              </a:rPr>
              <a:t>¾ c brown sugar + ¼ c water</a:t>
            </a:r>
            <a:r>
              <a:rPr lang="en-US" dirty="0">
                <a:solidFill>
                  <a:schemeClr val="tx1"/>
                </a:solidFill>
              </a:rPr>
              <a:t>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CFDD-1554-4011-B514-59BF304CE90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923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CFDD-1554-4011-B514-59BF304CE90F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8675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895727"/>
            <a:ext cx="3352800" cy="3616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4876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Honey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0" y="5061466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Molasses</a:t>
            </a:r>
          </a:p>
        </p:txBody>
      </p:sp>
    </p:spTree>
    <p:extLst>
      <p:ext uri="{BB962C8B-B14F-4D97-AF65-F5344CB8AC3E}">
        <p14:creationId xmlns:p14="http://schemas.microsoft.com/office/powerpoint/2010/main" val="27932409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Types of Sugars or </a:t>
            </a:r>
            <a:r>
              <a:rPr lang="en-US" sz="3600" b="1" u="sng" dirty="0"/>
              <a:t>Nutritive Sweeteners</a:t>
            </a:r>
            <a:r>
              <a:rPr lang="en-US" sz="3600" dirty="0"/>
              <a:t>  </a:t>
            </a:r>
            <a:r>
              <a:rPr lang="en-US" b="1" dirty="0"/>
              <a:t>Cont’d.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676400"/>
            <a:ext cx="8686800" cy="4876800"/>
          </a:xfrm>
        </p:spPr>
        <p:txBody>
          <a:bodyPr>
            <a:normAutofit fontScale="92500" lnSpcReduction="10000"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Maple syrup</a:t>
            </a:r>
            <a:r>
              <a:rPr lang="en-US" dirty="0">
                <a:solidFill>
                  <a:schemeClr val="tx1"/>
                </a:solidFill>
              </a:rPr>
              <a:t> : 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b="1" u="sng" dirty="0">
                <a:solidFill>
                  <a:schemeClr val="tx1"/>
                </a:solidFill>
              </a:rPr>
              <a:t>substitute</a:t>
            </a:r>
            <a:r>
              <a:rPr lang="en-US" dirty="0">
                <a:solidFill>
                  <a:schemeClr val="tx1"/>
                </a:solidFill>
              </a:rPr>
              <a:t>: 1 c maple syrup with)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1/2 cup </a:t>
            </a:r>
            <a:r>
              <a:rPr lang="en-US" dirty="0">
                <a:solidFill>
                  <a:schemeClr val="tx1"/>
                </a:solidFill>
              </a:rPr>
              <a:t>granulated sugar                       +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1 cup</a:t>
            </a:r>
            <a:r>
              <a:rPr lang="en-US" dirty="0">
                <a:solidFill>
                  <a:schemeClr val="tx1"/>
                </a:solidFill>
              </a:rPr>
              <a:t> brown sugar, firmly packed         +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1 cup </a:t>
            </a:r>
            <a:r>
              <a:rPr lang="en-US" dirty="0">
                <a:solidFill>
                  <a:schemeClr val="tx1"/>
                </a:solidFill>
              </a:rPr>
              <a:t>boiling water                                  +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1 tsp </a:t>
            </a:r>
            <a:r>
              <a:rPr lang="en-US" b="1" u="sng" dirty="0">
                <a:solidFill>
                  <a:schemeClr val="tx1"/>
                </a:solidFill>
              </a:rPr>
              <a:t>butter</a:t>
            </a:r>
            <a:r>
              <a:rPr lang="en-US" dirty="0">
                <a:solidFill>
                  <a:schemeClr val="tx1"/>
                </a:solidFill>
              </a:rPr>
              <a:t>.                                              +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1 tsp  </a:t>
            </a:r>
            <a:r>
              <a:rPr lang="en-US" b="1" u="sng" dirty="0">
                <a:solidFill>
                  <a:schemeClr val="tx1"/>
                </a:solidFill>
              </a:rPr>
              <a:t>maple extract</a:t>
            </a:r>
            <a:r>
              <a:rPr lang="en-US" dirty="0">
                <a:solidFill>
                  <a:schemeClr val="tx1"/>
                </a:solidFill>
              </a:rPr>
              <a:t>   or   </a:t>
            </a:r>
            <a:r>
              <a:rPr lang="en-US" b="1" u="sng" dirty="0">
                <a:solidFill>
                  <a:schemeClr val="tx1"/>
                </a:solidFill>
              </a:rPr>
              <a:t>vanilla extract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b="1" u="sng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b="1" u="sng" dirty="0">
                <a:solidFill>
                  <a:schemeClr val="tx1"/>
                </a:solidFill>
              </a:rPr>
              <a:t>Each type of sweeteners offers</a:t>
            </a:r>
            <a:r>
              <a:rPr lang="en-US" dirty="0">
                <a:solidFill>
                  <a:schemeClr val="tx1"/>
                </a:solidFill>
              </a:rPr>
              <a:t> unique properties and </a:t>
            </a:r>
            <a:r>
              <a:rPr lang="en-US" b="1" u="sng" dirty="0">
                <a:solidFill>
                  <a:schemeClr val="tx1"/>
                </a:solidFill>
              </a:rPr>
              <a:t>flavors</a:t>
            </a:r>
            <a:r>
              <a:rPr lang="en-US" dirty="0">
                <a:solidFill>
                  <a:schemeClr val="tx1"/>
                </a:solidFill>
              </a:rPr>
              <a:t> that are </a:t>
            </a:r>
            <a:r>
              <a:rPr lang="en-US" b="1" u="sng" dirty="0">
                <a:solidFill>
                  <a:schemeClr val="tx1"/>
                </a:solidFill>
              </a:rPr>
              <a:t>useful in food preparation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CFDD-1554-4011-B514-59BF304CE90F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066800"/>
            <a:ext cx="1975715" cy="291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81115" y="3983038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Maple Syrup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975878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b="1" u="sng" dirty="0"/>
              <a:t>Non-Nutritive</a:t>
            </a:r>
            <a:r>
              <a:rPr lang="en-US" b="1" dirty="0"/>
              <a:t> Sweeteners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05000"/>
            <a:ext cx="7848600" cy="37338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Are very </a:t>
            </a:r>
            <a:r>
              <a:rPr lang="en-US" b="1" u="sng" dirty="0">
                <a:solidFill>
                  <a:schemeClr val="tx1"/>
                </a:solidFill>
              </a:rPr>
              <a:t>low</a:t>
            </a:r>
            <a:r>
              <a:rPr lang="en-US" dirty="0">
                <a:solidFill>
                  <a:schemeClr val="tx1"/>
                </a:solidFill>
              </a:rPr>
              <a:t> in calories     </a:t>
            </a:r>
            <a:r>
              <a:rPr lang="en-US" b="1" u="sng" dirty="0">
                <a:solidFill>
                  <a:schemeClr val="tx1"/>
                </a:solidFill>
              </a:rPr>
              <a:t>or</a:t>
            </a:r>
            <a:r>
              <a:rPr lang="en-US" dirty="0">
                <a:solidFill>
                  <a:schemeClr val="tx1"/>
                </a:solidFill>
              </a:rPr>
              <a:t>     contain </a:t>
            </a:r>
            <a:r>
              <a:rPr lang="en-US" b="1" u="sng" dirty="0">
                <a:solidFill>
                  <a:schemeClr val="tx1"/>
                </a:solidFill>
              </a:rPr>
              <a:t>no</a:t>
            </a:r>
            <a:r>
              <a:rPr lang="en-US" dirty="0">
                <a:solidFill>
                  <a:schemeClr val="tx1"/>
                </a:solidFill>
              </a:rPr>
              <a:t> calories at all.  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  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Are called </a:t>
            </a:r>
            <a:r>
              <a:rPr lang="en-US" b="1" u="sng" dirty="0">
                <a:solidFill>
                  <a:schemeClr val="tx1"/>
                </a:solidFill>
              </a:rPr>
              <a:t>Artificial Sweeteners</a:t>
            </a:r>
          </a:p>
          <a:p>
            <a:pPr lvl="0" algn="l"/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Are </a:t>
            </a:r>
            <a:r>
              <a:rPr lang="en-US" b="1" u="sng" dirty="0">
                <a:solidFill>
                  <a:schemeClr val="tx1"/>
                </a:solidFill>
              </a:rPr>
              <a:t>chemically</a:t>
            </a:r>
            <a:r>
              <a:rPr lang="en-US" dirty="0">
                <a:solidFill>
                  <a:schemeClr val="tx1"/>
                </a:solidFill>
              </a:rPr>
              <a:t>    </a:t>
            </a:r>
            <a:r>
              <a:rPr lang="en-US" b="1" u="sng" dirty="0">
                <a:solidFill>
                  <a:schemeClr val="tx1"/>
                </a:solidFill>
              </a:rPr>
              <a:t>prepared</a:t>
            </a:r>
            <a:r>
              <a:rPr lang="en-US" dirty="0">
                <a:solidFill>
                  <a:schemeClr val="tx1"/>
                </a:solidFill>
              </a:rPr>
              <a:t>    </a:t>
            </a:r>
            <a:r>
              <a:rPr lang="en-US" b="1" u="sng" dirty="0">
                <a:solidFill>
                  <a:schemeClr val="tx1"/>
                </a:solidFill>
              </a:rPr>
              <a:t>or</a:t>
            </a:r>
            <a:r>
              <a:rPr lang="en-US" dirty="0">
                <a:solidFill>
                  <a:schemeClr val="tx1"/>
                </a:solidFill>
              </a:rPr>
              <a:t>    </a:t>
            </a:r>
            <a:r>
              <a:rPr lang="en-US" b="1" u="sng" dirty="0">
                <a:solidFill>
                  <a:schemeClr val="tx1"/>
                </a:solidFill>
              </a:rPr>
              <a:t>processed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CFDD-1554-4011-B514-59BF304CE90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714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b="1" u="sng" dirty="0"/>
              <a:t>Types</a:t>
            </a:r>
            <a:r>
              <a:rPr lang="en-US" b="1" dirty="0"/>
              <a:t> of Non-Nutritive Sweeteners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05000"/>
            <a:ext cx="8458200" cy="4800600"/>
          </a:xfrm>
        </p:spPr>
        <p:txBody>
          <a:bodyPr>
            <a:normAutofit fontScale="92500" lnSpcReduction="10000"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Saccharine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300-500</a:t>
            </a:r>
            <a:r>
              <a:rPr lang="en-US" dirty="0">
                <a:solidFill>
                  <a:schemeClr val="tx1"/>
                </a:solidFill>
              </a:rPr>
              <a:t> times as sweet as sucrose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Has a </a:t>
            </a:r>
            <a:r>
              <a:rPr lang="en-US" b="1" u="sng" dirty="0">
                <a:solidFill>
                  <a:schemeClr val="tx1"/>
                </a:solidFill>
              </a:rPr>
              <a:t>bitter</a:t>
            </a:r>
            <a:r>
              <a:rPr lang="en-US" dirty="0">
                <a:solidFill>
                  <a:schemeClr val="tx1"/>
                </a:solidFill>
              </a:rPr>
              <a:t> aftertaste </a:t>
            </a:r>
            <a:r>
              <a:rPr lang="en-US" b="1" u="sng" dirty="0">
                <a:solidFill>
                  <a:schemeClr val="tx1"/>
                </a:solidFill>
              </a:rPr>
              <a:t>at high concentrations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Brand names:  </a:t>
            </a:r>
            <a:r>
              <a:rPr lang="en-US" b="1" u="sng" dirty="0" err="1">
                <a:solidFill>
                  <a:schemeClr val="tx1"/>
                </a:solidFill>
              </a:rPr>
              <a:t>Sweet’N</a:t>
            </a:r>
            <a:r>
              <a:rPr lang="en-US" b="1" u="sng" dirty="0">
                <a:solidFill>
                  <a:schemeClr val="tx1"/>
                </a:solidFill>
              </a:rPr>
              <a:t> Low</a:t>
            </a:r>
            <a:r>
              <a:rPr lang="en-US" b="1" dirty="0">
                <a:solidFill>
                  <a:schemeClr val="tx1"/>
                </a:solidFill>
              </a:rPr>
              <a:t>;   Sugar Twin</a:t>
            </a:r>
            <a:r>
              <a:rPr lang="en-US" dirty="0">
                <a:solidFill>
                  <a:schemeClr val="tx1"/>
                </a:solidFill>
              </a:rPr>
              <a:t>  </a:t>
            </a:r>
          </a:p>
          <a:p>
            <a:pPr lvl="0" algn="l"/>
            <a:endParaRPr lang="en-US" b="1" u="sng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Sucralose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600</a:t>
            </a:r>
            <a:r>
              <a:rPr lang="en-US" dirty="0">
                <a:solidFill>
                  <a:schemeClr val="tx1"/>
                </a:solidFill>
              </a:rPr>
              <a:t> times as sweet as sucrose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no </a:t>
            </a:r>
            <a:r>
              <a:rPr lang="en-US" b="1" u="sng" dirty="0">
                <a:solidFill>
                  <a:schemeClr val="tx1"/>
                </a:solidFill>
              </a:rPr>
              <a:t>bitter</a:t>
            </a:r>
            <a:r>
              <a:rPr lang="en-US" dirty="0">
                <a:solidFill>
                  <a:schemeClr val="tx1"/>
                </a:solidFill>
              </a:rPr>
              <a:t> aftertaste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Stable</a:t>
            </a:r>
            <a:r>
              <a:rPr lang="en-US" dirty="0">
                <a:solidFill>
                  <a:schemeClr val="tx1"/>
                </a:solidFill>
              </a:rPr>
              <a:t> at high temperature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Brand name: </a:t>
            </a:r>
            <a:r>
              <a:rPr lang="en-US" b="1" u="sng" dirty="0">
                <a:solidFill>
                  <a:schemeClr val="tx1"/>
                </a:solidFill>
              </a:rPr>
              <a:t>Splenda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CFDD-1554-4011-B514-59BF304CE90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291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34" y="24456"/>
            <a:ext cx="3141589" cy="314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78801" y="2599600"/>
            <a:ext cx="2164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Saccharine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"/>
            <a:ext cx="2657475" cy="551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777" y="592281"/>
            <a:ext cx="2564823" cy="192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01" y="2993129"/>
            <a:ext cx="2968625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394" y="3733800"/>
            <a:ext cx="2910105" cy="1992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5979908"/>
            <a:ext cx="21907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CFDD-1554-4011-B514-59BF304CE90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758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r>
              <a:rPr lang="en-US" sz="3200" dirty="0"/>
              <a:t>Types of Non-Nutritive Sweeteners </a:t>
            </a:r>
            <a:r>
              <a:rPr lang="en-US" b="1" dirty="0"/>
              <a:t>Cont’d.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447800"/>
            <a:ext cx="8686800" cy="5257800"/>
          </a:xfrm>
        </p:spPr>
        <p:txBody>
          <a:bodyPr>
            <a:normAutofit fontScale="85000" lnSpcReduction="20000"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Aspartame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200</a:t>
            </a:r>
            <a:r>
              <a:rPr lang="en-US" dirty="0">
                <a:solidFill>
                  <a:schemeClr val="tx1"/>
                </a:solidFill>
              </a:rPr>
              <a:t> times sweeter than sucrose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Is a </a:t>
            </a:r>
            <a:r>
              <a:rPr lang="en-US" b="1" u="sng" dirty="0">
                <a:solidFill>
                  <a:schemeClr val="tx1"/>
                </a:solidFill>
              </a:rPr>
              <a:t>tabletop</a:t>
            </a:r>
            <a:r>
              <a:rPr lang="en-US" dirty="0">
                <a:solidFill>
                  <a:schemeClr val="tx1"/>
                </a:solidFill>
              </a:rPr>
              <a:t> sweetener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Loses sweetness with heat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Metabolized to phenylalanine, </a:t>
            </a:r>
            <a:r>
              <a:rPr lang="en-US" b="1" u="sng" dirty="0">
                <a:solidFill>
                  <a:schemeClr val="tx1"/>
                </a:solidFill>
              </a:rPr>
              <a:t>PKU people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Brand names </a:t>
            </a:r>
            <a:r>
              <a:rPr lang="en-US" b="1" u="sng" dirty="0">
                <a:solidFill>
                  <a:schemeClr val="tx1"/>
                </a:solidFill>
              </a:rPr>
              <a:t>Nutra Sweet</a:t>
            </a:r>
            <a:r>
              <a:rPr lang="en-US" b="1" dirty="0">
                <a:solidFill>
                  <a:schemeClr val="tx1"/>
                </a:solidFill>
              </a:rPr>
              <a:t>; Equal</a:t>
            </a:r>
            <a:endParaRPr lang="en-US" dirty="0">
              <a:solidFill>
                <a:schemeClr val="tx1"/>
              </a:solidFill>
            </a:endParaRPr>
          </a:p>
          <a:p>
            <a:pPr lvl="0" algn="l"/>
            <a:endParaRPr lang="en-US" b="1" u="sng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Neotame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Designed </a:t>
            </a:r>
            <a:r>
              <a:rPr lang="en-US" b="1" u="sng" dirty="0">
                <a:solidFill>
                  <a:schemeClr val="tx1"/>
                </a:solidFill>
              </a:rPr>
              <a:t>to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overcome</a:t>
            </a:r>
            <a:r>
              <a:rPr lang="en-US" dirty="0">
                <a:solidFill>
                  <a:schemeClr val="tx1"/>
                </a:solidFill>
              </a:rPr>
              <a:t> some of the </a:t>
            </a:r>
            <a:r>
              <a:rPr lang="en-US" b="1" u="sng" dirty="0">
                <a:solidFill>
                  <a:schemeClr val="tx1"/>
                </a:solidFill>
              </a:rPr>
              <a:t>problems</a:t>
            </a:r>
            <a:r>
              <a:rPr lang="en-US" dirty="0">
                <a:solidFill>
                  <a:schemeClr val="tx1"/>
                </a:solidFill>
              </a:rPr>
              <a:t> with </a:t>
            </a:r>
            <a:r>
              <a:rPr lang="en-US" b="1" u="sng" dirty="0">
                <a:solidFill>
                  <a:schemeClr val="tx1"/>
                </a:solidFill>
              </a:rPr>
              <a:t>aspartame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7,000-13,000</a:t>
            </a:r>
            <a:r>
              <a:rPr lang="en-US" dirty="0">
                <a:solidFill>
                  <a:schemeClr val="tx1"/>
                </a:solidFill>
              </a:rPr>
              <a:t> times as sweet as sucrose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It is </a:t>
            </a:r>
            <a:r>
              <a:rPr lang="en-US" b="1" u="sng" dirty="0">
                <a:solidFill>
                  <a:schemeClr val="tx1"/>
                </a:solidFill>
              </a:rPr>
              <a:t>heat stable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Brand name: </a:t>
            </a:r>
            <a:r>
              <a:rPr lang="en-US" b="1" u="sng" dirty="0">
                <a:solidFill>
                  <a:schemeClr val="tx1"/>
                </a:solidFill>
              </a:rPr>
              <a:t>Nutra Sweet company</a:t>
            </a:r>
          </a:p>
          <a:p>
            <a:pPr lvl="0"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CFDD-1554-4011-B514-59BF304CE90F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573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62" y="107803"/>
            <a:ext cx="3026457" cy="302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7600" y="2872650"/>
            <a:ext cx="1816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Aspartame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870" y="107802"/>
            <a:ext cx="4060730" cy="261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991" y="3606629"/>
            <a:ext cx="3081554" cy="215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CFDD-1554-4011-B514-59BF304CE90F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69468" y="6179304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Neotame</a:t>
            </a:r>
          </a:p>
        </p:txBody>
      </p:sp>
    </p:spTree>
    <p:extLst>
      <p:ext uri="{BB962C8B-B14F-4D97-AF65-F5344CB8AC3E}">
        <p14:creationId xmlns:p14="http://schemas.microsoft.com/office/powerpoint/2010/main" val="3530751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3.bp.blogspot.com/-vvc6lUH0srE/T_yjQ5XlOvI/AAAAAAAAE54/2LR34ueDpyQ/s640/cane+and+bee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838200"/>
            <a:ext cx="6798945" cy="5745587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CFDD-1554-4011-B514-59BF304CE90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/>
              <a:t>Types of Non-Nutritive Sweeteners  </a:t>
            </a:r>
            <a:r>
              <a:rPr lang="en-US" b="1" dirty="0"/>
              <a:t>Cont’d.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00199"/>
            <a:ext cx="5181600" cy="4992707"/>
          </a:xfrm>
        </p:spPr>
        <p:txBody>
          <a:bodyPr>
            <a:noAutofit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Acesulfame-K</a:t>
            </a:r>
            <a:r>
              <a:rPr lang="en-US" b="1" dirty="0">
                <a:solidFill>
                  <a:schemeClr val="tx1"/>
                </a:solidFill>
              </a:rPr>
              <a:t> 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endParaRPr lang="en-US" sz="3200" b="1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chemeClr val="tx1"/>
                </a:solidFill>
              </a:rPr>
              <a:t>Up to 200 </a:t>
            </a:r>
            <a:r>
              <a:rPr lang="en-US" sz="3200" dirty="0">
                <a:solidFill>
                  <a:schemeClr val="tx1"/>
                </a:solidFill>
              </a:rPr>
              <a:t>times as sweet as sucrose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endParaRPr lang="en-US" sz="3200" b="1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chemeClr val="tx1"/>
                </a:solidFill>
              </a:rPr>
              <a:t>Heat stable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endParaRPr lang="en-US" sz="3200" b="1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chemeClr val="tx1"/>
                </a:solidFill>
              </a:rPr>
              <a:t>Brand names:  </a:t>
            </a:r>
            <a:r>
              <a:rPr lang="en-US" sz="3200" b="1" u="sng" dirty="0">
                <a:solidFill>
                  <a:schemeClr val="tx1"/>
                </a:solidFill>
              </a:rPr>
              <a:t>Sunett</a:t>
            </a:r>
            <a:r>
              <a:rPr lang="en-US" sz="3200" b="1" dirty="0">
                <a:solidFill>
                  <a:schemeClr val="tx1"/>
                </a:solidFill>
              </a:rPr>
              <a:t> , </a:t>
            </a:r>
            <a:r>
              <a:rPr lang="en-US" sz="3200" b="1" u="sng" dirty="0">
                <a:solidFill>
                  <a:schemeClr val="tx1"/>
                </a:solidFill>
              </a:rPr>
              <a:t>Sweet One</a:t>
            </a:r>
            <a:endParaRPr lang="en-US" sz="3200" b="1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CFDD-1554-4011-B514-59BF304CE90F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057400"/>
            <a:ext cx="3109913" cy="384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19800" y="563880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Acesulfame -K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084967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143000"/>
          </a:xfrm>
        </p:spPr>
        <p:txBody>
          <a:bodyPr/>
          <a:lstStyle/>
          <a:p>
            <a:r>
              <a:rPr lang="en-US" sz="2400" dirty="0"/>
              <a:t>Types of Non-Nutritive Sweeteners </a:t>
            </a:r>
            <a:r>
              <a:rPr lang="en-US" b="1" dirty="0"/>
              <a:t>Cont’d.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219200"/>
            <a:ext cx="8915400" cy="5638800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b="1" u="sng" dirty="0">
                <a:solidFill>
                  <a:schemeClr val="tx1"/>
                </a:solidFill>
              </a:rPr>
              <a:t>Stevia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Is a sweetener and sugar substitute </a:t>
            </a:r>
            <a:r>
              <a:rPr lang="en-US" b="1" u="sng" dirty="0">
                <a:solidFill>
                  <a:schemeClr val="tx1"/>
                </a:solidFill>
              </a:rPr>
              <a:t>extracted from the leaves </a:t>
            </a:r>
            <a:r>
              <a:rPr lang="en-US" dirty="0">
                <a:solidFill>
                  <a:schemeClr val="tx1"/>
                </a:solidFill>
              </a:rPr>
              <a:t>of the </a:t>
            </a:r>
            <a:r>
              <a:rPr lang="en-US" b="1" u="sng" dirty="0">
                <a:solidFill>
                  <a:schemeClr val="tx1"/>
                </a:solidFill>
              </a:rPr>
              <a:t>plant</a:t>
            </a:r>
            <a:r>
              <a:rPr lang="en-US" dirty="0">
                <a:solidFill>
                  <a:schemeClr val="tx1"/>
                </a:solidFill>
              </a:rPr>
              <a:t> species </a:t>
            </a:r>
            <a:r>
              <a:rPr lang="en-US" b="1" u="sng" dirty="0">
                <a:solidFill>
                  <a:schemeClr val="tx1"/>
                </a:solidFill>
              </a:rPr>
              <a:t>Stevia</a:t>
            </a:r>
          </a:p>
          <a:p>
            <a:pPr lvl="2" indent="-457200" algn="l">
              <a:buFont typeface="Courier New" panose="02070309020205020404" pitchFamily="49" charset="0"/>
              <a:buChar char="o"/>
            </a:pPr>
            <a:endParaRPr lang="en-US" sz="2800" dirty="0">
              <a:solidFill>
                <a:schemeClr val="tx1"/>
              </a:solidFill>
            </a:endParaRPr>
          </a:p>
          <a:p>
            <a:pPr lvl="2" indent="-457200" algn="l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</a:rPr>
              <a:t>Is </a:t>
            </a:r>
            <a:r>
              <a:rPr lang="en-US" sz="2800" b="1" u="sng" dirty="0">
                <a:solidFill>
                  <a:schemeClr val="tx1"/>
                </a:solidFill>
              </a:rPr>
              <a:t>native to South America</a:t>
            </a:r>
          </a:p>
          <a:p>
            <a:pPr marL="457200" lvl="2" algn="l"/>
            <a:endParaRPr lang="en-US" sz="2800" dirty="0">
              <a:solidFill>
                <a:schemeClr val="tx1"/>
              </a:solidFill>
            </a:endParaRPr>
          </a:p>
          <a:p>
            <a:pPr marL="800100" lvl="2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Is</a:t>
            </a:r>
            <a:r>
              <a:rPr lang="en-US" b="1" dirty="0">
                <a:solidFill>
                  <a:schemeClr val="tx1"/>
                </a:solidFill>
              </a:rPr>
              <a:t>  </a:t>
            </a:r>
            <a:r>
              <a:rPr lang="en-US" b="1" u="sng" dirty="0">
                <a:solidFill>
                  <a:schemeClr val="tx1"/>
                </a:solidFill>
              </a:rPr>
              <a:t>200-300 sweeter than sugar</a:t>
            </a:r>
          </a:p>
          <a:p>
            <a:pPr lvl="2" indent="-457200" algn="l">
              <a:buFont typeface="Courier New" panose="02070309020205020404" pitchFamily="49" charset="0"/>
              <a:buChar char="o"/>
            </a:pPr>
            <a:endParaRPr lang="en-US" sz="2800" dirty="0">
              <a:solidFill>
                <a:schemeClr val="tx1"/>
              </a:solidFill>
            </a:endParaRPr>
          </a:p>
          <a:p>
            <a:pPr lvl="2" indent="-457200" algn="l">
              <a:buFont typeface="Courier New" panose="02070309020205020404" pitchFamily="49" charset="0"/>
              <a:buChar char="o"/>
            </a:pPr>
            <a:r>
              <a:rPr lang="en-US" sz="2900" dirty="0">
                <a:solidFill>
                  <a:schemeClr val="tx1"/>
                </a:solidFill>
              </a:rPr>
              <a:t>Is </a:t>
            </a:r>
            <a:r>
              <a:rPr lang="en-US" sz="2900" b="1" u="sng" dirty="0">
                <a:solidFill>
                  <a:schemeClr val="tx1"/>
                </a:solidFill>
              </a:rPr>
              <a:t>often blended</a:t>
            </a:r>
            <a:r>
              <a:rPr lang="en-US" sz="2900" dirty="0">
                <a:solidFill>
                  <a:schemeClr val="tx1"/>
                </a:solidFill>
              </a:rPr>
              <a:t> with </a:t>
            </a:r>
            <a:r>
              <a:rPr lang="en-US" sz="2900" b="1" u="sng" dirty="0">
                <a:solidFill>
                  <a:schemeClr val="tx1"/>
                </a:solidFill>
              </a:rPr>
              <a:t>another nonnutritive sweetener</a:t>
            </a:r>
            <a:r>
              <a:rPr lang="en-US" sz="2900" dirty="0">
                <a:solidFill>
                  <a:schemeClr val="tx1"/>
                </a:solidFill>
              </a:rPr>
              <a:t>   </a:t>
            </a:r>
            <a:r>
              <a:rPr lang="en-US" sz="2900" b="1" u="sng" dirty="0">
                <a:solidFill>
                  <a:schemeClr val="tx1"/>
                </a:solidFill>
              </a:rPr>
              <a:t>to reduce bitterness</a:t>
            </a:r>
            <a:r>
              <a:rPr lang="en-US" sz="2900" dirty="0">
                <a:solidFill>
                  <a:schemeClr val="tx1"/>
                </a:solidFill>
              </a:rPr>
              <a:t>. </a:t>
            </a:r>
            <a:endParaRPr lang="en-US" sz="2900" b="1" dirty="0">
              <a:solidFill>
                <a:schemeClr val="tx1"/>
              </a:solidFill>
            </a:endParaRPr>
          </a:p>
          <a:p>
            <a:pPr lvl="2" indent="-457200" algn="l">
              <a:buFont typeface="Courier New" panose="02070309020205020404" pitchFamily="49" charset="0"/>
              <a:buChar char="o"/>
            </a:pPr>
            <a:endParaRPr lang="en-US" sz="2900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Is </a:t>
            </a:r>
            <a:r>
              <a:rPr lang="en-US" b="1" u="sng" dirty="0">
                <a:solidFill>
                  <a:schemeClr val="tx1"/>
                </a:solidFill>
              </a:rPr>
              <a:t>sold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as a </a:t>
            </a:r>
            <a:r>
              <a:rPr lang="en-US" b="1" u="sng" dirty="0">
                <a:solidFill>
                  <a:schemeClr val="tx1"/>
                </a:solidFill>
              </a:rPr>
              <a:t>liquid </a:t>
            </a:r>
            <a:r>
              <a:rPr lang="en-US" dirty="0">
                <a:solidFill>
                  <a:schemeClr val="tx1"/>
                </a:solidFill>
              </a:rPr>
              <a:t>or </a:t>
            </a:r>
            <a:r>
              <a:rPr lang="en-US" b="1" u="sng" dirty="0">
                <a:solidFill>
                  <a:schemeClr val="tx1"/>
                </a:solidFill>
              </a:rPr>
              <a:t>powder</a:t>
            </a:r>
            <a:r>
              <a:rPr lang="en-US" b="1" dirty="0">
                <a:solidFill>
                  <a:schemeClr val="tx1"/>
                </a:solidFill>
              </a:rPr>
              <a:t>      </a:t>
            </a:r>
            <a:r>
              <a:rPr lang="en-US" b="1" u="sng" dirty="0">
                <a:solidFill>
                  <a:schemeClr val="tx1"/>
                </a:solidFill>
              </a:rPr>
              <a:t>tabletop sweetener</a:t>
            </a:r>
            <a:r>
              <a:rPr lang="en-US" dirty="0">
                <a:solidFill>
                  <a:schemeClr val="tx1"/>
                </a:solidFill>
              </a:rPr>
              <a:t> in many </a:t>
            </a:r>
            <a:r>
              <a:rPr lang="en-US" b="1" u="sng" dirty="0">
                <a:solidFill>
                  <a:schemeClr val="tx1"/>
                </a:solidFill>
              </a:rPr>
              <a:t>grocery stores, specialty food stores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b="1" u="sng" dirty="0">
                <a:solidFill>
                  <a:schemeClr val="tx1"/>
                </a:solidFill>
              </a:rPr>
              <a:t>pharmacies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Is also </a:t>
            </a:r>
            <a:r>
              <a:rPr lang="en-US" b="1" u="sng" dirty="0">
                <a:solidFill>
                  <a:schemeClr val="tx1"/>
                </a:solidFill>
              </a:rPr>
              <a:t>added to certain foods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u="sng" dirty="0">
                <a:solidFill>
                  <a:schemeClr val="tx1"/>
                </a:solidFill>
              </a:rPr>
              <a:t>drinks</a:t>
            </a:r>
            <a:r>
              <a:rPr lang="en-US" dirty="0">
                <a:solidFill>
                  <a:schemeClr val="tx1"/>
                </a:solidFill>
              </a:rPr>
              <a:t> like snacks, yogurt, cereals and drinks.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CFDD-1554-4011-B514-59BF304CE9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166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461052"/>
            <a:ext cx="175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Stevia Leaves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299" y="3048000"/>
            <a:ext cx="2716530" cy="352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CFDD-1554-4011-B514-59BF304CE90F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130" y="250239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0239"/>
            <a:ext cx="21907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Image result for stevia powd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539" y="466725"/>
            <a:ext cx="2840591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81800" y="38862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Stevia Liquid</a:t>
            </a:r>
          </a:p>
        </p:txBody>
      </p:sp>
    </p:spTree>
    <p:extLst>
      <p:ext uri="{BB962C8B-B14F-4D97-AF65-F5344CB8AC3E}">
        <p14:creationId xmlns:p14="http://schemas.microsoft.com/office/powerpoint/2010/main" val="13594709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914400"/>
          </a:xfrm>
        </p:spPr>
        <p:txBody>
          <a:bodyPr/>
          <a:lstStyle/>
          <a:p>
            <a:r>
              <a:rPr lang="en-US" b="1" dirty="0"/>
              <a:t>Sugar Alcohols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219200"/>
            <a:ext cx="8991600" cy="5486400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Sugar alcohols</a:t>
            </a:r>
            <a:r>
              <a:rPr lang="en-US" dirty="0">
                <a:solidFill>
                  <a:schemeClr val="tx1"/>
                </a:solidFill>
              </a:rPr>
              <a:t> (polyols): 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Are carbohydrates that </a:t>
            </a:r>
            <a:r>
              <a:rPr lang="en-US" b="1" u="sng" dirty="0">
                <a:solidFill>
                  <a:schemeClr val="tx1"/>
                </a:solidFill>
              </a:rPr>
              <a:t>occur </a:t>
            </a:r>
            <a:r>
              <a:rPr lang="en-US" b="1" i="1" u="sng" dirty="0">
                <a:solidFill>
                  <a:schemeClr val="tx1"/>
                </a:solidFill>
              </a:rPr>
              <a:t>naturally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certain</a:t>
            </a:r>
            <a:r>
              <a:rPr lang="en-US" dirty="0">
                <a:solidFill>
                  <a:schemeClr val="tx1"/>
                </a:solidFill>
              </a:rPr>
              <a:t> fruits and vegetables.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endParaRPr lang="en-US" b="1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But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they also </a:t>
            </a:r>
            <a:r>
              <a:rPr lang="en-US" b="1" u="sng" dirty="0">
                <a:solidFill>
                  <a:schemeClr val="tx1"/>
                </a:solidFill>
              </a:rPr>
              <a:t>can be manufactured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Have </a:t>
            </a:r>
            <a:r>
              <a:rPr lang="en-US" b="1" u="sng" dirty="0">
                <a:solidFill>
                  <a:schemeClr val="tx1"/>
                </a:solidFill>
              </a:rPr>
              <a:t>less calories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u="sng" dirty="0">
                <a:solidFill>
                  <a:schemeClr val="tx1"/>
                </a:solidFill>
              </a:rPr>
              <a:t>per gram</a:t>
            </a:r>
            <a:r>
              <a:rPr lang="en-US" dirty="0">
                <a:solidFill>
                  <a:schemeClr val="tx1"/>
                </a:solidFill>
              </a:rPr>
              <a:t> than sucrose;    </a:t>
            </a:r>
            <a:r>
              <a:rPr lang="en-US" b="1" u="sng" dirty="0">
                <a:solidFill>
                  <a:schemeClr val="tx1"/>
                </a:solidFill>
              </a:rPr>
              <a:t>about half</a:t>
            </a:r>
            <a:r>
              <a:rPr lang="en-US" b="1" dirty="0">
                <a:solidFill>
                  <a:schemeClr val="tx1"/>
                </a:solidFill>
              </a:rPr>
              <a:t> the calories of sugar</a:t>
            </a: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Are </a:t>
            </a:r>
            <a:r>
              <a:rPr lang="en-US" b="1" u="sng" dirty="0">
                <a:solidFill>
                  <a:schemeClr val="tx1"/>
                </a:solidFill>
              </a:rPr>
              <a:t>absorbed</a:t>
            </a:r>
            <a:r>
              <a:rPr lang="en-US" dirty="0">
                <a:solidFill>
                  <a:schemeClr val="tx1"/>
                </a:solidFill>
              </a:rPr>
              <a:t> by the body </a:t>
            </a:r>
            <a:r>
              <a:rPr lang="en-US" b="1" u="sng" dirty="0">
                <a:solidFill>
                  <a:schemeClr val="tx1"/>
                </a:solidFill>
              </a:rPr>
              <a:t>at a much slower rate</a:t>
            </a:r>
            <a:r>
              <a:rPr lang="en-US" dirty="0">
                <a:solidFill>
                  <a:schemeClr val="tx1"/>
                </a:solidFill>
              </a:rPr>
              <a:t> than sugar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Are </a:t>
            </a:r>
            <a:r>
              <a:rPr lang="en-US" b="1" u="sng" dirty="0">
                <a:solidFill>
                  <a:schemeClr val="tx1"/>
                </a:solidFill>
              </a:rPr>
              <a:t>less sweet</a:t>
            </a:r>
            <a:r>
              <a:rPr lang="en-US" dirty="0">
                <a:solidFill>
                  <a:schemeClr val="tx1"/>
                </a:solidFill>
              </a:rPr>
              <a:t>  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CFDD-1554-4011-B514-59BF304CE90F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458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838200"/>
          </a:xfrm>
        </p:spPr>
        <p:txBody>
          <a:bodyPr>
            <a:normAutofit/>
          </a:bodyPr>
          <a:lstStyle/>
          <a:p>
            <a:r>
              <a:rPr lang="en-US" sz="3200" b="1" dirty="0"/>
              <a:t>Sugar Alcohols </a:t>
            </a:r>
            <a:r>
              <a:rPr lang="en-US" b="1" u="sng" dirty="0"/>
              <a:t>Use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8610600" cy="5029200"/>
          </a:xfrm>
        </p:spPr>
        <p:txBody>
          <a:bodyPr>
            <a:noAutofit/>
          </a:bodyPr>
          <a:lstStyle/>
          <a:p>
            <a:pPr marL="457200" lvl="0" indent="-457200" algn="l"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chemeClr val="tx1"/>
                </a:solidFill>
              </a:rPr>
              <a:t>Can be </a:t>
            </a:r>
            <a:r>
              <a:rPr lang="en-US" sz="2600" b="1" u="sng" dirty="0">
                <a:solidFill>
                  <a:schemeClr val="tx1"/>
                </a:solidFill>
              </a:rPr>
              <a:t>used with artificial sweeteners</a:t>
            </a:r>
            <a:r>
              <a:rPr lang="en-US" sz="2600" dirty="0">
                <a:solidFill>
                  <a:schemeClr val="tx1"/>
                </a:solidFill>
              </a:rPr>
              <a:t>     to </a:t>
            </a:r>
            <a:r>
              <a:rPr lang="en-US" sz="2600" b="1" u="sng" dirty="0">
                <a:solidFill>
                  <a:schemeClr val="tx1"/>
                </a:solidFill>
              </a:rPr>
              <a:t>improve  bulk</a:t>
            </a:r>
            <a:r>
              <a:rPr lang="en-US" sz="2600" dirty="0">
                <a:solidFill>
                  <a:schemeClr val="tx1"/>
                </a:solidFill>
              </a:rPr>
              <a:t>,</a:t>
            </a:r>
            <a:r>
              <a:rPr lang="en-US" sz="2600" b="1" u="sng" dirty="0">
                <a:solidFill>
                  <a:schemeClr val="tx1"/>
                </a:solidFill>
              </a:rPr>
              <a:t> mouth feel, and texture</a:t>
            </a:r>
            <a:r>
              <a:rPr lang="en-US" sz="2600" dirty="0">
                <a:solidFill>
                  <a:schemeClr val="tx1"/>
                </a:solidFill>
              </a:rPr>
              <a:t>       because:</a:t>
            </a:r>
          </a:p>
          <a:p>
            <a:pPr marL="1371600" lvl="2" indent="-457200" algn="l">
              <a:buFont typeface="Courier New" panose="02070309020205020404" pitchFamily="49" charset="0"/>
              <a:buChar char="o"/>
            </a:pPr>
            <a:endParaRPr lang="en-US" sz="2600" dirty="0">
              <a:solidFill>
                <a:schemeClr val="tx1"/>
              </a:solidFill>
            </a:endParaRPr>
          </a:p>
          <a:p>
            <a:pPr marL="1371600" lvl="2" indent="-457200" algn="l">
              <a:buFont typeface="Wingdings" panose="05000000000000000000" pitchFamily="2" charset="2"/>
              <a:buChar char="v"/>
            </a:pPr>
            <a:r>
              <a:rPr lang="en-US" sz="2600" b="1" u="sng" dirty="0">
                <a:solidFill>
                  <a:schemeClr val="tx1"/>
                </a:solidFill>
              </a:rPr>
              <a:t>Artificial sweeteners lack the bulk</a:t>
            </a:r>
            <a:r>
              <a:rPr lang="en-US" sz="2600" dirty="0">
                <a:solidFill>
                  <a:schemeClr val="tx1"/>
                </a:solidFill>
              </a:rPr>
              <a:t> needed for many products. 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endParaRPr lang="en-US" sz="2600" dirty="0">
              <a:solidFill>
                <a:schemeClr val="tx1"/>
              </a:solidFill>
            </a:endParaRP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sz="2600" b="1" u="sng" dirty="0">
                <a:solidFill>
                  <a:schemeClr val="tx1"/>
                </a:solidFill>
              </a:rPr>
              <a:t>8 sugar alcohols</a:t>
            </a:r>
            <a:r>
              <a:rPr lang="en-US" sz="2600" dirty="0">
                <a:solidFill>
                  <a:schemeClr val="tx1"/>
                </a:solidFill>
              </a:rPr>
              <a:t> are </a:t>
            </a:r>
            <a:r>
              <a:rPr lang="en-US" sz="2600" b="1" u="sng" dirty="0">
                <a:solidFill>
                  <a:schemeClr val="tx1"/>
                </a:solidFill>
              </a:rPr>
              <a:t>approved</a:t>
            </a:r>
            <a:r>
              <a:rPr lang="en-US" sz="2600" dirty="0">
                <a:solidFill>
                  <a:schemeClr val="tx1"/>
                </a:solidFill>
              </a:rPr>
              <a:t> including:       </a:t>
            </a:r>
            <a:r>
              <a:rPr lang="en-US" sz="2600" b="1" u="sng" dirty="0" err="1">
                <a:solidFill>
                  <a:schemeClr val="tx1"/>
                </a:solidFill>
              </a:rPr>
              <a:t>erythritol</a:t>
            </a:r>
            <a:r>
              <a:rPr lang="en-US" sz="2600" dirty="0">
                <a:solidFill>
                  <a:schemeClr val="tx1"/>
                </a:solidFill>
              </a:rPr>
              <a:t>, </a:t>
            </a:r>
            <a:r>
              <a:rPr lang="en-US" sz="2600" b="1" u="sng" dirty="0">
                <a:solidFill>
                  <a:schemeClr val="tx1"/>
                </a:solidFill>
              </a:rPr>
              <a:t>mannitol</a:t>
            </a:r>
            <a:r>
              <a:rPr lang="en-US" sz="2600" dirty="0">
                <a:solidFill>
                  <a:schemeClr val="tx1"/>
                </a:solidFill>
              </a:rPr>
              <a:t> (may have a laxative effect if over consumed),    </a:t>
            </a:r>
            <a:r>
              <a:rPr lang="en-US" sz="2600" b="1" u="sng" dirty="0" err="1">
                <a:solidFill>
                  <a:schemeClr val="tx1"/>
                </a:solidFill>
              </a:rPr>
              <a:t>lactitol</a:t>
            </a:r>
            <a:r>
              <a:rPr lang="en-US" sz="2600" dirty="0">
                <a:solidFill>
                  <a:schemeClr val="tx1"/>
                </a:solidFill>
              </a:rPr>
              <a:t>,    </a:t>
            </a:r>
            <a:r>
              <a:rPr lang="en-US" sz="2600" b="1" u="sng" dirty="0" err="1">
                <a:solidFill>
                  <a:schemeClr val="tx1"/>
                </a:solidFill>
              </a:rPr>
              <a:t>maltitol</a:t>
            </a:r>
            <a:r>
              <a:rPr lang="en-US" sz="2600" dirty="0">
                <a:solidFill>
                  <a:schemeClr val="tx1"/>
                </a:solidFill>
              </a:rPr>
              <a:t>,     </a:t>
            </a:r>
            <a:r>
              <a:rPr lang="en-US" sz="2600" b="1" u="sng" dirty="0">
                <a:solidFill>
                  <a:schemeClr val="tx1"/>
                </a:solidFill>
              </a:rPr>
              <a:t>xylitol</a:t>
            </a:r>
            <a:r>
              <a:rPr lang="en-US" sz="2600" dirty="0">
                <a:solidFill>
                  <a:schemeClr val="tx1"/>
                </a:solidFill>
              </a:rPr>
              <a:t>,     </a:t>
            </a:r>
            <a:r>
              <a:rPr lang="en-US" sz="2600" b="1" u="sng" dirty="0">
                <a:solidFill>
                  <a:schemeClr val="tx1"/>
                </a:solidFill>
              </a:rPr>
              <a:t>sorbitol</a:t>
            </a:r>
            <a:r>
              <a:rPr lang="en-US" sz="2600" b="1" dirty="0">
                <a:solidFill>
                  <a:schemeClr val="tx1"/>
                </a:solidFill>
              </a:rPr>
              <a:t>,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</a:rPr>
              <a:t>isomalt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endParaRPr lang="en-US" sz="2600" dirty="0">
              <a:solidFill>
                <a:schemeClr val="tx1"/>
              </a:solidFill>
            </a:endParaRPr>
          </a:p>
          <a:p>
            <a:pPr marL="457200" indent="-457200" algn="l">
              <a:buFont typeface="Courier New" panose="02070309020205020404" pitchFamily="49" charset="0"/>
              <a:buChar char="o"/>
            </a:pPr>
            <a:endParaRPr lang="en-US" sz="2600" dirty="0">
              <a:solidFill>
                <a:schemeClr val="tx1"/>
              </a:solidFill>
            </a:endParaRP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chemeClr val="tx1"/>
                </a:solidFill>
              </a:rPr>
              <a:t>Sugar alcohols </a:t>
            </a:r>
            <a:r>
              <a:rPr lang="en-US" sz="2600" b="1" u="sng" dirty="0">
                <a:solidFill>
                  <a:schemeClr val="tx1"/>
                </a:solidFill>
              </a:rPr>
              <a:t>can be used</a:t>
            </a:r>
            <a:r>
              <a:rPr lang="en-US" sz="2600" dirty="0">
                <a:solidFill>
                  <a:schemeClr val="tx1"/>
                </a:solidFill>
              </a:rPr>
              <a:t> in many </a:t>
            </a:r>
            <a:r>
              <a:rPr lang="en-US" sz="2600" b="1" u="sng" dirty="0">
                <a:solidFill>
                  <a:schemeClr val="tx1"/>
                </a:solidFill>
              </a:rPr>
              <a:t>products</a:t>
            </a:r>
            <a:r>
              <a:rPr lang="en-US" sz="2600" dirty="0">
                <a:solidFill>
                  <a:schemeClr val="tx1"/>
                </a:solidFill>
              </a:rPr>
              <a:t> like </a:t>
            </a:r>
            <a:r>
              <a:rPr lang="en-US" sz="2600" b="1" u="sng" dirty="0">
                <a:solidFill>
                  <a:schemeClr val="tx1"/>
                </a:solidFill>
              </a:rPr>
              <a:t>chewing gum, candies, bakery products, beverages etc.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CFDD-1554-4011-B514-59BF304CE90F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69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Properties</a:t>
            </a:r>
            <a:r>
              <a:rPr lang="en-US" b="1" dirty="0"/>
              <a:t> of Sugars and their </a:t>
            </a:r>
            <a:r>
              <a:rPr lang="en-US" b="1" u="sng" dirty="0"/>
              <a:t>Functions</a:t>
            </a:r>
            <a:r>
              <a:rPr lang="en-US" b="1" dirty="0"/>
              <a:t> in Food Production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00200"/>
            <a:ext cx="8763000" cy="5105400"/>
          </a:xfrm>
        </p:spPr>
        <p:txBody>
          <a:bodyPr>
            <a:normAutofit fontScale="92500"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Solubility of sugars</a:t>
            </a:r>
            <a:r>
              <a:rPr lang="en-US" sz="2800" dirty="0">
                <a:solidFill>
                  <a:schemeClr val="tx1"/>
                </a:solidFill>
              </a:rPr>
              <a:t>: </a:t>
            </a:r>
            <a:endParaRPr lang="en-US" sz="2000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 </a:t>
            </a:r>
            <a:endParaRPr lang="en-US" sz="2400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Fructose</a:t>
            </a:r>
            <a:r>
              <a:rPr lang="en-US" dirty="0">
                <a:solidFill>
                  <a:schemeClr val="tx1"/>
                </a:solidFill>
              </a:rPr>
              <a:t>: is the </a:t>
            </a:r>
            <a:r>
              <a:rPr lang="en-US" b="1" u="sng" dirty="0">
                <a:solidFill>
                  <a:schemeClr val="tx1"/>
                </a:solidFill>
              </a:rPr>
              <a:t>most soluble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en-US" b="1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Lactose</a:t>
            </a:r>
            <a:r>
              <a:rPr lang="en-US" b="1" dirty="0">
                <a:solidFill>
                  <a:schemeClr val="tx1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is the</a:t>
            </a:r>
            <a:r>
              <a:rPr lang="en-US" b="1" u="sng" dirty="0">
                <a:solidFill>
                  <a:schemeClr val="tx1"/>
                </a:solidFill>
              </a:rPr>
              <a:t> least soluble</a:t>
            </a:r>
            <a:endParaRPr lang="en-US" sz="2200" dirty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Increases with</a:t>
            </a:r>
            <a:r>
              <a:rPr lang="en-US" dirty="0">
                <a:solidFill>
                  <a:schemeClr val="tx1"/>
                </a:solidFill>
              </a:rPr>
              <a:t>   </a:t>
            </a:r>
            <a:r>
              <a:rPr lang="en-US" b="1" u="sng" dirty="0">
                <a:solidFill>
                  <a:schemeClr val="tx1"/>
                </a:solidFill>
              </a:rPr>
              <a:t>heat</a:t>
            </a:r>
            <a:endParaRPr lang="en-US" sz="2200" dirty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With the </a:t>
            </a:r>
            <a:r>
              <a:rPr lang="en-US" b="1" u="sng" dirty="0">
                <a:solidFill>
                  <a:schemeClr val="tx1"/>
                </a:solidFill>
              </a:rPr>
              <a:t>application of</a:t>
            </a:r>
            <a:r>
              <a:rPr lang="en-US" dirty="0">
                <a:solidFill>
                  <a:schemeClr val="tx1"/>
                </a:solidFill>
              </a:rPr>
              <a:t> enough </a:t>
            </a:r>
            <a:r>
              <a:rPr lang="en-US" b="1" u="sng" dirty="0">
                <a:solidFill>
                  <a:schemeClr val="tx1"/>
                </a:solidFill>
              </a:rPr>
              <a:t>dry heat, </a:t>
            </a:r>
            <a:r>
              <a:rPr lang="en-US" b="1" u="sng" dirty="0">
                <a:solidFill>
                  <a:srgbClr val="0070C0"/>
                </a:solidFill>
              </a:rPr>
              <a:t>sugars melt</a:t>
            </a:r>
            <a:r>
              <a:rPr lang="en-US" dirty="0">
                <a:solidFill>
                  <a:schemeClr val="tx1"/>
                </a:solidFill>
              </a:rPr>
              <a:t>; </a:t>
            </a:r>
            <a:endParaRPr lang="en-US" sz="2200" dirty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With </a:t>
            </a:r>
            <a:r>
              <a:rPr lang="en-US" b="1" u="sng" dirty="0">
                <a:solidFill>
                  <a:schemeClr val="tx1"/>
                </a:solidFill>
              </a:rPr>
              <a:t>continued dry heat</a:t>
            </a:r>
            <a:r>
              <a:rPr lang="en-US" b="1" dirty="0">
                <a:solidFill>
                  <a:schemeClr val="tx1"/>
                </a:solidFill>
              </a:rPr>
              <a:t>ing      </a:t>
            </a:r>
            <a:r>
              <a:rPr lang="en-US" dirty="0">
                <a:solidFill>
                  <a:schemeClr val="tx1"/>
                </a:solidFill>
              </a:rPr>
              <a:t>→</a:t>
            </a:r>
            <a:r>
              <a:rPr lang="en-US" b="1" dirty="0">
                <a:solidFill>
                  <a:schemeClr val="tx1"/>
                </a:solidFill>
              </a:rPr>
              <a:t>      </a:t>
            </a:r>
            <a:r>
              <a:rPr lang="en-US" b="1" u="sng" dirty="0">
                <a:solidFill>
                  <a:schemeClr val="tx1"/>
                </a:solidFill>
              </a:rPr>
              <a:t>sugar  </a:t>
            </a:r>
            <a:r>
              <a:rPr lang="en-US" b="1" u="sng" dirty="0">
                <a:solidFill>
                  <a:srgbClr val="D56509"/>
                </a:solidFill>
              </a:rPr>
              <a:t>caramelizes</a:t>
            </a:r>
            <a:r>
              <a:rPr lang="en-US" b="1" u="sng" dirty="0">
                <a:solidFill>
                  <a:schemeClr val="tx1"/>
                </a:solidFill>
              </a:rPr>
              <a:t>    (starts to brown)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CFDD-1554-4011-B514-59BF304CE90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41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r>
              <a:rPr lang="en-US" b="1" dirty="0"/>
              <a:t>Types of Browning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7086600" cy="4267200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Caramelization</a:t>
            </a:r>
          </a:p>
          <a:p>
            <a:pPr marL="514350" indent="-514350" algn="l">
              <a:buFont typeface="+mj-lt"/>
              <a:buAutoNum type="arabicPeriod"/>
            </a:pPr>
            <a:endParaRPr lang="en-US" b="1" dirty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b="1" dirty="0" err="1">
                <a:solidFill>
                  <a:schemeClr val="tx1"/>
                </a:solidFill>
              </a:rPr>
              <a:t>Maillard</a:t>
            </a:r>
            <a:r>
              <a:rPr lang="en-US" b="1" dirty="0">
                <a:solidFill>
                  <a:schemeClr val="tx1"/>
                </a:solidFill>
              </a:rPr>
              <a:t> reaction</a:t>
            </a:r>
          </a:p>
          <a:p>
            <a:pPr marL="514350" indent="-514350" algn="l">
              <a:buFont typeface="+mj-lt"/>
              <a:buAutoNum type="arabicPeriod"/>
            </a:pPr>
            <a:endParaRPr lang="en-US" b="1" dirty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Decomposition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CFDD-1554-4011-B514-59BF304CE90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37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b="1" dirty="0"/>
              <a:t>1. Caramelization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524000"/>
            <a:ext cx="8534400" cy="5105400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Is Thermal </a:t>
            </a:r>
            <a:r>
              <a:rPr lang="en-US" b="1" u="sng" dirty="0">
                <a:solidFill>
                  <a:schemeClr val="tx1"/>
                </a:solidFill>
              </a:rPr>
              <a:t>Decomposition</a:t>
            </a:r>
            <a:r>
              <a:rPr lang="en-US" b="1" dirty="0">
                <a:solidFill>
                  <a:schemeClr val="tx1"/>
                </a:solidFill>
              </a:rPr>
              <a:t> of Sugar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Is the </a:t>
            </a:r>
            <a:r>
              <a:rPr lang="en-US" b="1" u="sng" dirty="0">
                <a:solidFill>
                  <a:schemeClr val="tx1"/>
                </a:solidFill>
              </a:rPr>
              <a:t>oxidation of sugar when sugar is exposed to dry heat</a:t>
            </a: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endParaRPr lang="en-US" b="1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/>
                </a:solidFill>
              </a:rPr>
              <a:t>Sugar + heat → (</a:t>
            </a:r>
            <a:r>
              <a:rPr lang="en-US" b="1" dirty="0">
                <a:solidFill>
                  <a:srgbClr val="D56509"/>
                </a:solidFill>
              </a:rPr>
              <a:t>Caramel</a:t>
            </a:r>
            <a:r>
              <a:rPr lang="en-US" b="1" dirty="0">
                <a:solidFill>
                  <a:schemeClr val="tx1"/>
                </a:solidFill>
              </a:rPr>
              <a:t>)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+</a:t>
            </a:r>
            <a:r>
              <a:rPr lang="en-US" dirty="0">
                <a:solidFill>
                  <a:schemeClr val="tx1"/>
                </a:solidFill>
              </a:rPr>
              <a:t> more </a:t>
            </a:r>
            <a:r>
              <a:rPr lang="en-US" b="1" dirty="0">
                <a:solidFill>
                  <a:schemeClr val="tx1"/>
                </a:solidFill>
              </a:rPr>
              <a:t>heat </a:t>
            </a:r>
            <a:r>
              <a:rPr lang="en-US" dirty="0">
                <a:solidFill>
                  <a:schemeClr val="tx1"/>
                </a:solidFill>
              </a:rPr>
              <a:t>→ </a:t>
            </a:r>
            <a:r>
              <a:rPr lang="en-US" b="1" dirty="0">
                <a:solidFill>
                  <a:schemeClr val="tx1"/>
                </a:solidFill>
              </a:rPr>
              <a:t>Carbon</a:t>
            </a:r>
            <a:r>
              <a:rPr lang="en-US" dirty="0">
                <a:solidFill>
                  <a:schemeClr val="tx1"/>
                </a:solidFill>
              </a:rPr>
              <a:t> and Water.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Is one </a:t>
            </a:r>
            <a:r>
              <a:rPr lang="en-US" b="1" u="sng" dirty="0">
                <a:solidFill>
                  <a:schemeClr val="tx1"/>
                </a:solidFill>
              </a:rPr>
              <a:t>type of browning</a:t>
            </a:r>
            <a:r>
              <a:rPr lang="en-US" dirty="0">
                <a:solidFill>
                  <a:schemeClr val="tx1"/>
                </a:solidFill>
              </a:rPr>
              <a:t>      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Is  </a:t>
            </a:r>
            <a:r>
              <a:rPr lang="en-US" b="1" u="sng" dirty="0">
                <a:solidFill>
                  <a:schemeClr val="tx1"/>
                </a:solidFill>
              </a:rPr>
              <a:t>non-enzymatic browning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CFDD-1554-4011-B514-59BF304CE90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48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/>
              <a:t>Caramelization</a:t>
            </a:r>
            <a:br>
              <a:rPr lang="en-US" dirty="0"/>
            </a:br>
            <a:r>
              <a:rPr lang="en-US" b="1" dirty="0"/>
              <a:t> Cont’d. 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133600"/>
            <a:ext cx="8382000" cy="43434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Caramelized sugar</a:t>
            </a:r>
            <a:r>
              <a:rPr lang="en-US" dirty="0">
                <a:solidFill>
                  <a:schemeClr val="tx1"/>
                </a:solidFill>
              </a:rPr>
              <a:t>    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endParaRPr lang="en-US" b="1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Dissolves</a:t>
            </a:r>
            <a:r>
              <a:rPr lang="en-US" dirty="0">
                <a:solidFill>
                  <a:schemeClr val="tx1"/>
                </a:solidFill>
              </a:rPr>
              <a:t>      in </a:t>
            </a:r>
            <a:r>
              <a:rPr lang="en-US" b="1" u="sng" dirty="0">
                <a:solidFill>
                  <a:schemeClr val="tx1"/>
                </a:solidFill>
              </a:rPr>
              <a:t>hot liquid</a:t>
            </a:r>
            <a:r>
              <a:rPr lang="en-US" dirty="0">
                <a:solidFill>
                  <a:schemeClr val="tx1"/>
                </a:solidFill>
              </a:rPr>
              <a:t>   </a:t>
            </a:r>
            <a:r>
              <a:rPr lang="en-US" dirty="0">
                <a:solidFill>
                  <a:schemeClr val="tx1"/>
                </a:solidFill>
                <a:latin typeface="Calibri"/>
              </a:rPr>
              <a:t>→ </a:t>
            </a:r>
            <a:r>
              <a:rPr lang="en-US" b="1" u="sng" dirty="0">
                <a:solidFill>
                  <a:srgbClr val="D56509"/>
                </a:solidFill>
                <a:latin typeface="Calibri"/>
              </a:rPr>
              <a:t>Caramel</a:t>
            </a:r>
            <a:r>
              <a:rPr lang="en-US" dirty="0">
                <a:solidFill>
                  <a:schemeClr val="tx1"/>
                </a:solidFill>
                <a:latin typeface="Calibri"/>
              </a:rPr>
              <a:t> solution.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Dissolved caramelized</a:t>
            </a:r>
            <a:r>
              <a:rPr lang="en-US" dirty="0">
                <a:solidFill>
                  <a:schemeClr val="tx1"/>
                </a:solidFill>
              </a:rPr>
              <a:t> sugar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Can be   </a:t>
            </a:r>
            <a:r>
              <a:rPr lang="en-US" b="1" u="sng" dirty="0">
                <a:solidFill>
                  <a:schemeClr val="tx1"/>
                </a:solidFill>
              </a:rPr>
              <a:t>used for flavoring</a:t>
            </a:r>
            <a:r>
              <a:rPr lang="en-US" dirty="0">
                <a:solidFill>
                  <a:schemeClr val="tx1"/>
                </a:solidFill>
              </a:rPr>
              <a:t> of items such as </a:t>
            </a:r>
            <a:r>
              <a:rPr lang="en-US" b="1" dirty="0">
                <a:solidFill>
                  <a:schemeClr val="tx1"/>
                </a:solidFill>
              </a:rPr>
              <a:t>puddings, ice cream, cake frostings, sauces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CFDD-1554-4011-B514-59BF304CE90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13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t2.gstatic.com/images?q=tbn:ANd9GcQN8UbXLsGjBWh8cWljPa1dS88syrvotWb_Wk0rTZ_osDG53WS0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5" y="3810000"/>
            <a:ext cx="3578085" cy="3048000"/>
          </a:xfrm>
          <a:prstGeom prst="rect">
            <a:avLst/>
          </a:prstGeom>
          <a:noFill/>
        </p:spPr>
      </p:pic>
      <p:pic>
        <p:nvPicPr>
          <p:cNvPr id="21508" name="Picture 4" descr="http://bondingwithfood.files.wordpress.com/2010/02/caram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3320" y="3200400"/>
            <a:ext cx="5108575" cy="3918056"/>
          </a:xfrm>
          <a:prstGeom prst="rect">
            <a:avLst/>
          </a:prstGeom>
          <a:noFill/>
        </p:spPr>
      </p:pic>
      <p:pic>
        <p:nvPicPr>
          <p:cNvPr id="21510" name="Picture 6" descr="http://thatssoyummy.com/wp-content/uploads/2009/10/2982794261_1c6be21a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47700"/>
            <a:ext cx="3594100" cy="2695575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CFDD-1554-4011-B514-59BF304CE9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Image result for carame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833" y="0"/>
            <a:ext cx="2363403" cy="302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330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2734</TotalTime>
  <Words>1507</Words>
  <Application>Microsoft Office PowerPoint</Application>
  <PresentationFormat>On-screen Show (4:3)</PresentationFormat>
  <Paragraphs>387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Courier New</vt:lpstr>
      <vt:lpstr>Wingdings</vt:lpstr>
      <vt:lpstr>Office Theme</vt:lpstr>
      <vt:lpstr>Chapter 11</vt:lpstr>
      <vt:lpstr>Energy Foods</vt:lpstr>
      <vt:lpstr>Sugar Solutions</vt:lpstr>
      <vt:lpstr>PowerPoint Presentation</vt:lpstr>
      <vt:lpstr>Properties of Sugars and their Functions in Food Production </vt:lpstr>
      <vt:lpstr>Types of Browning </vt:lpstr>
      <vt:lpstr>1. Caramelization </vt:lpstr>
      <vt:lpstr>Caramelization  Cont’d.   </vt:lpstr>
      <vt:lpstr>PowerPoint Presentation</vt:lpstr>
      <vt:lpstr>2. Maillard Reaction</vt:lpstr>
      <vt:lpstr>Maillard Reaction Cont’d.</vt:lpstr>
      <vt:lpstr>3. Decomposition of Sugar </vt:lpstr>
      <vt:lpstr>Properties of Sugar Cont’d. </vt:lpstr>
      <vt:lpstr>Properties of Sugar Cont’d. </vt:lpstr>
      <vt:lpstr>Properties of Sugar Cont’d. </vt:lpstr>
      <vt:lpstr>Properties of Sugar  Hydrolysis Cont’d.</vt:lpstr>
      <vt:lpstr>PowerPoint Presentation</vt:lpstr>
      <vt:lpstr>PowerPoint Presentation</vt:lpstr>
      <vt:lpstr>PowerPoint Presentation</vt:lpstr>
      <vt:lpstr> The enzyme sucrase: Is used in the candy industry to hydrolyze some of the sucrose Confectionery   Cont’d.</vt:lpstr>
      <vt:lpstr>Confectionery</vt:lpstr>
      <vt:lpstr>Confectionery</vt:lpstr>
      <vt:lpstr>Rock Candy </vt:lpstr>
      <vt:lpstr>Properties of sugars Cont’d.</vt:lpstr>
      <vt:lpstr>Properties of sugars Cont’d.</vt:lpstr>
      <vt:lpstr>Properties of sugars Cont’d.</vt:lpstr>
      <vt:lpstr> Other Roles of Sugar in Food Products </vt:lpstr>
      <vt:lpstr>Types of Sugars or Nutritive Sweeteners </vt:lpstr>
      <vt:lpstr>PowerPoint Presentation</vt:lpstr>
      <vt:lpstr>Types of Sugars or Nutritive Sweeteners  Cont’d. </vt:lpstr>
      <vt:lpstr>PowerPoint Presentation</vt:lpstr>
      <vt:lpstr>Types of Sugars or Nutritive Sweeteners  Cont’d. </vt:lpstr>
      <vt:lpstr>PowerPoint Presentation</vt:lpstr>
      <vt:lpstr>Types of Sugars or Nutritive Sweeteners  Cont’d. </vt:lpstr>
      <vt:lpstr>Non-Nutritive Sweeteners</vt:lpstr>
      <vt:lpstr>Types of Non-Nutritive Sweeteners</vt:lpstr>
      <vt:lpstr>PowerPoint Presentation</vt:lpstr>
      <vt:lpstr>Types of Non-Nutritive Sweeteners Cont’d.</vt:lpstr>
      <vt:lpstr>PowerPoint Presentation</vt:lpstr>
      <vt:lpstr>Types of Non-Nutritive Sweeteners  Cont’d.</vt:lpstr>
      <vt:lpstr>Types of Non-Nutritive Sweeteners Cont’d.</vt:lpstr>
      <vt:lpstr>PowerPoint Presentation</vt:lpstr>
      <vt:lpstr>Sugar Alcohols</vt:lpstr>
      <vt:lpstr>Sugar Alcohols Use</vt:lpstr>
    </vt:vector>
  </TitlesOfParts>
  <Company>bzu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bzu</dc:creator>
  <cp:lastModifiedBy>Ola Hammad</cp:lastModifiedBy>
  <cp:revision>151</cp:revision>
  <dcterms:created xsi:type="dcterms:W3CDTF">2012-10-07T07:22:36Z</dcterms:created>
  <dcterms:modified xsi:type="dcterms:W3CDTF">2021-11-05T10:26:02Z</dcterms:modified>
</cp:coreProperties>
</file>