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65" r:id="rId5"/>
    <p:sldId id="258" r:id="rId6"/>
    <p:sldId id="259" r:id="rId7"/>
    <p:sldId id="260" r:id="rId8"/>
    <p:sldId id="266" r:id="rId9"/>
    <p:sldId id="262" r:id="rId10"/>
    <p:sldId id="261" r:id="rId11"/>
    <p:sldId id="264" r:id="rId12"/>
    <p:sldId id="263" r:id="rId13"/>
    <p:sldId id="274"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6" d="100"/>
          <a:sy n="86" d="100"/>
        </p:scale>
        <p:origin x="57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F8EC-C8A8-4387-07F5-75B00A516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BF5511-1737-62D7-B638-7DB212BF58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5AE6E4-BD08-54C3-ED3F-234574C3A44F}"/>
              </a:ext>
            </a:extLst>
          </p:cNvPr>
          <p:cNvSpPr>
            <a:spLocks noGrp="1"/>
          </p:cNvSpPr>
          <p:nvPr>
            <p:ph type="dt" sz="half" idx="10"/>
          </p:nvPr>
        </p:nvSpPr>
        <p:spPr/>
        <p:txBody>
          <a:bodyPr/>
          <a:lstStyle/>
          <a:p>
            <a:fld id="{88571A83-7B9A-4344-A819-834787A1CD96}" type="datetimeFigureOut">
              <a:rPr lang="en-US" smtClean="0"/>
              <a:t>5/30/2022</a:t>
            </a:fld>
            <a:endParaRPr lang="en-US"/>
          </a:p>
        </p:txBody>
      </p:sp>
      <p:sp>
        <p:nvSpPr>
          <p:cNvPr id="5" name="Footer Placeholder 4">
            <a:extLst>
              <a:ext uri="{FF2B5EF4-FFF2-40B4-BE49-F238E27FC236}">
                <a16:creationId xmlns:a16="http://schemas.microsoft.com/office/drawing/2014/main" id="{6B1B2271-FC07-8972-7C28-D4355EB1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C7CE4-D023-4F22-1FBC-38BE1A8B60B5}"/>
              </a:ext>
            </a:extLst>
          </p:cNvPr>
          <p:cNvSpPr>
            <a:spLocks noGrp="1"/>
          </p:cNvSpPr>
          <p:nvPr>
            <p:ph type="sldNum" sz="quarter" idx="12"/>
          </p:nvPr>
        </p:nvSpPr>
        <p:spPr/>
        <p:txBody>
          <a:bodyPr/>
          <a:lstStyle/>
          <a:p>
            <a:fld id="{B28DBCEE-0CBB-4DC1-AB27-29FCA9EA8D6C}" type="slidenum">
              <a:rPr lang="en-US" smtClean="0"/>
              <a:t>‹#›</a:t>
            </a:fld>
            <a:endParaRPr lang="en-US"/>
          </a:p>
        </p:txBody>
      </p:sp>
    </p:spTree>
    <p:extLst>
      <p:ext uri="{BB962C8B-B14F-4D97-AF65-F5344CB8AC3E}">
        <p14:creationId xmlns:p14="http://schemas.microsoft.com/office/powerpoint/2010/main" val="37602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D8FF-0C03-1831-19AF-498E2423F9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50FA2-054D-68CC-9658-58CCAEB024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12CA7-B036-6627-E551-0DF2F1304581}"/>
              </a:ext>
            </a:extLst>
          </p:cNvPr>
          <p:cNvSpPr>
            <a:spLocks noGrp="1"/>
          </p:cNvSpPr>
          <p:nvPr>
            <p:ph type="dt" sz="half" idx="10"/>
          </p:nvPr>
        </p:nvSpPr>
        <p:spPr/>
        <p:txBody>
          <a:bodyPr/>
          <a:lstStyle/>
          <a:p>
            <a:fld id="{88571A83-7B9A-4344-A819-834787A1CD96}" type="datetimeFigureOut">
              <a:rPr lang="en-US" smtClean="0"/>
              <a:t>5/30/2022</a:t>
            </a:fld>
            <a:endParaRPr lang="en-US"/>
          </a:p>
        </p:txBody>
      </p:sp>
      <p:sp>
        <p:nvSpPr>
          <p:cNvPr id="5" name="Footer Placeholder 4">
            <a:extLst>
              <a:ext uri="{FF2B5EF4-FFF2-40B4-BE49-F238E27FC236}">
                <a16:creationId xmlns:a16="http://schemas.microsoft.com/office/drawing/2014/main" id="{0BD71250-0FE1-2791-4FE7-E4CA2EA00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D8E10-A3B9-6D21-D84F-57FA8B0743C8}"/>
              </a:ext>
            </a:extLst>
          </p:cNvPr>
          <p:cNvSpPr>
            <a:spLocks noGrp="1"/>
          </p:cNvSpPr>
          <p:nvPr>
            <p:ph type="sldNum" sz="quarter" idx="12"/>
          </p:nvPr>
        </p:nvSpPr>
        <p:spPr/>
        <p:txBody>
          <a:bodyPr/>
          <a:lstStyle/>
          <a:p>
            <a:fld id="{B28DBCEE-0CBB-4DC1-AB27-29FCA9EA8D6C}" type="slidenum">
              <a:rPr lang="en-US" smtClean="0"/>
              <a:t>‹#›</a:t>
            </a:fld>
            <a:endParaRPr lang="en-US"/>
          </a:p>
        </p:txBody>
      </p:sp>
    </p:spTree>
    <p:extLst>
      <p:ext uri="{BB962C8B-B14F-4D97-AF65-F5344CB8AC3E}">
        <p14:creationId xmlns:p14="http://schemas.microsoft.com/office/powerpoint/2010/main" val="12970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223C23-B6E5-BB62-198D-1E25B72664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1E58F-B45A-268D-437E-76BFCAA3E9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0F60A-2DF2-EA7D-551C-F00EAAE5AE2E}"/>
              </a:ext>
            </a:extLst>
          </p:cNvPr>
          <p:cNvSpPr>
            <a:spLocks noGrp="1"/>
          </p:cNvSpPr>
          <p:nvPr>
            <p:ph type="dt" sz="half" idx="10"/>
          </p:nvPr>
        </p:nvSpPr>
        <p:spPr/>
        <p:txBody>
          <a:bodyPr/>
          <a:lstStyle/>
          <a:p>
            <a:fld id="{88571A83-7B9A-4344-A819-834787A1CD96}" type="datetimeFigureOut">
              <a:rPr lang="en-US" smtClean="0"/>
              <a:t>5/30/2022</a:t>
            </a:fld>
            <a:endParaRPr lang="en-US"/>
          </a:p>
        </p:txBody>
      </p:sp>
      <p:sp>
        <p:nvSpPr>
          <p:cNvPr id="5" name="Footer Placeholder 4">
            <a:extLst>
              <a:ext uri="{FF2B5EF4-FFF2-40B4-BE49-F238E27FC236}">
                <a16:creationId xmlns:a16="http://schemas.microsoft.com/office/drawing/2014/main" id="{9DC7EABF-57AE-1A88-2DF2-405468E4D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BC05B-51A5-8C22-17BC-D18D0D58CB58}"/>
              </a:ext>
            </a:extLst>
          </p:cNvPr>
          <p:cNvSpPr>
            <a:spLocks noGrp="1"/>
          </p:cNvSpPr>
          <p:nvPr>
            <p:ph type="sldNum" sz="quarter" idx="12"/>
          </p:nvPr>
        </p:nvSpPr>
        <p:spPr/>
        <p:txBody>
          <a:bodyPr/>
          <a:lstStyle/>
          <a:p>
            <a:fld id="{B28DBCEE-0CBB-4DC1-AB27-29FCA9EA8D6C}" type="slidenum">
              <a:rPr lang="en-US" smtClean="0"/>
              <a:t>‹#›</a:t>
            </a:fld>
            <a:endParaRPr lang="en-US"/>
          </a:p>
        </p:txBody>
      </p:sp>
    </p:spTree>
    <p:extLst>
      <p:ext uri="{BB962C8B-B14F-4D97-AF65-F5344CB8AC3E}">
        <p14:creationId xmlns:p14="http://schemas.microsoft.com/office/powerpoint/2010/main" val="315355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E808-6DCD-F2FD-712F-2BAEB87CA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CEF0C-0BCD-65C4-061B-8E1D8F2B16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332D0-7BC8-D97E-94DA-18A6B1E43AE4}"/>
              </a:ext>
            </a:extLst>
          </p:cNvPr>
          <p:cNvSpPr>
            <a:spLocks noGrp="1"/>
          </p:cNvSpPr>
          <p:nvPr>
            <p:ph type="dt" sz="half" idx="10"/>
          </p:nvPr>
        </p:nvSpPr>
        <p:spPr/>
        <p:txBody>
          <a:bodyPr/>
          <a:lstStyle/>
          <a:p>
            <a:fld id="{88571A83-7B9A-4344-A819-834787A1CD96}" type="datetimeFigureOut">
              <a:rPr lang="en-US" smtClean="0"/>
              <a:t>5/30/2022</a:t>
            </a:fld>
            <a:endParaRPr lang="en-US"/>
          </a:p>
        </p:txBody>
      </p:sp>
      <p:sp>
        <p:nvSpPr>
          <p:cNvPr id="5" name="Footer Placeholder 4">
            <a:extLst>
              <a:ext uri="{FF2B5EF4-FFF2-40B4-BE49-F238E27FC236}">
                <a16:creationId xmlns:a16="http://schemas.microsoft.com/office/drawing/2014/main" id="{B100226F-39D2-6998-C687-265329AEB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E7D5B-B54A-F0A6-1DDB-33BBC7392D13}"/>
              </a:ext>
            </a:extLst>
          </p:cNvPr>
          <p:cNvSpPr>
            <a:spLocks noGrp="1"/>
          </p:cNvSpPr>
          <p:nvPr>
            <p:ph type="sldNum" sz="quarter" idx="12"/>
          </p:nvPr>
        </p:nvSpPr>
        <p:spPr/>
        <p:txBody>
          <a:bodyPr/>
          <a:lstStyle/>
          <a:p>
            <a:fld id="{B28DBCEE-0CBB-4DC1-AB27-29FCA9EA8D6C}" type="slidenum">
              <a:rPr lang="en-US" smtClean="0"/>
              <a:t>‹#›</a:t>
            </a:fld>
            <a:endParaRPr lang="en-US"/>
          </a:p>
        </p:txBody>
      </p:sp>
    </p:spTree>
    <p:extLst>
      <p:ext uri="{BB962C8B-B14F-4D97-AF65-F5344CB8AC3E}">
        <p14:creationId xmlns:p14="http://schemas.microsoft.com/office/powerpoint/2010/main" val="347368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07EE-CB82-A0E1-30EA-F866E5C656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EF68EB-7AA3-EB6F-5A85-11FDF360B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109A36-203D-9EEC-6122-10E246F8DF33}"/>
              </a:ext>
            </a:extLst>
          </p:cNvPr>
          <p:cNvSpPr>
            <a:spLocks noGrp="1"/>
          </p:cNvSpPr>
          <p:nvPr>
            <p:ph type="dt" sz="half" idx="10"/>
          </p:nvPr>
        </p:nvSpPr>
        <p:spPr/>
        <p:txBody>
          <a:bodyPr/>
          <a:lstStyle/>
          <a:p>
            <a:fld id="{88571A83-7B9A-4344-A819-834787A1CD96}" type="datetimeFigureOut">
              <a:rPr lang="en-US" smtClean="0"/>
              <a:t>5/30/2022</a:t>
            </a:fld>
            <a:endParaRPr lang="en-US"/>
          </a:p>
        </p:txBody>
      </p:sp>
      <p:sp>
        <p:nvSpPr>
          <p:cNvPr id="5" name="Footer Placeholder 4">
            <a:extLst>
              <a:ext uri="{FF2B5EF4-FFF2-40B4-BE49-F238E27FC236}">
                <a16:creationId xmlns:a16="http://schemas.microsoft.com/office/drawing/2014/main" id="{8050006B-8E79-BF55-C1E7-737BE1FDA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AB27D-90FA-DACF-5FAD-B233D985E275}"/>
              </a:ext>
            </a:extLst>
          </p:cNvPr>
          <p:cNvSpPr>
            <a:spLocks noGrp="1"/>
          </p:cNvSpPr>
          <p:nvPr>
            <p:ph type="sldNum" sz="quarter" idx="12"/>
          </p:nvPr>
        </p:nvSpPr>
        <p:spPr/>
        <p:txBody>
          <a:bodyPr/>
          <a:lstStyle/>
          <a:p>
            <a:fld id="{B28DBCEE-0CBB-4DC1-AB27-29FCA9EA8D6C}" type="slidenum">
              <a:rPr lang="en-US" smtClean="0"/>
              <a:t>‹#›</a:t>
            </a:fld>
            <a:endParaRPr lang="en-US"/>
          </a:p>
        </p:txBody>
      </p:sp>
    </p:spTree>
    <p:extLst>
      <p:ext uri="{BB962C8B-B14F-4D97-AF65-F5344CB8AC3E}">
        <p14:creationId xmlns:p14="http://schemas.microsoft.com/office/powerpoint/2010/main" val="183711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154E-497E-FF54-98E2-8FFB53CB0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557A4E-EF23-DF55-225C-35FEBDAA00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14F966-004E-7ADE-2914-8EFAA10053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D789BB-5C85-759F-A872-A2D86D238CEF}"/>
              </a:ext>
            </a:extLst>
          </p:cNvPr>
          <p:cNvSpPr>
            <a:spLocks noGrp="1"/>
          </p:cNvSpPr>
          <p:nvPr>
            <p:ph type="dt" sz="half" idx="10"/>
          </p:nvPr>
        </p:nvSpPr>
        <p:spPr/>
        <p:txBody>
          <a:bodyPr/>
          <a:lstStyle/>
          <a:p>
            <a:fld id="{88571A83-7B9A-4344-A819-834787A1CD96}" type="datetimeFigureOut">
              <a:rPr lang="en-US" smtClean="0"/>
              <a:t>5/30/2022</a:t>
            </a:fld>
            <a:endParaRPr lang="en-US"/>
          </a:p>
        </p:txBody>
      </p:sp>
      <p:sp>
        <p:nvSpPr>
          <p:cNvPr id="6" name="Footer Placeholder 5">
            <a:extLst>
              <a:ext uri="{FF2B5EF4-FFF2-40B4-BE49-F238E27FC236}">
                <a16:creationId xmlns:a16="http://schemas.microsoft.com/office/drawing/2014/main" id="{0FDBCA3D-C707-191A-3B63-287FA61E1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3E7FE-74D6-A635-4865-BCDB2075E87D}"/>
              </a:ext>
            </a:extLst>
          </p:cNvPr>
          <p:cNvSpPr>
            <a:spLocks noGrp="1"/>
          </p:cNvSpPr>
          <p:nvPr>
            <p:ph type="sldNum" sz="quarter" idx="12"/>
          </p:nvPr>
        </p:nvSpPr>
        <p:spPr/>
        <p:txBody>
          <a:bodyPr/>
          <a:lstStyle/>
          <a:p>
            <a:fld id="{B28DBCEE-0CBB-4DC1-AB27-29FCA9EA8D6C}" type="slidenum">
              <a:rPr lang="en-US" smtClean="0"/>
              <a:t>‹#›</a:t>
            </a:fld>
            <a:endParaRPr lang="en-US"/>
          </a:p>
        </p:txBody>
      </p:sp>
    </p:spTree>
    <p:extLst>
      <p:ext uri="{BB962C8B-B14F-4D97-AF65-F5344CB8AC3E}">
        <p14:creationId xmlns:p14="http://schemas.microsoft.com/office/powerpoint/2010/main" val="382413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E88A-6D5B-D8F3-C339-AD3EFB8E22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AADB57-483D-CA92-72C8-6947CB3BD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DBC361-5656-28E0-2543-BAF63B44B2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F93D44-7908-20F7-6087-D12BFD25B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67B223-A182-C747-A9A2-36AD41C7B8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8E901D-7E9D-D9E8-D66B-4840E5D479C2}"/>
              </a:ext>
            </a:extLst>
          </p:cNvPr>
          <p:cNvSpPr>
            <a:spLocks noGrp="1"/>
          </p:cNvSpPr>
          <p:nvPr>
            <p:ph type="dt" sz="half" idx="10"/>
          </p:nvPr>
        </p:nvSpPr>
        <p:spPr/>
        <p:txBody>
          <a:bodyPr/>
          <a:lstStyle/>
          <a:p>
            <a:fld id="{88571A83-7B9A-4344-A819-834787A1CD96}" type="datetimeFigureOut">
              <a:rPr lang="en-US" smtClean="0"/>
              <a:t>5/30/2022</a:t>
            </a:fld>
            <a:endParaRPr lang="en-US"/>
          </a:p>
        </p:txBody>
      </p:sp>
      <p:sp>
        <p:nvSpPr>
          <p:cNvPr id="8" name="Footer Placeholder 7">
            <a:extLst>
              <a:ext uri="{FF2B5EF4-FFF2-40B4-BE49-F238E27FC236}">
                <a16:creationId xmlns:a16="http://schemas.microsoft.com/office/drawing/2014/main" id="{6AEB05E4-6D89-3B95-C3FD-4B4E665A27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D55CB4-0004-5224-02EE-C1E2BDE76EF1}"/>
              </a:ext>
            </a:extLst>
          </p:cNvPr>
          <p:cNvSpPr>
            <a:spLocks noGrp="1"/>
          </p:cNvSpPr>
          <p:nvPr>
            <p:ph type="sldNum" sz="quarter" idx="12"/>
          </p:nvPr>
        </p:nvSpPr>
        <p:spPr/>
        <p:txBody>
          <a:bodyPr/>
          <a:lstStyle/>
          <a:p>
            <a:fld id="{B28DBCEE-0CBB-4DC1-AB27-29FCA9EA8D6C}" type="slidenum">
              <a:rPr lang="en-US" smtClean="0"/>
              <a:t>‹#›</a:t>
            </a:fld>
            <a:endParaRPr lang="en-US"/>
          </a:p>
        </p:txBody>
      </p:sp>
    </p:spTree>
    <p:extLst>
      <p:ext uri="{BB962C8B-B14F-4D97-AF65-F5344CB8AC3E}">
        <p14:creationId xmlns:p14="http://schemas.microsoft.com/office/powerpoint/2010/main" val="86084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6758-AA9D-C9EF-8572-8539A259F4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4FFBAB-124C-2BBC-B081-3B4F60B07339}"/>
              </a:ext>
            </a:extLst>
          </p:cNvPr>
          <p:cNvSpPr>
            <a:spLocks noGrp="1"/>
          </p:cNvSpPr>
          <p:nvPr>
            <p:ph type="dt" sz="half" idx="10"/>
          </p:nvPr>
        </p:nvSpPr>
        <p:spPr/>
        <p:txBody>
          <a:bodyPr/>
          <a:lstStyle/>
          <a:p>
            <a:fld id="{88571A83-7B9A-4344-A819-834787A1CD96}" type="datetimeFigureOut">
              <a:rPr lang="en-US" smtClean="0"/>
              <a:t>5/30/2022</a:t>
            </a:fld>
            <a:endParaRPr lang="en-US"/>
          </a:p>
        </p:txBody>
      </p:sp>
      <p:sp>
        <p:nvSpPr>
          <p:cNvPr id="4" name="Footer Placeholder 3">
            <a:extLst>
              <a:ext uri="{FF2B5EF4-FFF2-40B4-BE49-F238E27FC236}">
                <a16:creationId xmlns:a16="http://schemas.microsoft.com/office/drawing/2014/main" id="{5D082314-3C07-4279-ACD4-EBE136AD75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A46CF9-6A56-F2C9-8941-EB9E947A594D}"/>
              </a:ext>
            </a:extLst>
          </p:cNvPr>
          <p:cNvSpPr>
            <a:spLocks noGrp="1"/>
          </p:cNvSpPr>
          <p:nvPr>
            <p:ph type="sldNum" sz="quarter" idx="12"/>
          </p:nvPr>
        </p:nvSpPr>
        <p:spPr/>
        <p:txBody>
          <a:bodyPr/>
          <a:lstStyle/>
          <a:p>
            <a:fld id="{B28DBCEE-0CBB-4DC1-AB27-29FCA9EA8D6C}" type="slidenum">
              <a:rPr lang="en-US" smtClean="0"/>
              <a:t>‹#›</a:t>
            </a:fld>
            <a:endParaRPr lang="en-US"/>
          </a:p>
        </p:txBody>
      </p:sp>
    </p:spTree>
    <p:extLst>
      <p:ext uri="{BB962C8B-B14F-4D97-AF65-F5344CB8AC3E}">
        <p14:creationId xmlns:p14="http://schemas.microsoft.com/office/powerpoint/2010/main" val="15013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25813-DA98-99AD-3EB7-6969BA9B43B1}"/>
              </a:ext>
            </a:extLst>
          </p:cNvPr>
          <p:cNvSpPr>
            <a:spLocks noGrp="1"/>
          </p:cNvSpPr>
          <p:nvPr>
            <p:ph type="dt" sz="half" idx="10"/>
          </p:nvPr>
        </p:nvSpPr>
        <p:spPr/>
        <p:txBody>
          <a:bodyPr/>
          <a:lstStyle/>
          <a:p>
            <a:fld id="{88571A83-7B9A-4344-A819-834787A1CD96}" type="datetimeFigureOut">
              <a:rPr lang="en-US" smtClean="0"/>
              <a:t>5/30/2022</a:t>
            </a:fld>
            <a:endParaRPr lang="en-US"/>
          </a:p>
        </p:txBody>
      </p:sp>
      <p:sp>
        <p:nvSpPr>
          <p:cNvPr id="3" name="Footer Placeholder 2">
            <a:extLst>
              <a:ext uri="{FF2B5EF4-FFF2-40B4-BE49-F238E27FC236}">
                <a16:creationId xmlns:a16="http://schemas.microsoft.com/office/drawing/2014/main" id="{468C1665-A4AC-859B-038C-76BCB2B56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7AEE7E-BA54-8CA2-1B99-262F51F8A4EB}"/>
              </a:ext>
            </a:extLst>
          </p:cNvPr>
          <p:cNvSpPr>
            <a:spLocks noGrp="1"/>
          </p:cNvSpPr>
          <p:nvPr>
            <p:ph type="sldNum" sz="quarter" idx="12"/>
          </p:nvPr>
        </p:nvSpPr>
        <p:spPr/>
        <p:txBody>
          <a:bodyPr/>
          <a:lstStyle/>
          <a:p>
            <a:fld id="{B28DBCEE-0CBB-4DC1-AB27-29FCA9EA8D6C}" type="slidenum">
              <a:rPr lang="en-US" smtClean="0"/>
              <a:t>‹#›</a:t>
            </a:fld>
            <a:endParaRPr lang="en-US"/>
          </a:p>
        </p:txBody>
      </p:sp>
    </p:spTree>
    <p:extLst>
      <p:ext uri="{BB962C8B-B14F-4D97-AF65-F5344CB8AC3E}">
        <p14:creationId xmlns:p14="http://schemas.microsoft.com/office/powerpoint/2010/main" val="350112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D1EF-1620-663D-2AA9-8B6C7D833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B8E9A3-11B6-71C7-8BE8-5DEBCA86E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2DD0E1-91A0-09BB-F7CD-06988492D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C0303-39CC-3C0A-7055-A8FC2C2045D0}"/>
              </a:ext>
            </a:extLst>
          </p:cNvPr>
          <p:cNvSpPr>
            <a:spLocks noGrp="1"/>
          </p:cNvSpPr>
          <p:nvPr>
            <p:ph type="dt" sz="half" idx="10"/>
          </p:nvPr>
        </p:nvSpPr>
        <p:spPr/>
        <p:txBody>
          <a:bodyPr/>
          <a:lstStyle/>
          <a:p>
            <a:fld id="{88571A83-7B9A-4344-A819-834787A1CD96}" type="datetimeFigureOut">
              <a:rPr lang="en-US" smtClean="0"/>
              <a:t>5/30/2022</a:t>
            </a:fld>
            <a:endParaRPr lang="en-US"/>
          </a:p>
        </p:txBody>
      </p:sp>
      <p:sp>
        <p:nvSpPr>
          <p:cNvPr id="6" name="Footer Placeholder 5">
            <a:extLst>
              <a:ext uri="{FF2B5EF4-FFF2-40B4-BE49-F238E27FC236}">
                <a16:creationId xmlns:a16="http://schemas.microsoft.com/office/drawing/2014/main" id="{0185A3A2-64E4-2060-4D37-DA5484C5A4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37FD6-D942-7E5C-913F-851791A85F34}"/>
              </a:ext>
            </a:extLst>
          </p:cNvPr>
          <p:cNvSpPr>
            <a:spLocks noGrp="1"/>
          </p:cNvSpPr>
          <p:nvPr>
            <p:ph type="sldNum" sz="quarter" idx="12"/>
          </p:nvPr>
        </p:nvSpPr>
        <p:spPr/>
        <p:txBody>
          <a:bodyPr/>
          <a:lstStyle/>
          <a:p>
            <a:fld id="{B28DBCEE-0CBB-4DC1-AB27-29FCA9EA8D6C}" type="slidenum">
              <a:rPr lang="en-US" smtClean="0"/>
              <a:t>‹#›</a:t>
            </a:fld>
            <a:endParaRPr lang="en-US"/>
          </a:p>
        </p:txBody>
      </p:sp>
    </p:spTree>
    <p:extLst>
      <p:ext uri="{BB962C8B-B14F-4D97-AF65-F5344CB8AC3E}">
        <p14:creationId xmlns:p14="http://schemas.microsoft.com/office/powerpoint/2010/main" val="14720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281C-0C7C-90DB-BD4F-52016D63A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B19EC4-C835-161E-A483-5FF5B7AA6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71D257-479B-4380-6100-A2E9D3D87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AD89F-A630-CCC1-CBFF-5B5A24995EB7}"/>
              </a:ext>
            </a:extLst>
          </p:cNvPr>
          <p:cNvSpPr>
            <a:spLocks noGrp="1"/>
          </p:cNvSpPr>
          <p:nvPr>
            <p:ph type="dt" sz="half" idx="10"/>
          </p:nvPr>
        </p:nvSpPr>
        <p:spPr/>
        <p:txBody>
          <a:bodyPr/>
          <a:lstStyle/>
          <a:p>
            <a:fld id="{88571A83-7B9A-4344-A819-834787A1CD96}" type="datetimeFigureOut">
              <a:rPr lang="en-US" smtClean="0"/>
              <a:t>5/30/2022</a:t>
            </a:fld>
            <a:endParaRPr lang="en-US"/>
          </a:p>
        </p:txBody>
      </p:sp>
      <p:sp>
        <p:nvSpPr>
          <p:cNvPr id="6" name="Footer Placeholder 5">
            <a:extLst>
              <a:ext uri="{FF2B5EF4-FFF2-40B4-BE49-F238E27FC236}">
                <a16:creationId xmlns:a16="http://schemas.microsoft.com/office/drawing/2014/main" id="{EB13C257-8909-D5D5-94A3-81007D8964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3093A-BBA3-BD89-663A-E34929FDF7B3}"/>
              </a:ext>
            </a:extLst>
          </p:cNvPr>
          <p:cNvSpPr>
            <a:spLocks noGrp="1"/>
          </p:cNvSpPr>
          <p:nvPr>
            <p:ph type="sldNum" sz="quarter" idx="12"/>
          </p:nvPr>
        </p:nvSpPr>
        <p:spPr/>
        <p:txBody>
          <a:bodyPr/>
          <a:lstStyle/>
          <a:p>
            <a:fld id="{B28DBCEE-0CBB-4DC1-AB27-29FCA9EA8D6C}" type="slidenum">
              <a:rPr lang="en-US" smtClean="0"/>
              <a:t>‹#›</a:t>
            </a:fld>
            <a:endParaRPr lang="en-US"/>
          </a:p>
        </p:txBody>
      </p:sp>
    </p:spTree>
    <p:extLst>
      <p:ext uri="{BB962C8B-B14F-4D97-AF65-F5344CB8AC3E}">
        <p14:creationId xmlns:p14="http://schemas.microsoft.com/office/powerpoint/2010/main" val="41567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7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A00F0-066F-96AD-D448-336F0F55B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656F59-330A-D21E-3E45-70700CBF1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9F199-3DBD-EAAE-5475-142EFAAE8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71A83-7B9A-4344-A819-834787A1CD96}" type="datetimeFigureOut">
              <a:rPr lang="en-US" smtClean="0"/>
              <a:t>5/30/2022</a:t>
            </a:fld>
            <a:endParaRPr lang="en-US"/>
          </a:p>
        </p:txBody>
      </p:sp>
      <p:sp>
        <p:nvSpPr>
          <p:cNvPr id="5" name="Footer Placeholder 4">
            <a:extLst>
              <a:ext uri="{FF2B5EF4-FFF2-40B4-BE49-F238E27FC236}">
                <a16:creationId xmlns:a16="http://schemas.microsoft.com/office/drawing/2014/main" id="{0C06D3AF-D751-37D8-567D-C3D3920AB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52FB9B-C11E-A3FE-FE1F-F780F4DBB5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DBCEE-0CBB-4DC1-AB27-29FCA9EA8D6C}" type="slidenum">
              <a:rPr lang="en-US" smtClean="0"/>
              <a:t>‹#›</a:t>
            </a:fld>
            <a:endParaRPr lang="en-US"/>
          </a:p>
        </p:txBody>
      </p:sp>
    </p:spTree>
    <p:extLst>
      <p:ext uri="{BB962C8B-B14F-4D97-AF65-F5344CB8AC3E}">
        <p14:creationId xmlns:p14="http://schemas.microsoft.com/office/powerpoint/2010/main" val="371415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7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1654-9C86-962B-3F32-720C7D3E6E2E}"/>
              </a:ext>
            </a:extLst>
          </p:cNvPr>
          <p:cNvSpPr>
            <a:spLocks noGrp="1"/>
          </p:cNvSpPr>
          <p:nvPr>
            <p:ph type="ctrTitle"/>
          </p:nvPr>
        </p:nvSpPr>
        <p:spPr>
          <a:xfrm>
            <a:off x="2223116" y="2263066"/>
            <a:ext cx="9448799" cy="1647825"/>
          </a:xfrm>
        </p:spPr>
        <p:txBody>
          <a:bodyPr>
            <a:noAutofit/>
          </a:bodyPr>
          <a:lstStyle/>
          <a:p>
            <a:pPr algn="r"/>
            <a:r>
              <a:rPr lang="en-GB" sz="6600" b="1"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Metabolic</a:t>
            </a:r>
            <a:r>
              <a:rPr lang="en-GB" b="1"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 syndrome</a:t>
            </a:r>
            <a:br>
              <a:rPr lang="en-GB" b="1"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br>
            <a:r>
              <a:rPr lang="en-GB" sz="1600" b="1" dirty="0">
                <a:effectLst/>
                <a:latin typeface="Arial Rounded MT Bold" panose="020F0704030504030204" pitchFamily="34" charset="0"/>
                <a:ea typeface="Calibri" panose="020F0502020204030204" pitchFamily="34" charset="0"/>
                <a:cs typeface="Arial" panose="020B0604020202020204" pitchFamily="34" charset="0"/>
              </a:rPr>
              <a:t>LIFE CYCLE  </a:t>
            </a:r>
            <a:endParaRPr lang="en-US" dirty="0">
              <a:latin typeface="Arial Rounded MT Bold" panose="020F0704030504030204" pitchFamily="34" charset="0"/>
            </a:endParaRPr>
          </a:p>
        </p:txBody>
      </p:sp>
    </p:spTree>
    <p:extLst>
      <p:ext uri="{BB962C8B-B14F-4D97-AF65-F5344CB8AC3E}">
        <p14:creationId xmlns:p14="http://schemas.microsoft.com/office/powerpoint/2010/main" val="243608363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5B02-AEFC-E3FF-E94A-2DCA8C4A9C86}"/>
              </a:ext>
            </a:extLst>
          </p:cNvPr>
          <p:cNvSpPr>
            <a:spLocks noGrp="1"/>
          </p:cNvSpPr>
          <p:nvPr>
            <p:ph type="title"/>
          </p:nvPr>
        </p:nvSpPr>
        <p:spPr>
          <a:xfrm>
            <a:off x="2962273" y="583382"/>
            <a:ext cx="8391526" cy="471489"/>
          </a:xfrm>
        </p:spPr>
        <p:txBody>
          <a:bodyPr>
            <a:noAutofit/>
          </a:bodyPr>
          <a:lstStyle/>
          <a:p>
            <a:r>
              <a:rPr lang="en-GB" sz="3200" b="1" dirty="0">
                <a:effectLst/>
                <a:latin typeface="Baskerville Old Face" panose="02020602080505020303" pitchFamily="18" charset="0"/>
                <a:ea typeface="Calibri" panose="020F0502020204030204" pitchFamily="34" charset="0"/>
                <a:cs typeface="Arial" panose="020B0604020202020204" pitchFamily="34" charset="0"/>
              </a:rPr>
              <a:t>What causes metabolic syndrome?</a:t>
            </a:r>
            <a:br>
              <a:rPr lang="en-US" sz="3200" b="1" dirty="0">
                <a:effectLst/>
                <a:latin typeface="Baskerville Old Face" panose="02020602080505020303" pitchFamily="18" charset="0"/>
                <a:ea typeface="Calibri" panose="020F0502020204030204" pitchFamily="34" charset="0"/>
                <a:cs typeface="Arial" panose="020B0604020202020204" pitchFamily="34" charset="0"/>
              </a:rPr>
            </a:br>
            <a:endParaRPr lang="en-US" sz="6000"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48332F9C-0EEF-9A1D-9772-A71ED6CC63E8}"/>
              </a:ext>
            </a:extLst>
          </p:cNvPr>
          <p:cNvSpPr>
            <a:spLocks noGrp="1"/>
          </p:cNvSpPr>
          <p:nvPr>
            <p:ph idx="1"/>
          </p:nvPr>
        </p:nvSpPr>
        <p:spPr>
          <a:xfrm>
            <a:off x="2962274" y="1285875"/>
            <a:ext cx="8391525" cy="4891088"/>
          </a:xfrm>
        </p:spPr>
        <p:txBody>
          <a:bodyPr>
            <a:normAutofit fontScale="92500" lnSpcReduction="20000"/>
          </a:bodyPr>
          <a:lstStyle/>
          <a:p>
            <a:pPr algn="just">
              <a:lnSpc>
                <a:spcPct val="107000"/>
              </a:lnSpc>
              <a:spcAft>
                <a:spcPts val="800"/>
              </a:spcAft>
              <a:buFont typeface="Wingdings" panose="05000000000000000000" pitchFamily="2" charset="2"/>
              <a:buChar char="Ø"/>
            </a:pPr>
            <a:r>
              <a:rPr lang="en-GB" sz="2400" dirty="0">
                <a:effectLst/>
                <a:latin typeface="Bell MT" panose="02020503060305020303" pitchFamily="18" charset="0"/>
                <a:ea typeface="Calibri" panose="020F0502020204030204" pitchFamily="34" charset="0"/>
                <a:cs typeface="Arial" panose="020B0604020202020204" pitchFamily="34" charset="0"/>
              </a:rPr>
              <a:t>Experts don't fully understand what causes metabolic syndrome. Several factors are interconnected. Obesity plus a sedentary lifestyle contributes to risk factors for metabolic syndrome. These include high cholesterol, insulin resistance, and high blood pressure. These risk factors may lead to cardiovascular disease and type 2 diabetes.</a:t>
            </a:r>
            <a:endParaRPr lang="en-US" sz="2400" dirty="0">
              <a:effectLst/>
              <a:latin typeface="Bell MT" panose="02020503060305020303" pitchFamily="18"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Ø"/>
            </a:pPr>
            <a:r>
              <a:rPr lang="en-GB" sz="2400" dirty="0">
                <a:effectLst/>
                <a:latin typeface="Bell MT" panose="02020503060305020303" pitchFamily="18" charset="0"/>
                <a:ea typeface="Calibri" panose="020F0502020204030204" pitchFamily="34" charset="0"/>
                <a:cs typeface="Arial" panose="020B0604020202020204" pitchFamily="34" charset="0"/>
              </a:rPr>
              <a:t>Because metabolic syndrome and insulin resistance are closely tied, many healthcare providers believe that insulin resistance may be a cause of metabolic syndrome. But they have not found a direct link between the two conditions. Others believe that hormone changes caused by chronic stress lead to abdominal obesity, insulin resistance, and higher blood lipids (triglycerides and cholesterol).</a:t>
            </a:r>
            <a:endParaRPr lang="en-US" sz="2400" dirty="0">
              <a:effectLst/>
              <a:latin typeface="Bell MT" panose="02020503060305020303" pitchFamily="18"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Ø"/>
            </a:pPr>
            <a:r>
              <a:rPr lang="en-GB" sz="2400" dirty="0">
                <a:effectLst/>
                <a:latin typeface="Bell MT" panose="02020503060305020303" pitchFamily="18" charset="0"/>
                <a:ea typeface="Calibri" panose="020F0502020204030204" pitchFamily="34" charset="0"/>
                <a:cs typeface="Arial" panose="020B0604020202020204" pitchFamily="34" charset="0"/>
              </a:rPr>
              <a:t>Other factors that may contribute to metabolic syndrome include genetic changes in a person's ability to break down fats (lipids) in the blood, older age, and problems in how body fat is distributed.</a:t>
            </a:r>
            <a:endParaRPr lang="en-US" sz="2400" dirty="0">
              <a:effectLst/>
              <a:latin typeface="Bell MT" panose="02020503060305020303" pitchFamily="18" charset="0"/>
              <a:ea typeface="Calibri" panose="020F0502020204030204" pitchFamily="34" charset="0"/>
              <a:cs typeface="Arial" panose="020B0604020202020204" pitchFamily="34" charset="0"/>
            </a:endParaRPr>
          </a:p>
          <a:p>
            <a:pPr algn="just">
              <a:buFont typeface="Wingdings" panose="05000000000000000000" pitchFamily="2" charset="2"/>
              <a:buChar char="Ø"/>
            </a:pPr>
            <a:endParaRPr lang="en-US" sz="3600" dirty="0">
              <a:latin typeface="Bell MT" panose="02020503060305020303" pitchFamily="18" charset="0"/>
            </a:endParaRPr>
          </a:p>
        </p:txBody>
      </p:sp>
    </p:spTree>
    <p:extLst>
      <p:ext uri="{BB962C8B-B14F-4D97-AF65-F5344CB8AC3E}">
        <p14:creationId xmlns:p14="http://schemas.microsoft.com/office/powerpoint/2010/main" val="19982917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85000"/>
          </a:blip>
          <a:tile tx="0" ty="0" sx="100000" sy="100000" flip="none" algn="tl"/>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10426E-8CC0-E19C-77DF-C701159C42C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47775" y="475457"/>
            <a:ext cx="9696450" cy="6000750"/>
          </a:xfrm>
          <a:prstGeom prst="rect">
            <a:avLst/>
          </a:prstGeom>
          <a:noFill/>
        </p:spPr>
      </p:pic>
    </p:spTree>
    <p:extLst>
      <p:ext uri="{BB962C8B-B14F-4D97-AF65-F5344CB8AC3E}">
        <p14:creationId xmlns:p14="http://schemas.microsoft.com/office/powerpoint/2010/main" val="3142340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C857-4369-0758-CDD0-20235ACAC897}"/>
              </a:ext>
            </a:extLst>
          </p:cNvPr>
          <p:cNvSpPr>
            <a:spLocks noGrp="1"/>
          </p:cNvSpPr>
          <p:nvPr>
            <p:ph type="title"/>
          </p:nvPr>
        </p:nvSpPr>
        <p:spPr>
          <a:xfrm>
            <a:off x="3038474" y="365125"/>
            <a:ext cx="8315325" cy="1325563"/>
          </a:xfrm>
        </p:spPr>
        <p:txBody>
          <a:bodyPr>
            <a:normAutofit/>
          </a:bodyPr>
          <a:lstStyle/>
          <a:p>
            <a:r>
              <a:rPr lang="en-GB" sz="2800" b="1" dirty="0">
                <a:effectLst/>
                <a:latin typeface="Baskerville Old Face" panose="02020602080505020303" pitchFamily="18" charset="0"/>
                <a:ea typeface="Calibri" panose="020F0502020204030204" pitchFamily="34" charset="0"/>
                <a:cs typeface="Arial" panose="020B0604020202020204" pitchFamily="34" charset="0"/>
              </a:rPr>
              <a:t>What are the symptoms of metabolic syndrome?</a:t>
            </a:r>
            <a:endParaRPr lang="en-US" sz="60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34B5F41D-837E-28A2-8D80-86315D7BA40F}"/>
              </a:ext>
            </a:extLst>
          </p:cNvPr>
          <p:cNvSpPr>
            <a:spLocks noGrp="1"/>
          </p:cNvSpPr>
          <p:nvPr>
            <p:ph idx="1"/>
          </p:nvPr>
        </p:nvSpPr>
        <p:spPr>
          <a:xfrm>
            <a:off x="3038474" y="1828800"/>
            <a:ext cx="8315326" cy="4348163"/>
          </a:xfrm>
        </p:spPr>
        <p:txBody>
          <a:bodyPr>
            <a:normAutofit/>
          </a:bodyPr>
          <a:lstStyle/>
          <a:p>
            <a:pPr algn="just">
              <a:lnSpc>
                <a:spcPct val="107000"/>
              </a:lnSpc>
              <a:spcAft>
                <a:spcPts val="800"/>
              </a:spcAft>
              <a:buFont typeface="Bell MT" panose="02020503060305020303" pitchFamily="18" charset="0"/>
              <a:buChar char="»"/>
            </a:pPr>
            <a:r>
              <a:rPr lang="en-GB" sz="2400" dirty="0">
                <a:effectLst/>
                <a:latin typeface="Bell MT" panose="02020503060305020303" pitchFamily="18" charset="0"/>
                <a:ea typeface="Calibri" panose="020F0502020204030204" pitchFamily="34" charset="0"/>
                <a:cs typeface="Arial" panose="020B0604020202020204" pitchFamily="34" charset="0"/>
              </a:rPr>
              <a:t>Having high blood pressure, high triglycerides, and being overweight or obese may be signs of metabolic syndrome. People with insulin resistance may have </a:t>
            </a:r>
            <a:r>
              <a:rPr lang="en-GB" sz="2400" dirty="0">
                <a:solidFill>
                  <a:schemeClr val="accent6">
                    <a:lumMod val="75000"/>
                  </a:schemeClr>
                </a:solidFill>
                <a:effectLst/>
                <a:latin typeface="Bell MT" panose="02020503060305020303" pitchFamily="18" charset="0"/>
                <a:ea typeface="Calibri" panose="020F0502020204030204" pitchFamily="34" charset="0"/>
                <a:cs typeface="Arial" panose="020B0604020202020204" pitchFamily="34" charset="0"/>
              </a:rPr>
              <a:t>acanthosis nigricans</a:t>
            </a:r>
            <a:r>
              <a:rPr lang="en-GB" sz="2400" dirty="0">
                <a:effectLst/>
                <a:latin typeface="Bell MT" panose="02020503060305020303" pitchFamily="18" charset="0"/>
                <a:ea typeface="Calibri" panose="020F0502020204030204" pitchFamily="34" charset="0"/>
                <a:cs typeface="Arial" panose="020B0604020202020204" pitchFamily="34" charset="0"/>
              </a:rPr>
              <a:t>. This is darkened skin areas on the back of the neck, in the armpits, and under the breasts. In general, people do not have symptoms.</a:t>
            </a:r>
            <a:endParaRPr lang="en-US" sz="2400" dirty="0">
              <a:effectLst/>
              <a:latin typeface="Bell MT" panose="02020503060305020303" pitchFamily="18" charset="0"/>
              <a:ea typeface="Calibri" panose="020F0502020204030204" pitchFamily="34" charset="0"/>
              <a:cs typeface="Arial" panose="020B0604020202020204" pitchFamily="34" charset="0"/>
            </a:endParaRPr>
          </a:p>
          <a:p>
            <a:pPr algn="just">
              <a:lnSpc>
                <a:spcPct val="107000"/>
              </a:lnSpc>
              <a:spcAft>
                <a:spcPts val="800"/>
              </a:spcAft>
              <a:buFont typeface="Bell MT" panose="02020503060305020303" pitchFamily="18" charset="0"/>
              <a:buChar char="»"/>
            </a:pPr>
            <a:r>
              <a:rPr lang="en-GB" sz="2400" dirty="0">
                <a:effectLst/>
                <a:latin typeface="Bell MT" panose="02020503060305020303" pitchFamily="18" charset="0"/>
                <a:ea typeface="Calibri" panose="020F0502020204030204" pitchFamily="34" charset="0"/>
                <a:cs typeface="Arial" panose="020B0604020202020204" pitchFamily="34" charset="0"/>
              </a:rPr>
              <a:t>The symptoms of metabolic syndrome may look like other health conditions. See your healthcare provider for a diagnosis.</a:t>
            </a:r>
            <a:endParaRPr lang="en-US" sz="2400" dirty="0">
              <a:effectLst/>
              <a:latin typeface="Bell MT" panose="02020503060305020303" pitchFamily="18" charset="0"/>
              <a:ea typeface="Calibri" panose="020F0502020204030204" pitchFamily="34" charset="0"/>
              <a:cs typeface="Arial" panose="020B0604020202020204" pitchFamily="34" charset="0"/>
            </a:endParaRPr>
          </a:p>
          <a:p>
            <a:pPr algn="just">
              <a:buFont typeface="Bell MT" panose="02020503060305020303" pitchFamily="18" charset="0"/>
              <a:buChar char="»"/>
            </a:pPr>
            <a:endParaRPr lang="en-US" sz="3600" dirty="0">
              <a:latin typeface="Bell MT" panose="02020503060305020303" pitchFamily="18" charset="0"/>
            </a:endParaRPr>
          </a:p>
        </p:txBody>
      </p:sp>
    </p:spTree>
    <p:extLst>
      <p:ext uri="{BB962C8B-B14F-4D97-AF65-F5344CB8AC3E}">
        <p14:creationId xmlns:p14="http://schemas.microsoft.com/office/powerpoint/2010/main" val="3867720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B54B-6316-4128-A894-19279C524077}"/>
              </a:ext>
            </a:extLst>
          </p:cNvPr>
          <p:cNvSpPr>
            <a:spLocks noGrp="1"/>
          </p:cNvSpPr>
          <p:nvPr>
            <p:ph type="title"/>
          </p:nvPr>
        </p:nvSpPr>
        <p:spPr>
          <a:xfrm>
            <a:off x="6471822" y="550416"/>
            <a:ext cx="4881978" cy="1384916"/>
          </a:xfrm>
        </p:spPr>
        <p:txBody>
          <a:bodyPr/>
          <a:lstStyle/>
          <a:p>
            <a:r>
              <a:rPr lang="en-GB" sz="4400" dirty="0">
                <a:effectLst/>
                <a:latin typeface="Bell MT" panose="02020503060305020303" pitchFamily="18" charset="0"/>
                <a:ea typeface="Calibri" panose="020F0502020204030204" pitchFamily="34" charset="0"/>
                <a:cs typeface="Arial" panose="020B0604020202020204" pitchFamily="34" charset="0"/>
              </a:rPr>
              <a:t>acanthosis nigricans</a:t>
            </a:r>
            <a:endParaRPr lang="en-US" dirty="0"/>
          </a:p>
        </p:txBody>
      </p:sp>
      <p:pic>
        <p:nvPicPr>
          <p:cNvPr id="5" name="Content Placeholder 4">
            <a:extLst>
              <a:ext uri="{FF2B5EF4-FFF2-40B4-BE49-F238E27FC236}">
                <a16:creationId xmlns:a16="http://schemas.microsoft.com/office/drawing/2014/main" id="{418B846C-5904-FCB6-64BB-91947F6C0E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3278" y="550415"/>
            <a:ext cx="4473529" cy="5335479"/>
          </a:xfrm>
        </p:spPr>
      </p:pic>
      <p:pic>
        <p:nvPicPr>
          <p:cNvPr id="7" name="Picture 6">
            <a:extLst>
              <a:ext uri="{FF2B5EF4-FFF2-40B4-BE49-F238E27FC236}">
                <a16:creationId xmlns:a16="http://schemas.microsoft.com/office/drawing/2014/main" id="{5DFD6518-BE2E-4903-9157-8C61A0D89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476" y="2631741"/>
            <a:ext cx="4545367" cy="3085477"/>
          </a:xfrm>
          <a:prstGeom prst="rect">
            <a:avLst/>
          </a:prstGeom>
        </p:spPr>
      </p:pic>
    </p:spTree>
    <p:extLst>
      <p:ext uri="{BB962C8B-B14F-4D97-AF65-F5344CB8AC3E}">
        <p14:creationId xmlns:p14="http://schemas.microsoft.com/office/powerpoint/2010/main" val="3907199189"/>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1CE0-757D-2C89-8A24-8C15BDCCABC1}"/>
              </a:ext>
            </a:extLst>
          </p:cNvPr>
          <p:cNvSpPr>
            <a:spLocks noGrp="1"/>
          </p:cNvSpPr>
          <p:nvPr>
            <p:ph type="title"/>
          </p:nvPr>
        </p:nvSpPr>
        <p:spPr>
          <a:xfrm>
            <a:off x="3076574" y="365125"/>
            <a:ext cx="8277225" cy="1325563"/>
          </a:xfrm>
        </p:spPr>
        <p:txBody>
          <a:bodyPr>
            <a:normAutofit/>
          </a:bodyPr>
          <a:lstStyle/>
          <a:p>
            <a:r>
              <a:rPr lang="en-US" sz="4000" b="1" dirty="0">
                <a:latin typeface="Baskerville Old Face" panose="02020602080505020303" pitchFamily="18" charset="0"/>
              </a:rPr>
              <a:t>What is the relation between metabolic syndrome and vitamin D?</a:t>
            </a:r>
          </a:p>
        </p:txBody>
      </p:sp>
      <p:sp>
        <p:nvSpPr>
          <p:cNvPr id="3" name="Content Placeholder 2">
            <a:extLst>
              <a:ext uri="{FF2B5EF4-FFF2-40B4-BE49-F238E27FC236}">
                <a16:creationId xmlns:a16="http://schemas.microsoft.com/office/drawing/2014/main" id="{801518BF-AE6F-C3A8-40AD-F93388A0014C}"/>
              </a:ext>
            </a:extLst>
          </p:cNvPr>
          <p:cNvSpPr>
            <a:spLocks noGrp="1"/>
          </p:cNvSpPr>
          <p:nvPr>
            <p:ph idx="1"/>
          </p:nvPr>
        </p:nvSpPr>
        <p:spPr>
          <a:xfrm>
            <a:off x="3076574" y="1825625"/>
            <a:ext cx="8277226" cy="4351338"/>
          </a:xfrm>
        </p:spPr>
        <p:txBody>
          <a:bodyPr/>
          <a:lstStyle/>
          <a:p>
            <a:pPr marL="0" indent="0" algn="just" rtl="0">
              <a:lnSpc>
                <a:spcPct val="115000"/>
              </a:lnSpc>
              <a:spcAft>
                <a:spcPts val="1000"/>
              </a:spcAft>
              <a:buNone/>
            </a:pPr>
            <a:r>
              <a:rPr lang="en-US" sz="1800" dirty="0">
                <a:solidFill>
                  <a:srgbClr val="212121"/>
                </a:solidFill>
                <a:effectLst/>
                <a:latin typeface="Bell MT" panose="02020503060305020303" pitchFamily="18" charset="0"/>
                <a:ea typeface="Calibri" panose="020F0502020204030204" pitchFamily="34" charset="0"/>
                <a:cs typeface="Arial" panose="020B0604020202020204" pitchFamily="34" charset="0"/>
              </a:rPr>
              <a:t>  Advanced clinical and epidemiological studies have provided data on the factors that contribute to inadequate vitamin D</a:t>
            </a:r>
            <a:r>
              <a:rPr lang="en-US" sz="1800" baseline="-25000" dirty="0">
                <a:solidFill>
                  <a:srgbClr val="212121"/>
                </a:solidFill>
                <a:effectLst/>
                <a:latin typeface="Bell MT" panose="02020503060305020303" pitchFamily="18" charset="0"/>
                <a:ea typeface="Calibri" panose="020F0502020204030204" pitchFamily="34" charset="0"/>
                <a:cs typeface="Arial" panose="020B0604020202020204" pitchFamily="34" charset="0"/>
              </a:rPr>
              <a:t>3</a:t>
            </a:r>
            <a:r>
              <a:rPr lang="en-US" sz="1800" dirty="0">
                <a:solidFill>
                  <a:srgbClr val="212121"/>
                </a:solidFill>
                <a:effectLst/>
                <a:latin typeface="Bell MT" panose="02020503060305020303" pitchFamily="18" charset="0"/>
                <a:ea typeface="Calibri" panose="020F0502020204030204" pitchFamily="34" charset="0"/>
                <a:cs typeface="Arial" panose="020B0604020202020204" pitchFamily="34" charset="0"/>
              </a:rPr>
              <a:t> levels and the metabolic syndrome in  humans.</a:t>
            </a:r>
            <a:endParaRPr lang="en-US" sz="1800" dirty="0">
              <a:effectLst/>
              <a:latin typeface="Bell MT" panose="02020503060305020303" pitchFamily="18" charset="0"/>
              <a:ea typeface="Calibri" panose="020F0502020204030204" pitchFamily="34" charset="0"/>
              <a:cs typeface="Arial" panose="020B0604020202020204" pitchFamily="34" charset="0"/>
            </a:endParaRPr>
          </a:p>
          <a:p>
            <a:pPr algn="just" rtl="0">
              <a:lnSpc>
                <a:spcPct val="115000"/>
              </a:lnSpc>
              <a:spcAft>
                <a:spcPts val="1000"/>
              </a:spcAft>
              <a:buFont typeface="Wingdings" panose="05000000000000000000" pitchFamily="2" charset="2"/>
              <a:buChar char="q"/>
            </a:pPr>
            <a:r>
              <a:rPr lang="ar-SA" sz="1800" dirty="0">
                <a:solidFill>
                  <a:srgbClr val="212121"/>
                </a:solidFill>
                <a:effectLst/>
                <a:latin typeface="Bell MT" panose="02020503060305020303" pitchFamily="18" charset="0"/>
                <a:ea typeface="Calibri" panose="020F0502020204030204" pitchFamily="34" charset="0"/>
                <a:cs typeface="Cambria" panose="02040503050406030204" pitchFamily="18" charset="0"/>
              </a:rPr>
              <a:t> </a:t>
            </a:r>
            <a:r>
              <a:rPr lang="en-US" sz="1800" dirty="0">
                <a:solidFill>
                  <a:srgbClr val="212121"/>
                </a:solidFill>
                <a:effectLst/>
                <a:latin typeface="Bell MT" panose="02020503060305020303" pitchFamily="18" charset="0"/>
                <a:ea typeface="Calibri" panose="020F0502020204030204" pitchFamily="34" charset="0"/>
                <a:cs typeface="Arial" panose="020B0604020202020204" pitchFamily="34" charset="0"/>
              </a:rPr>
              <a:t>Many researchers point to vitamin D</a:t>
            </a:r>
            <a:r>
              <a:rPr lang="en-US" sz="1800" baseline="-25000" dirty="0">
                <a:solidFill>
                  <a:srgbClr val="212121"/>
                </a:solidFill>
                <a:effectLst/>
                <a:latin typeface="Bell MT" panose="02020503060305020303" pitchFamily="18" charset="0"/>
                <a:ea typeface="Calibri" panose="020F0502020204030204" pitchFamily="34" charset="0"/>
                <a:cs typeface="Arial" panose="020B0604020202020204" pitchFamily="34" charset="0"/>
              </a:rPr>
              <a:t>3</a:t>
            </a:r>
            <a:r>
              <a:rPr lang="en-US" sz="1800" dirty="0">
                <a:solidFill>
                  <a:srgbClr val="212121"/>
                </a:solidFill>
                <a:effectLst/>
                <a:latin typeface="Bell MT" panose="02020503060305020303" pitchFamily="18" charset="0"/>
                <a:ea typeface="Calibri" panose="020F0502020204030204" pitchFamily="34" charset="0"/>
                <a:cs typeface="Arial" panose="020B0604020202020204" pitchFamily="34" charset="0"/>
              </a:rPr>
              <a:t> deficiency as a factor in the pathogenesis of hypertension (vitamin D</a:t>
            </a:r>
            <a:r>
              <a:rPr lang="en-US" sz="1800" baseline="-25000" dirty="0">
                <a:solidFill>
                  <a:srgbClr val="212121"/>
                </a:solidFill>
                <a:effectLst/>
                <a:latin typeface="Bell MT" panose="02020503060305020303" pitchFamily="18" charset="0"/>
                <a:ea typeface="Calibri" panose="020F0502020204030204" pitchFamily="34" charset="0"/>
                <a:cs typeface="Arial" panose="020B0604020202020204" pitchFamily="34" charset="0"/>
              </a:rPr>
              <a:t>3</a:t>
            </a:r>
            <a:r>
              <a:rPr lang="en-US" sz="1800" dirty="0">
                <a:solidFill>
                  <a:srgbClr val="212121"/>
                </a:solidFill>
                <a:effectLst/>
                <a:latin typeface="Bell MT" panose="02020503060305020303" pitchFamily="18" charset="0"/>
                <a:ea typeface="Calibri" panose="020F0502020204030204" pitchFamily="34" charset="0"/>
                <a:cs typeface="Arial" panose="020B0604020202020204" pitchFamily="34" charset="0"/>
              </a:rPr>
              <a:t> inhibits renin and endothelin synthesis and the proliferation of smooth muscle cells)</a:t>
            </a:r>
          </a:p>
          <a:p>
            <a:pPr algn="just" rtl="0">
              <a:lnSpc>
                <a:spcPct val="115000"/>
              </a:lnSpc>
              <a:spcAft>
                <a:spcPts val="1000"/>
              </a:spcAft>
              <a:buFont typeface="Wingdings" panose="05000000000000000000" pitchFamily="2" charset="2"/>
              <a:buChar char="q"/>
            </a:pPr>
            <a:r>
              <a:rPr lang="en-US" sz="1800" dirty="0">
                <a:solidFill>
                  <a:srgbClr val="212121"/>
                </a:solidFill>
                <a:effectLst/>
                <a:latin typeface="Bell MT" panose="02020503060305020303" pitchFamily="18" charset="0"/>
                <a:ea typeface="Calibri" panose="020F0502020204030204" pitchFamily="34" charset="0"/>
                <a:cs typeface="Arial" panose="020B0604020202020204" pitchFamily="34" charset="0"/>
              </a:rPr>
              <a:t>diabetes (development of insulin resistance).</a:t>
            </a:r>
            <a:endParaRPr lang="en-US" sz="1800" dirty="0">
              <a:effectLst/>
              <a:latin typeface="Bell MT" panose="02020503060305020303" pitchFamily="18" charset="0"/>
              <a:ea typeface="Calibri" panose="020F0502020204030204" pitchFamily="34" charset="0"/>
              <a:cs typeface="Arial" panose="020B0604020202020204" pitchFamily="34" charset="0"/>
            </a:endParaRPr>
          </a:p>
          <a:p>
            <a:pPr algn="just" rtl="0">
              <a:lnSpc>
                <a:spcPct val="115000"/>
              </a:lnSpc>
              <a:spcAft>
                <a:spcPts val="1000"/>
              </a:spcAft>
              <a:buFont typeface="Wingdings" panose="05000000000000000000" pitchFamily="2" charset="2"/>
              <a:buChar char="q"/>
            </a:pPr>
            <a:r>
              <a:rPr lang="en-US" sz="1800" dirty="0">
                <a:effectLst/>
                <a:latin typeface="Bell MT" panose="02020503060305020303" pitchFamily="18" charset="0"/>
                <a:ea typeface="Calibri" panose="020F0502020204030204" pitchFamily="34" charset="0"/>
                <a:cs typeface="Arial" panose="020B0604020202020204" pitchFamily="34" charset="0"/>
              </a:rPr>
              <a:t>Obesity and vitamin D deficiency in the body are inverse relationships. Interestingly, some evidence suggests that getting enough vitamin D can help with weight loss.</a:t>
            </a:r>
          </a:p>
          <a:p>
            <a:pPr algn="just">
              <a:buFont typeface="Wingdings" panose="05000000000000000000" pitchFamily="2" charset="2"/>
              <a:buChar char="q"/>
            </a:pPr>
            <a:endParaRPr lang="en-US" dirty="0">
              <a:latin typeface="Bell MT" panose="02020503060305020303" pitchFamily="18" charset="0"/>
            </a:endParaRPr>
          </a:p>
        </p:txBody>
      </p:sp>
    </p:spTree>
    <p:extLst>
      <p:ext uri="{BB962C8B-B14F-4D97-AF65-F5344CB8AC3E}">
        <p14:creationId xmlns:p14="http://schemas.microsoft.com/office/powerpoint/2010/main" val="38659099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6A8B-7233-5FE2-563E-EF202BA22F88}"/>
              </a:ext>
            </a:extLst>
          </p:cNvPr>
          <p:cNvSpPr>
            <a:spLocks noGrp="1"/>
          </p:cNvSpPr>
          <p:nvPr>
            <p:ph type="title"/>
          </p:nvPr>
        </p:nvSpPr>
        <p:spPr>
          <a:xfrm>
            <a:off x="2895600" y="365126"/>
            <a:ext cx="8458200" cy="1130300"/>
          </a:xfrm>
        </p:spPr>
        <p:txBody>
          <a:bodyPr>
            <a:normAutofit fontScale="90000"/>
          </a:bodyPr>
          <a:lstStyle/>
          <a:p>
            <a:r>
              <a:rPr lang="en-US" sz="3200" b="1" dirty="0">
                <a:solidFill>
                  <a:srgbClr val="000000"/>
                </a:solidFill>
                <a:effectLst/>
                <a:latin typeface="Baskerville Old Face" panose="02020602080505020303" pitchFamily="18" charset="0"/>
                <a:ea typeface="Times New Roman" panose="02020603050405020304" pitchFamily="18" charset="0"/>
                <a:cs typeface="Arial" panose="020B0604020202020204" pitchFamily="34" charset="0"/>
              </a:rPr>
              <a:t>How is metabolic syndrome diagnosed?</a:t>
            </a:r>
            <a:br>
              <a:rPr lang="en-US" sz="3200" b="1" dirty="0">
                <a:effectLst/>
                <a:latin typeface="Baskerville Old Face" panose="02020602080505020303" pitchFamily="18" charset="0"/>
                <a:ea typeface="Calibri" panose="020F0502020204030204" pitchFamily="34" charset="0"/>
                <a:cs typeface="Arial" panose="020B0604020202020204" pitchFamily="34" charset="0"/>
              </a:rPr>
            </a:br>
            <a:endParaRPr lang="en-US" sz="6000"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71D945D0-4DDF-DD1A-CDBD-1190E15BADEC}"/>
              </a:ext>
            </a:extLst>
          </p:cNvPr>
          <p:cNvSpPr>
            <a:spLocks noGrp="1"/>
          </p:cNvSpPr>
          <p:nvPr>
            <p:ph idx="1"/>
          </p:nvPr>
        </p:nvSpPr>
        <p:spPr>
          <a:xfrm>
            <a:off x="3209924" y="1219200"/>
            <a:ext cx="8143875" cy="5273674"/>
          </a:xfrm>
        </p:spPr>
        <p:txBody>
          <a:bodyPr>
            <a:normAutofit/>
          </a:bodyPr>
          <a:lstStyle/>
          <a:p>
            <a:pPr marL="0" indent="0" algn="just" rtl="0">
              <a:lnSpc>
                <a:spcPct val="115000"/>
              </a:lnSpc>
              <a:spcAft>
                <a:spcPts val="1000"/>
              </a:spcAft>
              <a:buNone/>
            </a:pPr>
            <a:r>
              <a:rPr lang="en-US" sz="2000" dirty="0">
                <a:solidFill>
                  <a:srgbClr val="000000"/>
                </a:solidFill>
                <a:effectLst/>
                <a:latin typeface="Bell MT" panose="02020503060305020303" pitchFamily="18" charset="0"/>
                <a:ea typeface="Times New Roman" panose="02020603050405020304" pitchFamily="18" charset="0"/>
                <a:cs typeface="Arial" panose="020B0604020202020204" pitchFamily="34" charset="0"/>
              </a:rPr>
              <a:t>diagnosed metabolic syndrome if you have three or more of the following:</a:t>
            </a:r>
            <a:endParaRPr lang="en-US" sz="2000" dirty="0">
              <a:effectLst/>
              <a:latin typeface="Bell MT" panose="02020503060305020303" pitchFamily="18" charset="0"/>
              <a:ea typeface="Calibri" panose="020F0502020204030204" pitchFamily="34" charset="0"/>
              <a:cs typeface="Arial" panose="020B0604020202020204" pitchFamily="34" charset="0"/>
            </a:endParaRPr>
          </a:p>
          <a:p>
            <a:pPr algn="just" rtl="0">
              <a:lnSpc>
                <a:spcPct val="115000"/>
              </a:lnSpc>
              <a:spcAft>
                <a:spcPts val="1000"/>
              </a:spcAft>
            </a:pPr>
            <a:r>
              <a:rPr lang="en-US" sz="2000" dirty="0">
                <a:solidFill>
                  <a:srgbClr val="000000"/>
                </a:solidFill>
                <a:effectLst/>
                <a:latin typeface="Bell MT" panose="02020503060305020303" pitchFamily="18" charset="0"/>
                <a:ea typeface="Times New Roman" panose="02020603050405020304" pitchFamily="18" charset="0"/>
                <a:cs typeface="Arial" panose="020B0604020202020204" pitchFamily="34" charset="0"/>
              </a:rPr>
              <a:t>A waistline of 40 inches or more for men and 35 inches or more for women (measured across the belly)</a:t>
            </a:r>
            <a:endParaRPr lang="en-US" sz="2000" dirty="0">
              <a:effectLst/>
              <a:latin typeface="Bell MT" panose="02020503060305020303" pitchFamily="18" charset="0"/>
              <a:ea typeface="Calibri" panose="020F0502020204030204" pitchFamily="34" charset="0"/>
              <a:cs typeface="Arial" panose="020B0604020202020204" pitchFamily="34" charset="0"/>
            </a:endParaRPr>
          </a:p>
          <a:p>
            <a:pPr algn="just" rtl="0">
              <a:lnSpc>
                <a:spcPct val="115000"/>
              </a:lnSpc>
              <a:spcAft>
                <a:spcPts val="1000"/>
              </a:spcAft>
            </a:pPr>
            <a:r>
              <a:rPr lang="en-US" sz="2000" dirty="0">
                <a:solidFill>
                  <a:srgbClr val="000000"/>
                </a:solidFill>
                <a:effectLst/>
                <a:latin typeface="Bell MT" panose="02020503060305020303" pitchFamily="18" charset="0"/>
                <a:ea typeface="Times New Roman" panose="02020603050405020304" pitchFamily="18" charset="0"/>
                <a:cs typeface="Arial" panose="020B0604020202020204" pitchFamily="34" charset="0"/>
              </a:rPr>
              <a:t>A blood pressure of 130/85 mm Hg or higher or are taking blood pressure medications</a:t>
            </a:r>
            <a:endParaRPr lang="en-US" sz="2000" dirty="0">
              <a:effectLst/>
              <a:latin typeface="Bell MT" panose="02020503060305020303" pitchFamily="18" charset="0"/>
              <a:ea typeface="Calibri" panose="020F0502020204030204" pitchFamily="34" charset="0"/>
              <a:cs typeface="Arial" panose="020B0604020202020204" pitchFamily="34" charset="0"/>
            </a:endParaRPr>
          </a:p>
          <a:p>
            <a:pPr algn="just" rtl="0">
              <a:lnSpc>
                <a:spcPct val="115000"/>
              </a:lnSpc>
              <a:spcAft>
                <a:spcPts val="1000"/>
              </a:spcAft>
            </a:pPr>
            <a:r>
              <a:rPr lang="en-US" sz="2000" dirty="0">
                <a:solidFill>
                  <a:srgbClr val="000000"/>
                </a:solidFill>
                <a:effectLst/>
                <a:latin typeface="Bell MT" panose="02020503060305020303" pitchFamily="18" charset="0"/>
                <a:ea typeface="Times New Roman" panose="02020603050405020304" pitchFamily="18" charset="0"/>
                <a:cs typeface="Arial" panose="020B0604020202020204" pitchFamily="34" charset="0"/>
              </a:rPr>
              <a:t> A triglyceride level above 150 mg/dl</a:t>
            </a:r>
            <a:endParaRPr lang="en-US" sz="2000" dirty="0">
              <a:effectLst/>
              <a:latin typeface="Bell MT" panose="02020503060305020303" pitchFamily="18" charset="0"/>
              <a:ea typeface="Calibri" panose="020F0502020204030204" pitchFamily="34" charset="0"/>
              <a:cs typeface="Arial" panose="020B0604020202020204" pitchFamily="34" charset="0"/>
            </a:endParaRPr>
          </a:p>
          <a:p>
            <a:pPr algn="just" rtl="0">
              <a:lnSpc>
                <a:spcPct val="115000"/>
              </a:lnSpc>
              <a:spcAft>
                <a:spcPts val="1000"/>
              </a:spcAft>
            </a:pPr>
            <a:r>
              <a:rPr lang="en-US" sz="2000" dirty="0">
                <a:solidFill>
                  <a:srgbClr val="000000"/>
                </a:solidFill>
                <a:effectLst/>
                <a:latin typeface="Bell MT" panose="02020503060305020303" pitchFamily="18" charset="0"/>
                <a:ea typeface="Times New Roman" panose="02020603050405020304" pitchFamily="18" charset="0"/>
                <a:cs typeface="Arial" panose="020B0604020202020204" pitchFamily="34" charset="0"/>
              </a:rPr>
              <a:t> A fasting blood glucose (sugar) level greater than 100 mg/dl or are taking glucose-lowering medications</a:t>
            </a:r>
            <a:endParaRPr lang="en-US" sz="2000" dirty="0">
              <a:effectLst/>
              <a:latin typeface="Bell MT" panose="02020503060305020303" pitchFamily="18" charset="0"/>
              <a:ea typeface="Calibri" panose="020F0502020204030204" pitchFamily="34" charset="0"/>
              <a:cs typeface="Arial" panose="020B0604020202020204" pitchFamily="34" charset="0"/>
            </a:endParaRPr>
          </a:p>
          <a:p>
            <a:pPr algn="just" rtl="0">
              <a:lnSpc>
                <a:spcPct val="115000"/>
              </a:lnSpc>
              <a:spcAft>
                <a:spcPts val="1000"/>
              </a:spcAft>
            </a:pPr>
            <a:r>
              <a:rPr lang="en-US" sz="2000" dirty="0">
                <a:solidFill>
                  <a:srgbClr val="000000"/>
                </a:solidFill>
                <a:effectLst/>
                <a:latin typeface="Bell MT" panose="02020503060305020303" pitchFamily="18" charset="0"/>
                <a:ea typeface="Times New Roman" panose="02020603050405020304" pitchFamily="18" charset="0"/>
                <a:cs typeface="Arial" panose="020B0604020202020204" pitchFamily="34" charset="0"/>
              </a:rPr>
              <a:t> A high density lipoprotein level (HDL) less than 40 mg/dl        (men) or under 50 mg/dl (women)</a:t>
            </a:r>
            <a:endParaRPr lang="en-US" sz="2000" dirty="0">
              <a:effectLst/>
              <a:latin typeface="Bell MT" panose="02020503060305020303" pitchFamily="18" charset="0"/>
              <a:ea typeface="Calibri" panose="020F0502020204030204" pitchFamily="34" charset="0"/>
              <a:cs typeface="Arial" panose="020B0604020202020204" pitchFamily="34" charset="0"/>
            </a:endParaRPr>
          </a:p>
          <a:p>
            <a:pPr algn="just"/>
            <a:endParaRPr lang="en-US" sz="3200" dirty="0">
              <a:solidFill>
                <a:schemeClr val="accent4">
                  <a:lumMod val="50000"/>
                </a:schemeClr>
              </a:solidFill>
              <a:latin typeface="Bell MT" panose="02020503060305020303" pitchFamily="18" charset="0"/>
            </a:endParaRPr>
          </a:p>
        </p:txBody>
      </p:sp>
    </p:spTree>
    <p:extLst>
      <p:ext uri="{BB962C8B-B14F-4D97-AF65-F5344CB8AC3E}">
        <p14:creationId xmlns:p14="http://schemas.microsoft.com/office/powerpoint/2010/main" val="811506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346E-C1C0-5B98-A2B6-43FC6B2C56B6}"/>
              </a:ext>
            </a:extLst>
          </p:cNvPr>
          <p:cNvSpPr>
            <a:spLocks noGrp="1"/>
          </p:cNvSpPr>
          <p:nvPr>
            <p:ph type="title"/>
          </p:nvPr>
        </p:nvSpPr>
        <p:spPr>
          <a:xfrm>
            <a:off x="3009898" y="681036"/>
            <a:ext cx="8343901" cy="566739"/>
          </a:xfrm>
        </p:spPr>
        <p:txBody>
          <a:bodyPr>
            <a:noAutofit/>
          </a:bodyPr>
          <a:lstStyle/>
          <a:p>
            <a:r>
              <a:rPr lang="en-US" sz="2800" b="1" dirty="0">
                <a:solidFill>
                  <a:srgbClr val="000000"/>
                </a:solidFill>
                <a:effectLst/>
                <a:latin typeface="Baskerville Old Face" panose="02020602080505020303" pitchFamily="18" charset="0"/>
                <a:ea typeface="Times New Roman" panose="02020603050405020304" pitchFamily="18" charset="0"/>
                <a:cs typeface="Arial" panose="020B0604020202020204" pitchFamily="34" charset="0"/>
              </a:rPr>
              <a:t>How do I prevent or reverse metabolic syndrome?</a:t>
            </a:r>
            <a:br>
              <a:rPr lang="en-US" sz="2800" b="1" dirty="0">
                <a:effectLst/>
                <a:latin typeface="Baskerville Old Face" panose="02020602080505020303" pitchFamily="18" charset="0"/>
                <a:ea typeface="Calibri" panose="020F0502020204030204" pitchFamily="34" charset="0"/>
                <a:cs typeface="Arial" panose="020B0604020202020204" pitchFamily="34" charset="0"/>
              </a:rPr>
            </a:br>
            <a:endParaRPr lang="en-US" sz="6000"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7997FD7E-1BA4-14F2-0B9C-ECCDB766941E}"/>
              </a:ext>
            </a:extLst>
          </p:cNvPr>
          <p:cNvSpPr>
            <a:spLocks noGrp="1"/>
          </p:cNvSpPr>
          <p:nvPr>
            <p:ph idx="1"/>
          </p:nvPr>
        </p:nvSpPr>
        <p:spPr>
          <a:xfrm>
            <a:off x="3009900" y="1247776"/>
            <a:ext cx="8343900" cy="4929187"/>
          </a:xfrm>
        </p:spPr>
        <p:txBody>
          <a:bodyPr>
            <a:normAutofit/>
          </a:bodyPr>
          <a:lstStyle/>
          <a:p>
            <a:pPr marL="0" indent="0" algn="just" rtl="0">
              <a:lnSpc>
                <a:spcPct val="115000"/>
              </a:lnSpc>
              <a:spcAft>
                <a:spcPts val="1000"/>
              </a:spcAft>
              <a:buNone/>
            </a:pPr>
            <a:r>
              <a:rPr lang="en-US" sz="1800" dirty="0">
                <a:solidFill>
                  <a:schemeClr val="tx1">
                    <a:lumMod val="95000"/>
                    <a:lumOff val="5000"/>
                  </a:schemeClr>
                </a:solidFill>
                <a:effectLst/>
                <a:latin typeface="Bell MT" panose="02020503060305020303" pitchFamily="18" charset="0"/>
                <a:ea typeface="Times New Roman" panose="02020603050405020304" pitchFamily="18" charset="0"/>
                <a:cs typeface="Arial" panose="020B0604020202020204" pitchFamily="34" charset="0"/>
              </a:rPr>
              <a:t>Since physical inactivity and excess weight are the main underlying contributors to the development of metabolic syndrome, </a:t>
            </a:r>
            <a:r>
              <a:rPr lang="en-US" sz="1800" dirty="0">
                <a:solidFill>
                  <a:schemeClr val="tx1">
                    <a:lumMod val="95000"/>
                    <a:lumOff val="5000"/>
                  </a:schemeClr>
                </a:solidFill>
                <a:latin typeface="Bell MT" panose="02020503060305020303" pitchFamily="18" charset="0"/>
                <a:ea typeface="Times New Roman" panose="02020603050405020304" pitchFamily="18" charset="0"/>
                <a:cs typeface="Arial" panose="020B0604020202020204" pitchFamily="34" charset="0"/>
              </a:rPr>
              <a:t>exercising</a:t>
            </a:r>
            <a:r>
              <a:rPr lang="en-US" sz="1800" dirty="0">
                <a:solidFill>
                  <a:schemeClr val="tx1">
                    <a:lumMod val="95000"/>
                    <a:lumOff val="5000"/>
                  </a:schemeClr>
                </a:solidFill>
                <a:effectLst/>
                <a:latin typeface="Bell MT" panose="02020503060305020303" pitchFamily="18" charset="0"/>
                <a:ea typeface="Times New Roman" panose="02020603050405020304" pitchFamily="18" charset="0"/>
                <a:cs typeface="Arial" panose="020B0604020202020204" pitchFamily="34" charset="0"/>
              </a:rPr>
              <a:t>, eating healthy and, if you are currently overweight or obese, attempting to lose weight can help reduce or prevent the complications associated with this condition. Your doctor may also prescribe medications to manage some aspects of your problems associated with the metabolic syndrome. Some of the ways to reduce your risk:</a:t>
            </a:r>
            <a:endParaRPr lang="en-US" sz="1800" dirty="0">
              <a:solidFill>
                <a:schemeClr val="tx1">
                  <a:lumMod val="95000"/>
                  <a:lumOff val="5000"/>
                </a:schemeClr>
              </a:solidFill>
              <a:effectLst/>
              <a:latin typeface="Bell MT" panose="02020503060305020303" pitchFamily="18" charset="0"/>
              <a:ea typeface="Calibri" panose="020F0502020204030204" pitchFamily="34" charset="0"/>
              <a:cs typeface="Arial" panose="020B0604020202020204" pitchFamily="34" charset="0"/>
            </a:endParaRPr>
          </a:p>
          <a:p>
            <a:pPr marL="0" indent="0" algn="just" rtl="0">
              <a:lnSpc>
                <a:spcPct val="115000"/>
              </a:lnSpc>
              <a:spcAft>
                <a:spcPts val="1000"/>
              </a:spcAft>
              <a:buNone/>
            </a:pPr>
            <a:r>
              <a:rPr lang="en-US" sz="1800" b="1" dirty="0">
                <a:solidFill>
                  <a:schemeClr val="accent4">
                    <a:lumMod val="50000"/>
                  </a:schemeClr>
                </a:solidFill>
                <a:effectLst/>
                <a:latin typeface="Bell MT" panose="02020503060305020303" pitchFamily="18" charset="0"/>
                <a:ea typeface="Times New Roman" panose="02020603050405020304" pitchFamily="18" charset="0"/>
                <a:cs typeface="Arial" panose="020B0604020202020204" pitchFamily="34" charset="0"/>
              </a:rPr>
              <a:t>Healthy eating and attempting to lose weight if currently overweight or obese:</a:t>
            </a:r>
            <a:endParaRPr lang="en-US" sz="1800" dirty="0">
              <a:solidFill>
                <a:schemeClr val="accent4">
                  <a:lumMod val="50000"/>
                </a:schemeClr>
              </a:solidFill>
              <a:effectLst/>
              <a:latin typeface="Bell MT" panose="02020503060305020303" pitchFamily="18" charset="0"/>
              <a:ea typeface="Calibri" panose="020F0502020204030204" pitchFamily="34" charset="0"/>
              <a:cs typeface="Arial" panose="020B0604020202020204" pitchFamily="34" charset="0"/>
            </a:endParaRPr>
          </a:p>
          <a:p>
            <a:pPr algn="just" rtl="0">
              <a:lnSpc>
                <a:spcPct val="115000"/>
              </a:lnSpc>
              <a:spcAft>
                <a:spcPts val="1000"/>
              </a:spcAft>
              <a:buFont typeface="Bell MT" panose="02020503060305020303" pitchFamily="18" charset="0"/>
              <a:buChar char="◊"/>
            </a:pPr>
            <a:r>
              <a:rPr lang="en-US" sz="1800" b="1" dirty="0">
                <a:solidFill>
                  <a:schemeClr val="tx1">
                    <a:lumMod val="95000"/>
                    <a:lumOff val="5000"/>
                  </a:schemeClr>
                </a:solidFill>
                <a:effectLst/>
                <a:latin typeface="Bell MT" panose="02020503060305020303" pitchFamily="18" charset="0"/>
                <a:ea typeface="Times New Roman" panose="02020603050405020304" pitchFamily="18" charset="0"/>
                <a:cs typeface="Arial" panose="020B0604020202020204" pitchFamily="34" charset="0"/>
              </a:rPr>
              <a:t> </a:t>
            </a:r>
            <a:r>
              <a:rPr lang="en-US" sz="1800" b="1" dirty="0">
                <a:solidFill>
                  <a:schemeClr val="accent4">
                    <a:lumMod val="50000"/>
                  </a:schemeClr>
                </a:solidFill>
                <a:effectLst/>
                <a:latin typeface="Bell MT" panose="02020503060305020303" pitchFamily="18" charset="0"/>
                <a:ea typeface="Times New Roman" panose="02020603050405020304" pitchFamily="18" charset="0"/>
                <a:cs typeface="Arial" panose="020B0604020202020204" pitchFamily="34" charset="0"/>
              </a:rPr>
              <a:t>Healthy eating </a:t>
            </a:r>
            <a:r>
              <a:rPr lang="en-US" sz="1800" dirty="0">
                <a:solidFill>
                  <a:schemeClr val="tx1">
                    <a:lumMod val="95000"/>
                    <a:lumOff val="5000"/>
                  </a:schemeClr>
                </a:solidFill>
                <a:effectLst/>
                <a:latin typeface="Bell MT" panose="02020503060305020303" pitchFamily="18" charset="0"/>
                <a:ea typeface="Times New Roman" panose="02020603050405020304" pitchFamily="18" charset="0"/>
                <a:cs typeface="Arial" panose="020B0604020202020204" pitchFamily="34" charset="0"/>
              </a:rPr>
              <a:t>and moderate weight loss, in the range of 5 percent to 10 percent of body weight, can help restore your body’s ability to recognize insulin and greatly reduce the chance that the syndrome will become a more serious illness. This can be done through diet, exercise, or even with help from weight-loss medications if recommended by your doctor.</a:t>
            </a:r>
            <a:endParaRPr lang="en-US" sz="1800" dirty="0">
              <a:solidFill>
                <a:schemeClr val="tx1">
                  <a:lumMod val="95000"/>
                  <a:lumOff val="5000"/>
                </a:schemeClr>
              </a:solidFill>
              <a:effectLst/>
              <a:latin typeface="Bell MT" panose="02020503060305020303" pitchFamily="18" charset="0"/>
              <a:ea typeface="Calibri" panose="020F0502020204030204" pitchFamily="34" charset="0"/>
              <a:cs typeface="Arial" panose="020B0604020202020204" pitchFamily="34" charset="0"/>
            </a:endParaRPr>
          </a:p>
          <a:p>
            <a:endParaRPr lang="en-US" dirty="0">
              <a:solidFill>
                <a:schemeClr val="tx1">
                  <a:lumMod val="95000"/>
                  <a:lumOff val="5000"/>
                </a:schemeClr>
              </a:solidFill>
              <a:latin typeface="Bell MT" panose="02020503060305020303" pitchFamily="18" charset="0"/>
            </a:endParaRPr>
          </a:p>
        </p:txBody>
      </p:sp>
    </p:spTree>
    <p:extLst>
      <p:ext uri="{BB962C8B-B14F-4D97-AF65-F5344CB8AC3E}">
        <p14:creationId xmlns:p14="http://schemas.microsoft.com/office/powerpoint/2010/main" val="39847569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51ED1-DD19-0AEC-1D3C-760B889CF820}"/>
              </a:ext>
            </a:extLst>
          </p:cNvPr>
          <p:cNvSpPr>
            <a:spLocks noGrp="1"/>
          </p:cNvSpPr>
          <p:nvPr>
            <p:ph idx="1"/>
          </p:nvPr>
        </p:nvSpPr>
        <p:spPr>
          <a:xfrm>
            <a:off x="3181349" y="638175"/>
            <a:ext cx="8162925" cy="5681663"/>
          </a:xfrm>
        </p:spPr>
        <p:txBody>
          <a:bodyPr>
            <a:normAutofit/>
          </a:bodyPr>
          <a:lstStyle/>
          <a:p>
            <a:pPr algn="just" rtl="0">
              <a:lnSpc>
                <a:spcPct val="115000"/>
              </a:lnSpc>
              <a:spcAft>
                <a:spcPts val="1000"/>
              </a:spcAft>
              <a:buFont typeface="Bell MT" panose="02020503060305020303" pitchFamily="18" charset="0"/>
              <a:buChar char="◊"/>
            </a:pPr>
            <a:r>
              <a:rPr lang="en-US" sz="1800" b="1" dirty="0">
                <a:solidFill>
                  <a:schemeClr val="accent4">
                    <a:lumMod val="50000"/>
                  </a:schemeClr>
                </a:solidFill>
                <a:effectLst/>
                <a:latin typeface="Bell MT" panose="02020503060305020303" pitchFamily="18" charset="0"/>
                <a:ea typeface="Times New Roman" panose="02020603050405020304" pitchFamily="18" charset="0"/>
                <a:cs typeface="Arial" panose="020B0604020202020204" pitchFamily="34" charset="0"/>
              </a:rPr>
              <a:t>Exercise: </a:t>
            </a:r>
            <a:r>
              <a:rPr lang="en-US" sz="1800" dirty="0">
                <a:solidFill>
                  <a:schemeClr val="bg2">
                    <a:lumMod val="10000"/>
                  </a:schemeClr>
                </a:solidFill>
                <a:effectLst/>
                <a:latin typeface="Bell MT" panose="02020503060305020303" pitchFamily="18" charset="0"/>
                <a:ea typeface="Times New Roman" panose="02020603050405020304" pitchFamily="18" charset="0"/>
                <a:cs typeface="Arial" panose="020B0604020202020204" pitchFamily="34" charset="0"/>
              </a:rPr>
              <a:t>Increased activity alone can improve your insulin sensitivity. Aerobic exercise such as a brisk 30-minute daily walk can promote weight loss, improved blood pressure and triglycerides levels and a reduced risk of developing diabetes. Most healthcare providers recommend 150 minutes of </a:t>
            </a:r>
            <a:r>
              <a:rPr lang="en-US" sz="1800" dirty="0">
                <a:solidFill>
                  <a:schemeClr val="bg2">
                    <a:lumMod val="10000"/>
                  </a:schemeClr>
                </a:solidFill>
                <a:latin typeface="Bell MT" panose="02020503060305020303" pitchFamily="18" charset="0"/>
                <a:ea typeface="Times New Roman" panose="02020603050405020304" pitchFamily="18" charset="0"/>
                <a:cs typeface="Arial" panose="020B0604020202020204" pitchFamily="34" charset="0"/>
              </a:rPr>
              <a:t>aerobic exercise</a:t>
            </a:r>
            <a:r>
              <a:rPr lang="en-US" sz="1800" dirty="0">
                <a:solidFill>
                  <a:schemeClr val="bg2">
                    <a:lumMod val="10000"/>
                  </a:schemeClr>
                </a:solidFill>
                <a:effectLst/>
                <a:latin typeface="Bell MT" panose="02020503060305020303" pitchFamily="18" charset="0"/>
                <a:ea typeface="Times New Roman" panose="02020603050405020304" pitchFamily="18" charset="0"/>
                <a:cs typeface="Arial" panose="020B0604020202020204" pitchFamily="34" charset="0"/>
              </a:rPr>
              <a:t> each week. Exercise may reduce the risk for heart disease even without accompanying weight loss. Any increase in physical activity is helpful, even for those unable to perform 150 minutes of activity per week.</a:t>
            </a:r>
            <a:endParaRPr lang="en-US" sz="1800" dirty="0">
              <a:solidFill>
                <a:schemeClr val="bg2">
                  <a:lumMod val="10000"/>
                </a:schemeClr>
              </a:solidFill>
              <a:effectLst/>
              <a:latin typeface="Bell MT" panose="02020503060305020303" pitchFamily="18" charset="0"/>
              <a:ea typeface="Calibri" panose="020F0502020204030204" pitchFamily="34" charset="0"/>
              <a:cs typeface="Arial" panose="020B0604020202020204" pitchFamily="34" charset="0"/>
            </a:endParaRPr>
          </a:p>
          <a:p>
            <a:pPr algn="just" rtl="0">
              <a:lnSpc>
                <a:spcPct val="115000"/>
              </a:lnSpc>
              <a:spcAft>
                <a:spcPts val="1000"/>
              </a:spcAft>
              <a:buFont typeface="Bell MT" panose="02020503060305020303" pitchFamily="18" charset="0"/>
              <a:buChar char="◊"/>
            </a:pPr>
            <a:r>
              <a:rPr lang="en-US" sz="1800" b="1" dirty="0">
                <a:solidFill>
                  <a:schemeClr val="accent4">
                    <a:lumMod val="50000"/>
                  </a:schemeClr>
                </a:solidFill>
                <a:effectLst/>
                <a:latin typeface="Bell MT" panose="02020503060305020303" pitchFamily="18" charset="0"/>
                <a:ea typeface="Times New Roman" panose="02020603050405020304" pitchFamily="18" charset="0"/>
                <a:cs typeface="Arial" panose="020B0604020202020204" pitchFamily="34" charset="0"/>
              </a:rPr>
              <a:t>Dietary changes:</a:t>
            </a:r>
            <a:r>
              <a:rPr lang="en-US" sz="1800" dirty="0">
                <a:solidFill>
                  <a:schemeClr val="accent4">
                    <a:lumMod val="50000"/>
                  </a:schemeClr>
                </a:solidFill>
                <a:effectLst/>
                <a:latin typeface="Bell MT" panose="02020503060305020303" pitchFamily="18" charset="0"/>
                <a:ea typeface="Times New Roman" panose="02020603050405020304" pitchFamily="18" charset="0"/>
                <a:cs typeface="Arial" panose="020B0604020202020204" pitchFamily="34" charset="0"/>
              </a:rPr>
              <a:t> </a:t>
            </a:r>
            <a:r>
              <a:rPr lang="en-US" sz="1800" dirty="0">
                <a:solidFill>
                  <a:schemeClr val="bg2">
                    <a:lumMod val="10000"/>
                  </a:schemeClr>
                </a:solidFill>
                <a:effectLst/>
                <a:latin typeface="Bell MT" panose="02020503060305020303" pitchFamily="18" charset="0"/>
                <a:ea typeface="Times New Roman" panose="02020603050405020304" pitchFamily="18" charset="0"/>
                <a:cs typeface="Arial" panose="020B0604020202020204" pitchFamily="34" charset="0"/>
              </a:rPr>
              <a:t>Maintain a diet keeps </a:t>
            </a:r>
            <a:r>
              <a:rPr lang="en-US" sz="1800" dirty="0">
                <a:solidFill>
                  <a:schemeClr val="bg2">
                    <a:lumMod val="10000"/>
                  </a:schemeClr>
                </a:solidFill>
                <a:latin typeface="Bell MT" panose="02020503060305020303" pitchFamily="18" charset="0"/>
                <a:ea typeface="Times New Roman" panose="02020603050405020304" pitchFamily="18" charset="0"/>
                <a:cs typeface="Arial" panose="020B0604020202020204" pitchFamily="34" charset="0"/>
              </a:rPr>
              <a:t>carbohydrates</a:t>
            </a:r>
            <a:r>
              <a:rPr lang="en-US" sz="1800" dirty="0">
                <a:solidFill>
                  <a:schemeClr val="bg2">
                    <a:lumMod val="10000"/>
                  </a:schemeClr>
                </a:solidFill>
                <a:effectLst/>
                <a:latin typeface="Bell MT" panose="02020503060305020303" pitchFamily="18" charset="0"/>
                <a:ea typeface="Times New Roman" panose="02020603050405020304" pitchFamily="18" charset="0"/>
                <a:cs typeface="Arial" panose="020B0604020202020204" pitchFamily="34" charset="0"/>
              </a:rPr>
              <a:t> to no more than 50 percent of total calories. The source of carbohydrates should be from whole grains (complex carbohydrates), such as whole grain bread (instead of white) and brown rice (instead of white). Whole grain products along with legumes (for example, beans), fruits and vegetables allow you to have a higher dietary </a:t>
            </a:r>
            <a:r>
              <a:rPr lang="en-US" sz="1800" dirty="0">
                <a:solidFill>
                  <a:schemeClr val="bg2">
                    <a:lumMod val="10000"/>
                  </a:schemeClr>
                </a:solidFill>
                <a:latin typeface="Bell MT" panose="02020503060305020303" pitchFamily="18" charset="0"/>
                <a:ea typeface="Times New Roman" panose="02020603050405020304" pitchFamily="18" charset="0"/>
                <a:cs typeface="Arial" panose="020B0604020202020204" pitchFamily="34" charset="0"/>
              </a:rPr>
              <a:t>fiber</a:t>
            </a:r>
            <a:r>
              <a:rPr lang="en-US" sz="1800" dirty="0">
                <a:solidFill>
                  <a:schemeClr val="bg2">
                    <a:lumMod val="10000"/>
                  </a:schemeClr>
                </a:solidFill>
                <a:effectLst/>
                <a:latin typeface="Bell MT" panose="02020503060305020303" pitchFamily="18" charset="0"/>
                <a:ea typeface="Times New Roman" panose="02020603050405020304" pitchFamily="18" charset="0"/>
                <a:cs typeface="Arial" panose="020B0604020202020204" pitchFamily="34" charset="0"/>
              </a:rPr>
              <a:t>. Eat less red meats and poultry. Instead, eat more fish (without the skin and not fried). Thirty percent of your daily calories should come from fat. Consume healthy fats such as those in canola oil, olive oil, flaxseed oil and tree nuts.</a:t>
            </a:r>
            <a:endParaRPr lang="en-US" sz="1800" dirty="0">
              <a:solidFill>
                <a:schemeClr val="bg2">
                  <a:lumMod val="10000"/>
                </a:schemeClr>
              </a:solidFill>
              <a:effectLst/>
              <a:latin typeface="Bell MT" panose="02020503060305020303" pitchFamily="18" charset="0"/>
              <a:ea typeface="Calibri" panose="020F0502020204030204" pitchFamily="34" charset="0"/>
              <a:cs typeface="Arial" panose="020B0604020202020204" pitchFamily="34" charset="0"/>
            </a:endParaRPr>
          </a:p>
          <a:p>
            <a:endParaRPr lang="en-US" dirty="0">
              <a:solidFill>
                <a:schemeClr val="bg2">
                  <a:lumMod val="10000"/>
                </a:schemeClr>
              </a:solidFill>
              <a:latin typeface="Bell MT" panose="02020503060305020303" pitchFamily="18" charset="0"/>
            </a:endParaRPr>
          </a:p>
        </p:txBody>
      </p:sp>
    </p:spTree>
    <p:extLst>
      <p:ext uri="{BB962C8B-B14F-4D97-AF65-F5344CB8AC3E}">
        <p14:creationId xmlns:p14="http://schemas.microsoft.com/office/powerpoint/2010/main" val="546242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tile tx="0" ty="0" sx="100000" sy="100000" flip="none" algn="tl"/>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C8966C-643F-3FB7-092F-B64F403DEE5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62325" y="214312"/>
            <a:ext cx="5467349" cy="6429375"/>
          </a:xfrm>
          <a:prstGeom prst="rect">
            <a:avLst/>
          </a:prstGeom>
        </p:spPr>
      </p:pic>
    </p:spTree>
    <p:extLst>
      <p:ext uri="{BB962C8B-B14F-4D97-AF65-F5344CB8AC3E}">
        <p14:creationId xmlns:p14="http://schemas.microsoft.com/office/powerpoint/2010/main" val="2247394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5A8C-5045-D4EC-9E48-B023CC6E26AC}"/>
              </a:ext>
            </a:extLst>
          </p:cNvPr>
          <p:cNvSpPr>
            <a:spLocks noGrp="1"/>
          </p:cNvSpPr>
          <p:nvPr>
            <p:ph type="title"/>
          </p:nvPr>
        </p:nvSpPr>
        <p:spPr>
          <a:xfrm>
            <a:off x="3142696" y="365126"/>
            <a:ext cx="8211104" cy="1117446"/>
          </a:xfrm>
        </p:spPr>
        <p:txBody>
          <a:bodyPr>
            <a:normAutofit/>
          </a:bodyPr>
          <a:lstStyle/>
          <a:p>
            <a:r>
              <a:rPr lang="en-US" sz="3200" b="1" kern="0" spc="-2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How Do You Treat Metabolic Syndrome?</a:t>
            </a:r>
            <a:endParaRPr lang="en-US" sz="66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2B602C76-F21F-31D8-42F8-A806414ED5CB}"/>
              </a:ext>
            </a:extLst>
          </p:cNvPr>
          <p:cNvSpPr>
            <a:spLocks noGrp="1"/>
          </p:cNvSpPr>
          <p:nvPr>
            <p:ph idx="1"/>
          </p:nvPr>
        </p:nvSpPr>
        <p:spPr>
          <a:xfrm>
            <a:off x="3142696" y="1482571"/>
            <a:ext cx="8211104" cy="4694392"/>
          </a:xfrm>
        </p:spPr>
        <p:txBody>
          <a:bodyPr>
            <a:normAutofit/>
          </a:bodyPr>
          <a:lstStyle/>
          <a:p>
            <a:pPr marL="0" indent="0" algn="l" rtl="0">
              <a:lnSpc>
                <a:spcPct val="115000"/>
              </a:lnSpc>
              <a:spcBef>
                <a:spcPts val="2400"/>
              </a:spcBef>
              <a:buNone/>
            </a:pPr>
            <a:r>
              <a:rPr lang="en-US" sz="1800" b="0" kern="0" spc="-20" dirty="0">
                <a:solidFill>
                  <a:srgbClr val="000000"/>
                </a:solidFill>
                <a:effectLst/>
                <a:latin typeface="Bell MT" panose="02020503060305020303" pitchFamily="18" charset="0"/>
                <a:ea typeface="Times New Roman" panose="02020603050405020304" pitchFamily="18" charset="0"/>
                <a:cs typeface="Times New Roman" panose="02020603050405020304" pitchFamily="18" charset="0"/>
              </a:rPr>
              <a:t>In most cases, the best treatment for metabolic syndrome rests with you. Changes to your behavior -- such as eating healthier and getting more exercise -- are the first things your doctor will suggest. By adopting some </a:t>
            </a:r>
            <a:r>
              <a:rPr lang="en-US" sz="1800" kern="0" spc="-2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healthy habits</a:t>
            </a:r>
            <a:r>
              <a:rPr lang="en-US" sz="1800" b="0" kern="0" spc="-20" dirty="0">
                <a:solidFill>
                  <a:srgbClr val="000000"/>
                </a:solidFill>
                <a:effectLst/>
                <a:latin typeface="Bell MT" panose="02020503060305020303" pitchFamily="18" charset="0"/>
                <a:ea typeface="Times New Roman" panose="02020603050405020304" pitchFamily="18" charset="0"/>
                <a:cs typeface="Times New Roman" panose="02020603050405020304" pitchFamily="18" charset="0"/>
              </a:rPr>
              <a:t>, you may be able to eliminate your risk factors completely</a:t>
            </a:r>
            <a:r>
              <a:rPr lang="en-US" sz="1800" b="1" kern="0" spc="-20" dirty="0">
                <a:solidFill>
                  <a:srgbClr val="444444"/>
                </a:solidFill>
                <a:effectLst/>
                <a:latin typeface="Bell MT" panose="02020503060305020303" pitchFamily="18" charset="0"/>
                <a:ea typeface="Times New Roman" panose="02020603050405020304" pitchFamily="18" charset="0"/>
                <a:cs typeface="Times New Roman" panose="02020603050405020304" pitchFamily="18" charset="0"/>
              </a:rPr>
              <a:t>.</a:t>
            </a:r>
            <a:endParaRPr lang="en-US" sz="1800" b="1" kern="0" dirty="0">
              <a:solidFill>
                <a:srgbClr val="365F91"/>
              </a:solidFill>
              <a:effectLst/>
              <a:latin typeface="Bell MT" panose="02020503060305020303" pitchFamily="18" charset="0"/>
              <a:ea typeface="Times New Roman" panose="02020603050405020304" pitchFamily="18" charset="0"/>
              <a:cs typeface="Times New Roman" panose="02020603050405020304" pitchFamily="18" charset="0"/>
            </a:endParaRPr>
          </a:p>
          <a:p>
            <a:pPr marL="0" indent="0" algn="l" rtl="0">
              <a:lnSpc>
                <a:spcPct val="115000"/>
              </a:lnSpc>
              <a:spcAft>
                <a:spcPts val="1000"/>
              </a:spcAft>
              <a:buNone/>
            </a:pPr>
            <a:endParaRPr lang="en-US" sz="1800" dirty="0">
              <a:effectLst/>
              <a:latin typeface="Bell MT" panose="02020503060305020303" pitchFamily="18" charset="0"/>
              <a:ea typeface="Calibri" panose="020F0502020204030204" pitchFamily="34" charset="0"/>
              <a:cs typeface="Arial" panose="020B0604020202020204" pitchFamily="34" charset="0"/>
            </a:endParaRPr>
          </a:p>
          <a:p>
            <a:endParaRPr lang="en-US" sz="1800" dirty="0">
              <a:latin typeface="Bell MT" panose="02020503060305020303" pitchFamily="18" charset="0"/>
            </a:endParaRPr>
          </a:p>
        </p:txBody>
      </p:sp>
      <p:pic>
        <p:nvPicPr>
          <p:cNvPr id="4" name="Picture 3">
            <a:extLst>
              <a:ext uri="{FF2B5EF4-FFF2-40B4-BE49-F238E27FC236}">
                <a16:creationId xmlns:a16="http://schemas.microsoft.com/office/drawing/2014/main" id="{C7BC819C-EFF4-91F3-B609-0ABBFE7B9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227" y="3124940"/>
            <a:ext cx="8104572" cy="3302493"/>
          </a:xfrm>
          <a:prstGeom prst="rect">
            <a:avLst/>
          </a:prstGeom>
        </p:spPr>
      </p:pic>
    </p:spTree>
    <p:extLst>
      <p:ext uri="{BB962C8B-B14F-4D97-AF65-F5344CB8AC3E}">
        <p14:creationId xmlns:p14="http://schemas.microsoft.com/office/powerpoint/2010/main" val="18844930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FA48-ED62-EB62-3D15-A46CD0F9C1EE}"/>
              </a:ext>
            </a:extLst>
          </p:cNvPr>
          <p:cNvSpPr>
            <a:spLocks noGrp="1"/>
          </p:cNvSpPr>
          <p:nvPr>
            <p:ph type="title"/>
          </p:nvPr>
        </p:nvSpPr>
        <p:spPr>
          <a:xfrm>
            <a:off x="3062796" y="365126"/>
            <a:ext cx="8291004" cy="1055302"/>
          </a:xfrm>
        </p:spPr>
        <p:txBody>
          <a:bodyPr>
            <a:normAutofit/>
          </a:bodyPr>
          <a:lstStyle/>
          <a:p>
            <a:r>
              <a:rPr lang="en-US" sz="2800" b="1" dirty="0">
                <a:effectLst/>
                <a:latin typeface="Baskerville Old Face" panose="02020602080505020303" pitchFamily="18" charset="0"/>
                <a:ea typeface="Calibri" panose="020F0502020204030204" pitchFamily="34" charset="0"/>
              </a:rPr>
              <a:t>TOPICS :</a:t>
            </a:r>
            <a:endParaRPr lang="en-US" sz="6000"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9370CD43-3D5F-7039-9A8C-0F85E5CBADAE}"/>
              </a:ext>
            </a:extLst>
          </p:cNvPr>
          <p:cNvSpPr>
            <a:spLocks noGrp="1"/>
          </p:cNvSpPr>
          <p:nvPr>
            <p:ph idx="1"/>
          </p:nvPr>
        </p:nvSpPr>
        <p:spPr>
          <a:xfrm>
            <a:off x="3062796" y="1659108"/>
            <a:ext cx="8291004" cy="4752729"/>
          </a:xfrm>
        </p:spPr>
        <p:txBody>
          <a:bodyPr>
            <a:normAutofit lnSpcReduction="10000"/>
          </a:bodyPr>
          <a:lstStyle/>
          <a:p>
            <a:pPr algn="just">
              <a:lnSpc>
                <a:spcPct val="107000"/>
              </a:lnSpc>
              <a:spcAft>
                <a:spcPts val="800"/>
              </a:spcAft>
            </a:pPr>
            <a:r>
              <a:rPr lang="en-GB" sz="1800" kern="1200" dirty="0">
                <a:solidFill>
                  <a:srgbClr val="000000"/>
                </a:solidFill>
                <a:effectLst/>
                <a:latin typeface="Baskerville Old Face" panose="02020602080505020303" pitchFamily="18" charset="0"/>
                <a:ea typeface="Calibri" panose="020F0502020204030204" pitchFamily="34" charset="0"/>
                <a:cs typeface="Arial" panose="020B0604020202020204" pitchFamily="34" charset="0"/>
              </a:rPr>
              <a:t>What is Metabolic syndrome? </a:t>
            </a:r>
            <a:endParaRPr lang="en-US" sz="1800" dirty="0">
              <a:effectLst/>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1800" kern="1200" dirty="0">
                <a:solidFill>
                  <a:srgbClr val="000000"/>
                </a:solidFill>
                <a:effectLst/>
                <a:latin typeface="Baskerville Old Face" panose="02020602080505020303" pitchFamily="18" charset="0"/>
                <a:ea typeface="Calibri" panose="020F0502020204030204" pitchFamily="34" charset="0"/>
                <a:cs typeface="Arial" panose="020B0604020202020204" pitchFamily="34" charset="0"/>
              </a:rPr>
              <a:t>The metabolic factors According to the National Heart Lung and Blood Institute (NHLBI).</a:t>
            </a:r>
            <a:endParaRPr lang="en-US" sz="1800" dirty="0">
              <a:effectLst/>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1800" kern="1200" dirty="0">
                <a:solidFill>
                  <a:srgbClr val="000000"/>
                </a:solidFill>
                <a:effectLst/>
                <a:latin typeface="Baskerville Old Face" panose="02020602080505020303" pitchFamily="18" charset="0"/>
                <a:ea typeface="Calibri" panose="020F0502020204030204" pitchFamily="34" charset="0"/>
                <a:cs typeface="Arial" panose="020B0604020202020204" pitchFamily="34" charset="0"/>
              </a:rPr>
              <a:t>Who is at risk for metabolic syndrome?</a:t>
            </a:r>
            <a:endParaRPr lang="en-US" sz="1800" dirty="0">
              <a:effectLst/>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1800" kern="1200" dirty="0">
                <a:solidFill>
                  <a:srgbClr val="000000"/>
                </a:solidFill>
                <a:effectLst/>
                <a:latin typeface="Baskerville Old Face" panose="02020602080505020303" pitchFamily="18" charset="0"/>
                <a:ea typeface="Calibri" panose="020F0502020204030204" pitchFamily="34" charset="0"/>
                <a:cs typeface="Arial" panose="020B0604020202020204" pitchFamily="34" charset="0"/>
              </a:rPr>
              <a:t>What causes metabolic syndrome?</a:t>
            </a:r>
            <a:endParaRPr lang="en-US" sz="1800" dirty="0">
              <a:effectLst/>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1800" kern="1200" dirty="0">
                <a:solidFill>
                  <a:srgbClr val="000000"/>
                </a:solidFill>
                <a:effectLst/>
                <a:latin typeface="Baskerville Old Face" panose="02020602080505020303" pitchFamily="18" charset="0"/>
                <a:ea typeface="Calibri" panose="020F0502020204030204" pitchFamily="34" charset="0"/>
                <a:cs typeface="Arial" panose="020B0604020202020204" pitchFamily="34" charset="0"/>
              </a:rPr>
              <a:t>What are the symptoms of metabolic syndrome?</a:t>
            </a:r>
            <a:endParaRPr lang="en-US" sz="1800" dirty="0">
              <a:effectLst/>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US" sz="1800" kern="1200" dirty="0">
                <a:solidFill>
                  <a:srgbClr val="000000"/>
                </a:solidFill>
                <a:effectLst/>
                <a:latin typeface="Baskerville Old Face" panose="02020602080505020303" pitchFamily="18" charset="0"/>
                <a:ea typeface="Times New Roman" panose="02020603050405020304" pitchFamily="18" charset="0"/>
                <a:cs typeface="Times New Roman" panose="02020603050405020304" pitchFamily="18" charset="0"/>
              </a:rPr>
              <a:t>What is the relation between metabolic syndrome and vitamin D?</a:t>
            </a:r>
            <a:endParaRPr lang="en-US" sz="1800" dirty="0">
              <a:effectLst/>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US" sz="1800" kern="1200" dirty="0">
                <a:solidFill>
                  <a:srgbClr val="000000"/>
                </a:solidFill>
                <a:effectLst/>
                <a:latin typeface="Baskerville Old Face" panose="02020602080505020303" pitchFamily="18" charset="0"/>
                <a:ea typeface="Calibri" panose="020F0502020204030204" pitchFamily="34" charset="0"/>
                <a:cs typeface="Arial" panose="020B0604020202020204" pitchFamily="34" charset="0"/>
              </a:rPr>
              <a:t>How is metabolic syndrome diagnosed?</a:t>
            </a:r>
            <a:endParaRPr lang="en-US" sz="1800" dirty="0">
              <a:effectLst/>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US" sz="1800" kern="1200" dirty="0">
                <a:solidFill>
                  <a:srgbClr val="000000"/>
                </a:solidFill>
                <a:effectLst/>
                <a:latin typeface="Baskerville Old Face" panose="02020602080505020303" pitchFamily="18" charset="0"/>
                <a:ea typeface="Calibri" panose="020F0502020204030204" pitchFamily="34" charset="0"/>
                <a:cs typeface="Arial" panose="020B0604020202020204" pitchFamily="34" charset="0"/>
              </a:rPr>
              <a:t>How do I prevent or reverse metabolic syndrome?</a:t>
            </a:r>
            <a:endParaRPr lang="en-US" sz="1800" dirty="0">
              <a:effectLst/>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US" sz="1800" spc="-20" dirty="0">
                <a:solidFill>
                  <a:srgbClr val="000000"/>
                </a:solidFill>
                <a:effectLst/>
                <a:latin typeface="Baskerville Old Face" panose="02020602080505020303" pitchFamily="18" charset="0"/>
                <a:ea typeface="Calibri" panose="020F0502020204030204" pitchFamily="34" charset="0"/>
                <a:cs typeface="Arial" panose="020B0604020202020204" pitchFamily="34" charset="0"/>
              </a:rPr>
              <a:t>How Do You Treat Metabolic Syndrome?</a:t>
            </a:r>
            <a:endParaRPr lang="en-US" sz="1800" dirty="0">
              <a:effectLst/>
              <a:latin typeface="Baskerville Old Face" panose="02020602080505020303" pitchFamily="18" charset="0"/>
              <a:ea typeface="Calibri" panose="020F0502020204030204" pitchFamily="34" charset="0"/>
              <a:cs typeface="Arial" panose="020B0604020202020204" pitchFamily="34" charset="0"/>
            </a:endParaRPr>
          </a:p>
          <a:p>
            <a:pPr>
              <a:lnSpc>
                <a:spcPct val="107000"/>
              </a:lnSpc>
              <a:spcAft>
                <a:spcPts val="800"/>
              </a:spcAft>
            </a:pPr>
            <a:endParaRPr lang="en-US" sz="1800" dirty="0">
              <a:effectLst/>
              <a:latin typeface="Baskerville Old Face" panose="020206020805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391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999E-0B01-751D-D5EE-6DD59BB79A92}"/>
              </a:ext>
            </a:extLst>
          </p:cNvPr>
          <p:cNvSpPr>
            <a:spLocks noGrp="1"/>
          </p:cNvSpPr>
          <p:nvPr>
            <p:ph type="title"/>
          </p:nvPr>
        </p:nvSpPr>
        <p:spPr>
          <a:xfrm>
            <a:off x="838200" y="365125"/>
            <a:ext cx="10515600" cy="64692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3B37A8F-90F9-9F99-B8D6-EFF6B75FF2A0}"/>
              </a:ext>
            </a:extLst>
          </p:cNvPr>
          <p:cNvSpPr>
            <a:spLocks noGrp="1"/>
          </p:cNvSpPr>
          <p:nvPr>
            <p:ph idx="1"/>
          </p:nvPr>
        </p:nvSpPr>
        <p:spPr>
          <a:xfrm>
            <a:off x="3870664" y="1260629"/>
            <a:ext cx="6701900" cy="4916334"/>
          </a:xfrm>
        </p:spPr>
        <p:txBody>
          <a:bodyPr/>
          <a:lstStyle/>
          <a:p>
            <a:pPr>
              <a:buFont typeface="Symbol" panose="05050102010706020507" pitchFamily="18" charset="2"/>
              <a:buChar char="©"/>
            </a:pPr>
            <a:r>
              <a:rPr lang="en-US" dirty="0">
                <a:latin typeface="Gigi" panose="04040504061007020D02" pitchFamily="82" charset="0"/>
              </a:rPr>
              <a:t>DONE BY:</a:t>
            </a:r>
          </a:p>
          <a:p>
            <a:pPr marL="0" indent="0">
              <a:buNone/>
            </a:pPr>
            <a:r>
              <a:rPr lang="en-US" dirty="0">
                <a:latin typeface="Gigi" panose="04040504061007020D02" pitchFamily="82" charset="0"/>
              </a:rPr>
              <a:t>OLA   HAMMAD </a:t>
            </a:r>
          </a:p>
          <a:p>
            <a:pPr marL="0" indent="0">
              <a:buNone/>
            </a:pPr>
            <a:r>
              <a:rPr lang="en-US" dirty="0">
                <a:latin typeface="Gigi" panose="04040504061007020D02" pitchFamily="82" charset="0"/>
              </a:rPr>
              <a:t>LAMIS   RAMADAN</a:t>
            </a:r>
          </a:p>
          <a:p>
            <a:pPr marL="0" indent="0">
              <a:buNone/>
            </a:pPr>
            <a:r>
              <a:rPr lang="en-US" dirty="0">
                <a:latin typeface="Gigi" panose="04040504061007020D02" pitchFamily="82" charset="0"/>
              </a:rPr>
              <a:t>MAJDAL  ALKHATEEB</a:t>
            </a:r>
          </a:p>
          <a:p>
            <a:pPr marL="0" indent="0">
              <a:buNone/>
            </a:pPr>
            <a:endParaRPr lang="en-US" dirty="0">
              <a:latin typeface="Gigi" panose="04040504061007020D02" pitchFamily="82" charset="0"/>
            </a:endParaRPr>
          </a:p>
          <a:p>
            <a:pPr>
              <a:buFont typeface="Symbol" panose="05050102010706020507" pitchFamily="18" charset="2"/>
              <a:buChar char="©"/>
            </a:pPr>
            <a:r>
              <a:rPr lang="en-US" dirty="0">
                <a:latin typeface="Gigi" panose="04040504061007020D02" pitchFamily="82" charset="0"/>
              </a:rPr>
              <a:t> DR. SAFAA MUHANNA</a:t>
            </a:r>
          </a:p>
          <a:p>
            <a:pPr marL="0" indent="0">
              <a:buNone/>
            </a:pPr>
            <a:endParaRPr lang="en-US" dirty="0">
              <a:latin typeface="Gigi" panose="04040504061007020D02" pitchFamily="82" charset="0"/>
            </a:endParaRPr>
          </a:p>
          <a:p>
            <a:pPr>
              <a:buFont typeface="Symbol" panose="05050102010706020507" pitchFamily="18" charset="2"/>
              <a:buChar char="©"/>
            </a:pPr>
            <a:r>
              <a:rPr lang="en-US" dirty="0">
                <a:latin typeface="Gigi" panose="04040504061007020D02" pitchFamily="82" charset="0"/>
              </a:rPr>
              <a:t> 30.MAY.2022</a:t>
            </a:r>
          </a:p>
        </p:txBody>
      </p:sp>
    </p:spTree>
    <p:extLst>
      <p:ext uri="{BB962C8B-B14F-4D97-AF65-F5344CB8AC3E}">
        <p14:creationId xmlns:p14="http://schemas.microsoft.com/office/powerpoint/2010/main" val="20372034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E3-ADF5-2877-0A4D-102E6B751D06}"/>
              </a:ext>
            </a:extLst>
          </p:cNvPr>
          <p:cNvSpPr>
            <a:spLocks noGrp="1"/>
          </p:cNvSpPr>
          <p:nvPr>
            <p:ph type="title"/>
          </p:nvPr>
        </p:nvSpPr>
        <p:spPr>
          <a:xfrm>
            <a:off x="2981324" y="365125"/>
            <a:ext cx="8372475" cy="1325563"/>
          </a:xfrm>
        </p:spPr>
        <p:txBody>
          <a:bodyPr/>
          <a:lstStyle/>
          <a:p>
            <a:r>
              <a:rPr lang="en-GB" sz="4400" b="1" dirty="0">
                <a:effectLst/>
                <a:latin typeface="Baskerville Old Face" panose="02020602080505020303" pitchFamily="18" charset="0"/>
                <a:ea typeface="Calibri" panose="020F0502020204030204" pitchFamily="34" charset="0"/>
                <a:cs typeface="Arial" panose="020B0604020202020204" pitchFamily="34" charset="0"/>
              </a:rPr>
              <a:t>What is Metabolic syndrome?</a:t>
            </a:r>
            <a:endParaRPr lang="en-US"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A6AEFE5-7426-8768-9D08-B75A79725B2D}"/>
              </a:ext>
            </a:extLst>
          </p:cNvPr>
          <p:cNvSpPr>
            <a:spLocks noGrp="1"/>
          </p:cNvSpPr>
          <p:nvPr>
            <p:ph idx="1"/>
          </p:nvPr>
        </p:nvSpPr>
        <p:spPr>
          <a:xfrm>
            <a:off x="2981325" y="1619250"/>
            <a:ext cx="8858250" cy="4557713"/>
          </a:xfrm>
        </p:spPr>
        <p:txBody>
          <a:bodyPr/>
          <a:lstStyle/>
          <a:p>
            <a:pPr marL="0" indent="0" algn="just">
              <a:buNone/>
            </a:pPr>
            <a:r>
              <a:rPr lang="en-GB" sz="3200" dirty="0">
                <a:effectLst/>
                <a:latin typeface="Bell MT" panose="02020503060305020303" pitchFamily="18" charset="0"/>
                <a:ea typeface="Calibri" panose="020F0502020204030204" pitchFamily="34" charset="0"/>
                <a:cs typeface="Arial" panose="020B0604020202020204" pitchFamily="34" charset="0"/>
              </a:rPr>
              <a:t>is the name for a group of risk factors for </a:t>
            </a:r>
            <a:r>
              <a:rPr lang="en-GB" sz="3200" dirty="0">
                <a:solidFill>
                  <a:schemeClr val="tx1">
                    <a:lumMod val="95000"/>
                    <a:lumOff val="5000"/>
                  </a:schemeClr>
                </a:solidFill>
                <a:latin typeface="Bell MT" panose="02020503060305020303" pitchFamily="18" charset="0"/>
                <a:ea typeface="Calibri" panose="020F0502020204030204" pitchFamily="34" charset="0"/>
                <a:cs typeface="Arial" panose="020B0604020202020204" pitchFamily="34" charset="0"/>
              </a:rPr>
              <a:t>heart disease</a:t>
            </a:r>
            <a:r>
              <a:rPr lang="en-GB" sz="3200" dirty="0">
                <a:solidFill>
                  <a:schemeClr val="tx1">
                    <a:lumMod val="95000"/>
                    <a:lumOff val="5000"/>
                  </a:schemeClr>
                </a:solidFill>
                <a:effectLst/>
                <a:latin typeface="Bell MT" panose="02020503060305020303" pitchFamily="18" charset="0"/>
                <a:ea typeface="Calibri" panose="020F0502020204030204" pitchFamily="34" charset="0"/>
                <a:cs typeface="Arial" panose="020B0604020202020204" pitchFamily="34" charset="0"/>
              </a:rPr>
              <a:t>, </a:t>
            </a:r>
            <a:r>
              <a:rPr lang="en-GB" sz="3200" dirty="0">
                <a:solidFill>
                  <a:schemeClr val="tx1">
                    <a:lumMod val="95000"/>
                    <a:lumOff val="5000"/>
                  </a:schemeClr>
                </a:solidFill>
                <a:latin typeface="Bell MT" panose="02020503060305020303" pitchFamily="18" charset="0"/>
                <a:ea typeface="Calibri" panose="020F0502020204030204" pitchFamily="34" charset="0"/>
                <a:cs typeface="Arial" panose="020B0604020202020204" pitchFamily="34" charset="0"/>
              </a:rPr>
              <a:t>diabetes</a:t>
            </a:r>
            <a:r>
              <a:rPr lang="en-GB" sz="3200" dirty="0">
                <a:effectLst/>
                <a:latin typeface="Bell MT" panose="02020503060305020303" pitchFamily="18" charset="0"/>
                <a:ea typeface="Calibri" panose="020F0502020204030204" pitchFamily="34" charset="0"/>
                <a:cs typeface="Arial" panose="020B0604020202020204" pitchFamily="34" charset="0"/>
              </a:rPr>
              <a:t>,</a:t>
            </a:r>
            <a:r>
              <a:rPr lang="en-US" sz="3200" dirty="0">
                <a:solidFill>
                  <a:srgbClr val="212B32"/>
                </a:solidFill>
                <a:latin typeface="Bell MT" panose="02020503060305020303" pitchFamily="18" charset="0"/>
                <a:ea typeface="Calibri" panose="020F0502020204030204" pitchFamily="34" charset="0"/>
                <a:cs typeface="Arial" panose="020B0604020202020204" pitchFamily="34" charset="0"/>
              </a:rPr>
              <a:t> </a:t>
            </a:r>
            <a:r>
              <a:rPr lang="en-US" sz="3200" dirty="0">
                <a:solidFill>
                  <a:schemeClr val="tx1">
                    <a:lumMod val="95000"/>
                    <a:lumOff val="5000"/>
                  </a:schemeClr>
                </a:solidFill>
                <a:latin typeface="Bell MT" panose="02020503060305020303" pitchFamily="18" charset="0"/>
              </a:rPr>
              <a:t>high blood presser </a:t>
            </a:r>
            <a:r>
              <a:rPr lang="en-US" sz="3200" b="0" i="0" dirty="0">
                <a:solidFill>
                  <a:schemeClr val="tx1">
                    <a:lumMod val="95000"/>
                    <a:lumOff val="5000"/>
                  </a:schemeClr>
                </a:solidFill>
                <a:effectLst/>
                <a:latin typeface="Bell MT" panose="02020503060305020303" pitchFamily="18" charset="0"/>
              </a:rPr>
              <a:t>and </a:t>
            </a:r>
            <a:r>
              <a:rPr lang="en-US" sz="3200" dirty="0">
                <a:solidFill>
                  <a:schemeClr val="tx1">
                    <a:lumMod val="95000"/>
                    <a:lumOff val="5000"/>
                  </a:schemeClr>
                </a:solidFill>
                <a:latin typeface="Bell MT" panose="02020503060305020303" pitchFamily="18" charset="0"/>
              </a:rPr>
              <a:t>obesity</a:t>
            </a:r>
            <a:r>
              <a:rPr lang="en-GB" sz="3200" dirty="0">
                <a:effectLst/>
                <a:latin typeface="Bell MT" panose="02020503060305020303" pitchFamily="18" charset="0"/>
                <a:ea typeface="Calibri" panose="020F0502020204030204" pitchFamily="34" charset="0"/>
                <a:cs typeface="Arial" panose="020B0604020202020204" pitchFamily="34" charset="0"/>
              </a:rPr>
              <a:t>. </a:t>
            </a:r>
            <a:r>
              <a:rPr lang="en-GB" sz="3200" dirty="0">
                <a:latin typeface="Bell MT" panose="02020503060305020303" pitchFamily="18" charset="0"/>
                <a:ea typeface="Calibri" panose="020F0502020204030204" pitchFamily="34" charset="0"/>
                <a:cs typeface="Arial" panose="020B0604020202020204" pitchFamily="34" charset="0"/>
              </a:rPr>
              <a:t> That </a:t>
            </a:r>
            <a:r>
              <a:rPr lang="en-GB" sz="3200" dirty="0">
                <a:effectLst/>
                <a:latin typeface="Bell MT" panose="02020503060305020303" pitchFamily="18" charset="0"/>
                <a:ea typeface="Calibri" panose="020F0502020204030204" pitchFamily="34" charset="0"/>
                <a:cs typeface="Arial" panose="020B0604020202020204" pitchFamily="34" charset="0"/>
              </a:rPr>
              <a:t>can have just one risk factor, but people often have several of them together. When you have at least three of them,</a:t>
            </a:r>
            <a:r>
              <a:rPr lang="en-US" sz="3200" b="0" i="0" dirty="0">
                <a:solidFill>
                  <a:srgbClr val="212B32"/>
                </a:solidFill>
                <a:effectLst/>
                <a:latin typeface="Bell MT" panose="02020503060305020303" pitchFamily="18" charset="0"/>
              </a:rPr>
              <a:t> It puts you at greater risk of getting </a:t>
            </a:r>
            <a:r>
              <a:rPr lang="en-US" sz="3200" dirty="0">
                <a:solidFill>
                  <a:schemeClr val="tx1">
                    <a:lumMod val="95000"/>
                    <a:lumOff val="5000"/>
                  </a:schemeClr>
                </a:solidFill>
                <a:latin typeface="Bell MT" panose="02020503060305020303" pitchFamily="18" charset="0"/>
              </a:rPr>
              <a:t>coronary heart disease</a:t>
            </a:r>
            <a:r>
              <a:rPr lang="en-US" sz="3200" b="0" i="0" dirty="0">
                <a:solidFill>
                  <a:schemeClr val="tx1">
                    <a:lumMod val="95000"/>
                    <a:lumOff val="5000"/>
                  </a:schemeClr>
                </a:solidFill>
                <a:effectLst/>
                <a:latin typeface="Bell MT" panose="02020503060305020303" pitchFamily="18" charset="0"/>
              </a:rPr>
              <a:t>, </a:t>
            </a:r>
            <a:r>
              <a:rPr lang="en-US" sz="3200" dirty="0">
                <a:solidFill>
                  <a:schemeClr val="tx1">
                    <a:lumMod val="95000"/>
                    <a:lumOff val="5000"/>
                  </a:schemeClr>
                </a:solidFill>
                <a:latin typeface="Bell MT" panose="02020503060305020303" pitchFamily="18" charset="0"/>
              </a:rPr>
              <a:t>stroke</a:t>
            </a:r>
            <a:r>
              <a:rPr lang="en-US" sz="3200" b="0" i="0" dirty="0">
                <a:solidFill>
                  <a:schemeClr val="tx1">
                    <a:lumMod val="95000"/>
                    <a:lumOff val="5000"/>
                  </a:schemeClr>
                </a:solidFill>
                <a:effectLst/>
                <a:latin typeface="Bell MT" panose="02020503060305020303" pitchFamily="18" charset="0"/>
              </a:rPr>
              <a:t> </a:t>
            </a:r>
            <a:r>
              <a:rPr lang="en-US" sz="3200" b="0" i="0" dirty="0">
                <a:solidFill>
                  <a:srgbClr val="212B32"/>
                </a:solidFill>
                <a:effectLst/>
                <a:latin typeface="Bell MT" panose="02020503060305020303" pitchFamily="18" charset="0"/>
              </a:rPr>
              <a:t>and other conditions that affect the blood vessels.</a:t>
            </a:r>
            <a:r>
              <a:rPr lang="en-GB" sz="3200" dirty="0">
                <a:effectLst/>
                <a:latin typeface="Bell MT" panose="02020503060305020303" pitchFamily="18" charset="0"/>
                <a:ea typeface="Calibri" panose="020F0502020204030204" pitchFamily="34" charset="0"/>
                <a:cs typeface="Arial" panose="020B0604020202020204" pitchFamily="34" charset="0"/>
              </a:rPr>
              <a:t> it is called metabolic syndrome. </a:t>
            </a:r>
            <a:endParaRPr lang="en-US" sz="3200" dirty="0">
              <a:effectLst/>
              <a:latin typeface="Bell MT" panose="02020503060305020303" pitchFamily="18"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81290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tile tx="0" ty="0" sx="100000" sy="100000" flip="none" algn="tl"/>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907F49-EF6E-3206-AB65-968D4ED949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971550"/>
            <a:ext cx="8953499" cy="5286375"/>
          </a:xfrm>
        </p:spPr>
      </p:pic>
    </p:spTree>
    <p:extLst>
      <p:ext uri="{BB962C8B-B14F-4D97-AF65-F5344CB8AC3E}">
        <p14:creationId xmlns:p14="http://schemas.microsoft.com/office/powerpoint/2010/main" val="1262545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70A9-CB27-9505-4EE8-21D2FF37ED03}"/>
              </a:ext>
            </a:extLst>
          </p:cNvPr>
          <p:cNvSpPr>
            <a:spLocks noGrp="1"/>
          </p:cNvSpPr>
          <p:nvPr>
            <p:ph type="title"/>
          </p:nvPr>
        </p:nvSpPr>
        <p:spPr>
          <a:xfrm>
            <a:off x="2895598" y="365125"/>
            <a:ext cx="8458201" cy="1235075"/>
          </a:xfrm>
        </p:spPr>
        <p:txBody>
          <a:bodyPr>
            <a:normAutofit/>
          </a:bodyPr>
          <a:lstStyle/>
          <a:p>
            <a:r>
              <a:rPr lang="en-GB" sz="2400" b="1" dirty="0">
                <a:latin typeface="Baskerville Old Face" panose="02020602080505020303" pitchFamily="18" charset="0"/>
                <a:ea typeface="Calibri" panose="020F0502020204030204" pitchFamily="34" charset="0"/>
                <a:cs typeface="Arial" panose="020B0604020202020204" pitchFamily="34" charset="0"/>
              </a:rPr>
              <a:t>T</a:t>
            </a:r>
            <a:r>
              <a:rPr lang="en-GB" sz="2400" b="1" dirty="0">
                <a:effectLst/>
                <a:latin typeface="Baskerville Old Face" panose="02020602080505020303" pitchFamily="18" charset="0"/>
                <a:ea typeface="Calibri" panose="020F0502020204030204" pitchFamily="34" charset="0"/>
                <a:cs typeface="Arial" panose="020B0604020202020204" pitchFamily="34" charset="0"/>
              </a:rPr>
              <a:t>he metabolic factors According to the National Heart Lung and Blood Institute (NHLBI): </a:t>
            </a:r>
            <a:endParaRPr lang="en-US" sz="5400" b="1" dirty="0">
              <a:latin typeface="Baskerville Old Face" panose="02020602080505020303" pitchFamily="18" charset="0"/>
            </a:endParaRPr>
          </a:p>
        </p:txBody>
      </p:sp>
      <p:sp>
        <p:nvSpPr>
          <p:cNvPr id="4" name="Content Placeholder 3">
            <a:extLst>
              <a:ext uri="{FF2B5EF4-FFF2-40B4-BE49-F238E27FC236}">
                <a16:creationId xmlns:a16="http://schemas.microsoft.com/office/drawing/2014/main" id="{436C5743-6E62-DC29-172D-9FB21423DDC7}"/>
              </a:ext>
            </a:extLst>
          </p:cNvPr>
          <p:cNvSpPr>
            <a:spLocks noGrp="1"/>
          </p:cNvSpPr>
          <p:nvPr>
            <p:ph idx="1"/>
          </p:nvPr>
        </p:nvSpPr>
        <p:spPr>
          <a:xfrm>
            <a:off x="2895600" y="1825625"/>
            <a:ext cx="8458200" cy="4351338"/>
          </a:xfrm>
        </p:spPr>
        <p:txBody>
          <a:bodyPr>
            <a:normAutofit/>
          </a:bodyPr>
          <a:lstStyle/>
          <a:p>
            <a:pPr algn="just">
              <a:lnSpc>
                <a:spcPct val="107000"/>
              </a:lnSpc>
              <a:spcAft>
                <a:spcPts val="800"/>
              </a:spcAft>
              <a:buSzPts val="1000"/>
              <a:tabLst>
                <a:tab pos="457200" algn="l"/>
              </a:tabLst>
            </a:pPr>
            <a:r>
              <a:rPr lang="en-GB" sz="2400" dirty="0">
                <a:effectLst/>
                <a:latin typeface="Bell MT" panose="02020503060305020303" pitchFamily="18" charset="0"/>
                <a:ea typeface="Calibri" panose="020F0502020204030204" pitchFamily="34" charset="0"/>
                <a:cs typeface="Arial" panose="020B0604020202020204" pitchFamily="34" charset="0"/>
              </a:rPr>
              <a:t> Abdominal obesity: This means having a waist circumference of more than 35 inches for women and more than 40 inches for men. An increased waist circumference is the form of obesity most strongly tied to metabolic syndrome.</a:t>
            </a:r>
            <a:endParaRPr lang="en-US" sz="2400" dirty="0">
              <a:effectLst/>
              <a:latin typeface="Bell MT" panose="02020503060305020303" pitchFamily="18" charset="0"/>
              <a:ea typeface="Calibri" panose="020F0502020204030204" pitchFamily="34" charset="0"/>
              <a:cs typeface="Arial" panose="020B0604020202020204" pitchFamily="34" charset="0"/>
            </a:endParaRPr>
          </a:p>
          <a:p>
            <a:pPr algn="just"/>
            <a:r>
              <a:rPr lang="en-GB" sz="2400" dirty="0">
                <a:effectLst/>
                <a:latin typeface="Bell MT" panose="02020503060305020303" pitchFamily="18" charset="0"/>
                <a:ea typeface="Calibri" panose="020F0502020204030204" pitchFamily="34" charset="0"/>
                <a:cs typeface="Arial" panose="020B0604020202020204" pitchFamily="34" charset="0"/>
              </a:rPr>
              <a:t>High blood pressure of 130/80 mm Hg (millimetres of mercury) or higher. Normal blood pressure is defined as less than 120 mm Hg for systolic pressure (the top number), and less than 80 mm Hg for diastolic pressure (the bottom number). High blood pressure is strongly tied to obesity. It is often found in people with insulin resistance.</a:t>
            </a:r>
            <a:endParaRPr lang="en-US" sz="3600" dirty="0">
              <a:latin typeface="Bell MT" panose="02020503060305020303" pitchFamily="18" charset="0"/>
            </a:endParaRPr>
          </a:p>
        </p:txBody>
      </p:sp>
    </p:spTree>
    <p:extLst>
      <p:ext uri="{BB962C8B-B14F-4D97-AF65-F5344CB8AC3E}">
        <p14:creationId xmlns:p14="http://schemas.microsoft.com/office/powerpoint/2010/main" val="41737375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E5802-DEB0-ECAA-E76F-93F796D72EBD}"/>
              </a:ext>
            </a:extLst>
          </p:cNvPr>
          <p:cNvSpPr>
            <a:spLocks noGrp="1"/>
          </p:cNvSpPr>
          <p:nvPr>
            <p:ph idx="1"/>
          </p:nvPr>
        </p:nvSpPr>
        <p:spPr>
          <a:xfrm>
            <a:off x="2952750" y="1009650"/>
            <a:ext cx="8401050" cy="5167313"/>
          </a:xfrm>
        </p:spPr>
        <p:txBody>
          <a:bodyPr>
            <a:normAutofit lnSpcReduction="10000"/>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GB" dirty="0">
                <a:effectLst/>
                <a:latin typeface="Bell MT" panose="02020503060305020303" pitchFamily="18" charset="0"/>
                <a:ea typeface="Calibri" panose="020F0502020204030204" pitchFamily="34" charset="0"/>
                <a:cs typeface="Arial" panose="020B0604020202020204" pitchFamily="34" charset="0"/>
              </a:rPr>
              <a:t>Impaired fasting blood glucose. This means a level equal to or greater than 100 mg/dL</a:t>
            </a:r>
          </a:p>
          <a:p>
            <a:pPr marL="342900" lvl="0" indent="-342900" algn="just">
              <a:lnSpc>
                <a:spcPct val="107000"/>
              </a:lnSpc>
              <a:spcAft>
                <a:spcPts val="800"/>
              </a:spcAft>
              <a:buSzPts val="1000"/>
              <a:buFont typeface="Symbol" panose="05050102010706020507" pitchFamily="18" charset="2"/>
              <a:buChar char=""/>
              <a:tabLst>
                <a:tab pos="457200" algn="l"/>
              </a:tabLst>
            </a:pPr>
            <a:endParaRPr lang="en-US" dirty="0">
              <a:effectLst/>
              <a:latin typeface="Bell MT" panose="02020503060305020303" pitchFamily="18"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dirty="0">
                <a:effectLst/>
                <a:latin typeface="Bell MT" panose="02020503060305020303" pitchFamily="18" charset="0"/>
                <a:ea typeface="Calibri" panose="020F0502020204030204" pitchFamily="34" charset="0"/>
                <a:cs typeface="Arial" panose="020B0604020202020204" pitchFamily="34" charset="0"/>
              </a:rPr>
              <a:t>High triglyceride levels of more than 150 mg/dL. Triglycerides are a type of fat in the blood.</a:t>
            </a:r>
          </a:p>
          <a:p>
            <a:pPr marL="0" lvl="0" indent="0" algn="just">
              <a:lnSpc>
                <a:spcPct val="107000"/>
              </a:lnSpc>
              <a:spcAft>
                <a:spcPts val="800"/>
              </a:spcAft>
              <a:buSzPts val="1000"/>
              <a:buNone/>
              <a:tabLst>
                <a:tab pos="457200" algn="l"/>
              </a:tabLst>
            </a:pPr>
            <a:endParaRPr lang="en-US" dirty="0">
              <a:effectLst/>
              <a:latin typeface="Bell MT" panose="02020503060305020303" pitchFamily="18"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dirty="0">
                <a:effectLst/>
                <a:latin typeface="Bell MT" panose="02020503060305020303" pitchFamily="18" charset="0"/>
                <a:ea typeface="Calibri" panose="020F0502020204030204" pitchFamily="34" charset="0"/>
                <a:cs typeface="Arial" panose="020B0604020202020204" pitchFamily="34" charset="0"/>
              </a:rPr>
              <a:t>Low HDL (good) cholesterol. Less than 40 mg/dL for men and less than 50 mg/dL for women is considered low.</a:t>
            </a:r>
            <a:endParaRPr lang="en-US" dirty="0">
              <a:effectLst/>
              <a:latin typeface="Bell MT" panose="02020503060305020303" pitchFamily="18" charset="0"/>
              <a:ea typeface="Calibri" panose="020F0502020204030204" pitchFamily="34" charset="0"/>
              <a:cs typeface="Arial" panose="020B0604020202020204" pitchFamily="34" charset="0"/>
            </a:endParaRPr>
          </a:p>
          <a:p>
            <a:pPr algn="just"/>
            <a:endParaRPr lang="en-US" dirty="0"/>
          </a:p>
        </p:txBody>
      </p:sp>
    </p:spTree>
    <p:extLst>
      <p:ext uri="{BB962C8B-B14F-4D97-AF65-F5344CB8AC3E}">
        <p14:creationId xmlns:p14="http://schemas.microsoft.com/office/powerpoint/2010/main" val="5741352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3B959-53BA-7F5E-C3FC-0CFDBEE0E9FA}"/>
              </a:ext>
            </a:extLst>
          </p:cNvPr>
          <p:cNvSpPr>
            <a:spLocks noGrp="1"/>
          </p:cNvSpPr>
          <p:nvPr>
            <p:ph idx="1"/>
          </p:nvPr>
        </p:nvSpPr>
        <p:spPr>
          <a:xfrm>
            <a:off x="3019424" y="704850"/>
            <a:ext cx="8334375" cy="5472113"/>
          </a:xfrm>
        </p:spPr>
        <p:txBody>
          <a:bodyPr>
            <a:normAutofit lnSpcReduction="10000"/>
          </a:bodyPr>
          <a:lstStyle/>
          <a:p>
            <a:pPr algn="just">
              <a:lnSpc>
                <a:spcPct val="107000"/>
              </a:lnSpc>
              <a:spcAft>
                <a:spcPts val="800"/>
              </a:spcAft>
              <a:buFont typeface="Wingdings" panose="05000000000000000000" pitchFamily="2" charset="2"/>
              <a:buChar char="ü"/>
            </a:pPr>
            <a:r>
              <a:rPr lang="en-GB" sz="2400" dirty="0">
                <a:effectLst/>
                <a:latin typeface="Bell MT" panose="02020503060305020303" pitchFamily="18" charset="0"/>
                <a:ea typeface="Calibri" panose="020F0502020204030204" pitchFamily="34" charset="0"/>
                <a:cs typeface="Arial" panose="020B0604020202020204" pitchFamily="34" charset="0"/>
              </a:rPr>
              <a:t>Most people who have metabolic syndrome have insulin resistance. The body makes insulin to move glucose (sugar) into cells for use as energy. Obesity, commonly found in people with metabolic syndrome, makes it more difficult for cells in the body to respond to insulin. If the body can’t make enough insulin to override the resistance, the blood sugar level increases, causing type 2 diabetes. Metabolic syndrome may be a start of the development of type 2 diabetes.</a:t>
            </a:r>
            <a:endParaRPr lang="en-US" sz="2400" dirty="0">
              <a:effectLst/>
              <a:latin typeface="Bell MT" panose="02020503060305020303" pitchFamily="18" charset="0"/>
              <a:ea typeface="Calibri" panose="020F0502020204030204" pitchFamily="34" charset="0"/>
              <a:cs typeface="Arial" panose="020B0604020202020204" pitchFamily="34" charset="0"/>
            </a:endParaRPr>
          </a:p>
          <a:p>
            <a:pPr algn="just">
              <a:buFont typeface="Wingdings" panose="05000000000000000000" pitchFamily="2" charset="2"/>
              <a:buChar char="ü"/>
            </a:pPr>
            <a:r>
              <a:rPr lang="en-GB" sz="2400" dirty="0">
                <a:effectLst/>
                <a:latin typeface="Bell MT" panose="02020503060305020303" pitchFamily="18" charset="0"/>
                <a:ea typeface="Calibri" panose="020F0502020204030204" pitchFamily="34" charset="0"/>
                <a:cs typeface="Arial" panose="020B0604020202020204" pitchFamily="34" charset="0"/>
              </a:rPr>
              <a:t>Because the population of the U.S. is aging, and because metabolic syndrome is more likely the older you are, the American Heart Association (AHA) has estimated that metabolic syndrome soon will become the main risk factor for cardiovascular disease, ahead of cigarette smoking. Experts also think that increasing rates of obesity are related to the increasing rates of metabolic syndrome.</a:t>
            </a:r>
            <a:endParaRPr lang="en-US" sz="3600" dirty="0">
              <a:latin typeface="Bell MT" panose="02020503060305020303" pitchFamily="18" charset="0"/>
            </a:endParaRPr>
          </a:p>
        </p:txBody>
      </p:sp>
    </p:spTree>
    <p:extLst>
      <p:ext uri="{BB962C8B-B14F-4D97-AF65-F5344CB8AC3E}">
        <p14:creationId xmlns:p14="http://schemas.microsoft.com/office/powerpoint/2010/main" val="40546770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tile tx="0" ty="0" sx="100000" sy="100000" flip="none" algn="tl"/>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7B939C-AD20-BC55-18EB-D4983B99AA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2074" y="638175"/>
            <a:ext cx="9515475" cy="5538788"/>
          </a:xfrm>
          <a:blipFill dpi="0" rotWithShape="1">
            <a:blip r:embed="rId2">
              <a:alphaModFix amt="86000"/>
            </a:blip>
            <a:srcRect/>
            <a:tile tx="0" ty="0" sx="100000" sy="100000" flip="none" algn="tl"/>
          </a:blipFill>
        </p:spPr>
      </p:pic>
    </p:spTree>
    <p:extLst>
      <p:ext uri="{BB962C8B-B14F-4D97-AF65-F5344CB8AC3E}">
        <p14:creationId xmlns:p14="http://schemas.microsoft.com/office/powerpoint/2010/main" val="6146963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C98B-F3C5-A977-25EB-561D8F5FAD8B}"/>
              </a:ext>
            </a:extLst>
          </p:cNvPr>
          <p:cNvSpPr>
            <a:spLocks noGrp="1"/>
          </p:cNvSpPr>
          <p:nvPr>
            <p:ph type="title"/>
          </p:nvPr>
        </p:nvSpPr>
        <p:spPr>
          <a:xfrm>
            <a:off x="3067050" y="681037"/>
            <a:ext cx="8286750" cy="328613"/>
          </a:xfrm>
        </p:spPr>
        <p:txBody>
          <a:bodyPr>
            <a:normAutofit fontScale="90000"/>
          </a:bodyPr>
          <a:lstStyle/>
          <a:p>
            <a:r>
              <a:rPr lang="en-GB" sz="2800" b="1" dirty="0">
                <a:effectLst/>
                <a:latin typeface="Baskerville Old Face" panose="02020602080505020303" pitchFamily="18" charset="0"/>
                <a:ea typeface="Calibri" panose="020F0502020204030204" pitchFamily="34" charset="0"/>
                <a:cs typeface="Arial" panose="020B0604020202020204" pitchFamily="34" charset="0"/>
              </a:rPr>
              <a:t>Who is at risk for metabolic syndrome?</a:t>
            </a:r>
            <a:br>
              <a:rPr lang="en-US" sz="2800" b="1" dirty="0">
                <a:effectLst/>
                <a:latin typeface="Baskerville Old Face" panose="02020602080505020303" pitchFamily="18" charset="0"/>
                <a:ea typeface="Calibri" panose="020F0502020204030204" pitchFamily="34" charset="0"/>
                <a:cs typeface="Arial" panose="020B0604020202020204" pitchFamily="34" charset="0"/>
              </a:rPr>
            </a:br>
            <a:endParaRPr lang="en-US" sz="5400"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EDC2D99D-3E3A-8824-C20B-49837FD9A507}"/>
              </a:ext>
            </a:extLst>
          </p:cNvPr>
          <p:cNvSpPr>
            <a:spLocks noGrp="1"/>
          </p:cNvSpPr>
          <p:nvPr>
            <p:ph idx="1"/>
          </p:nvPr>
        </p:nvSpPr>
        <p:spPr>
          <a:xfrm>
            <a:off x="3067050" y="1009650"/>
            <a:ext cx="8286750" cy="5667375"/>
          </a:xfrm>
        </p:spPr>
        <p:txBody>
          <a:bodyPr>
            <a:normAutofit lnSpcReduction="10000"/>
          </a:bodyPr>
          <a:lstStyle/>
          <a:p>
            <a:pPr algn="just">
              <a:lnSpc>
                <a:spcPct val="107000"/>
              </a:lnSpc>
              <a:spcAft>
                <a:spcPts val="800"/>
              </a:spcAft>
            </a:pPr>
            <a:r>
              <a:rPr lang="en-GB" sz="1800" dirty="0">
                <a:effectLst/>
                <a:latin typeface="Bell MT" panose="02020503060305020303" pitchFamily="18" charset="0"/>
                <a:ea typeface="Calibri" panose="020F0502020204030204" pitchFamily="34" charset="0"/>
                <a:cs typeface="Arial" panose="020B0604020202020204" pitchFamily="34" charset="0"/>
              </a:rPr>
              <a:t>Knowing your risk factors for any disease can help guide you to take the appropriate actions. This includes changing behaviours and being monitored by your healthcare provider for the disease.</a:t>
            </a:r>
            <a:endParaRPr lang="en-US" sz="1800" dirty="0">
              <a:effectLst/>
              <a:latin typeface="Bell MT" panose="020205030603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Bell MT" panose="02020503060305020303" pitchFamily="18" charset="0"/>
                <a:ea typeface="Calibri" panose="020F0502020204030204" pitchFamily="34" charset="0"/>
                <a:cs typeface="Arial" panose="020B0604020202020204" pitchFamily="34" charset="0"/>
              </a:rPr>
              <a:t>Risk factors most closely tied to metabolic syndrome include:</a:t>
            </a:r>
            <a:endParaRPr lang="en-US" sz="1800" dirty="0">
              <a:effectLst/>
              <a:latin typeface="Bell MT" panose="02020503060305020303" pitchFamily="18" charset="0"/>
              <a:ea typeface="Calibri" panose="020F0502020204030204" pitchFamily="34" charset="0"/>
              <a:cs typeface="Arial" panose="020B0604020202020204" pitchFamily="34" charset="0"/>
            </a:endParaRPr>
          </a:p>
          <a:p>
            <a:pPr lvl="0" algn="just">
              <a:lnSpc>
                <a:spcPct val="107000"/>
              </a:lnSpc>
              <a:spcAft>
                <a:spcPts val="800"/>
              </a:spcAft>
              <a:buSzPts val="1000"/>
              <a:buFont typeface="Symbol" panose="05050102010706020507" pitchFamily="18" charset="2"/>
              <a:buChar char=""/>
              <a:tabLst>
                <a:tab pos="457200" algn="l"/>
              </a:tabLst>
            </a:pPr>
            <a:r>
              <a:rPr lang="en-GB" sz="1800" dirty="0">
                <a:solidFill>
                  <a:schemeClr val="accent4">
                    <a:lumMod val="50000"/>
                  </a:schemeClr>
                </a:solidFill>
                <a:effectLst/>
                <a:latin typeface="Bell MT" panose="02020503060305020303" pitchFamily="18" charset="0"/>
                <a:ea typeface="Calibri" panose="020F0502020204030204" pitchFamily="34" charset="0"/>
                <a:cs typeface="Arial" panose="020B0604020202020204" pitchFamily="34" charset="0"/>
              </a:rPr>
              <a:t>Age: You are more likely to have metabolic syndrome the older you are.</a:t>
            </a:r>
            <a:endParaRPr lang="en-US" sz="1800" dirty="0">
              <a:solidFill>
                <a:schemeClr val="accent4">
                  <a:lumMod val="50000"/>
                </a:schemeClr>
              </a:solidFill>
              <a:effectLst/>
              <a:latin typeface="Bell MT" panose="02020503060305020303" pitchFamily="18" charset="0"/>
              <a:ea typeface="Calibri" panose="020F0502020204030204" pitchFamily="34" charset="0"/>
              <a:cs typeface="Arial" panose="020B0604020202020204" pitchFamily="34" charset="0"/>
            </a:endParaRPr>
          </a:p>
          <a:p>
            <a:pPr lvl="0" algn="just">
              <a:lnSpc>
                <a:spcPct val="107000"/>
              </a:lnSpc>
              <a:spcAft>
                <a:spcPts val="800"/>
              </a:spcAft>
              <a:buSzPts val="1000"/>
              <a:buFont typeface="Symbol" panose="05050102010706020507" pitchFamily="18" charset="2"/>
              <a:buChar char=""/>
              <a:tabLst>
                <a:tab pos="457200" algn="l"/>
              </a:tabLst>
            </a:pPr>
            <a:r>
              <a:rPr lang="en-GB" sz="1800" dirty="0">
                <a:solidFill>
                  <a:schemeClr val="accent4">
                    <a:lumMod val="50000"/>
                  </a:schemeClr>
                </a:solidFill>
                <a:effectLst/>
                <a:latin typeface="Bell MT" panose="02020503060305020303" pitchFamily="18" charset="0"/>
                <a:ea typeface="Calibri" panose="020F0502020204030204" pitchFamily="34" charset="0"/>
                <a:cs typeface="Arial" panose="020B0604020202020204" pitchFamily="34" charset="0"/>
              </a:rPr>
              <a:t>Ethnicity: African Americans and Mexican Americans are more likely to get metabolic syndrome. African-American women are about 60% more likely than African-American men to have the syndrome.</a:t>
            </a:r>
            <a:endParaRPr lang="en-US" sz="1800" dirty="0">
              <a:solidFill>
                <a:schemeClr val="accent4">
                  <a:lumMod val="50000"/>
                </a:schemeClr>
              </a:solidFill>
              <a:effectLst/>
              <a:latin typeface="Bell MT" panose="02020503060305020303" pitchFamily="18" charset="0"/>
              <a:ea typeface="Calibri" panose="020F0502020204030204" pitchFamily="34" charset="0"/>
              <a:cs typeface="Arial" panose="020B0604020202020204" pitchFamily="34" charset="0"/>
            </a:endParaRPr>
          </a:p>
          <a:p>
            <a:pPr lvl="0" algn="just">
              <a:lnSpc>
                <a:spcPct val="107000"/>
              </a:lnSpc>
              <a:spcAft>
                <a:spcPts val="800"/>
              </a:spcAft>
              <a:buSzPts val="1000"/>
              <a:buFont typeface="Symbol" panose="05050102010706020507" pitchFamily="18" charset="2"/>
              <a:buChar char=""/>
              <a:tabLst>
                <a:tab pos="457200" algn="l"/>
              </a:tabLst>
            </a:pPr>
            <a:r>
              <a:rPr lang="en-GB" sz="1800" dirty="0">
                <a:solidFill>
                  <a:schemeClr val="accent4">
                    <a:lumMod val="50000"/>
                  </a:schemeClr>
                </a:solidFill>
                <a:effectLst/>
                <a:latin typeface="Bell MT" panose="02020503060305020303" pitchFamily="18" charset="0"/>
                <a:ea typeface="Calibri" panose="020F0502020204030204" pitchFamily="34" charset="0"/>
                <a:cs typeface="Arial" panose="020B0604020202020204" pitchFamily="34" charset="0"/>
              </a:rPr>
              <a:t>Body mass index (BMI) greater than 25. The BMI is a measure of body fat compared with height and weight.</a:t>
            </a:r>
            <a:endParaRPr lang="en-US" sz="1800" dirty="0">
              <a:solidFill>
                <a:schemeClr val="accent4">
                  <a:lumMod val="50000"/>
                </a:schemeClr>
              </a:solidFill>
              <a:effectLst/>
              <a:latin typeface="Bell MT" panose="02020503060305020303" pitchFamily="18" charset="0"/>
              <a:ea typeface="Calibri" panose="020F0502020204030204" pitchFamily="34" charset="0"/>
              <a:cs typeface="Arial" panose="020B0604020202020204" pitchFamily="34" charset="0"/>
            </a:endParaRPr>
          </a:p>
          <a:p>
            <a:pPr lvl="0" algn="just">
              <a:lnSpc>
                <a:spcPct val="107000"/>
              </a:lnSpc>
              <a:spcAft>
                <a:spcPts val="800"/>
              </a:spcAft>
              <a:buSzPts val="1000"/>
              <a:buFont typeface="Symbol" panose="05050102010706020507" pitchFamily="18" charset="2"/>
              <a:buChar char=""/>
              <a:tabLst>
                <a:tab pos="457200" algn="l"/>
              </a:tabLst>
            </a:pPr>
            <a:r>
              <a:rPr lang="en-GB" sz="1800" dirty="0">
                <a:solidFill>
                  <a:schemeClr val="accent4">
                    <a:lumMod val="50000"/>
                  </a:schemeClr>
                </a:solidFill>
                <a:effectLst/>
                <a:latin typeface="Bell MT" panose="02020503060305020303" pitchFamily="18" charset="0"/>
                <a:ea typeface="Calibri" panose="020F0502020204030204" pitchFamily="34" charset="0"/>
                <a:cs typeface="Arial" panose="020B0604020202020204" pitchFamily="34" charset="0"/>
              </a:rPr>
              <a:t>Personal or family history of diabetes. Women who have had diabetes during pregnancy (gestational diabetes) or people who have a family member with type 2 diabetes are at greater risk for metabolic syndrome.</a:t>
            </a:r>
            <a:endParaRPr lang="en-US" sz="1800" dirty="0">
              <a:solidFill>
                <a:schemeClr val="accent4">
                  <a:lumMod val="50000"/>
                </a:schemeClr>
              </a:solidFill>
              <a:effectLst/>
              <a:latin typeface="Bell MT" panose="02020503060305020303" pitchFamily="18" charset="0"/>
              <a:ea typeface="Calibri" panose="020F0502020204030204" pitchFamily="34" charset="0"/>
              <a:cs typeface="Arial" panose="020B0604020202020204" pitchFamily="34" charset="0"/>
            </a:endParaRPr>
          </a:p>
          <a:p>
            <a:pPr lvl="0" algn="just">
              <a:lnSpc>
                <a:spcPct val="107000"/>
              </a:lnSpc>
              <a:spcAft>
                <a:spcPts val="800"/>
              </a:spcAft>
              <a:buSzPts val="1000"/>
              <a:buFont typeface="Symbol" panose="05050102010706020507" pitchFamily="18" charset="2"/>
              <a:buChar char=""/>
              <a:tabLst>
                <a:tab pos="457200" algn="l"/>
              </a:tabLst>
            </a:pPr>
            <a:r>
              <a:rPr lang="en-GB" sz="1800" dirty="0">
                <a:solidFill>
                  <a:schemeClr val="accent4">
                    <a:lumMod val="50000"/>
                  </a:schemeClr>
                </a:solidFill>
                <a:effectLst/>
                <a:latin typeface="Bell MT" panose="02020503060305020303" pitchFamily="18" charset="0"/>
                <a:ea typeface="Calibri" panose="020F0502020204030204" pitchFamily="34" charset="0"/>
                <a:cs typeface="Arial" panose="020B0604020202020204" pitchFamily="34" charset="0"/>
              </a:rPr>
              <a:t> some habits like: Smoking, History of heavy drinking, Stress, Being past menopause, High-fat diet     Sedentary lifestyle. </a:t>
            </a:r>
            <a:endParaRPr lang="en-US" sz="1800" dirty="0">
              <a:solidFill>
                <a:schemeClr val="accent4">
                  <a:lumMod val="50000"/>
                </a:schemeClr>
              </a:solidFill>
              <a:effectLst/>
              <a:latin typeface="Bell MT" panose="02020503060305020303" pitchFamily="18" charset="0"/>
              <a:ea typeface="Calibri" panose="020F0502020204030204" pitchFamily="34" charset="0"/>
              <a:cs typeface="Arial" panose="020B0604020202020204" pitchFamily="34" charset="0"/>
            </a:endParaRPr>
          </a:p>
          <a:p>
            <a:pPr algn="just"/>
            <a:endParaRPr lang="en-US" dirty="0">
              <a:latin typeface="Bell MT" panose="02020503060305020303" pitchFamily="18" charset="0"/>
            </a:endParaRPr>
          </a:p>
        </p:txBody>
      </p:sp>
    </p:spTree>
    <p:extLst>
      <p:ext uri="{BB962C8B-B14F-4D97-AF65-F5344CB8AC3E}">
        <p14:creationId xmlns:p14="http://schemas.microsoft.com/office/powerpoint/2010/main" val="938197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1613</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Rounded MT Bold</vt:lpstr>
      <vt:lpstr>Baskerville Old Face</vt:lpstr>
      <vt:lpstr>Bell MT</vt:lpstr>
      <vt:lpstr>Calibri</vt:lpstr>
      <vt:lpstr>Calibri Light</vt:lpstr>
      <vt:lpstr>Gigi</vt:lpstr>
      <vt:lpstr>Symbol</vt:lpstr>
      <vt:lpstr>Wingdings</vt:lpstr>
      <vt:lpstr>Office Theme</vt:lpstr>
      <vt:lpstr>Metabolic syndrome LIFE CYCLE  </vt:lpstr>
      <vt:lpstr>TOPICS :</vt:lpstr>
      <vt:lpstr>What is Metabolic syndrome?</vt:lpstr>
      <vt:lpstr>PowerPoint Presentation</vt:lpstr>
      <vt:lpstr>The metabolic factors According to the National Heart Lung and Blood Institute (NHLBI): </vt:lpstr>
      <vt:lpstr>PowerPoint Presentation</vt:lpstr>
      <vt:lpstr>PowerPoint Presentation</vt:lpstr>
      <vt:lpstr>PowerPoint Presentation</vt:lpstr>
      <vt:lpstr>Who is at risk for metabolic syndrome? </vt:lpstr>
      <vt:lpstr>What causes metabolic syndrome? </vt:lpstr>
      <vt:lpstr>PowerPoint Presentation</vt:lpstr>
      <vt:lpstr>What are the symptoms of metabolic syndrome?</vt:lpstr>
      <vt:lpstr>acanthosis nigricans</vt:lpstr>
      <vt:lpstr>What is the relation between metabolic syndrome and vitamin D?</vt:lpstr>
      <vt:lpstr>How is metabolic syndrome diagnosed? </vt:lpstr>
      <vt:lpstr>How do I prevent or reverse metabolic syndrome? </vt:lpstr>
      <vt:lpstr>PowerPoint Presentation</vt:lpstr>
      <vt:lpstr>PowerPoint Presentation</vt:lpstr>
      <vt:lpstr>How Do You Treat Metabolic Syndrome?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Metabolic syndrome</dc:title>
  <dc:creator>Ola Hammad</dc:creator>
  <cp:lastModifiedBy>Ola Hammad</cp:lastModifiedBy>
  <cp:revision>31</cp:revision>
  <dcterms:created xsi:type="dcterms:W3CDTF">2022-05-29T16:59:29Z</dcterms:created>
  <dcterms:modified xsi:type="dcterms:W3CDTF">2022-05-29T21:22:36Z</dcterms:modified>
</cp:coreProperties>
</file>