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70"/>
  </p:normalViewPr>
  <p:slideViewPr>
    <p:cSldViewPr snapToGrid="0" snapToObjects="1">
      <p:cViewPr varScale="1">
        <p:scale>
          <a:sx n="95" d="100"/>
          <a:sy n="95" d="100"/>
        </p:scale>
        <p:origin x="4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C64BF-BFF9-0547-967A-A7E22A950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7C4E48-FC4B-294E-AFF9-67B24FCD4B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40307-B5C9-9C48-A89A-EB17EAFC1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882E-3484-734C-AFAD-0F8D35C41D3C}" type="datetimeFigureOut">
              <a:rPr lang="en-US" smtClean="0"/>
              <a:t>9/13/21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F7F9F-838B-E047-BE5F-B3F1B5875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997F8-DF5E-B34C-B065-AD03ED89B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CE29-5C5C-1F44-A6E9-AEEA50A00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580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25BAD-D675-2447-8934-3B69FB5FD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6586EF-2778-3641-B594-979CFF5DE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36B53-6E12-3F42-8BCF-B2EC419BF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882E-3484-734C-AFAD-0F8D35C41D3C}" type="datetimeFigureOut">
              <a:rPr lang="en-US" smtClean="0"/>
              <a:t>9/13/21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0A403-ED66-7F4B-8031-6BC62702E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008E5-F530-7C47-9BA6-BE8AE07C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CE29-5C5C-1F44-A6E9-AEEA50A00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276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5C8D4E-BC39-BC49-AE8F-DE3356629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6F4E8F-EB75-2A4A-80CB-036C1C858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F7216-833B-6F45-A070-8C6255A61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882E-3484-734C-AFAD-0F8D35C41D3C}" type="datetimeFigureOut">
              <a:rPr lang="en-US" smtClean="0"/>
              <a:t>9/13/21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97FB5-1500-974B-AEB0-DCCBA0C32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0E9938-C3B9-3A4A-B44C-F5675EC5F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CE29-5C5C-1F44-A6E9-AEEA50A00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208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90099-1A8A-9347-9D2E-A3C865F38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82327-8C36-1343-B30F-B6DCEBA81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00B9D-B9B2-6943-8342-B6CED3D79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882E-3484-734C-AFAD-0F8D35C41D3C}" type="datetimeFigureOut">
              <a:rPr lang="en-US" smtClean="0"/>
              <a:t>9/13/21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8A305-C077-F047-A518-C6161A02A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2D5AC-E201-B347-9C54-4A67C7569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CE29-5C5C-1F44-A6E9-AEEA50A00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86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9CEC2-3EB0-6C44-9191-20652EA10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34F02-F77B-B94A-8C93-3506AE3F9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B6BDAC-1B75-0645-9FD1-2105B8C61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882E-3484-734C-AFAD-0F8D35C41D3C}" type="datetimeFigureOut">
              <a:rPr lang="en-US" smtClean="0"/>
              <a:t>9/13/21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29FC7-9AC7-614A-91CF-BA76EA4A5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31C9E-09F9-264E-A4AB-449BE1A82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CE29-5C5C-1F44-A6E9-AEEA50A00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23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61E15-37E9-EE43-8882-0AD30F1B7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5B242-CD17-DE48-B6CE-1DCB782142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97DAB-F764-0F41-9F63-ABBF27C99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12EB14-AE5D-2846-87A8-81EA79A84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882E-3484-734C-AFAD-0F8D35C41D3C}" type="datetimeFigureOut">
              <a:rPr lang="en-US" smtClean="0"/>
              <a:t>9/13/21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6C705E-5AA3-4247-B186-CDD787E07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DE375-8781-0547-AB92-F3DA8932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CE29-5C5C-1F44-A6E9-AEEA50A00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53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8C3CB-3C13-3548-B35B-00175023B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46139-37E0-9546-A293-CB2293DB5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3926D4-2D16-C34C-947B-51614607A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8954D-409B-4B44-9E3C-375ACC20BF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9B7BA0-C7EC-2147-8604-73E700C772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AC6727-B8DB-3640-9513-EC9813BB2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882E-3484-734C-AFAD-0F8D35C41D3C}" type="datetimeFigureOut">
              <a:rPr lang="en-US" smtClean="0"/>
              <a:t>9/13/21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826431-DAC7-054A-93C1-DA0348D99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4145F3-96FB-7C4D-B110-2EEFEC4B5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CE29-5C5C-1F44-A6E9-AEEA50A00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7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14273-F8B3-1341-ADCA-2FB861C9E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B6B456-5018-7042-ABF8-E70E826EE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882E-3484-734C-AFAD-0F8D35C41D3C}" type="datetimeFigureOut">
              <a:rPr lang="en-US" smtClean="0"/>
              <a:t>9/13/21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91AF2-6977-0A4E-8B0B-F1B6AF8BB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BB0A7E-087D-BD40-9AD1-FFB6C1D42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CE29-5C5C-1F44-A6E9-AEEA50A00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217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44B643-5828-304F-BCC1-0BE09465D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882E-3484-734C-AFAD-0F8D35C41D3C}" type="datetimeFigureOut">
              <a:rPr lang="en-US" smtClean="0"/>
              <a:t>9/13/21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4A8F78-1405-C844-B25D-5100D2B7F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B5A6F8-0F09-4045-B219-63A512FF7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CE29-5C5C-1F44-A6E9-AEEA50A00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560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03BE9-9821-D547-A0B7-445706A15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35DBD-DBD3-3B47-A0DF-35C711AAF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AB4F5F-3602-AB4C-B83E-B03814EA1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A4F044-998F-BC4D-A3EA-845D5F5BA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882E-3484-734C-AFAD-0F8D35C41D3C}" type="datetimeFigureOut">
              <a:rPr lang="en-US" smtClean="0"/>
              <a:t>9/13/21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7D610-AEE6-3F49-841E-885CC2DBA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402BE-0372-0544-A504-A602AD889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CE29-5C5C-1F44-A6E9-AEEA50A00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85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9268B-11E3-DB42-AEBD-541DBD6E7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B1A574-2833-AC45-9517-9AAE1A758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B25F23-DEE1-B941-9976-3D688CBE7F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6EF346-B72A-2C4D-8CB2-63B172D4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882E-3484-734C-AFAD-0F8D35C41D3C}" type="datetimeFigureOut">
              <a:rPr lang="en-US" smtClean="0"/>
              <a:t>9/13/21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7FEC9F-05B0-F944-888E-CA4869EE0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F20F59-97CD-AA43-BA45-855BD0D06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CE29-5C5C-1F44-A6E9-AEEA50A00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30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29E234-061B-6048-9B39-082B0C7DF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B0F55-43D2-CC44-A317-ED72C0483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4F43D-196C-2F45-8C9E-6FDD8140CA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6882E-3484-734C-AFAD-0F8D35C41D3C}" type="datetimeFigureOut">
              <a:rPr lang="en-US" smtClean="0"/>
              <a:t>9/13/21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30E1F-AEFE-554D-A989-69329DE472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24D0B-5F40-854F-877C-30EB1E93A4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CCE29-5C5C-1F44-A6E9-AEEA50A00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3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8528B-1E40-1747-B73A-26FA36A07D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NUT 321</a:t>
            </a:r>
            <a:br>
              <a:rPr lang="en-US" dirty="0"/>
            </a:br>
            <a:r>
              <a:rPr lang="en-US" dirty="0"/>
              <a:t> Introduction to Dietetics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EEFC4D-F8B6-4E42-8076-B2FBA57001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Hind Eliyan</a:t>
            </a:r>
          </a:p>
        </p:txBody>
      </p:sp>
    </p:spTree>
    <p:extLst>
      <p:ext uri="{BB962C8B-B14F-4D97-AF65-F5344CB8AC3E}">
        <p14:creationId xmlns:p14="http://schemas.microsoft.com/office/powerpoint/2010/main" val="2310946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4B632-FD4F-6249-895A-462AAFD35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Personal statement ( 1 page paper)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80B62-99C6-A042-9306-519C62325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0933"/>
            <a:ext cx="10515600" cy="463603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Individual assignment </a:t>
            </a:r>
          </a:p>
          <a:p>
            <a:pPr marL="0" indent="0">
              <a:buNone/>
            </a:pPr>
            <a:r>
              <a:rPr lang="en-US" dirty="0"/>
              <a:t>Your paper should discuss the following points </a:t>
            </a:r>
          </a:p>
          <a:p>
            <a:r>
              <a:rPr lang="en-US" dirty="0"/>
              <a:t>Interest in the dietetic field </a:t>
            </a:r>
          </a:p>
          <a:p>
            <a:r>
              <a:rPr lang="en-US" dirty="0"/>
              <a:t>Experiences relevant to nutrition and dietetics (work, volunteer, personal experiences) and the skills you gained from these experiences that will help you succeed as a dietitian/ or any other experiences that helped you develop professional skills</a:t>
            </a:r>
          </a:p>
          <a:p>
            <a:r>
              <a:rPr lang="en-US" dirty="0"/>
              <a:t>Short term and long-term goals</a:t>
            </a:r>
          </a:p>
          <a:p>
            <a:r>
              <a:rPr lang="en-US" dirty="0"/>
              <a:t>What are your strengths and weaknesses or areas needing improvement?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40716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6C131-B79F-DF45-B462-4673F5D1D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a dietitian? 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9E41C-8A28-534F-BC4F-83203BB7E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use of diet in the treatment of disease was already an ancient practice even though it was based more on trial and error than on scientific knowledge </a:t>
            </a:r>
          </a:p>
          <a:p>
            <a:pPr marL="0" indent="0">
              <a:buNone/>
            </a:pPr>
            <a:r>
              <a:rPr lang="en-US" dirty="0"/>
              <a:t>In 1917: recognition of dietitian as a food and nutrition expert</a:t>
            </a:r>
          </a:p>
          <a:p>
            <a:pPr marL="0" indent="0">
              <a:buNone/>
            </a:pPr>
            <a:r>
              <a:rPr lang="en-US" dirty="0"/>
              <a:t>The practice of dietetics began even earlier</a:t>
            </a:r>
          </a:p>
          <a:p>
            <a:pPr marL="0" indent="0">
              <a:buNone/>
            </a:pPr>
            <a:r>
              <a:rPr lang="en-US" dirty="0"/>
              <a:t>The use of diet in the treatment of disease was already an ancient practice even though it was based more on trial and error than on scientific knowledge.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552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94905-C208-4046-B2FC-268E4AA19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Religious leaders and scientists and physicians throughout history have been giving recommendations on what to eat and hypothesizing theories- many of those theories were not based on any real science</a:t>
            </a:r>
          </a:p>
          <a:p>
            <a:r>
              <a:rPr lang="en-US" dirty="0"/>
              <a:t>Discovery of nutrients in the 19</a:t>
            </a:r>
            <a:r>
              <a:rPr lang="en-US" baseline="30000" dirty="0"/>
              <a:t>th</a:t>
            </a:r>
            <a:r>
              <a:rPr lang="en-US" dirty="0"/>
              <a:t> and 20</a:t>
            </a:r>
            <a:r>
              <a:rPr lang="en-US" baseline="30000" dirty="0"/>
              <a:t>th</a:t>
            </a:r>
            <a:r>
              <a:rPr lang="en-US" dirty="0"/>
              <a:t> century</a:t>
            </a:r>
          </a:p>
          <a:p>
            <a:r>
              <a:rPr lang="en-US" dirty="0"/>
              <a:t>Fats, carbohydrates, and amines were known by the mid-1800s</a:t>
            </a:r>
          </a:p>
          <a:p>
            <a:r>
              <a:rPr lang="en-US" dirty="0"/>
              <a:t>Vitamins and minerals were not discovered until the early 1900s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770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BBD36-257B-8A44-A999-0E1EEF608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5424"/>
            <a:ext cx="10515600" cy="5141539"/>
          </a:xfrm>
        </p:spPr>
        <p:txBody>
          <a:bodyPr/>
          <a:lstStyle/>
          <a:p>
            <a:r>
              <a:rPr lang="en-US" dirty="0"/>
              <a:t>Earliest connections between specific foods and disease </a:t>
            </a:r>
          </a:p>
          <a:p>
            <a:r>
              <a:rPr lang="en-US" dirty="0"/>
              <a:t>1700’ </a:t>
            </a:r>
            <a:r>
              <a:rPr lang="en-US" dirty="0" err="1"/>
              <a:t>Vitamic</a:t>
            </a:r>
            <a:r>
              <a:rPr lang="en-US" dirty="0"/>
              <a:t> C and scurvy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5AD698-E231-0A45-9117-35506D8E86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5510" y="1430525"/>
            <a:ext cx="3078396" cy="20447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260E36-BCBA-4143-B60D-842BDEE497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5510" y="4878277"/>
            <a:ext cx="2166516" cy="162908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7BC2D8B-8184-8645-9927-29C0891D37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1215" y="4354542"/>
            <a:ext cx="3445042" cy="182242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C6A1194-E067-284C-91EA-B5C88DBA95F8}"/>
              </a:ext>
            </a:extLst>
          </p:cNvPr>
          <p:cNvSpPr txBox="1"/>
          <p:nvPr/>
        </p:nvSpPr>
        <p:spPr>
          <a:xfrm>
            <a:off x="685799" y="4585447"/>
            <a:ext cx="1963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Vitamin A</a:t>
            </a:r>
          </a:p>
        </p:txBody>
      </p:sp>
    </p:spTree>
    <p:extLst>
      <p:ext uri="{BB962C8B-B14F-4D97-AF65-F5344CB8AC3E}">
        <p14:creationId xmlns:p14="http://schemas.microsoft.com/office/powerpoint/2010/main" val="3500692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70C96-46D6-3A4E-B003-0E67B0819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Textbook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D6639-7138-7547-911F-5D035824E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4325"/>
            <a:ext cx="10515600" cy="4351338"/>
          </a:xfrm>
        </p:spPr>
        <p:txBody>
          <a:bodyPr/>
          <a:lstStyle/>
          <a:p>
            <a:r>
              <a:rPr lang="en-US" dirty="0"/>
              <a:t>Dietetics, Practice and Future Trends. Esther A. Winterfeldt; Margaret L. Bogle; Lea L. Ebro, Johns &amp; Bartlett, 5th edition, 2018.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05B349-3848-E143-9B58-B4A9662996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0100" y="2943224"/>
            <a:ext cx="232410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668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023FF-60A5-4D42-89CD-A797D7EC8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331F5-FA58-5B49-ACA4-A2C01618B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Presentation 1: 20%</a:t>
            </a:r>
          </a:p>
          <a:p>
            <a:r>
              <a:rPr lang="en-US" dirty="0"/>
              <a:t>Personal statement : 10%</a:t>
            </a:r>
          </a:p>
          <a:p>
            <a:r>
              <a:rPr lang="en-US" dirty="0"/>
              <a:t>Assignment 2 &amp; Presentation: 30%</a:t>
            </a:r>
          </a:p>
          <a:p>
            <a:r>
              <a:rPr lang="en-US" dirty="0"/>
              <a:t>Final exam: 40%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968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4DD82-A713-7E46-B1E3-C90731ECE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Assignments 1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474FC-394B-0A46-B730-79F902DB0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Discuss a specific topic / area in dietetics that you are interested in learning more about </a:t>
            </a:r>
            <a:endParaRPr lang="en-US" dirty="0"/>
          </a:p>
          <a:p>
            <a:r>
              <a:rPr lang="en-US" b="1" dirty="0"/>
              <a:t>Group presentations </a:t>
            </a:r>
            <a:endParaRPr lang="en-US" dirty="0"/>
          </a:p>
          <a:p>
            <a:r>
              <a:rPr lang="en-US" b="1" dirty="0"/>
              <a:t>10-15-minute presentation</a:t>
            </a:r>
            <a:endParaRPr lang="en-US" dirty="0"/>
          </a:p>
          <a:p>
            <a:r>
              <a:rPr lang="en-US" b="1" dirty="0"/>
              <a:t>Use credible resources and proper citation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128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61A49-331E-B242-BAB2-2114E5262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622300"/>
            <a:ext cx="11023600" cy="5554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Clinical: </a:t>
            </a:r>
            <a:endParaRPr lang="en-US" dirty="0"/>
          </a:p>
          <a:p>
            <a:r>
              <a:rPr lang="en-US" b="1" dirty="0"/>
              <a:t>providing medical nutrition therapy</a:t>
            </a:r>
            <a:endParaRPr lang="en-US" dirty="0"/>
          </a:p>
          <a:p>
            <a:pPr lvl="0"/>
            <a:r>
              <a:rPr lang="en-US" b="1" dirty="0"/>
              <a:t>Define unit, its missions and objectives </a:t>
            </a:r>
            <a:r>
              <a:rPr lang="en-US" dirty="0"/>
              <a:t>(e.g. adult inpatient, dialysis clinics- renal nutrition, oncology, pediatrics etc.)</a:t>
            </a:r>
          </a:p>
          <a:p>
            <a:pPr lvl="0"/>
            <a:r>
              <a:rPr lang="en-US" b="1" dirty="0"/>
              <a:t>Describe the characteristics of patients in this unit. What will you look out for, what kind of MNT is provided? </a:t>
            </a:r>
            <a:endParaRPr lang="en-US" dirty="0"/>
          </a:p>
          <a:p>
            <a:pPr lvl="0"/>
            <a:r>
              <a:rPr lang="en-US" b="1" dirty="0"/>
              <a:t>Describe the role of the dietitian / do you require a specialty certification to work in this unit?</a:t>
            </a:r>
            <a:endParaRPr lang="en-US" dirty="0"/>
          </a:p>
          <a:p>
            <a:pPr lvl="0"/>
            <a:r>
              <a:rPr lang="en-US" b="1" dirty="0"/>
              <a:t>Discuss different examples </a:t>
            </a:r>
            <a:endParaRPr lang="en-US" dirty="0"/>
          </a:p>
          <a:p>
            <a:pPr lvl="0"/>
            <a:r>
              <a:rPr lang="en-US" b="1" dirty="0"/>
              <a:t>Discuss these departments in Palestine </a:t>
            </a:r>
            <a:endParaRPr lang="en-US" dirty="0"/>
          </a:p>
          <a:p>
            <a:r>
              <a:rPr lang="en-US" b="1" dirty="0"/>
              <a:t> Recommendations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008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872D7-F0E0-0E41-9107-BEBAB55B0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863600"/>
            <a:ext cx="10934700" cy="5313363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Community Nutrition </a:t>
            </a:r>
            <a:endParaRPr lang="en-US" dirty="0"/>
          </a:p>
          <a:p>
            <a:pPr lvl="0"/>
            <a:r>
              <a:rPr lang="en-US" b="1" dirty="0"/>
              <a:t>Define the role of community dietitians/importance </a:t>
            </a:r>
            <a:endParaRPr lang="en-US" dirty="0"/>
          </a:p>
          <a:p>
            <a:pPr lvl="0"/>
            <a:r>
              <a:rPr lang="en-US" b="1" dirty="0"/>
              <a:t>Describe set of skills/expertise that enhance working in this field</a:t>
            </a:r>
            <a:endParaRPr lang="en-US" dirty="0"/>
          </a:p>
          <a:p>
            <a:pPr lvl="0"/>
            <a:r>
              <a:rPr lang="en-US" b="1" dirty="0"/>
              <a:t>Work opportunities in Palestine </a:t>
            </a:r>
            <a:endParaRPr lang="en-US" dirty="0"/>
          </a:p>
          <a:p>
            <a:pPr lvl="0"/>
            <a:r>
              <a:rPr lang="en-US" b="1" dirty="0"/>
              <a:t>Examples of programs in Palestine and abroad</a:t>
            </a:r>
            <a:endParaRPr lang="en-US" dirty="0"/>
          </a:p>
          <a:p>
            <a:pPr lvl="0"/>
            <a:r>
              <a:rPr lang="en-US" b="1" dirty="0"/>
              <a:t>Opportunities and need for future programs in Palestine </a:t>
            </a: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100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26229-C328-5441-B9E9-8827FDE45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990600"/>
            <a:ext cx="10871200" cy="5186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Food management </a:t>
            </a:r>
            <a:endParaRPr lang="en-US" dirty="0"/>
          </a:p>
          <a:p>
            <a:pPr lvl="0"/>
            <a:r>
              <a:rPr lang="en-US" dirty="0"/>
              <a:t>Dietitians that work in food management plan, organize, direct and evaluate food service systems. Potential in working in food service in schools’ universities, health care facilities, hotels</a:t>
            </a:r>
          </a:p>
          <a:p>
            <a:r>
              <a:rPr lang="en-US" b="1" dirty="0"/>
              <a:t>Describe food management, the role of dietitians in this field </a:t>
            </a:r>
            <a:endParaRPr lang="en-US" dirty="0"/>
          </a:p>
          <a:p>
            <a:r>
              <a:rPr lang="en-US" b="1" dirty="0"/>
              <a:t>Role in food production/marketing and Disaster planning and emergency training </a:t>
            </a:r>
            <a:endParaRPr lang="en-US" dirty="0"/>
          </a:p>
          <a:p>
            <a:r>
              <a:rPr lang="en-US" b="1" dirty="0"/>
              <a:t>Work opportunities in Palestine </a:t>
            </a:r>
            <a:endParaRPr lang="en-US" dirty="0"/>
          </a:p>
          <a:p>
            <a:r>
              <a:rPr lang="en-US" b="1" dirty="0"/>
              <a:t>Describe detailed examples </a:t>
            </a:r>
            <a:endParaRPr lang="en-US" dirty="0"/>
          </a:p>
          <a:p>
            <a:r>
              <a:rPr lang="en-US" b="1" dirty="0"/>
              <a:t>Suggest improvements of current utilization of food management and dietetics in Palestine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903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1D4DB-976A-B641-9DE2-3F27BD97B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2600"/>
            <a:ext cx="10515600" cy="5694363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Other possible topics </a:t>
            </a:r>
            <a:endParaRPr lang="en-US" dirty="0"/>
          </a:p>
          <a:p>
            <a:r>
              <a:rPr lang="en-US" b="1" dirty="0"/>
              <a:t>Education </a:t>
            </a:r>
            <a:endParaRPr lang="en-US" dirty="0"/>
          </a:p>
          <a:p>
            <a:r>
              <a:rPr lang="en-US" b="1" dirty="0"/>
              <a:t>Outpatient care- business and consultancy</a:t>
            </a:r>
            <a:endParaRPr lang="en-US" dirty="0"/>
          </a:p>
          <a:p>
            <a:r>
              <a:rPr lang="en-US" b="1" dirty="0"/>
              <a:t>Private practice</a:t>
            </a:r>
            <a:endParaRPr lang="en-US" dirty="0"/>
          </a:p>
          <a:p>
            <a:r>
              <a:rPr lang="en-US" b="1" dirty="0"/>
              <a:t>Research </a:t>
            </a:r>
            <a:endParaRPr lang="en-US" dirty="0"/>
          </a:p>
          <a:p>
            <a:r>
              <a:rPr lang="en-US" b="1" dirty="0"/>
              <a:t>Food and nutrition-related business and industries</a:t>
            </a:r>
            <a:r>
              <a:rPr lang="en-US" dirty="0"/>
              <a:t> (food labeling, marketing, product development or consulting with chefs in restaurants and culinary schools, supplement industry)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766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B2246-2BA4-0841-B04B-4445A49B3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88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Assignment 2 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966F6-2B3C-7845-8A82-F9F1FF05F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46200"/>
            <a:ext cx="11201400" cy="48307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300" b="1" u="sng" dirty="0"/>
              <a:t>Group presentations:</a:t>
            </a:r>
          </a:p>
          <a:p>
            <a:pPr marL="0" indent="0">
              <a:buNone/>
            </a:pPr>
            <a:r>
              <a:rPr lang="en-US" sz="3300" b="1" dirty="0"/>
              <a:t>Discuss these current topics and emerging fields in the dietetics practice </a:t>
            </a:r>
            <a:endParaRPr lang="en-US" sz="3300" dirty="0"/>
          </a:p>
          <a:p>
            <a:pPr marL="0" indent="0">
              <a:buNone/>
            </a:pPr>
            <a:r>
              <a:rPr lang="en-US" sz="3300" b="1" dirty="0"/>
              <a:t>Use 1-2 scientific papers </a:t>
            </a:r>
            <a:endParaRPr lang="en-US" sz="3300" dirty="0"/>
          </a:p>
          <a:p>
            <a:pPr marL="0" indent="0">
              <a:buNone/>
            </a:pPr>
            <a:r>
              <a:rPr lang="en-US" sz="3300" b="1" dirty="0"/>
              <a:t>Use proper citations</a:t>
            </a:r>
            <a:endParaRPr lang="en-US" sz="3300" dirty="0"/>
          </a:p>
          <a:p>
            <a:pPr marL="0" indent="0">
              <a:buNone/>
            </a:pPr>
            <a:r>
              <a:rPr lang="en-US" sz="3300" b="1" dirty="0"/>
              <a:t>20-minute presentations</a:t>
            </a:r>
            <a:endParaRPr lang="en-US" sz="3300" dirty="0"/>
          </a:p>
          <a:p>
            <a:pPr lvl="0"/>
            <a:r>
              <a:rPr lang="en-US" sz="3300" dirty="0"/>
              <a:t>Nutritional genomics </a:t>
            </a:r>
          </a:p>
          <a:p>
            <a:pPr lvl="0"/>
            <a:r>
              <a:rPr lang="en-US" sz="3300" dirty="0"/>
              <a:t>Microbiome </a:t>
            </a:r>
          </a:p>
          <a:p>
            <a:pPr lvl="0"/>
            <a:r>
              <a:rPr lang="en-US" sz="3300" dirty="0"/>
              <a:t>Functional foods </a:t>
            </a:r>
          </a:p>
          <a:p>
            <a:pPr lvl="0"/>
            <a:r>
              <a:rPr lang="en-US" sz="3300" dirty="0"/>
              <a:t>Veganism and research behind it </a:t>
            </a:r>
          </a:p>
          <a:p>
            <a:pPr lvl="0"/>
            <a:r>
              <a:rPr lang="en-US" sz="3300" dirty="0"/>
              <a:t>The health impact of eating red meat- good or bad?</a:t>
            </a:r>
          </a:p>
          <a:p>
            <a:pPr lvl="0"/>
            <a:r>
              <a:rPr lang="en-US" sz="3300" dirty="0"/>
              <a:t>Genetically Modified Foods </a:t>
            </a:r>
          </a:p>
          <a:p>
            <a:pPr lvl="0"/>
            <a:r>
              <a:rPr lang="en-US" sz="3300" dirty="0"/>
              <a:t>Organic Foods </a:t>
            </a:r>
          </a:p>
          <a:p>
            <a:pPr lvl="0"/>
            <a:r>
              <a:rPr lang="en-US" sz="3300" dirty="0"/>
              <a:t>Synbiotics </a:t>
            </a:r>
          </a:p>
          <a:p>
            <a:pPr lvl="0"/>
            <a:r>
              <a:rPr lang="en-US" sz="3300" dirty="0"/>
              <a:t>Nutrition and mental health </a:t>
            </a:r>
          </a:p>
          <a:p>
            <a:pPr lvl="0"/>
            <a:r>
              <a:rPr lang="en-US" sz="3300" dirty="0"/>
              <a:t>Nutrition and global warming </a:t>
            </a:r>
          </a:p>
          <a:p>
            <a:pPr lvl="0"/>
            <a:r>
              <a:rPr lang="en-US" sz="3300" dirty="0"/>
              <a:t>The relationship between diet and cognitive health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644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641</Words>
  <Application>Microsoft Macintosh PowerPoint</Application>
  <PresentationFormat>Widescreen</PresentationFormat>
  <Paragraphs>79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NUT 321  Introduction to Dietetics </vt:lpstr>
      <vt:lpstr>Main Textbook</vt:lpstr>
      <vt:lpstr>Evaluation </vt:lpstr>
      <vt:lpstr>Assignments 1 </vt:lpstr>
      <vt:lpstr>PowerPoint Presentation</vt:lpstr>
      <vt:lpstr>PowerPoint Presentation</vt:lpstr>
      <vt:lpstr>PowerPoint Presentation</vt:lpstr>
      <vt:lpstr>PowerPoint Presentation</vt:lpstr>
      <vt:lpstr>Assignment 2   </vt:lpstr>
      <vt:lpstr>Personal statement ( 1 page paper) </vt:lpstr>
      <vt:lpstr>What is a dietitian?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 321  Introduction to Dietetics </dc:title>
  <dc:creator>Hind Eliyan</dc:creator>
  <cp:lastModifiedBy>Hind Eliyan</cp:lastModifiedBy>
  <cp:revision>8</cp:revision>
  <dcterms:created xsi:type="dcterms:W3CDTF">2021-09-13T04:25:27Z</dcterms:created>
  <dcterms:modified xsi:type="dcterms:W3CDTF">2021-09-13T08:05:48Z</dcterms:modified>
</cp:coreProperties>
</file>