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7"/>
  </p:notesMasterIdLst>
  <p:sldIdLst>
    <p:sldId id="256" r:id="rId2"/>
    <p:sldId id="257" r:id="rId3"/>
    <p:sldId id="258" r:id="rId4"/>
    <p:sldId id="260" r:id="rId5"/>
    <p:sldId id="261" r:id="rId6"/>
    <p:sldId id="262" r:id="rId7"/>
    <p:sldId id="259" r:id="rId8"/>
    <p:sldId id="263" r:id="rId9"/>
    <p:sldId id="264" r:id="rId10"/>
    <p:sldId id="268" r:id="rId11"/>
    <p:sldId id="265" r:id="rId12"/>
    <p:sldId id="266" r:id="rId13"/>
    <p:sldId id="267" r:id="rId14"/>
    <p:sldId id="269" r:id="rId15"/>
    <p:sldId id="270" r:id="rId16"/>
    <p:sldId id="271" r:id="rId17"/>
    <p:sldId id="272" r:id="rId18"/>
    <p:sldId id="273" r:id="rId19"/>
    <p:sldId id="275" r:id="rId20"/>
    <p:sldId id="276" r:id="rId21"/>
    <p:sldId id="274" r:id="rId22"/>
    <p:sldId id="277" r:id="rId23"/>
    <p:sldId id="309" r:id="rId24"/>
    <p:sldId id="278" r:id="rId25"/>
    <p:sldId id="279" r:id="rId26"/>
    <p:sldId id="281" r:id="rId27"/>
    <p:sldId id="310" r:id="rId28"/>
    <p:sldId id="311" r:id="rId29"/>
    <p:sldId id="282" r:id="rId30"/>
    <p:sldId id="283" r:id="rId31"/>
    <p:sldId id="284" r:id="rId32"/>
    <p:sldId id="312" r:id="rId33"/>
    <p:sldId id="287" r:id="rId34"/>
    <p:sldId id="286"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31"/>
    <p:restoredTop sz="92209"/>
  </p:normalViewPr>
  <p:slideViewPr>
    <p:cSldViewPr snapToGrid="0" snapToObjects="1">
      <p:cViewPr>
        <p:scale>
          <a:sx n="99" d="100"/>
          <a:sy n="99" d="100"/>
        </p:scale>
        <p:origin x="7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38525-39C5-224D-A3F4-AEF272A8C792}" type="datetimeFigureOut">
              <a:rPr lang="en-US" smtClean="0"/>
              <a:t>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5E2BD-4FFD-6844-980A-6B8971CA1A35}" type="slidenum">
              <a:rPr lang="en-US" smtClean="0"/>
              <a:t>‹#›</a:t>
            </a:fld>
            <a:endParaRPr lang="en-US"/>
          </a:p>
        </p:txBody>
      </p:sp>
    </p:spTree>
    <p:extLst>
      <p:ext uri="{BB962C8B-B14F-4D97-AF65-F5344CB8AC3E}">
        <p14:creationId xmlns:p14="http://schemas.microsoft.com/office/powerpoint/2010/main" val="212297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approach to quantify carbohydrate intake. The objective of using such a meal planning approach is to “match” mealtime insulin to carbohydrates consumed.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19B5E2BD-4FFD-6844-980A-6B8971CA1A35}" type="slidenum">
              <a:rPr lang="en-US" smtClean="0"/>
              <a:t>18</a:t>
            </a:fld>
            <a:endParaRPr lang="en-US"/>
          </a:p>
        </p:txBody>
      </p:sp>
    </p:spTree>
    <p:extLst>
      <p:ext uri="{BB962C8B-B14F-4D97-AF65-F5344CB8AC3E}">
        <p14:creationId xmlns:p14="http://schemas.microsoft.com/office/powerpoint/2010/main" val="976676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4/16/22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4/16/22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4/16/22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4/16/22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4/16/22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4/16/22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4/16/22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4/16/22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4/16/22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4/16/22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4/16/22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4/16/22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AA46-1F0A-2843-ABBD-1ADEE8FE6AB8}"/>
              </a:ext>
            </a:extLst>
          </p:cNvPr>
          <p:cNvSpPr>
            <a:spLocks noGrp="1"/>
          </p:cNvSpPr>
          <p:nvPr>
            <p:ph type="ctrTitle"/>
          </p:nvPr>
        </p:nvSpPr>
        <p:spPr/>
        <p:txBody>
          <a:bodyPr/>
          <a:lstStyle/>
          <a:p>
            <a:r>
              <a:rPr lang="en-US" dirty="0"/>
              <a:t>MNT FOR diabetes </a:t>
            </a:r>
          </a:p>
        </p:txBody>
      </p:sp>
      <p:sp>
        <p:nvSpPr>
          <p:cNvPr id="3" name="Subtitle 2">
            <a:extLst>
              <a:ext uri="{FF2B5EF4-FFF2-40B4-BE49-F238E27FC236}">
                <a16:creationId xmlns:a16="http://schemas.microsoft.com/office/drawing/2014/main" id="{4DF8586D-1F7B-444C-B435-3B380C1CD34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116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3F05-50C5-9942-9724-46154C5687C8}"/>
              </a:ext>
            </a:extLst>
          </p:cNvPr>
          <p:cNvSpPr>
            <a:spLocks noGrp="1"/>
          </p:cNvSpPr>
          <p:nvPr>
            <p:ph type="title"/>
          </p:nvPr>
        </p:nvSpPr>
        <p:spPr/>
        <p:txBody>
          <a:bodyPr/>
          <a:lstStyle/>
          <a:p>
            <a:r>
              <a:rPr lang="en-US" dirty="0"/>
              <a:t>mnt</a:t>
            </a:r>
          </a:p>
        </p:txBody>
      </p:sp>
      <p:sp>
        <p:nvSpPr>
          <p:cNvPr id="3" name="Content Placeholder 2">
            <a:extLst>
              <a:ext uri="{FF2B5EF4-FFF2-40B4-BE49-F238E27FC236}">
                <a16:creationId xmlns:a16="http://schemas.microsoft.com/office/drawing/2014/main" id="{21AD1537-82C1-8D4D-B7E1-863C7FD3ED7F}"/>
              </a:ext>
            </a:extLst>
          </p:cNvPr>
          <p:cNvSpPr>
            <a:spLocks noGrp="1"/>
          </p:cNvSpPr>
          <p:nvPr>
            <p:ph idx="1"/>
          </p:nvPr>
        </p:nvSpPr>
        <p:spPr>
          <a:xfrm>
            <a:off x="910191" y="2206170"/>
            <a:ext cx="4279030" cy="2844801"/>
          </a:xfrm>
        </p:spPr>
        <p:txBody>
          <a:bodyPr>
            <a:normAutofit fontScale="92500" lnSpcReduction="20000"/>
          </a:bodyPr>
          <a:lstStyle/>
          <a:p>
            <a:r>
              <a:rPr lang="en-US" sz="3100" dirty="0">
                <a:latin typeface="Times New Roman" panose="02020603050405020304" pitchFamily="18" charset="0"/>
                <a:cs typeface="Times New Roman" panose="02020603050405020304" pitchFamily="18" charset="0"/>
              </a:rPr>
              <a:t>Sucrose </a:t>
            </a:r>
          </a:p>
          <a:p>
            <a:r>
              <a:rPr lang="en-US" sz="3100" dirty="0">
                <a:latin typeface="Times New Roman" panose="02020603050405020304" pitchFamily="18" charset="0"/>
                <a:cs typeface="Times New Roman" panose="02020603050405020304" pitchFamily="18" charset="0"/>
              </a:rPr>
              <a:t>Fructose </a:t>
            </a:r>
          </a:p>
          <a:p>
            <a:r>
              <a:rPr lang="en-US" sz="3100" dirty="0">
                <a:latin typeface="Times New Roman" panose="02020603050405020304" pitchFamily="18" charset="0"/>
                <a:cs typeface="Times New Roman" panose="02020603050405020304" pitchFamily="18" charset="0"/>
              </a:rPr>
              <a:t>Honey </a:t>
            </a:r>
          </a:p>
          <a:p>
            <a:r>
              <a:rPr lang="en-US" sz="3100" dirty="0">
                <a:latin typeface="Times New Roman" panose="02020603050405020304" pitchFamily="18" charset="0"/>
                <a:cs typeface="Times New Roman" panose="02020603050405020304" pitchFamily="18" charset="0"/>
              </a:rPr>
              <a:t>Corn syrup </a:t>
            </a:r>
          </a:p>
          <a:p>
            <a:r>
              <a:rPr lang="en-US" sz="3100" dirty="0">
                <a:latin typeface="Times New Roman" panose="02020603050405020304" pitchFamily="18" charset="0"/>
                <a:cs typeface="Times New Roman" panose="02020603050405020304" pitchFamily="18" charset="0"/>
              </a:rPr>
              <a:t>Molasses </a:t>
            </a:r>
          </a:p>
          <a:p>
            <a:r>
              <a:rPr lang="en-US" sz="3100" dirty="0">
                <a:latin typeface="Times New Roman" panose="02020603050405020304" pitchFamily="18" charset="0"/>
                <a:cs typeface="Times New Roman" panose="02020603050405020304" pitchFamily="18" charset="0"/>
              </a:rPr>
              <a:t>Fruit juice </a:t>
            </a:r>
          </a:p>
          <a:p>
            <a:endParaRPr lang="en-US" dirty="0"/>
          </a:p>
        </p:txBody>
      </p:sp>
      <p:sp>
        <p:nvSpPr>
          <p:cNvPr id="5" name="TextBox 4">
            <a:extLst>
              <a:ext uri="{FF2B5EF4-FFF2-40B4-BE49-F238E27FC236}">
                <a16:creationId xmlns:a16="http://schemas.microsoft.com/office/drawing/2014/main" id="{B880C170-B81B-D144-BC11-2181F8EC2558}"/>
              </a:ext>
            </a:extLst>
          </p:cNvPr>
          <p:cNvSpPr txBox="1"/>
          <p:nvPr/>
        </p:nvSpPr>
        <p:spPr>
          <a:xfrm>
            <a:off x="5785920" y="2078142"/>
            <a:ext cx="5181600" cy="295465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Dextrose </a:t>
            </a:r>
          </a:p>
          <a:p>
            <a:r>
              <a:rPr lang="en-US" sz="2800" dirty="0">
                <a:latin typeface="Times New Roman" panose="02020603050405020304" pitchFamily="18" charset="0"/>
                <a:cs typeface="Times New Roman" panose="02020603050405020304" pitchFamily="18" charset="0"/>
              </a:rPr>
              <a:t>Maltose </a:t>
            </a:r>
          </a:p>
          <a:p>
            <a:r>
              <a:rPr lang="en-US" sz="2800" dirty="0">
                <a:latin typeface="Times New Roman" panose="02020603050405020304" pitchFamily="18" charset="0"/>
                <a:cs typeface="Times New Roman" panose="02020603050405020304" pitchFamily="18" charset="0"/>
              </a:rPr>
              <a:t>Mannitol </a:t>
            </a:r>
          </a:p>
          <a:p>
            <a:r>
              <a:rPr lang="en-US" sz="2800" dirty="0">
                <a:latin typeface="Times New Roman" panose="02020603050405020304" pitchFamily="18" charset="0"/>
                <a:cs typeface="Times New Roman" panose="02020603050405020304" pitchFamily="18" charset="0"/>
              </a:rPr>
              <a:t>Sorbitol </a:t>
            </a:r>
          </a:p>
          <a:p>
            <a:r>
              <a:rPr lang="en-US" sz="2800" dirty="0">
                <a:latin typeface="Times New Roman" panose="02020603050405020304" pitchFamily="18" charset="0"/>
                <a:cs typeface="Times New Roman" panose="02020603050405020304" pitchFamily="18" charset="0"/>
              </a:rPr>
              <a:t>Xylitol  </a:t>
            </a:r>
          </a:p>
          <a:p>
            <a:r>
              <a:rPr lang="en-US" sz="2800" dirty="0">
                <a:latin typeface="Times New Roman" panose="02020603050405020304" pitchFamily="18" charset="0"/>
                <a:cs typeface="Times New Roman" panose="02020603050405020304" pitchFamily="18" charset="0"/>
              </a:rPr>
              <a:t>Hydrogenated starch hydrosylates </a:t>
            </a:r>
          </a:p>
          <a:p>
            <a:endParaRPr lang="en-US" dirty="0"/>
          </a:p>
        </p:txBody>
      </p:sp>
      <p:pic>
        <p:nvPicPr>
          <p:cNvPr id="6" name="Picture 5">
            <a:extLst>
              <a:ext uri="{FF2B5EF4-FFF2-40B4-BE49-F238E27FC236}">
                <a16:creationId xmlns:a16="http://schemas.microsoft.com/office/drawing/2014/main" id="{A24FE2DD-8EB2-AA49-9D1B-610D12FCE73F}"/>
              </a:ext>
            </a:extLst>
          </p:cNvPr>
          <p:cNvPicPr>
            <a:picLocks noChangeAspect="1"/>
          </p:cNvPicPr>
          <p:nvPr/>
        </p:nvPicPr>
        <p:blipFill>
          <a:blip r:embed="rId2"/>
          <a:stretch>
            <a:fillRect/>
          </a:stretch>
        </p:blipFill>
        <p:spPr>
          <a:xfrm>
            <a:off x="8668984" y="372438"/>
            <a:ext cx="2608616" cy="1705704"/>
          </a:xfrm>
          <a:prstGeom prst="rect">
            <a:avLst/>
          </a:prstGeom>
        </p:spPr>
      </p:pic>
      <p:sp>
        <p:nvSpPr>
          <p:cNvPr id="7" name="TextBox 6">
            <a:extLst>
              <a:ext uri="{FF2B5EF4-FFF2-40B4-BE49-F238E27FC236}">
                <a16:creationId xmlns:a16="http://schemas.microsoft.com/office/drawing/2014/main" id="{220BB50F-3F2E-0241-A429-5F42427FE9EE}"/>
              </a:ext>
            </a:extLst>
          </p:cNvPr>
          <p:cNvSpPr txBox="1"/>
          <p:nvPr/>
        </p:nvSpPr>
        <p:spPr>
          <a:xfrm>
            <a:off x="737997" y="5323893"/>
            <a:ext cx="7638723"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There is no significant advantage or disadvantage to using these instead of sucrose </a:t>
            </a:r>
          </a:p>
          <a:p>
            <a:endParaRPr lang="en-US" dirty="0"/>
          </a:p>
        </p:txBody>
      </p:sp>
      <p:sp>
        <p:nvSpPr>
          <p:cNvPr id="8" name="Rectangle 7">
            <a:extLst>
              <a:ext uri="{FF2B5EF4-FFF2-40B4-BE49-F238E27FC236}">
                <a16:creationId xmlns:a16="http://schemas.microsoft.com/office/drawing/2014/main" id="{4F48AFCD-5C5F-5F4A-979C-EE20FDDABC9D}"/>
              </a:ext>
            </a:extLst>
          </p:cNvPr>
          <p:cNvSpPr/>
          <p:nvPr/>
        </p:nvSpPr>
        <p:spPr>
          <a:xfrm>
            <a:off x="3154751" y="6311360"/>
            <a:ext cx="8244114" cy="276999"/>
          </a:xfrm>
          <a:prstGeom prst="rect">
            <a:avLst/>
          </a:prstGeom>
        </p:spPr>
        <p:txBody>
          <a:bodyPr wrap="square">
            <a:spAutoFit/>
          </a:bodyPr>
          <a:lstStyle/>
          <a:p>
            <a:r>
              <a:rPr lang="en-US" sz="1200" dirty="0">
                <a:latin typeface="CenturyGothic"/>
              </a:rPr>
              <a:t>Searchable database for glycemic index: http://www.glycemicindex.com/foodSearch.php </a:t>
            </a:r>
            <a:endParaRPr lang="en-US" sz="1200" dirty="0"/>
          </a:p>
        </p:txBody>
      </p:sp>
    </p:spTree>
    <p:extLst>
      <p:ext uri="{BB962C8B-B14F-4D97-AF65-F5344CB8AC3E}">
        <p14:creationId xmlns:p14="http://schemas.microsoft.com/office/powerpoint/2010/main" val="160397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9206-C3DE-554E-A133-A22A44FDB970}"/>
              </a:ext>
            </a:extLst>
          </p:cNvPr>
          <p:cNvSpPr>
            <a:spLocks noGrp="1"/>
          </p:cNvSpPr>
          <p:nvPr>
            <p:ph type="title"/>
          </p:nvPr>
        </p:nvSpPr>
        <p:spPr/>
        <p:txBody>
          <a:bodyPr/>
          <a:lstStyle/>
          <a:p>
            <a:r>
              <a:rPr lang="en-US" dirty="0"/>
              <a:t>mnt</a:t>
            </a:r>
          </a:p>
        </p:txBody>
      </p:sp>
      <p:sp>
        <p:nvSpPr>
          <p:cNvPr id="5" name="Content Placeholder 4">
            <a:extLst>
              <a:ext uri="{FF2B5EF4-FFF2-40B4-BE49-F238E27FC236}">
                <a16:creationId xmlns:a16="http://schemas.microsoft.com/office/drawing/2014/main" id="{C5DBB7D4-553A-2C4A-B75E-CAAA115BBD32}"/>
              </a:ext>
            </a:extLst>
          </p:cNvPr>
          <p:cNvSpPr>
            <a:spLocks noGrp="1"/>
          </p:cNvSpPr>
          <p:nvPr>
            <p:ph idx="1"/>
          </p:nvPr>
        </p:nvSpPr>
        <p:spPr/>
        <p:txBody>
          <a:bodyPr/>
          <a:lstStyle/>
          <a:p>
            <a:pPr marL="0" indent="0">
              <a:buNone/>
            </a:pPr>
            <a:r>
              <a:rPr lang="en-US" sz="3200" b="1" dirty="0">
                <a:latin typeface="Times New Roman" panose="02020603050405020304" pitchFamily="18" charset="0"/>
                <a:cs typeface="Times New Roman" panose="02020603050405020304" pitchFamily="18" charset="0"/>
              </a:rPr>
              <a:t>NON nutritive sweeteners </a:t>
            </a:r>
          </a:p>
          <a:p>
            <a:r>
              <a:rPr lang="en-US" sz="2400" dirty="0">
                <a:latin typeface="Times New Roman" panose="02020603050405020304" pitchFamily="18" charset="0"/>
                <a:cs typeface="Times New Roman" panose="02020603050405020304" pitchFamily="18" charset="0"/>
              </a:rPr>
              <a:t>Artificial sweeteners such as (aspartame, saccharin, and sucralose) contain no digestible carbohydrate and can be safely used in place of sugar. </a:t>
            </a:r>
          </a:p>
          <a:p>
            <a:r>
              <a:rPr lang="en-US" sz="2400" dirty="0">
                <a:latin typeface="Times New Roman" panose="02020603050405020304" pitchFamily="18" charset="0"/>
                <a:cs typeface="Times New Roman" panose="02020603050405020304" pitchFamily="18" charset="0"/>
              </a:rPr>
              <a:t>Research on non-nutritive sweeteners reports no effect on changes in glycemic response. </a:t>
            </a:r>
          </a:p>
          <a:p>
            <a:r>
              <a:rPr lang="en-US" sz="2400" dirty="0">
                <a:latin typeface="Times New Roman" panose="02020603050405020304" pitchFamily="18" charset="0"/>
                <a:cs typeface="Times New Roman" panose="02020603050405020304" pitchFamily="18" charset="0"/>
              </a:rPr>
              <a:t>Can reduce overall calorie and carbohydrate intake</a:t>
            </a:r>
          </a:p>
          <a:p>
            <a:endParaRPr lang="en-US" dirty="0"/>
          </a:p>
        </p:txBody>
      </p:sp>
    </p:spTree>
    <p:extLst>
      <p:ext uri="{BB962C8B-B14F-4D97-AF65-F5344CB8AC3E}">
        <p14:creationId xmlns:p14="http://schemas.microsoft.com/office/powerpoint/2010/main" val="25280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4CA2-9179-104A-93A4-137930250E81}"/>
              </a:ext>
            </a:extLst>
          </p:cNvPr>
          <p:cNvSpPr>
            <a:spLocks noGrp="1"/>
          </p:cNvSpPr>
          <p:nvPr>
            <p:ph type="title"/>
          </p:nvPr>
        </p:nvSpPr>
        <p:spPr/>
        <p:txBody>
          <a:bodyPr/>
          <a:lstStyle/>
          <a:p>
            <a:r>
              <a:rPr lang="en-US" dirty="0"/>
              <a:t>mnt</a:t>
            </a:r>
          </a:p>
        </p:txBody>
      </p:sp>
      <p:sp>
        <p:nvSpPr>
          <p:cNvPr id="3" name="Content Placeholder 2">
            <a:extLst>
              <a:ext uri="{FF2B5EF4-FFF2-40B4-BE49-F238E27FC236}">
                <a16:creationId xmlns:a16="http://schemas.microsoft.com/office/drawing/2014/main" id="{8D9FCF2B-0FAF-8B41-AA34-DB3927856E49}"/>
              </a:ext>
            </a:extLst>
          </p:cNvPr>
          <p:cNvSpPr>
            <a:spLocks noGrp="1"/>
          </p:cNvSpPr>
          <p:nvPr>
            <p:ph idx="1"/>
          </p:nvPr>
        </p:nvSpPr>
        <p:spPr/>
        <p:txBody>
          <a:bodyPr/>
          <a:lstStyle/>
          <a:p>
            <a:pPr marL="0" indent="0">
              <a:buNone/>
            </a:pPr>
            <a:r>
              <a:rPr lang="en-US" sz="3600" b="1" dirty="0">
                <a:latin typeface="Times New Roman" panose="02020603050405020304" pitchFamily="18" charset="0"/>
                <a:cs typeface="Times New Roman" panose="02020603050405020304" pitchFamily="18" charset="0"/>
              </a:rPr>
              <a:t>Fiber </a:t>
            </a:r>
          </a:p>
          <a:p>
            <a:r>
              <a:rPr lang="en-US" sz="2800" dirty="0">
                <a:latin typeface="Times New Roman" panose="02020603050405020304" pitchFamily="18" charset="0"/>
                <a:cs typeface="Times New Roman" panose="02020603050405020304" pitchFamily="18" charset="0"/>
              </a:rPr>
              <a:t>Recommendations for whole grain and fiber intakes are similar to those for the general population </a:t>
            </a:r>
          </a:p>
          <a:p>
            <a:r>
              <a:rPr lang="en-US" sz="2800" dirty="0">
                <a:latin typeface="Times New Roman" panose="02020603050405020304" pitchFamily="18" charset="0"/>
                <a:cs typeface="Times New Roman" panose="02020603050405020304" pitchFamily="18" charset="0"/>
              </a:rPr>
              <a:t>Fiber-rich foods such as whole-grain cereals, legumes, fruits, and veg- etables in their diet </a:t>
            </a:r>
          </a:p>
          <a:p>
            <a:r>
              <a:rPr lang="en-US" sz="2800" b="1" dirty="0">
                <a:solidFill>
                  <a:srgbClr val="C00000"/>
                </a:solidFill>
                <a:latin typeface="Times New Roman" panose="02020603050405020304" pitchFamily="18" charset="0"/>
                <a:cs typeface="Times New Roman" panose="02020603050405020304" pitchFamily="18" charset="0"/>
              </a:rPr>
              <a:t>Fiber AI: 21–38 g/day or 14 g per 1000 kcal </a:t>
            </a:r>
          </a:p>
          <a:p>
            <a:endParaRPr lang="en-US" dirty="0"/>
          </a:p>
          <a:p>
            <a:endParaRPr lang="en-US" dirty="0"/>
          </a:p>
        </p:txBody>
      </p:sp>
    </p:spTree>
    <p:extLst>
      <p:ext uri="{BB962C8B-B14F-4D97-AF65-F5344CB8AC3E}">
        <p14:creationId xmlns:p14="http://schemas.microsoft.com/office/powerpoint/2010/main" val="686879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BED6-D506-8444-8899-570E88CD09F1}"/>
              </a:ext>
            </a:extLst>
          </p:cNvPr>
          <p:cNvSpPr>
            <a:spLocks noGrp="1"/>
          </p:cNvSpPr>
          <p:nvPr>
            <p:ph type="title"/>
          </p:nvPr>
        </p:nvSpPr>
        <p:spPr/>
        <p:txBody>
          <a:bodyPr/>
          <a:lstStyle/>
          <a:p>
            <a:r>
              <a:rPr lang="en-US" dirty="0"/>
              <a:t>mnt</a:t>
            </a:r>
          </a:p>
        </p:txBody>
      </p:sp>
      <p:sp>
        <p:nvSpPr>
          <p:cNvPr id="3" name="Content Placeholder 2">
            <a:extLst>
              <a:ext uri="{FF2B5EF4-FFF2-40B4-BE49-F238E27FC236}">
                <a16:creationId xmlns:a16="http://schemas.microsoft.com/office/drawing/2014/main" id="{AA9C7C0E-1D44-2E4A-B4F4-FE589B42677F}"/>
              </a:ext>
            </a:extLst>
          </p:cNvPr>
          <p:cNvSpPr>
            <a:spLocks noGrp="1"/>
          </p:cNvSpPr>
          <p:nvPr>
            <p:ph idx="1"/>
          </p:nvPr>
        </p:nvSpPr>
        <p:spPr>
          <a:xfrm>
            <a:off x="1069848" y="1737360"/>
            <a:ext cx="10058400" cy="4663440"/>
          </a:xfrm>
        </p:spPr>
        <p:txBody>
          <a:bodyPr>
            <a:normAutofit fontScale="92500"/>
          </a:bodyPr>
          <a:lstStyle/>
          <a:p>
            <a:pPr marL="0" indent="0">
              <a:buNone/>
            </a:pPr>
            <a:r>
              <a:rPr lang="en-US" sz="3600" b="1" dirty="0">
                <a:latin typeface="Times New Roman" panose="02020603050405020304" pitchFamily="18" charset="0"/>
                <a:cs typeface="Times New Roman" panose="02020603050405020304" pitchFamily="18" charset="0"/>
              </a:rPr>
              <a:t>Dietary Fat </a:t>
            </a:r>
          </a:p>
          <a:p>
            <a:r>
              <a:rPr lang="en-US" sz="2800" dirty="0">
                <a:latin typeface="Times New Roman" panose="02020603050405020304" pitchFamily="18" charset="0"/>
                <a:cs typeface="Times New Roman" panose="02020603050405020304" pitchFamily="18" charset="0"/>
              </a:rPr>
              <a:t>A Mediterranean-style dietary pattern that emphasizes monounsaturated fats may benefit both glycemic control and cardiovascular disease (CVD) risk</a:t>
            </a:r>
          </a:p>
          <a:p>
            <a:r>
              <a:rPr lang="en-US" sz="2800" i="1" dirty="0">
                <a:solidFill>
                  <a:srgbClr val="C00000"/>
                </a:solidFill>
                <a:latin typeface="Times New Roman" panose="02020603050405020304" pitchFamily="18" charset="0"/>
                <a:cs typeface="Times New Roman" panose="02020603050405020304" pitchFamily="18" charset="0"/>
              </a:rPr>
              <a:t>MUFA’s are found in olive, canola, peanut, sunflower and safflower oils</a:t>
            </a:r>
          </a:p>
          <a:p>
            <a:pPr marL="0" indent="0">
              <a:buNone/>
            </a:pPr>
            <a:r>
              <a:rPr lang="en-US" sz="2800" i="1" dirty="0">
                <a:solidFill>
                  <a:srgbClr val="C00000"/>
                </a:solidFill>
                <a:latin typeface="Times New Roman" panose="02020603050405020304" pitchFamily="18" charset="0"/>
                <a:cs typeface="Times New Roman" panose="02020603050405020304" pitchFamily="18" charset="0"/>
              </a:rPr>
              <a:t> Avocados, peanut butter and most nuts</a:t>
            </a:r>
            <a:endParaRPr lang="en-US" sz="3600" i="1" dirty="0">
              <a:solidFill>
                <a:srgbClr val="C0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Increased intakes of omega-3 fatty acids from fatty fish or plant sources</a:t>
            </a:r>
          </a:p>
          <a:p>
            <a:r>
              <a:rPr lang="en-US" sz="2800" dirty="0">
                <a:latin typeface="Times New Roman" panose="02020603050405020304" pitchFamily="18" charset="0"/>
                <a:cs typeface="Times New Roman" panose="02020603050405020304" pitchFamily="18" charset="0"/>
              </a:rPr>
              <a:t>Saturated fat &lt; 10 percent of total calories </a:t>
            </a:r>
          </a:p>
          <a:p>
            <a:r>
              <a:rPr lang="en-US" sz="2800" dirty="0">
                <a:latin typeface="Times New Roman" panose="02020603050405020304" pitchFamily="18" charset="0"/>
                <a:cs typeface="Times New Roman" panose="02020603050405020304" pitchFamily="18" charset="0"/>
              </a:rPr>
              <a:t>Trans fat intake should be as low as possible </a:t>
            </a:r>
            <a:endParaRPr lang="en-US" sz="3600" dirty="0">
              <a:latin typeface="Times New Roman" panose="02020603050405020304" pitchFamily="18" charset="0"/>
              <a:cs typeface="Times New Roman" panose="02020603050405020304" pitchFamily="18" charset="0"/>
            </a:endParaRPr>
          </a:p>
          <a:p>
            <a:endParaRPr lang="en-US" sz="2800" dirty="0"/>
          </a:p>
          <a:p>
            <a:endParaRPr lang="en-US" dirty="0"/>
          </a:p>
        </p:txBody>
      </p:sp>
    </p:spTree>
    <p:extLst>
      <p:ext uri="{BB962C8B-B14F-4D97-AF65-F5344CB8AC3E}">
        <p14:creationId xmlns:p14="http://schemas.microsoft.com/office/powerpoint/2010/main" val="169937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7E39-51A9-9B4D-BD3C-D86F84B8524E}"/>
              </a:ext>
            </a:extLst>
          </p:cNvPr>
          <p:cNvSpPr>
            <a:spLocks noGrp="1"/>
          </p:cNvSpPr>
          <p:nvPr>
            <p:ph type="title"/>
          </p:nvPr>
        </p:nvSpPr>
        <p:spPr/>
        <p:txBody>
          <a:bodyPr/>
          <a:lstStyle/>
          <a:p>
            <a:r>
              <a:rPr lang="en-US" dirty="0"/>
              <a:t>MNT</a:t>
            </a:r>
          </a:p>
        </p:txBody>
      </p:sp>
      <p:sp>
        <p:nvSpPr>
          <p:cNvPr id="3" name="Content Placeholder 2">
            <a:extLst>
              <a:ext uri="{FF2B5EF4-FFF2-40B4-BE49-F238E27FC236}">
                <a16:creationId xmlns:a16="http://schemas.microsoft.com/office/drawing/2014/main" id="{26D0E103-603E-4042-931C-E2A313F511D6}"/>
              </a:ext>
            </a:extLst>
          </p:cNvPr>
          <p:cNvSpPr>
            <a:spLocks noGrp="1"/>
          </p:cNvSpPr>
          <p:nvPr>
            <p:ph idx="1"/>
          </p:nvPr>
        </p:nvSpPr>
        <p:spPr/>
        <p:txBody>
          <a:bodyPr/>
          <a:lstStyle/>
          <a:p>
            <a:pPr marL="0" indent="0">
              <a:buNone/>
            </a:pPr>
            <a:r>
              <a:rPr lang="en-US" sz="2800" b="1" dirty="0"/>
              <a:t>Protein </a:t>
            </a:r>
            <a:endParaRPr lang="en-US" sz="2800" dirty="0"/>
          </a:p>
          <a:p>
            <a:r>
              <a:rPr lang="en-US" dirty="0"/>
              <a:t>Protein recommendations for people with diabetes are similar to those for the general population </a:t>
            </a:r>
          </a:p>
          <a:p>
            <a:r>
              <a:rPr lang="en-US" dirty="0"/>
              <a:t>high protein intakes are sometimes discouraged because they may be detrimental to kidney function in patients with nephropathy </a:t>
            </a:r>
          </a:p>
          <a:p>
            <a:r>
              <a:rPr lang="en-US" dirty="0"/>
              <a:t>Recommendations: 15-20% of total calories </a:t>
            </a:r>
          </a:p>
          <a:p>
            <a:endParaRPr lang="en-US" dirty="0"/>
          </a:p>
        </p:txBody>
      </p:sp>
    </p:spTree>
    <p:extLst>
      <p:ext uri="{BB962C8B-B14F-4D97-AF65-F5344CB8AC3E}">
        <p14:creationId xmlns:p14="http://schemas.microsoft.com/office/powerpoint/2010/main" val="247059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6753-F275-6647-B80A-D1CAE2DCEF73}"/>
              </a:ext>
            </a:extLst>
          </p:cNvPr>
          <p:cNvSpPr>
            <a:spLocks noGrp="1"/>
          </p:cNvSpPr>
          <p:nvPr>
            <p:ph type="title"/>
          </p:nvPr>
        </p:nvSpPr>
        <p:spPr/>
        <p:txBody>
          <a:bodyPr/>
          <a:lstStyle/>
          <a:p>
            <a:r>
              <a:rPr lang="en-US" dirty="0"/>
              <a:t>MNT</a:t>
            </a:r>
          </a:p>
        </p:txBody>
      </p:sp>
      <p:sp>
        <p:nvSpPr>
          <p:cNvPr id="3" name="Content Placeholder 2">
            <a:extLst>
              <a:ext uri="{FF2B5EF4-FFF2-40B4-BE49-F238E27FC236}">
                <a16:creationId xmlns:a16="http://schemas.microsoft.com/office/drawing/2014/main" id="{8F1F7A25-7B59-3541-BCED-FC53E87D3E56}"/>
              </a:ext>
            </a:extLst>
          </p:cNvPr>
          <p:cNvSpPr>
            <a:spLocks noGrp="1"/>
          </p:cNvSpPr>
          <p:nvPr>
            <p:ph idx="1"/>
          </p:nvPr>
        </p:nvSpPr>
        <p:spPr/>
        <p:txBody>
          <a:bodyPr/>
          <a:lstStyle/>
          <a:p>
            <a:pPr marL="0" indent="0">
              <a:buNone/>
            </a:pPr>
            <a:r>
              <a:rPr lang="en-US" sz="3200" b="1" dirty="0">
                <a:latin typeface="Times New Roman" panose="02020603050405020304" pitchFamily="18" charset="0"/>
                <a:cs typeface="Times New Roman" panose="02020603050405020304" pitchFamily="18" charset="0"/>
              </a:rPr>
              <a:t>Alcohol use in Diabetes </a:t>
            </a:r>
            <a:endParaRPr lang="en-US" sz="3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Women limit their average daily intakes of alcohol to 1 </a:t>
            </a:r>
            <a:r>
              <a:rPr lang="en-US" sz="2400" b="1" dirty="0">
                <a:latin typeface="Times New Roman" panose="02020603050405020304" pitchFamily="18" charset="0"/>
                <a:cs typeface="Times New Roman" panose="02020603050405020304" pitchFamily="18" charset="0"/>
              </a:rPr>
              <a:t>drink </a:t>
            </a:r>
          </a:p>
          <a:p>
            <a:r>
              <a:rPr lang="en-US" sz="2400" dirty="0">
                <a:latin typeface="Times New Roman" panose="02020603050405020304" pitchFamily="18" charset="0"/>
                <a:cs typeface="Times New Roman" panose="02020603050405020304" pitchFamily="18" charset="0"/>
              </a:rPr>
              <a:t>Men limit intake to 2 drinks per day</a:t>
            </a:r>
          </a:p>
          <a:p>
            <a:r>
              <a:rPr lang="en-US" sz="2400" dirty="0">
                <a:latin typeface="Times New Roman" panose="02020603050405020304" pitchFamily="18" charset="0"/>
                <a:cs typeface="Times New Roman" panose="02020603050405020304" pitchFamily="18" charset="0"/>
              </a:rPr>
              <a:t>Individuals using insulin or medications that promote insulin secretion should consume food when they ingest alcoholic beverages to avoid hypoglycemia (alcohol can cause hypoglycemia by interfering with glucose production in the liver) </a:t>
            </a:r>
          </a:p>
          <a:p>
            <a:r>
              <a:rPr lang="en-US" sz="2400" dirty="0">
                <a:latin typeface="Times New Roman" panose="02020603050405020304" pitchFamily="18" charset="0"/>
                <a:cs typeface="Times New Roman" panose="02020603050405020304" pitchFamily="18" charset="0"/>
              </a:rPr>
              <a:t>Alcohol abstention is recommended in: pregnancy, history of alcohol abuse, and other conflicting conditions </a:t>
            </a:r>
          </a:p>
          <a:p>
            <a:endParaRPr lang="en-US" dirty="0"/>
          </a:p>
        </p:txBody>
      </p:sp>
    </p:spTree>
    <p:extLst>
      <p:ext uri="{BB962C8B-B14F-4D97-AF65-F5344CB8AC3E}">
        <p14:creationId xmlns:p14="http://schemas.microsoft.com/office/powerpoint/2010/main" val="149872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758A-7212-6845-9317-DA93726B05EF}"/>
              </a:ext>
            </a:extLst>
          </p:cNvPr>
          <p:cNvSpPr>
            <a:spLocks noGrp="1"/>
          </p:cNvSpPr>
          <p:nvPr>
            <p:ph type="title"/>
          </p:nvPr>
        </p:nvSpPr>
        <p:spPr/>
        <p:txBody>
          <a:bodyPr/>
          <a:lstStyle/>
          <a:p>
            <a:r>
              <a:rPr lang="en-US" dirty="0"/>
              <a:t>MNT</a:t>
            </a:r>
          </a:p>
        </p:txBody>
      </p:sp>
      <p:sp>
        <p:nvSpPr>
          <p:cNvPr id="3" name="Content Placeholder 2">
            <a:extLst>
              <a:ext uri="{FF2B5EF4-FFF2-40B4-BE49-F238E27FC236}">
                <a16:creationId xmlns:a16="http://schemas.microsoft.com/office/drawing/2014/main" id="{088A6C4C-2083-C046-B652-6F44F140A18F}"/>
              </a:ext>
            </a:extLst>
          </p:cNvPr>
          <p:cNvSpPr>
            <a:spLocks noGrp="1"/>
          </p:cNvSpPr>
          <p:nvPr>
            <p:ph idx="1"/>
          </p:nvPr>
        </p:nvSpPr>
        <p:spPr>
          <a:xfrm>
            <a:off x="1069848" y="2121408"/>
            <a:ext cx="9467523" cy="3568192"/>
          </a:xfrm>
        </p:spPr>
        <p:txBody>
          <a:bodyPr>
            <a:normAutofit fontScale="92500" lnSpcReduction="10000"/>
          </a:bodyPr>
          <a:lstStyle/>
          <a:p>
            <a:pPr marL="0" indent="0">
              <a:buNone/>
            </a:pPr>
            <a:r>
              <a:rPr lang="en-US" sz="3200" b="1" dirty="0">
                <a:latin typeface="Times New Roman" panose="02020603050405020304" pitchFamily="18" charset="0"/>
                <a:cs typeface="Times New Roman" panose="02020603050405020304" pitchFamily="18" charset="0"/>
              </a:rPr>
              <a:t>Micronutrients </a:t>
            </a:r>
            <a:endParaRPr lang="en-US" sz="3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Micronutrient recommendations for people with diabetes are the same as for the general population. Vitamin and mineral supplementation is not recommended unless nutrient deficiencies develop </a:t>
            </a:r>
          </a:p>
          <a:p>
            <a:endParaRPr lang="en-US" sz="2400" dirty="0">
              <a:latin typeface="Times New Roman" panose="02020603050405020304" pitchFamily="18" charset="0"/>
              <a:cs typeface="Times New Roman" panose="02020603050405020304" pitchFamily="18" charset="0"/>
            </a:endParaRPr>
          </a:p>
          <a:p>
            <a:pPr marL="0" indent="0">
              <a:buNone/>
            </a:pPr>
            <a:r>
              <a:rPr lang="en-US" sz="3200" b="1" dirty="0">
                <a:latin typeface="Times New Roman" panose="02020603050405020304" pitchFamily="18" charset="0"/>
                <a:cs typeface="Times New Roman" panose="02020603050405020304" pitchFamily="18" charset="0"/>
              </a:rPr>
              <a:t>Sodium Rec’d</a:t>
            </a:r>
          </a:p>
          <a:p>
            <a:r>
              <a:rPr lang="en-US" sz="2400" dirty="0">
                <a:latin typeface="Times New Roman" panose="02020603050405020304" pitchFamily="18" charset="0"/>
                <a:cs typeface="Times New Roman" panose="02020603050405020304" pitchFamily="18" charset="0"/>
              </a:rPr>
              <a:t>Encourage Individualized Reduction in Sodium Intake </a:t>
            </a:r>
          </a:p>
          <a:p>
            <a:r>
              <a:rPr lang="en-US" sz="2400" dirty="0">
                <a:latin typeface="Times New Roman" panose="02020603050405020304" pitchFamily="18" charset="0"/>
                <a:cs typeface="Times New Roman" panose="02020603050405020304" pitchFamily="18" charset="0"/>
              </a:rPr>
              <a:t>The recommendation for the general population to reduce sodium to less than 2,300 mg per day is also appropriate for adults with diabetes </a:t>
            </a:r>
          </a:p>
          <a:p>
            <a:endParaRPr lang="en-US" dirty="0"/>
          </a:p>
        </p:txBody>
      </p:sp>
      <p:sp>
        <p:nvSpPr>
          <p:cNvPr id="4" name="Rectangle 3">
            <a:extLst>
              <a:ext uri="{FF2B5EF4-FFF2-40B4-BE49-F238E27FC236}">
                <a16:creationId xmlns:a16="http://schemas.microsoft.com/office/drawing/2014/main" id="{A9236AA4-BAB2-C949-A1F5-713BCB4B5903}"/>
              </a:ext>
            </a:extLst>
          </p:cNvPr>
          <p:cNvSpPr/>
          <p:nvPr/>
        </p:nvSpPr>
        <p:spPr>
          <a:xfrm>
            <a:off x="4223656" y="6066749"/>
            <a:ext cx="7155544" cy="307777"/>
          </a:xfrm>
          <a:prstGeom prst="rect">
            <a:avLst/>
          </a:prstGeom>
        </p:spPr>
        <p:txBody>
          <a:bodyPr wrap="square">
            <a:spAutoFit/>
          </a:bodyPr>
          <a:lstStyle/>
          <a:p>
            <a:r>
              <a:rPr lang="en-US" sz="1400" dirty="0">
                <a:latin typeface="CenturyGothic"/>
              </a:rPr>
              <a:t>Academy of Nutrition &amp; Dietetics’ Evidence Analysis Library (2015): http://www.andeal.org </a:t>
            </a:r>
            <a:endParaRPr lang="en-US" sz="1400" dirty="0"/>
          </a:p>
        </p:txBody>
      </p:sp>
    </p:spTree>
    <p:extLst>
      <p:ext uri="{BB962C8B-B14F-4D97-AF65-F5344CB8AC3E}">
        <p14:creationId xmlns:p14="http://schemas.microsoft.com/office/powerpoint/2010/main" val="329575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81D9-33BD-E64A-A561-32C7D9049C5B}"/>
              </a:ext>
            </a:extLst>
          </p:cNvPr>
          <p:cNvSpPr>
            <a:spLocks noGrp="1"/>
          </p:cNvSpPr>
          <p:nvPr>
            <p:ph type="title"/>
          </p:nvPr>
        </p:nvSpPr>
        <p:spPr/>
        <p:txBody>
          <a:bodyPr/>
          <a:lstStyle/>
          <a:p>
            <a:r>
              <a:rPr lang="en-US" dirty="0"/>
              <a:t>Physical Activity </a:t>
            </a:r>
          </a:p>
        </p:txBody>
      </p:sp>
      <p:sp>
        <p:nvSpPr>
          <p:cNvPr id="3" name="Content Placeholder 2">
            <a:extLst>
              <a:ext uri="{FF2B5EF4-FFF2-40B4-BE49-F238E27FC236}">
                <a16:creationId xmlns:a16="http://schemas.microsoft.com/office/drawing/2014/main" id="{6C1356A1-A8EC-DD49-A0F3-81657E55F154}"/>
              </a:ext>
            </a:extLst>
          </p:cNvPr>
          <p:cNvSpPr>
            <a:spLocks noGrp="1"/>
          </p:cNvSpPr>
          <p:nvPr>
            <p:ph idx="1"/>
          </p:nvPr>
        </p:nvSpPr>
        <p:spPr>
          <a:xfrm>
            <a:off x="1069848" y="2121408"/>
            <a:ext cx="9240012" cy="2958592"/>
          </a:xfrm>
        </p:spPr>
        <p:txBody>
          <a:bodyPr/>
          <a:lstStyle/>
          <a:p>
            <a:r>
              <a:rPr lang="en-US" sz="2400" dirty="0">
                <a:latin typeface="Times New Roman" panose="02020603050405020304" pitchFamily="18" charset="0"/>
                <a:cs typeface="Times New Roman" panose="02020603050405020304" pitchFamily="18" charset="0"/>
              </a:rPr>
              <a:t>Accumulating 150 minutes or more of physical activity/wk </a:t>
            </a:r>
          </a:p>
          <a:p>
            <a:r>
              <a:rPr lang="en-US" sz="2400" dirty="0">
                <a:latin typeface="Times New Roman" panose="02020603050405020304" pitchFamily="18" charset="0"/>
                <a:cs typeface="Times New Roman" panose="02020603050405020304" pitchFamily="18" charset="0"/>
              </a:rPr>
              <a:t>Moderate-intensity aerobic exercise spread over at 3 d/ wk with no more than 2 consecutive days without exercise </a:t>
            </a:r>
          </a:p>
          <a:p>
            <a:r>
              <a:rPr lang="en-US" sz="2400" dirty="0">
                <a:latin typeface="Times New Roman" panose="02020603050405020304" pitchFamily="18" charset="0"/>
                <a:cs typeface="Times New Roman" panose="02020603050405020304" pitchFamily="18" charset="0"/>
              </a:rPr>
              <a:t>Resistance training at least 2x/week </a:t>
            </a:r>
          </a:p>
          <a:p>
            <a:r>
              <a:rPr lang="en-US" sz="2400" dirty="0">
                <a:latin typeface="Times New Roman" panose="02020603050405020304" pitchFamily="18" charset="0"/>
                <a:cs typeface="Times New Roman" panose="02020603050405020304" pitchFamily="18" charset="0"/>
              </a:rPr>
              <a:t>Reduce sedentary time </a:t>
            </a:r>
          </a:p>
          <a:p>
            <a:endParaRPr lang="en-US" dirty="0"/>
          </a:p>
          <a:p>
            <a:endParaRPr lang="en-US" dirty="0"/>
          </a:p>
        </p:txBody>
      </p:sp>
      <p:sp>
        <p:nvSpPr>
          <p:cNvPr id="4" name="Rectangle 3">
            <a:extLst>
              <a:ext uri="{FF2B5EF4-FFF2-40B4-BE49-F238E27FC236}">
                <a16:creationId xmlns:a16="http://schemas.microsoft.com/office/drawing/2014/main" id="{BBABCD5C-2222-764F-A5E1-01F1DD97259D}"/>
              </a:ext>
            </a:extLst>
          </p:cNvPr>
          <p:cNvSpPr/>
          <p:nvPr/>
        </p:nvSpPr>
        <p:spPr>
          <a:xfrm>
            <a:off x="5196115" y="5805492"/>
            <a:ext cx="6096000" cy="523220"/>
          </a:xfrm>
          <a:prstGeom prst="rect">
            <a:avLst/>
          </a:prstGeom>
        </p:spPr>
        <p:txBody>
          <a:bodyPr>
            <a:spAutoFit/>
          </a:bodyPr>
          <a:lstStyle/>
          <a:p>
            <a:r>
              <a:rPr lang="en-US" sz="1400" dirty="0">
                <a:latin typeface="CenturyGothic"/>
              </a:rPr>
              <a:t>Academy of Nutrition &amp; Dietetics’ Evidence Analysis Library (2015): http://www.andeal.org </a:t>
            </a:r>
            <a:endParaRPr lang="en-US" sz="1400" dirty="0"/>
          </a:p>
        </p:txBody>
      </p:sp>
    </p:spTree>
    <p:extLst>
      <p:ext uri="{BB962C8B-B14F-4D97-AF65-F5344CB8AC3E}">
        <p14:creationId xmlns:p14="http://schemas.microsoft.com/office/powerpoint/2010/main" val="1595931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3FD6-3740-BD40-A54B-AA2D83DBDD71}"/>
              </a:ext>
            </a:extLst>
          </p:cNvPr>
          <p:cNvSpPr>
            <a:spLocks noGrp="1"/>
          </p:cNvSpPr>
          <p:nvPr>
            <p:ph type="title"/>
          </p:nvPr>
        </p:nvSpPr>
        <p:spPr>
          <a:xfrm>
            <a:off x="449943" y="771289"/>
            <a:ext cx="11956723" cy="1609344"/>
          </a:xfrm>
        </p:spPr>
        <p:txBody>
          <a:bodyPr>
            <a:normAutofit fontScale="90000"/>
          </a:bodyPr>
          <a:lstStyle/>
          <a:p>
            <a:r>
              <a:rPr lang="en-US" b="1" dirty="0"/>
              <a:t>Meal-Planning Strategies </a:t>
            </a:r>
            <a:r>
              <a:rPr lang="en-US" b="1" dirty="0">
                <a:solidFill>
                  <a:srgbClr val="C00000"/>
                </a:solidFill>
                <a:latin typeface="Times New Roman" panose="02020603050405020304" pitchFamily="18" charset="0"/>
                <a:cs typeface="Times New Roman" panose="02020603050405020304" pitchFamily="18" charset="0"/>
              </a:rPr>
              <a:t>Carbohydrate Counting </a:t>
            </a:r>
            <a:br>
              <a:rPr lang="en-US" dirty="0">
                <a:latin typeface="Times New Roman" panose="02020603050405020304" pitchFamily="18" charset="0"/>
                <a:cs typeface="Times New Roman" panose="02020603050405020304" pitchFamily="18" charset="0"/>
              </a:rPr>
            </a:br>
            <a:r>
              <a:rPr lang="en-US" b="1" dirty="0"/>
              <a:t> </a:t>
            </a:r>
            <a:br>
              <a:rPr lang="en-US" dirty="0"/>
            </a:br>
            <a:endParaRPr lang="en-US" dirty="0"/>
          </a:p>
        </p:txBody>
      </p:sp>
      <p:sp>
        <p:nvSpPr>
          <p:cNvPr id="3" name="Content Placeholder 2">
            <a:extLst>
              <a:ext uri="{FF2B5EF4-FFF2-40B4-BE49-F238E27FC236}">
                <a16:creationId xmlns:a16="http://schemas.microsoft.com/office/drawing/2014/main" id="{608D1DD5-F370-9C49-810F-5E9FA0B9FC45}"/>
              </a:ext>
            </a:extLst>
          </p:cNvPr>
          <p:cNvSpPr>
            <a:spLocks noGrp="1"/>
          </p:cNvSpPr>
          <p:nvPr>
            <p:ph idx="1"/>
          </p:nvPr>
        </p:nvSpPr>
        <p:spPr>
          <a:xfrm>
            <a:off x="449943" y="1320800"/>
            <a:ext cx="11466286" cy="5170714"/>
          </a:xfrm>
        </p:spPr>
        <p:txBody>
          <a:bodyPr>
            <a:normAutofit/>
          </a:bodyPr>
          <a:lstStyle/>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Steps</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A dietitian has an interview to assess a patient’s usual food intake and calculates nutrient and energy needs </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the patient is given a daily carbohydrate allowance, divided into a pattern of meals and snacks according to individual preferences </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The carbohydrate allowance can be expressed in grams or as the number of CHO portions allowed per meal </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Frequent monitoring of blood glucose levels can help to determine whether additional carbohydrate restriction would be helpful</a:t>
            </a:r>
          </a:p>
          <a:p>
            <a:pPr marL="457200" indent="-457200">
              <a:buFont typeface="+mj-lt"/>
              <a:buAutoNum type="arabicPeriod"/>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patients must meet CHO goals/allowances but has freedom to choose CHO choices </a:t>
            </a:r>
            <a:r>
              <a:rPr lang="en-US" b="1" dirty="0">
                <a:solidFill>
                  <a:srgbClr val="C00000"/>
                </a:solidFill>
                <a:latin typeface="Times New Roman" panose="02020603050405020304" pitchFamily="18" charset="0"/>
                <a:cs typeface="Times New Roman" panose="02020603050405020304" pitchFamily="18" charset="0"/>
              </a:rPr>
              <a:t>BUT the patient should be encouraged to make healthy food choices </a:t>
            </a:r>
          </a:p>
          <a:p>
            <a:endParaRPr lang="en-US" dirty="0"/>
          </a:p>
          <a:p>
            <a:endParaRPr lang="en-US" dirty="0"/>
          </a:p>
        </p:txBody>
      </p:sp>
    </p:spTree>
    <p:extLst>
      <p:ext uri="{BB962C8B-B14F-4D97-AF65-F5344CB8AC3E}">
        <p14:creationId xmlns:p14="http://schemas.microsoft.com/office/powerpoint/2010/main" val="192929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C7AF-D8CC-C14E-A4A2-36F541AF508E}"/>
              </a:ext>
            </a:extLst>
          </p:cNvPr>
          <p:cNvSpPr>
            <a:spLocks noGrp="1"/>
          </p:cNvSpPr>
          <p:nvPr>
            <p:ph type="title"/>
          </p:nvPr>
        </p:nvSpPr>
        <p:spPr/>
        <p:txBody>
          <a:bodyPr/>
          <a:lstStyle/>
          <a:p>
            <a:r>
              <a:rPr lang="en-US" b="1" dirty="0"/>
              <a:t>Meal-Planning Strategies</a:t>
            </a:r>
            <a:endParaRPr lang="en-US" dirty="0"/>
          </a:p>
        </p:txBody>
      </p:sp>
      <p:sp>
        <p:nvSpPr>
          <p:cNvPr id="3" name="Content Placeholder 2">
            <a:extLst>
              <a:ext uri="{FF2B5EF4-FFF2-40B4-BE49-F238E27FC236}">
                <a16:creationId xmlns:a16="http://schemas.microsoft.com/office/drawing/2014/main" id="{26709304-6C80-BB42-B184-5CC17316A06E}"/>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Example</a:t>
            </a:r>
          </a:p>
          <a:p>
            <a:r>
              <a:rPr lang="en-US" dirty="0">
                <a:latin typeface="Times New Roman" panose="02020603050405020304" pitchFamily="18" charset="0"/>
                <a:cs typeface="Times New Roman" panose="02020603050405020304" pitchFamily="18" charset="0"/>
              </a:rPr>
              <a:t>patients A consumes 2000 calories daily </a:t>
            </a:r>
          </a:p>
          <a:p>
            <a:r>
              <a:rPr lang="en-US" dirty="0">
                <a:latin typeface="Times New Roman" panose="02020603050405020304" pitchFamily="18" charset="0"/>
                <a:cs typeface="Times New Roman" panose="02020603050405020304" pitchFamily="18" charset="0"/>
              </a:rPr>
              <a:t>carbohydrate allowance 50 % of calories</a:t>
            </a:r>
          </a:p>
          <a:p>
            <a:pPr marL="0" indent="0">
              <a:buNone/>
            </a:pPr>
            <a:r>
              <a:rPr lang="en-US" dirty="0">
                <a:latin typeface="Times New Roman" panose="02020603050405020304" pitchFamily="18" charset="0"/>
                <a:cs typeface="Times New Roman" panose="02020603050405020304" pitchFamily="18" charset="0"/>
              </a:rPr>
              <a:t>How many calories, grams and portions of CHO should patient A consume per day?</a:t>
            </a:r>
          </a:p>
          <a:p>
            <a:pPr marL="0" indent="0">
              <a:buNone/>
            </a:pPr>
            <a:r>
              <a:rPr lang="en-US" b="1" dirty="0">
                <a:solidFill>
                  <a:srgbClr val="C00000"/>
                </a:solidFill>
                <a:latin typeface="Times New Roman" panose="02020603050405020304" pitchFamily="18" charset="0"/>
                <a:cs typeface="Times New Roman" panose="02020603050405020304" pitchFamily="18" charset="0"/>
              </a:rPr>
              <a:t>Design a meal pattern</a:t>
            </a:r>
          </a:p>
        </p:txBody>
      </p:sp>
    </p:spTree>
    <p:extLst>
      <p:ext uri="{BB962C8B-B14F-4D97-AF65-F5344CB8AC3E}">
        <p14:creationId xmlns:p14="http://schemas.microsoft.com/office/powerpoint/2010/main" val="33393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3157-F355-8B42-BB28-4463CE3001F9}"/>
              </a:ext>
            </a:extLst>
          </p:cNvPr>
          <p:cNvSpPr>
            <a:spLocks noGrp="1"/>
          </p:cNvSpPr>
          <p:nvPr>
            <p:ph type="title"/>
          </p:nvPr>
        </p:nvSpPr>
        <p:spPr>
          <a:xfrm>
            <a:off x="431219" y="484632"/>
            <a:ext cx="10058400" cy="1609344"/>
          </a:xfrm>
        </p:spPr>
        <p:txBody>
          <a:bodyPr>
            <a:normAutofit fontScale="90000"/>
          </a:bodyPr>
          <a:lstStyle/>
          <a:p>
            <a:r>
              <a:rPr lang="en-US" dirty="0"/>
              <a:t>MNT Goals:</a:t>
            </a:r>
            <a:br>
              <a:rPr lang="en-US" dirty="0"/>
            </a:br>
            <a:br>
              <a:rPr lang="en-US" dirty="0"/>
            </a:br>
            <a:endParaRPr lang="en-US" dirty="0"/>
          </a:p>
        </p:txBody>
      </p:sp>
      <p:sp>
        <p:nvSpPr>
          <p:cNvPr id="3" name="Content Placeholder 2">
            <a:extLst>
              <a:ext uri="{FF2B5EF4-FFF2-40B4-BE49-F238E27FC236}">
                <a16:creationId xmlns:a16="http://schemas.microsoft.com/office/drawing/2014/main" id="{5C2E3098-7027-7947-8152-CD81CE387DD4}"/>
              </a:ext>
            </a:extLst>
          </p:cNvPr>
          <p:cNvSpPr>
            <a:spLocks noGrp="1"/>
          </p:cNvSpPr>
          <p:nvPr>
            <p:ph idx="1"/>
          </p:nvPr>
        </p:nvSpPr>
        <p:spPr>
          <a:xfrm>
            <a:off x="264305" y="1485900"/>
            <a:ext cx="11669486" cy="4727812"/>
          </a:xfrm>
        </p:spPr>
        <p:txBody>
          <a:bodyPr/>
          <a:lstStyle/>
          <a:p>
            <a:r>
              <a:rPr lang="en-US" sz="2800" dirty="0">
                <a:latin typeface="Times New Roman" panose="02020603050405020304" pitchFamily="18" charset="0"/>
                <a:cs typeface="Times New Roman" panose="02020603050405020304" pitchFamily="18" charset="0"/>
              </a:rPr>
              <a:t>Improve blood glucose levels </a:t>
            </a:r>
          </a:p>
          <a:p>
            <a:r>
              <a:rPr lang="en-US" sz="2800" dirty="0">
                <a:latin typeface="Times New Roman" panose="02020603050405020304" pitchFamily="18" charset="0"/>
                <a:cs typeface="Times New Roman" panose="02020603050405020304" pitchFamily="18" charset="0"/>
              </a:rPr>
              <a:t>Slow the progression of diabetic complications </a:t>
            </a:r>
          </a:p>
          <a:p>
            <a:r>
              <a:rPr lang="en-US" sz="2800" dirty="0">
                <a:latin typeface="Times New Roman" panose="02020603050405020304" pitchFamily="18" charset="0"/>
                <a:cs typeface="Times New Roman" panose="02020603050405020304" pitchFamily="18" charset="0"/>
              </a:rPr>
              <a:t>Introduce meal planning strategies </a:t>
            </a:r>
          </a:p>
          <a:p>
            <a:endParaRPr lang="en-US" sz="2800" dirty="0">
              <a:latin typeface="Times New Roman" panose="02020603050405020304" pitchFamily="18" charset="0"/>
              <a:cs typeface="Times New Roman" panose="02020603050405020304" pitchFamily="18" charset="0"/>
            </a:endParaRPr>
          </a:p>
          <a:p>
            <a:r>
              <a:rPr lang="en-US" sz="2800" b="1" dirty="0">
                <a:solidFill>
                  <a:srgbClr val="C00000"/>
                </a:solidFill>
                <a:latin typeface="Times New Roman" panose="02020603050405020304" pitchFamily="18" charset="0"/>
                <a:cs typeface="Times New Roman" panose="02020603050405020304" pitchFamily="18" charset="0"/>
              </a:rPr>
              <a:t>Notes:</a:t>
            </a:r>
          </a:p>
          <a:p>
            <a:r>
              <a:rPr lang="en-US" sz="2800" dirty="0">
                <a:latin typeface="Times New Roman" panose="02020603050405020304" pitchFamily="18" charset="0"/>
                <a:cs typeface="Times New Roman" panose="02020603050405020304" pitchFamily="18" charset="0"/>
              </a:rPr>
              <a:t>The nutrition therapy should accommodate for a person’s dietary preferences and lifestyle </a:t>
            </a:r>
          </a:p>
          <a:p>
            <a:r>
              <a:rPr lang="en-US" sz="2800" dirty="0">
                <a:latin typeface="Times New Roman" panose="02020603050405020304" pitchFamily="18" charset="0"/>
                <a:cs typeface="Times New Roman" panose="02020603050405020304" pitchFamily="18" charset="0"/>
              </a:rPr>
              <a:t>Dietary intakes must be modified to accommodate growth, lifestyle changes, aging, and any complications that develop </a:t>
            </a:r>
          </a:p>
          <a:p>
            <a:endParaRPr lang="en-US" dirty="0"/>
          </a:p>
        </p:txBody>
      </p:sp>
    </p:spTree>
    <p:extLst>
      <p:ext uri="{BB962C8B-B14F-4D97-AF65-F5344CB8AC3E}">
        <p14:creationId xmlns:p14="http://schemas.microsoft.com/office/powerpoint/2010/main" val="256007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EEE5-C190-4C43-830A-63E72BA8636B}"/>
              </a:ext>
            </a:extLst>
          </p:cNvPr>
          <p:cNvSpPr>
            <a:spLocks noGrp="1"/>
          </p:cNvSpPr>
          <p:nvPr>
            <p:ph type="title"/>
          </p:nvPr>
        </p:nvSpPr>
        <p:spPr/>
        <p:txBody>
          <a:bodyPr/>
          <a:lstStyle/>
          <a:p>
            <a:r>
              <a:rPr lang="en-US" b="1" dirty="0"/>
              <a:t>Meal-Planning Strategies</a:t>
            </a:r>
            <a:endParaRPr lang="en-US" dirty="0"/>
          </a:p>
        </p:txBody>
      </p:sp>
      <p:sp>
        <p:nvSpPr>
          <p:cNvPr id="3" name="Content Placeholder 2">
            <a:extLst>
              <a:ext uri="{FF2B5EF4-FFF2-40B4-BE49-F238E27FC236}">
                <a16:creationId xmlns:a16="http://schemas.microsoft.com/office/drawing/2014/main" id="{98559DA2-D288-8E45-A287-A7BFF1F69A86}"/>
              </a:ext>
            </a:extLst>
          </p:cNvPr>
          <p:cNvSpPr>
            <a:spLocks noGrp="1"/>
          </p:cNvSpPr>
          <p:nvPr>
            <p:ph idx="1"/>
          </p:nvPr>
        </p:nvSpPr>
        <p:spPr>
          <a:xfrm>
            <a:off x="107695" y="2254540"/>
            <a:ext cx="7004305" cy="3725346"/>
          </a:xfrm>
        </p:spPr>
        <p:txBody>
          <a:bodyPr/>
          <a:lstStyle/>
          <a:p>
            <a:pPr marL="0" indent="0">
              <a:buNone/>
            </a:pPr>
            <a:r>
              <a:rPr lang="en-US" dirty="0"/>
              <a:t> 2000 kcal * 50% = 1000 kcal of CHO</a:t>
            </a:r>
          </a:p>
          <a:p>
            <a:endParaRPr lang="en-US" dirty="0"/>
          </a:p>
          <a:p>
            <a:endParaRPr lang="en-US" dirty="0"/>
          </a:p>
        </p:txBody>
      </p:sp>
      <p:pic>
        <p:nvPicPr>
          <p:cNvPr id="5" name="Picture 4">
            <a:extLst>
              <a:ext uri="{FF2B5EF4-FFF2-40B4-BE49-F238E27FC236}">
                <a16:creationId xmlns:a16="http://schemas.microsoft.com/office/drawing/2014/main" id="{E6DB720E-D663-1044-839B-812A591F3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67" y="3354651"/>
            <a:ext cx="5359981" cy="1887510"/>
          </a:xfrm>
          <a:prstGeom prst="rect">
            <a:avLst/>
          </a:prstGeom>
        </p:spPr>
      </p:pic>
      <p:pic>
        <p:nvPicPr>
          <p:cNvPr id="6" name="Picture 1" descr="page59image724907248">
            <a:extLst>
              <a:ext uri="{FF2B5EF4-FFF2-40B4-BE49-F238E27FC236}">
                <a16:creationId xmlns:a16="http://schemas.microsoft.com/office/drawing/2014/main" id="{AACADFF4-0AF5-0141-B753-54EFA7B72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048" y="1984864"/>
            <a:ext cx="5994400" cy="352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52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C3FA-401C-5C48-AAFC-4826A8FFF7EC}"/>
              </a:ext>
            </a:extLst>
          </p:cNvPr>
          <p:cNvSpPr>
            <a:spLocks noGrp="1"/>
          </p:cNvSpPr>
          <p:nvPr>
            <p:ph type="title"/>
          </p:nvPr>
        </p:nvSpPr>
        <p:spPr>
          <a:xfrm>
            <a:off x="474763" y="194346"/>
            <a:ext cx="10058400" cy="1609344"/>
          </a:xfrm>
        </p:spPr>
        <p:txBody>
          <a:bodyPr/>
          <a:lstStyle/>
          <a:p>
            <a:r>
              <a:rPr lang="en-US" b="1" dirty="0"/>
              <a:t>Meal-Planning Strategies</a:t>
            </a:r>
            <a:endParaRPr lang="en-US" dirty="0"/>
          </a:p>
        </p:txBody>
      </p:sp>
      <p:pic>
        <p:nvPicPr>
          <p:cNvPr id="4098" name="Picture 2" descr="page68image8024288">
            <a:extLst>
              <a:ext uri="{FF2B5EF4-FFF2-40B4-BE49-F238E27FC236}">
                <a16:creationId xmlns:a16="http://schemas.microsoft.com/office/drawing/2014/main" id="{A72370A3-66FA-E244-B316-C54E1C096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70" y="1673061"/>
            <a:ext cx="5021943" cy="362465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page69image74283968">
            <a:extLst>
              <a:ext uri="{FF2B5EF4-FFF2-40B4-BE49-F238E27FC236}">
                <a16:creationId xmlns:a16="http://schemas.microsoft.com/office/drawing/2014/main" id="{99EEC843-8FDF-C541-9124-210041A9B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320" y="2875787"/>
            <a:ext cx="4847772" cy="11591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BD1C35F-08B9-8145-B5F2-FE1F98984639}"/>
              </a:ext>
            </a:extLst>
          </p:cNvPr>
          <p:cNvSpPr/>
          <p:nvPr/>
        </p:nvSpPr>
        <p:spPr>
          <a:xfrm>
            <a:off x="4089400" y="5576100"/>
            <a:ext cx="6096000" cy="1200329"/>
          </a:xfrm>
          <a:prstGeom prst="rect">
            <a:avLst/>
          </a:prstGeom>
        </p:spPr>
        <p:txBody>
          <a:bodyPr>
            <a:spAutoFit/>
          </a:bodyPr>
          <a:lstStyle/>
          <a:p>
            <a:r>
              <a:rPr lang="en-US" sz="2400" b="1" dirty="0">
                <a:latin typeface="Times New Roman" panose="02020603050405020304" pitchFamily="18" charset="0"/>
                <a:cs typeface="Times New Roman" panose="02020603050405020304" pitchFamily="18" charset="0"/>
              </a:rPr>
              <a:t>The amount of food containing 15 g carbohydrate counts as one carbohydrate choice. </a:t>
            </a:r>
          </a:p>
        </p:txBody>
      </p:sp>
    </p:spTree>
    <p:extLst>
      <p:ext uri="{BB962C8B-B14F-4D97-AF65-F5344CB8AC3E}">
        <p14:creationId xmlns:p14="http://schemas.microsoft.com/office/powerpoint/2010/main" val="131756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5A93-6591-D342-91D6-C26BEE0D31C9}"/>
              </a:ext>
            </a:extLst>
          </p:cNvPr>
          <p:cNvSpPr>
            <a:spLocks noGrp="1"/>
          </p:cNvSpPr>
          <p:nvPr>
            <p:ph type="title"/>
          </p:nvPr>
        </p:nvSpPr>
        <p:spPr/>
        <p:txBody>
          <a:bodyPr/>
          <a:lstStyle/>
          <a:p>
            <a:r>
              <a:rPr lang="en-US" b="1" dirty="0"/>
              <a:t>Meal-Planning Strategies</a:t>
            </a:r>
            <a:endParaRPr lang="en-US" dirty="0"/>
          </a:p>
        </p:txBody>
      </p:sp>
      <p:sp>
        <p:nvSpPr>
          <p:cNvPr id="3" name="Content Placeholder 2">
            <a:extLst>
              <a:ext uri="{FF2B5EF4-FFF2-40B4-BE49-F238E27FC236}">
                <a16:creationId xmlns:a16="http://schemas.microsoft.com/office/drawing/2014/main" id="{805E8F4E-440C-F94C-A56F-77AD6B6CBB14}"/>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The distribution of carbohydrates among meals and snacks is based on both individual preferences and metabolic needs. </a:t>
            </a:r>
          </a:p>
          <a:p>
            <a:pPr lvl="1"/>
            <a:r>
              <a:rPr lang="en-US" sz="3200" dirty="0">
                <a:latin typeface="Times New Roman" panose="02020603050405020304" pitchFamily="18" charset="0"/>
                <a:cs typeface="Times New Roman" panose="02020603050405020304" pitchFamily="18" charset="0"/>
              </a:rPr>
              <a:t>WITH conventional insulin therapy , patients must maintain a consistent carbohydrate intake from day to day to match their particular insulin prescription, </a:t>
            </a:r>
          </a:p>
          <a:p>
            <a:pPr lvl="1"/>
            <a:r>
              <a:rPr lang="en-US" sz="3200" dirty="0">
                <a:latin typeface="Times New Roman" panose="02020603050405020304" pitchFamily="18" charset="0"/>
                <a:cs typeface="Times New Roman" panose="02020603050405020304" pitchFamily="18" charset="0"/>
              </a:rPr>
              <a:t>With intensive therapy patients can alter insulin dosage-&gt; CHO variation more flexible</a:t>
            </a:r>
          </a:p>
          <a:p>
            <a:endParaRPr lang="en-US" sz="2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9241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3CB1CF9-9B68-9A40-9A12-40348C23E3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12800"/>
            <a:ext cx="11150600" cy="5486400"/>
          </a:xfrm>
        </p:spPr>
      </p:pic>
      <p:sp>
        <p:nvSpPr>
          <p:cNvPr id="6" name="TextBox 5">
            <a:extLst>
              <a:ext uri="{FF2B5EF4-FFF2-40B4-BE49-F238E27FC236}">
                <a16:creationId xmlns:a16="http://schemas.microsoft.com/office/drawing/2014/main" id="{BD5D2AF2-BDDF-9448-8FDA-C5E25418C321}"/>
              </a:ext>
            </a:extLst>
          </p:cNvPr>
          <p:cNvSpPr txBox="1"/>
          <p:nvPr/>
        </p:nvSpPr>
        <p:spPr>
          <a:xfrm>
            <a:off x="5257800" y="2056368"/>
            <a:ext cx="3810000" cy="369332"/>
          </a:xfrm>
          <a:prstGeom prst="rect">
            <a:avLst/>
          </a:prstGeom>
          <a:noFill/>
        </p:spPr>
        <p:txBody>
          <a:bodyPr wrap="square" rtlCol="0">
            <a:spAutoFit/>
          </a:bodyPr>
          <a:lstStyle/>
          <a:p>
            <a:r>
              <a:rPr lang="en-US" b="1" dirty="0">
                <a:solidFill>
                  <a:srgbClr val="C00000"/>
                </a:solidFill>
              </a:rPr>
              <a:t>INTENSIVE INSULIN THERAPY</a:t>
            </a:r>
          </a:p>
        </p:txBody>
      </p:sp>
      <p:sp>
        <p:nvSpPr>
          <p:cNvPr id="7" name="TextBox 6">
            <a:extLst>
              <a:ext uri="{FF2B5EF4-FFF2-40B4-BE49-F238E27FC236}">
                <a16:creationId xmlns:a16="http://schemas.microsoft.com/office/drawing/2014/main" id="{4270CE4C-C07B-BA4D-A9ED-C3536387BD30}"/>
              </a:ext>
            </a:extLst>
          </p:cNvPr>
          <p:cNvSpPr txBox="1"/>
          <p:nvPr/>
        </p:nvSpPr>
        <p:spPr>
          <a:xfrm>
            <a:off x="3124200" y="4038600"/>
            <a:ext cx="4699000" cy="369332"/>
          </a:xfrm>
          <a:prstGeom prst="rect">
            <a:avLst/>
          </a:prstGeom>
          <a:noFill/>
        </p:spPr>
        <p:txBody>
          <a:bodyPr wrap="square" rtlCol="0">
            <a:spAutoFit/>
          </a:bodyPr>
          <a:lstStyle/>
          <a:p>
            <a:r>
              <a:rPr lang="en-US" b="1" dirty="0">
                <a:solidFill>
                  <a:srgbClr val="C00000"/>
                </a:solidFill>
              </a:rPr>
              <a:t>CONVENTIONAL INSULIN THERAPY</a:t>
            </a:r>
          </a:p>
        </p:txBody>
      </p:sp>
    </p:spTree>
    <p:extLst>
      <p:ext uri="{BB962C8B-B14F-4D97-AF65-F5344CB8AC3E}">
        <p14:creationId xmlns:p14="http://schemas.microsoft.com/office/powerpoint/2010/main" val="1257088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6F9E-B7D2-864F-AD2F-89278720F449}"/>
              </a:ext>
            </a:extLst>
          </p:cNvPr>
          <p:cNvSpPr>
            <a:spLocks noGrp="1"/>
          </p:cNvSpPr>
          <p:nvPr>
            <p:ph type="title"/>
          </p:nvPr>
        </p:nvSpPr>
        <p:spPr/>
        <p:txBody>
          <a:bodyPr/>
          <a:lstStyle/>
          <a:p>
            <a:r>
              <a:rPr lang="en-US" b="1" dirty="0"/>
              <a:t>Meal-Planning Strategies</a:t>
            </a:r>
            <a:endParaRPr lang="en-US" dirty="0"/>
          </a:p>
        </p:txBody>
      </p:sp>
      <p:sp>
        <p:nvSpPr>
          <p:cNvPr id="3" name="Content Placeholder 2">
            <a:extLst>
              <a:ext uri="{FF2B5EF4-FFF2-40B4-BE49-F238E27FC236}">
                <a16:creationId xmlns:a16="http://schemas.microsoft.com/office/drawing/2014/main" id="{23774738-491E-5D4A-8B8E-595212CADF49}"/>
              </a:ext>
            </a:extLst>
          </p:cNvPr>
          <p:cNvSpPr>
            <a:spLocks noGrp="1"/>
          </p:cNvSpPr>
          <p:nvPr>
            <p:ph idx="1"/>
          </p:nvPr>
        </p:nvSpPr>
        <p:spPr>
          <a:xfrm>
            <a:off x="1069848" y="2121408"/>
            <a:ext cx="3676323" cy="4050792"/>
          </a:xfrm>
        </p:spPr>
        <p:txBody>
          <a:bodyPr/>
          <a:lstStyle/>
          <a:p>
            <a:r>
              <a:rPr lang="en-US" dirty="0"/>
              <a:t>Success with carbohydrate counting requires knowledge about</a:t>
            </a:r>
            <a:br>
              <a:rPr lang="en-US" dirty="0"/>
            </a:br>
            <a:r>
              <a:rPr lang="en-US" dirty="0"/>
              <a:t>the food sources of carbohydrates and an understanding of portion control. </a:t>
            </a:r>
          </a:p>
          <a:p>
            <a:endParaRPr lang="en-US" dirty="0"/>
          </a:p>
        </p:txBody>
      </p:sp>
      <p:pic>
        <p:nvPicPr>
          <p:cNvPr id="7" name="Picture 6">
            <a:extLst>
              <a:ext uri="{FF2B5EF4-FFF2-40B4-BE49-F238E27FC236}">
                <a16:creationId xmlns:a16="http://schemas.microsoft.com/office/drawing/2014/main" id="{AFE1CA48-2F09-0C4F-9A8D-D9E4C4FA7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456" y="1924439"/>
            <a:ext cx="6753678" cy="4737618"/>
          </a:xfrm>
          <a:prstGeom prst="rect">
            <a:avLst/>
          </a:prstGeom>
        </p:spPr>
      </p:pic>
    </p:spTree>
    <p:extLst>
      <p:ext uri="{BB962C8B-B14F-4D97-AF65-F5344CB8AC3E}">
        <p14:creationId xmlns:p14="http://schemas.microsoft.com/office/powerpoint/2010/main" val="146603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00A030-4979-E743-B92C-3A65C0071E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943" y="520105"/>
            <a:ext cx="5297713" cy="5971408"/>
          </a:xfrm>
          <a:prstGeom prst="rect">
            <a:avLst/>
          </a:prstGeom>
        </p:spPr>
      </p:pic>
      <p:pic>
        <p:nvPicPr>
          <p:cNvPr id="6" name="Picture 5">
            <a:extLst>
              <a:ext uri="{FF2B5EF4-FFF2-40B4-BE49-F238E27FC236}">
                <a16:creationId xmlns:a16="http://schemas.microsoft.com/office/drawing/2014/main" id="{77ECE18B-AEBB-9D4F-AB31-13ED377FF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968" y="1393371"/>
            <a:ext cx="5797747" cy="2293259"/>
          </a:xfrm>
          <a:prstGeom prst="rect">
            <a:avLst/>
          </a:prstGeom>
        </p:spPr>
      </p:pic>
    </p:spTree>
    <p:extLst>
      <p:ext uri="{BB962C8B-B14F-4D97-AF65-F5344CB8AC3E}">
        <p14:creationId xmlns:p14="http://schemas.microsoft.com/office/powerpoint/2010/main" val="1761584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CED5-C8F5-1547-82F3-0FD10A4D0F13}"/>
              </a:ext>
            </a:extLst>
          </p:cNvPr>
          <p:cNvSpPr>
            <a:spLocks noGrp="1"/>
          </p:cNvSpPr>
          <p:nvPr>
            <p:ph type="title"/>
          </p:nvPr>
        </p:nvSpPr>
        <p:spPr/>
        <p:txBody>
          <a:bodyPr/>
          <a:lstStyle/>
          <a:p>
            <a:r>
              <a:rPr lang="en-US" b="1" dirty="0"/>
              <a:t>Meal-Planning Strategies</a:t>
            </a:r>
            <a:endParaRPr lang="en-US" dirty="0"/>
          </a:p>
        </p:txBody>
      </p:sp>
      <p:sp>
        <p:nvSpPr>
          <p:cNvPr id="3" name="Content Placeholder 2">
            <a:extLst>
              <a:ext uri="{FF2B5EF4-FFF2-40B4-BE49-F238E27FC236}">
                <a16:creationId xmlns:a16="http://schemas.microsoft.com/office/drawing/2014/main" id="{5925510C-6FD0-A443-9749-8F37A76EA3FF}"/>
              </a:ext>
            </a:extLst>
          </p:cNvPr>
          <p:cNvSpPr>
            <a:spLocks noGrp="1"/>
          </p:cNvSpPr>
          <p:nvPr>
            <p:ph idx="1"/>
          </p:nvPr>
        </p:nvSpPr>
        <p:spPr/>
        <p:txBody>
          <a:bodyPr/>
          <a:lstStyle/>
          <a:p>
            <a:r>
              <a:rPr lang="en-US" dirty="0"/>
              <a:t>In the exchange system, foods with a similar amount of carbohydrate per serving size are grouped together. The foods within each list can be “exchanged” for one another during meal planning, and you end up with about the same amount of carbohydrate</a:t>
            </a:r>
          </a:p>
          <a:p>
            <a:r>
              <a:rPr lang="en-US" dirty="0"/>
              <a:t>The Exchange Lists for Meal Planning is a helpful meal-building tool. You have the flexibility to mix and match your carbohydrate food choices</a:t>
            </a:r>
          </a:p>
        </p:txBody>
      </p:sp>
    </p:spTree>
    <p:extLst>
      <p:ext uri="{BB962C8B-B14F-4D97-AF65-F5344CB8AC3E}">
        <p14:creationId xmlns:p14="http://schemas.microsoft.com/office/powerpoint/2010/main" val="272786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4E78F5-CC42-2040-A036-3C6EC8E3DD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9047"/>
            <a:ext cx="12192000" cy="6314153"/>
          </a:xfrm>
        </p:spPr>
      </p:pic>
    </p:spTree>
    <p:extLst>
      <p:ext uri="{BB962C8B-B14F-4D97-AF65-F5344CB8AC3E}">
        <p14:creationId xmlns:p14="http://schemas.microsoft.com/office/powerpoint/2010/main" val="1080288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A76CE8-29F6-E241-B44F-C0947482EF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9707"/>
            <a:ext cx="10972800" cy="6032493"/>
          </a:xfrm>
        </p:spPr>
      </p:pic>
    </p:spTree>
    <p:extLst>
      <p:ext uri="{BB962C8B-B14F-4D97-AF65-F5344CB8AC3E}">
        <p14:creationId xmlns:p14="http://schemas.microsoft.com/office/powerpoint/2010/main" val="1465394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0224572-E9C9-FD4C-8819-51E2C24891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171" y="611413"/>
            <a:ext cx="10058399" cy="4773387"/>
          </a:xfrm>
        </p:spPr>
      </p:pic>
      <p:sp>
        <p:nvSpPr>
          <p:cNvPr id="10" name="TextBox 9">
            <a:extLst>
              <a:ext uri="{FF2B5EF4-FFF2-40B4-BE49-F238E27FC236}">
                <a16:creationId xmlns:a16="http://schemas.microsoft.com/office/drawing/2014/main" id="{9C2F9501-A8DA-BB46-811D-9EB3B1E2F775}"/>
              </a:ext>
            </a:extLst>
          </p:cNvPr>
          <p:cNvSpPr txBox="1"/>
          <p:nvPr/>
        </p:nvSpPr>
        <p:spPr>
          <a:xfrm>
            <a:off x="4296228" y="6023428"/>
            <a:ext cx="6444343" cy="523220"/>
          </a:xfrm>
          <a:prstGeom prst="rect">
            <a:avLst/>
          </a:prstGeom>
          <a:noFill/>
        </p:spPr>
        <p:txBody>
          <a:bodyPr wrap="square" rtlCol="0">
            <a:spAutoFit/>
          </a:bodyPr>
          <a:lstStyle/>
          <a:p>
            <a:r>
              <a:rPr lang="en-US" sz="1400" dirty="0"/>
              <a:t>https://nutritrac.elseviermultimedia.us/Personalprofile/webroot/pdf/cyf_1265037248.pdf</a:t>
            </a:r>
          </a:p>
        </p:txBody>
      </p:sp>
    </p:spTree>
    <p:extLst>
      <p:ext uri="{BB962C8B-B14F-4D97-AF65-F5344CB8AC3E}">
        <p14:creationId xmlns:p14="http://schemas.microsoft.com/office/powerpoint/2010/main" val="83521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72B0E-3ED4-F243-90EF-99007B11500A}"/>
              </a:ext>
            </a:extLst>
          </p:cNvPr>
          <p:cNvSpPr>
            <a:spLocks noGrp="1"/>
          </p:cNvSpPr>
          <p:nvPr>
            <p:ph type="title"/>
          </p:nvPr>
        </p:nvSpPr>
        <p:spPr/>
        <p:txBody>
          <a:bodyPr/>
          <a:lstStyle/>
          <a:p>
            <a:r>
              <a:rPr lang="en-US" dirty="0"/>
              <a:t>mnt</a:t>
            </a:r>
          </a:p>
        </p:txBody>
      </p:sp>
      <p:sp>
        <p:nvSpPr>
          <p:cNvPr id="3" name="Content Placeholder 2">
            <a:extLst>
              <a:ext uri="{FF2B5EF4-FFF2-40B4-BE49-F238E27FC236}">
                <a16:creationId xmlns:a16="http://schemas.microsoft.com/office/drawing/2014/main" id="{294EF579-95C9-DE42-BA6F-C3FE9D868DFB}"/>
              </a:ext>
            </a:extLst>
          </p:cNvPr>
          <p:cNvSpPr>
            <a:spLocks noGrp="1"/>
          </p:cNvSpPr>
          <p:nvPr>
            <p:ph idx="1"/>
          </p:nvPr>
        </p:nvSpPr>
        <p:spPr>
          <a:xfrm>
            <a:off x="449942" y="2093976"/>
            <a:ext cx="5428343" cy="3682710"/>
          </a:xfrm>
        </p:spPr>
        <p:txBody>
          <a:bodyPr>
            <a:normAutofit/>
          </a:bodyPr>
          <a:lstStyle/>
          <a:p>
            <a:r>
              <a:rPr lang="en-US" b="1" dirty="0"/>
              <a:t>Macronutrient intakes- same as for adults</a:t>
            </a:r>
          </a:p>
          <a:p>
            <a:r>
              <a:rPr lang="en-US" dirty="0"/>
              <a:t>Can be personalized for food preferences and metabolic factors (for example, insulin sensitivity, blood lipid levels, and kidney function). </a:t>
            </a:r>
          </a:p>
          <a:p>
            <a:endParaRPr lang="en-US" dirty="0"/>
          </a:p>
          <a:p>
            <a:r>
              <a:rPr lang="en-US" dirty="0"/>
              <a:t>Day-to-day consistency in carbohydrate intake is associated with better glycemic control </a:t>
            </a:r>
          </a:p>
          <a:p>
            <a:endParaRPr lang="en-US" dirty="0"/>
          </a:p>
        </p:txBody>
      </p:sp>
      <p:pic>
        <p:nvPicPr>
          <p:cNvPr id="5" name="Picture 4">
            <a:extLst>
              <a:ext uri="{FF2B5EF4-FFF2-40B4-BE49-F238E27FC236}">
                <a16:creationId xmlns:a16="http://schemas.microsoft.com/office/drawing/2014/main" id="{2C62E3B9-1C7A-9F4F-A864-0268BB643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656" y="992414"/>
            <a:ext cx="5646057" cy="3681186"/>
          </a:xfrm>
          <a:prstGeom prst="rect">
            <a:avLst/>
          </a:prstGeom>
        </p:spPr>
      </p:pic>
    </p:spTree>
    <p:extLst>
      <p:ext uri="{BB962C8B-B14F-4D97-AF65-F5344CB8AC3E}">
        <p14:creationId xmlns:p14="http://schemas.microsoft.com/office/powerpoint/2010/main" val="414826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6A7820-F798-F94E-AA2D-1A6B52C12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5" y="769257"/>
            <a:ext cx="9980386" cy="4983843"/>
          </a:xfrm>
          <a:prstGeom prst="rect">
            <a:avLst/>
          </a:prstGeom>
        </p:spPr>
      </p:pic>
      <p:sp>
        <p:nvSpPr>
          <p:cNvPr id="6" name="Rectangle 5">
            <a:extLst>
              <a:ext uri="{FF2B5EF4-FFF2-40B4-BE49-F238E27FC236}">
                <a16:creationId xmlns:a16="http://schemas.microsoft.com/office/drawing/2014/main" id="{5EF3EF2C-95A9-3049-8EEF-F0B96BA4BCD3}"/>
              </a:ext>
            </a:extLst>
          </p:cNvPr>
          <p:cNvSpPr/>
          <p:nvPr/>
        </p:nvSpPr>
        <p:spPr>
          <a:xfrm>
            <a:off x="4064000" y="5892578"/>
            <a:ext cx="6096000" cy="523220"/>
          </a:xfrm>
          <a:prstGeom prst="rect">
            <a:avLst/>
          </a:prstGeom>
        </p:spPr>
        <p:txBody>
          <a:bodyPr>
            <a:spAutoFit/>
          </a:bodyPr>
          <a:lstStyle/>
          <a:p>
            <a:r>
              <a:rPr lang="en-US" sz="1400" dirty="0"/>
              <a:t>https://nutritrac.elseviermultimedia.us/Personalprofile/webroot/pdf/cyf_1265037248.pdf</a:t>
            </a:r>
          </a:p>
        </p:txBody>
      </p:sp>
    </p:spTree>
    <p:extLst>
      <p:ext uri="{BB962C8B-B14F-4D97-AF65-F5344CB8AC3E}">
        <p14:creationId xmlns:p14="http://schemas.microsoft.com/office/powerpoint/2010/main" val="2307056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E1FA0-B9F5-F34B-8E6E-60D83EAA3DBB}"/>
              </a:ext>
            </a:extLst>
          </p:cNvPr>
          <p:cNvSpPr>
            <a:spLocks noGrp="1"/>
          </p:cNvSpPr>
          <p:nvPr>
            <p:ph idx="1"/>
          </p:nvPr>
        </p:nvSpPr>
        <p:spPr>
          <a:xfrm>
            <a:off x="249791" y="188685"/>
            <a:ext cx="4047889" cy="2177143"/>
          </a:xfrm>
        </p:spPr>
        <p:txBody>
          <a:bodyPr/>
          <a:lstStyle/>
          <a:p>
            <a:pPr marL="0" indent="0">
              <a:buNone/>
            </a:pPr>
            <a:r>
              <a:rPr lang="en-US" i="1" dirty="0">
                <a:solidFill>
                  <a:srgbClr val="C00000"/>
                </a:solidFill>
                <a:latin typeface="UniversLTStd"/>
              </a:rPr>
              <a:t>Once patients Learn basic carbohydrate-counting method, individuals can select whatever foods they wish as long as they do not exceed their carbohydrate goals </a:t>
            </a:r>
            <a:endParaRPr lang="en-US" i="1" dirty="0">
              <a:solidFill>
                <a:srgbClr val="C00000"/>
              </a:solidFill>
            </a:endParaRPr>
          </a:p>
          <a:p>
            <a:endParaRPr lang="en-US" dirty="0"/>
          </a:p>
        </p:txBody>
      </p:sp>
      <p:pic>
        <p:nvPicPr>
          <p:cNvPr id="5" name="Picture 1" descr="page59image724907248">
            <a:extLst>
              <a:ext uri="{FF2B5EF4-FFF2-40B4-BE49-F238E27FC236}">
                <a16:creationId xmlns:a16="http://schemas.microsoft.com/office/drawing/2014/main" id="{9A6F5DFD-0400-494C-8EE8-847CC3D95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85" y="2594428"/>
            <a:ext cx="3698095" cy="32802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720C347-4E9D-8F4D-B3D7-53A3F9D09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280" y="0"/>
            <a:ext cx="7924799" cy="5982924"/>
          </a:xfrm>
          <a:prstGeom prst="rect">
            <a:avLst/>
          </a:prstGeom>
        </p:spPr>
      </p:pic>
    </p:spTree>
    <p:extLst>
      <p:ext uri="{BB962C8B-B14F-4D97-AF65-F5344CB8AC3E}">
        <p14:creationId xmlns:p14="http://schemas.microsoft.com/office/powerpoint/2010/main" val="1012746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387B-1F52-EF46-BCB0-1446BB23DF9A}"/>
              </a:ext>
            </a:extLst>
          </p:cNvPr>
          <p:cNvSpPr>
            <a:spLocks noGrp="1"/>
          </p:cNvSpPr>
          <p:nvPr>
            <p:ph type="title"/>
          </p:nvPr>
        </p:nvSpPr>
        <p:spPr/>
        <p:txBody>
          <a:bodyPr/>
          <a:lstStyle/>
          <a:p>
            <a:r>
              <a:rPr lang="en-US" dirty="0"/>
              <a:t>Food Exchange list handout </a:t>
            </a:r>
          </a:p>
        </p:txBody>
      </p:sp>
      <p:sp>
        <p:nvSpPr>
          <p:cNvPr id="3" name="Content Placeholder 2">
            <a:extLst>
              <a:ext uri="{FF2B5EF4-FFF2-40B4-BE49-F238E27FC236}">
                <a16:creationId xmlns:a16="http://schemas.microsoft.com/office/drawing/2014/main" id="{00DEF812-B6E7-CA43-A2B7-C673A8C9724E}"/>
              </a:ext>
            </a:extLst>
          </p:cNvPr>
          <p:cNvSpPr>
            <a:spLocks noGrp="1"/>
          </p:cNvSpPr>
          <p:nvPr>
            <p:ph idx="1"/>
          </p:nvPr>
        </p:nvSpPr>
        <p:spPr/>
        <p:txBody>
          <a:bodyPr/>
          <a:lstStyle/>
          <a:p>
            <a:r>
              <a:rPr lang="en-US" dirty="0"/>
              <a:t>https://</a:t>
            </a:r>
            <a:r>
              <a:rPr lang="en-US" dirty="0" err="1"/>
              <a:t>dtc.ucsf.edu</a:t>
            </a:r>
            <a:r>
              <a:rPr lang="en-US" dirty="0"/>
              <a:t>/pdfs/</a:t>
            </a:r>
            <a:r>
              <a:rPr lang="en-US" dirty="0" err="1"/>
              <a:t>FoodLists.pdf</a:t>
            </a:r>
            <a:endParaRPr lang="en-US" dirty="0"/>
          </a:p>
        </p:txBody>
      </p:sp>
    </p:spTree>
    <p:extLst>
      <p:ext uri="{BB962C8B-B14F-4D97-AF65-F5344CB8AC3E}">
        <p14:creationId xmlns:p14="http://schemas.microsoft.com/office/powerpoint/2010/main" val="2851126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E7F2-32C2-9F45-84B1-77AA75D7E0AF}"/>
              </a:ext>
            </a:extLst>
          </p:cNvPr>
          <p:cNvSpPr>
            <a:spLocks noGrp="1"/>
          </p:cNvSpPr>
          <p:nvPr>
            <p:ph type="title"/>
          </p:nvPr>
        </p:nvSpPr>
        <p:spPr/>
        <p:txBody>
          <a:bodyPr/>
          <a:lstStyle/>
          <a:p>
            <a:r>
              <a:rPr lang="en-US" b="1" dirty="0">
                <a:latin typeface="+mn-lt"/>
                <a:cs typeface="Times New Roman" panose="02020603050405020304" pitchFamily="18" charset="0"/>
              </a:rPr>
              <a:t>antidiabetic Drugs </a:t>
            </a:r>
            <a:br>
              <a:rPr lang="en-US" dirty="0"/>
            </a:br>
            <a:endParaRPr lang="en-US" dirty="0"/>
          </a:p>
        </p:txBody>
      </p:sp>
      <p:sp>
        <p:nvSpPr>
          <p:cNvPr id="3" name="Content Placeholder 2">
            <a:extLst>
              <a:ext uri="{FF2B5EF4-FFF2-40B4-BE49-F238E27FC236}">
                <a16:creationId xmlns:a16="http://schemas.microsoft.com/office/drawing/2014/main" id="{CBE79739-618B-6F4A-BD24-6BCB1F88342D}"/>
              </a:ext>
            </a:extLst>
          </p:cNvPr>
          <p:cNvSpPr>
            <a:spLocks noGrp="1"/>
          </p:cNvSpPr>
          <p:nvPr>
            <p:ph idx="1"/>
          </p:nvPr>
        </p:nvSpPr>
        <p:spPr/>
        <p:txBody>
          <a:bodyPr/>
          <a:lstStyle/>
          <a:p>
            <a:r>
              <a:rPr lang="en-US" dirty="0"/>
              <a:t>Treatment of type 2 diabetes often requires the use of oral medications and injectable drugs other than insulin </a:t>
            </a:r>
          </a:p>
          <a:p>
            <a:r>
              <a:rPr lang="en-US" dirty="0"/>
              <a:t>Medications + dietary adjustments and physical activity</a:t>
            </a:r>
          </a:p>
        </p:txBody>
      </p:sp>
    </p:spTree>
    <p:extLst>
      <p:ext uri="{BB962C8B-B14F-4D97-AF65-F5344CB8AC3E}">
        <p14:creationId xmlns:p14="http://schemas.microsoft.com/office/powerpoint/2010/main" val="2379164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E419-294A-0743-8925-0F815D5D4AD3}"/>
              </a:ext>
            </a:extLst>
          </p:cNvPr>
          <p:cNvSpPr>
            <a:spLocks noGrp="1"/>
          </p:cNvSpPr>
          <p:nvPr>
            <p:ph type="title"/>
          </p:nvPr>
        </p:nvSpPr>
        <p:spPr/>
        <p:txBody>
          <a:bodyPr/>
          <a:lstStyle/>
          <a:p>
            <a:r>
              <a:rPr lang="en-US" dirty="0"/>
              <a:t>Antidiabetic Drugs </a:t>
            </a:r>
            <a:br>
              <a:rPr lang="en-US" dirty="0"/>
            </a:br>
            <a:endParaRPr lang="en-US" dirty="0"/>
          </a:p>
        </p:txBody>
      </p:sp>
      <p:sp>
        <p:nvSpPr>
          <p:cNvPr id="3" name="Content Placeholder 2">
            <a:extLst>
              <a:ext uri="{FF2B5EF4-FFF2-40B4-BE49-F238E27FC236}">
                <a16:creationId xmlns:a16="http://schemas.microsoft.com/office/drawing/2014/main" id="{5E495881-88B8-EA40-9111-FEF6737A41A5}"/>
              </a:ext>
            </a:extLst>
          </p:cNvPr>
          <p:cNvSpPr>
            <a:spLocks noGrp="1"/>
          </p:cNvSpPr>
          <p:nvPr>
            <p:ph idx="1"/>
          </p:nvPr>
        </p:nvSpPr>
        <p:spPr/>
        <p:txBody>
          <a:bodyPr/>
          <a:lstStyle/>
          <a:p>
            <a:pPr marL="0" indent="0">
              <a:buNone/>
            </a:pPr>
            <a:r>
              <a:rPr lang="en-US" dirty="0"/>
              <a:t>How do they work? </a:t>
            </a:r>
          </a:p>
          <a:p>
            <a:r>
              <a:rPr lang="en-US" dirty="0"/>
              <a:t>Stimulate insulin secretion </a:t>
            </a:r>
          </a:p>
          <a:p>
            <a:r>
              <a:rPr lang="en-US" dirty="0"/>
              <a:t>Suppress glucagon secretion </a:t>
            </a:r>
          </a:p>
          <a:p>
            <a:r>
              <a:rPr lang="en-US" dirty="0"/>
              <a:t>Decrease insulin resistance </a:t>
            </a:r>
          </a:p>
          <a:p>
            <a:r>
              <a:rPr lang="en-US" dirty="0"/>
              <a:t>Reduce glucose production in the liver </a:t>
            </a:r>
          </a:p>
          <a:p>
            <a:r>
              <a:rPr lang="en-US" dirty="0"/>
              <a:t>Improve glucose utilization in tissues </a:t>
            </a:r>
          </a:p>
          <a:p>
            <a:r>
              <a:rPr lang="en-US" dirty="0"/>
              <a:t>Delay stomach emptying </a:t>
            </a:r>
          </a:p>
          <a:p>
            <a:r>
              <a:rPr lang="en-US" dirty="0"/>
              <a:t>Delay carbohydrate absorption </a:t>
            </a:r>
          </a:p>
          <a:p>
            <a:endParaRPr lang="en-US" dirty="0"/>
          </a:p>
        </p:txBody>
      </p:sp>
    </p:spTree>
    <p:extLst>
      <p:ext uri="{BB962C8B-B14F-4D97-AF65-F5344CB8AC3E}">
        <p14:creationId xmlns:p14="http://schemas.microsoft.com/office/powerpoint/2010/main" val="190493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age69image694001808">
            <a:extLst>
              <a:ext uri="{FF2B5EF4-FFF2-40B4-BE49-F238E27FC236}">
                <a16:creationId xmlns:a16="http://schemas.microsoft.com/office/drawing/2014/main" id="{313233D8-0905-7247-A492-98DC2C7B2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 y="446412"/>
            <a:ext cx="10012680" cy="576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785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DB461-D36D-C44F-89B1-E57194E46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70" y="504190"/>
            <a:ext cx="10960100" cy="5393690"/>
          </a:xfrm>
          <a:prstGeom prst="rect">
            <a:avLst/>
          </a:prstGeom>
        </p:spPr>
      </p:pic>
    </p:spTree>
    <p:extLst>
      <p:ext uri="{BB962C8B-B14F-4D97-AF65-F5344CB8AC3E}">
        <p14:creationId xmlns:p14="http://schemas.microsoft.com/office/powerpoint/2010/main" val="2550837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73EA-05AC-AC42-AF35-D786CC1EA612}"/>
              </a:ext>
            </a:extLst>
          </p:cNvPr>
          <p:cNvSpPr>
            <a:spLocks noGrp="1"/>
          </p:cNvSpPr>
          <p:nvPr>
            <p:ph type="title"/>
          </p:nvPr>
        </p:nvSpPr>
        <p:spPr/>
        <p:txBody>
          <a:bodyPr/>
          <a:lstStyle/>
          <a:p>
            <a:r>
              <a:rPr lang="en-US" dirty="0"/>
              <a:t>Insulin Therapy </a:t>
            </a:r>
          </a:p>
        </p:txBody>
      </p:sp>
      <p:sp>
        <p:nvSpPr>
          <p:cNvPr id="3" name="Content Placeholder 2">
            <a:extLst>
              <a:ext uri="{FF2B5EF4-FFF2-40B4-BE49-F238E27FC236}">
                <a16:creationId xmlns:a16="http://schemas.microsoft.com/office/drawing/2014/main" id="{55DD4279-928D-7B45-9AF2-E83E64000DBB}"/>
              </a:ext>
            </a:extLst>
          </p:cNvPr>
          <p:cNvSpPr>
            <a:spLocks noGrp="1"/>
          </p:cNvSpPr>
          <p:nvPr>
            <p:ph idx="1"/>
          </p:nvPr>
        </p:nvSpPr>
        <p:spPr/>
        <p:txBody>
          <a:bodyPr/>
          <a:lstStyle/>
          <a:p>
            <a:r>
              <a:rPr lang="en-US" dirty="0"/>
              <a:t>Under normal conditions</a:t>
            </a:r>
          </a:p>
          <a:p>
            <a:pPr lvl="1"/>
            <a:r>
              <a:rPr lang="en-US" dirty="0"/>
              <a:t>The pancreas secretes insulin in low amounts between meals and during the night (called </a:t>
            </a:r>
            <a:r>
              <a:rPr lang="en-US" i="1" dirty="0"/>
              <a:t>basal insulin</a:t>
            </a:r>
            <a:r>
              <a:rPr lang="en-US" dirty="0"/>
              <a:t>) </a:t>
            </a:r>
          </a:p>
          <a:p>
            <a:pPr lvl="1"/>
            <a:r>
              <a:rPr lang="en-US" dirty="0"/>
              <a:t>High insulin secretion when meals are ingested </a:t>
            </a:r>
          </a:p>
          <a:p>
            <a:r>
              <a:rPr lang="en-US" dirty="0"/>
              <a:t>Ideally, the insulin treatment should reproduce the natural pattern of insulin secretion as closely as possible </a:t>
            </a:r>
          </a:p>
          <a:p>
            <a:endParaRPr lang="en-US" dirty="0"/>
          </a:p>
        </p:txBody>
      </p:sp>
    </p:spTree>
    <p:extLst>
      <p:ext uri="{BB962C8B-B14F-4D97-AF65-F5344CB8AC3E}">
        <p14:creationId xmlns:p14="http://schemas.microsoft.com/office/powerpoint/2010/main" val="1731737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8948-3277-BD49-B467-FBBAC40C1E06}"/>
              </a:ext>
            </a:extLst>
          </p:cNvPr>
          <p:cNvSpPr>
            <a:spLocks noGrp="1"/>
          </p:cNvSpPr>
          <p:nvPr>
            <p:ph type="title"/>
          </p:nvPr>
        </p:nvSpPr>
        <p:spPr/>
        <p:txBody>
          <a:bodyPr/>
          <a:lstStyle/>
          <a:p>
            <a:r>
              <a:rPr lang="en-US" dirty="0"/>
              <a:t>Insulin therapy </a:t>
            </a:r>
          </a:p>
        </p:txBody>
      </p:sp>
      <p:sp>
        <p:nvSpPr>
          <p:cNvPr id="3" name="Content Placeholder 2">
            <a:extLst>
              <a:ext uri="{FF2B5EF4-FFF2-40B4-BE49-F238E27FC236}">
                <a16:creationId xmlns:a16="http://schemas.microsoft.com/office/drawing/2014/main" id="{36A6E91F-9F17-B34F-8B45-DEB0DAF3EEFB}"/>
              </a:ext>
            </a:extLst>
          </p:cNvPr>
          <p:cNvSpPr>
            <a:spLocks noGrp="1"/>
          </p:cNvSpPr>
          <p:nvPr>
            <p:ph idx="1"/>
          </p:nvPr>
        </p:nvSpPr>
        <p:spPr/>
        <p:txBody>
          <a:bodyPr/>
          <a:lstStyle/>
          <a:p>
            <a:pPr marL="0" indent="0">
              <a:buNone/>
            </a:pPr>
            <a:r>
              <a:rPr lang="en-US" dirty="0"/>
              <a:t>The forms of insulin that are commercially available differ by their onset of action, timing of peak activity, and duration of effects</a:t>
            </a:r>
          </a:p>
          <a:p>
            <a:r>
              <a:rPr lang="en-US" b="1" dirty="0">
                <a:solidFill>
                  <a:srgbClr val="FF0000"/>
                </a:solidFill>
              </a:rPr>
              <a:t>Rapid Acting </a:t>
            </a:r>
            <a:r>
              <a:rPr lang="en-US" dirty="0"/>
              <a:t>(lispro, </a:t>
            </a:r>
            <a:r>
              <a:rPr lang="en-US" dirty="0" err="1"/>
              <a:t>aspart</a:t>
            </a:r>
            <a:r>
              <a:rPr lang="en-US" dirty="0"/>
              <a:t>, </a:t>
            </a:r>
            <a:r>
              <a:rPr lang="en-US" dirty="0" err="1"/>
              <a:t>glulisine</a:t>
            </a:r>
            <a:r>
              <a:rPr lang="en-US" dirty="0"/>
              <a:t>, and inhaled insulin) </a:t>
            </a:r>
          </a:p>
          <a:p>
            <a:r>
              <a:rPr lang="en-US" b="1" dirty="0">
                <a:solidFill>
                  <a:srgbClr val="FF0000"/>
                </a:solidFill>
              </a:rPr>
              <a:t>Short Acting </a:t>
            </a:r>
            <a:r>
              <a:rPr lang="en-US" dirty="0"/>
              <a:t>(regular) </a:t>
            </a:r>
          </a:p>
          <a:p>
            <a:r>
              <a:rPr lang="en-US" b="1" dirty="0">
                <a:solidFill>
                  <a:srgbClr val="FF0000"/>
                </a:solidFill>
              </a:rPr>
              <a:t>Intermediate Acting </a:t>
            </a:r>
          </a:p>
          <a:p>
            <a:r>
              <a:rPr lang="en-US" b="1" dirty="0">
                <a:solidFill>
                  <a:srgbClr val="FF0000"/>
                </a:solidFill>
              </a:rPr>
              <a:t>Long Acting </a:t>
            </a:r>
          </a:p>
          <a:p>
            <a:endParaRPr lang="en-US" b="1" dirty="0">
              <a:solidFill>
                <a:srgbClr val="FF0000"/>
              </a:solidFill>
            </a:endParaRPr>
          </a:p>
          <a:p>
            <a:endParaRPr lang="en-US" dirty="0"/>
          </a:p>
          <a:p>
            <a:endParaRPr lang="en-US" dirty="0"/>
          </a:p>
        </p:txBody>
      </p:sp>
    </p:spTree>
    <p:extLst>
      <p:ext uri="{BB962C8B-B14F-4D97-AF65-F5344CB8AC3E}">
        <p14:creationId xmlns:p14="http://schemas.microsoft.com/office/powerpoint/2010/main" val="1428607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FA612D-8851-DC4A-A3BF-20B5EA355878}"/>
              </a:ext>
            </a:extLst>
          </p:cNvPr>
          <p:cNvSpPr>
            <a:spLocks noGrp="1"/>
          </p:cNvSpPr>
          <p:nvPr>
            <p:ph idx="1"/>
          </p:nvPr>
        </p:nvSpPr>
        <p:spPr>
          <a:xfrm>
            <a:off x="1176528" y="1024128"/>
            <a:ext cx="10058400" cy="4050792"/>
          </a:xfrm>
        </p:spPr>
        <p:txBody>
          <a:bodyPr/>
          <a:lstStyle/>
          <a:p>
            <a:pPr marL="0" indent="0">
              <a:buNone/>
            </a:pPr>
            <a:r>
              <a:rPr lang="en-US" dirty="0"/>
              <a:t>The rapid- and short-acting insulins are typically used at mealtimes</a:t>
            </a:r>
          </a:p>
          <a:p>
            <a:pPr marL="0" indent="0">
              <a:buNone/>
            </a:pPr>
            <a:r>
              <a:rPr lang="en-US" dirty="0"/>
              <a:t>Intermediate- and long-acting insulins provide basal insulin for the periods between meals and during the night </a:t>
            </a:r>
          </a:p>
          <a:p>
            <a:pPr marL="0" indent="0">
              <a:buNone/>
            </a:pPr>
            <a:r>
              <a:rPr lang="en-US" dirty="0"/>
              <a:t> Usually mixtures of insulin are used </a:t>
            </a:r>
          </a:p>
          <a:p>
            <a:pPr marL="0" indent="0">
              <a:buNone/>
            </a:pPr>
            <a:endParaRPr lang="en-US" dirty="0"/>
          </a:p>
          <a:p>
            <a:pPr marL="0" indent="0">
              <a:buNone/>
            </a:pPr>
            <a:r>
              <a:rPr lang="en-US" i="1" dirty="0">
                <a:solidFill>
                  <a:srgbClr val="FF0000"/>
                </a:solidFill>
              </a:rPr>
              <a:t>The different forms of insulin are made by chemically modifying insulin’s amino acid sequence or by combining insulin with buffers or peptides that alter insulin’s concentration, solubility, or duration of activity in the body </a:t>
            </a:r>
          </a:p>
          <a:p>
            <a:pPr marL="0" indent="0">
              <a:buNone/>
            </a:pPr>
            <a:endParaRPr lang="en-US" dirty="0"/>
          </a:p>
        </p:txBody>
      </p:sp>
    </p:spTree>
    <p:extLst>
      <p:ext uri="{BB962C8B-B14F-4D97-AF65-F5344CB8AC3E}">
        <p14:creationId xmlns:p14="http://schemas.microsoft.com/office/powerpoint/2010/main" val="328972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F8ABFD-CA58-BC4E-8093-3AF2D7ED7776}"/>
              </a:ext>
            </a:extLst>
          </p:cNvPr>
          <p:cNvSpPr>
            <a:spLocks noGrp="1"/>
          </p:cNvSpPr>
          <p:nvPr>
            <p:ph idx="1"/>
          </p:nvPr>
        </p:nvSpPr>
        <p:spPr>
          <a:xfrm>
            <a:off x="1156934" y="945751"/>
            <a:ext cx="10058400" cy="4050792"/>
          </a:xfrm>
        </p:spPr>
        <p:txBody>
          <a:bodyPr/>
          <a:lstStyle/>
          <a:p>
            <a:r>
              <a:rPr lang="en-US" sz="3600" dirty="0"/>
              <a:t>Evidence suggests that there is not an ideal percentage of calories from CHO, protein, and fat for all people with diabetes...macronutrient distribution should be based on individual assessment of current eating patterns, preferences and metabolic goals</a:t>
            </a:r>
          </a:p>
          <a:p>
            <a:endParaRPr lang="en-US" dirty="0"/>
          </a:p>
        </p:txBody>
      </p:sp>
      <p:sp>
        <p:nvSpPr>
          <p:cNvPr id="4" name="Rectangle 3">
            <a:extLst>
              <a:ext uri="{FF2B5EF4-FFF2-40B4-BE49-F238E27FC236}">
                <a16:creationId xmlns:a16="http://schemas.microsoft.com/office/drawing/2014/main" id="{73C0A34B-4111-314A-83D5-443660A860CC}"/>
              </a:ext>
            </a:extLst>
          </p:cNvPr>
          <p:cNvSpPr/>
          <p:nvPr/>
        </p:nvSpPr>
        <p:spPr>
          <a:xfrm>
            <a:off x="3877336" y="6016563"/>
            <a:ext cx="5830699" cy="369332"/>
          </a:xfrm>
          <a:prstGeom prst="rect">
            <a:avLst/>
          </a:prstGeom>
        </p:spPr>
        <p:txBody>
          <a:bodyPr wrap="none">
            <a:spAutoFit/>
          </a:bodyPr>
          <a:lstStyle/>
          <a:p>
            <a:r>
              <a:rPr lang="en-US" dirty="0">
                <a:latin typeface="CenturyGothic"/>
              </a:rPr>
              <a:t>2014 Nutrition Guidelines, American Diabetes Association </a:t>
            </a:r>
            <a:endParaRPr lang="en-US" dirty="0">
              <a:effectLst/>
            </a:endParaRPr>
          </a:p>
        </p:txBody>
      </p:sp>
    </p:spTree>
    <p:extLst>
      <p:ext uri="{BB962C8B-B14F-4D97-AF65-F5344CB8AC3E}">
        <p14:creationId xmlns:p14="http://schemas.microsoft.com/office/powerpoint/2010/main" val="3388527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71image1760905264">
            <a:extLst>
              <a:ext uri="{FF2B5EF4-FFF2-40B4-BE49-F238E27FC236}">
                <a16:creationId xmlns:a16="http://schemas.microsoft.com/office/drawing/2014/main" id="{28F329E4-93A8-0749-ABCD-98CAA0B499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520" y="518160"/>
            <a:ext cx="10805159" cy="470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621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72image1760842592">
            <a:extLst>
              <a:ext uri="{FF2B5EF4-FFF2-40B4-BE49-F238E27FC236}">
                <a16:creationId xmlns:a16="http://schemas.microsoft.com/office/drawing/2014/main" id="{561EBB21-E3D5-0F4B-B72D-853026C4C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 y="655320"/>
            <a:ext cx="10500360" cy="516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82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39CA-2BEE-EE47-9214-3D8BD0705770}"/>
              </a:ext>
            </a:extLst>
          </p:cNvPr>
          <p:cNvSpPr>
            <a:spLocks noGrp="1"/>
          </p:cNvSpPr>
          <p:nvPr>
            <p:ph type="title"/>
          </p:nvPr>
        </p:nvSpPr>
        <p:spPr/>
        <p:txBody>
          <a:bodyPr/>
          <a:lstStyle/>
          <a:p>
            <a:r>
              <a:rPr lang="en-US" dirty="0"/>
              <a:t>Insulin Delivery </a:t>
            </a:r>
            <a:br>
              <a:rPr lang="en-US" dirty="0"/>
            </a:br>
            <a:endParaRPr lang="en-US" dirty="0"/>
          </a:p>
        </p:txBody>
      </p:sp>
      <p:sp>
        <p:nvSpPr>
          <p:cNvPr id="3" name="Content Placeholder 2">
            <a:extLst>
              <a:ext uri="{FF2B5EF4-FFF2-40B4-BE49-F238E27FC236}">
                <a16:creationId xmlns:a16="http://schemas.microsoft.com/office/drawing/2014/main" id="{DB11F51F-FAE7-D143-989F-ADBF7C5ED454}"/>
              </a:ext>
            </a:extLst>
          </p:cNvPr>
          <p:cNvSpPr>
            <a:spLocks noGrp="1"/>
          </p:cNvSpPr>
          <p:nvPr>
            <p:ph idx="1"/>
          </p:nvPr>
        </p:nvSpPr>
        <p:spPr>
          <a:xfrm>
            <a:off x="1069848" y="2121408"/>
            <a:ext cx="5711952" cy="4050792"/>
          </a:xfrm>
        </p:spPr>
        <p:txBody>
          <a:bodyPr>
            <a:normAutofit/>
          </a:bodyPr>
          <a:lstStyle/>
          <a:p>
            <a:r>
              <a:rPr lang="en-US" dirty="0"/>
              <a:t>Administered by </a:t>
            </a:r>
            <a:r>
              <a:rPr lang="en-US" b="1" dirty="0"/>
              <a:t>subcutaneous </a:t>
            </a:r>
            <a:r>
              <a:rPr lang="en-US" dirty="0"/>
              <a:t>injection </a:t>
            </a:r>
          </a:p>
          <a:p>
            <a:r>
              <a:rPr lang="en-US" dirty="0">
                <a:latin typeface="Times New Roman" panose="02020603050405020304" pitchFamily="18" charset="0"/>
                <a:cs typeface="Times New Roman" panose="02020603050405020304" pitchFamily="18" charset="0"/>
              </a:rPr>
              <a:t>Either self-administered or provided by caregivers </a:t>
            </a:r>
          </a:p>
          <a:p>
            <a:r>
              <a:rPr lang="en-US" dirty="0">
                <a:latin typeface="Times New Roman" panose="02020603050405020304" pitchFamily="18" charset="0"/>
                <a:cs typeface="Times New Roman" panose="02020603050405020304" pitchFamily="18" charset="0"/>
              </a:rPr>
              <a:t>Disposable </a:t>
            </a:r>
            <a:r>
              <a:rPr lang="en-US" b="1" dirty="0">
                <a:latin typeface="Times New Roman" panose="02020603050405020304" pitchFamily="18" charset="0"/>
                <a:cs typeface="Times New Roman" panose="02020603050405020304" pitchFamily="18" charset="0"/>
              </a:rPr>
              <a:t>syringes </a:t>
            </a:r>
          </a:p>
          <a:p>
            <a:r>
              <a:rPr lang="en-US" dirty="0">
                <a:latin typeface="Times New Roman" panose="02020603050405020304" pitchFamily="18" charset="0"/>
                <a:cs typeface="Times New Roman" panose="02020603050405020304" pitchFamily="18" charset="0"/>
              </a:rPr>
              <a:t>Insulin pens</a:t>
            </a:r>
          </a:p>
          <a:p>
            <a:pPr lvl="1"/>
            <a:r>
              <a:rPr lang="en-US" dirty="0">
                <a:latin typeface="Times New Roman" panose="02020603050405020304" pitchFamily="18" charset="0"/>
                <a:cs typeface="Times New Roman" panose="02020603050405020304" pitchFamily="18" charset="0"/>
              </a:rPr>
              <a:t>Disposable or reusable </a:t>
            </a:r>
          </a:p>
          <a:p>
            <a:r>
              <a:rPr lang="en-US" dirty="0">
                <a:latin typeface="Times New Roman" panose="02020603050405020304" pitchFamily="18" charset="0"/>
                <a:cs typeface="Times New Roman" panose="02020603050405020304" pitchFamily="18" charset="0"/>
              </a:rPr>
              <a:t>Insulin Pumps (delivers a continuous low (basal) dose and when a person eats, delivers a higher dose</a:t>
            </a:r>
          </a:p>
          <a:p>
            <a:r>
              <a:rPr lang="en-US" dirty="0" err="1">
                <a:solidFill>
                  <a:srgbClr val="FF0000"/>
                </a:solidFill>
                <a:latin typeface="Times New Roman" panose="02020603050405020304" pitchFamily="18" charset="0"/>
                <a:cs typeface="Times New Roman" panose="02020603050405020304" pitchFamily="18" charset="0"/>
              </a:rPr>
              <a:t>Afrezza</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quick acting inhaled insulin, can be an alternative to injectable pre-meal insulin. It is inhaled immediately before a meal</a:t>
            </a:r>
          </a:p>
          <a:p>
            <a:endParaRPr lang="en-US" dirty="0"/>
          </a:p>
          <a:p>
            <a:endParaRPr lang="en-US" dirty="0"/>
          </a:p>
        </p:txBody>
      </p:sp>
      <p:pic>
        <p:nvPicPr>
          <p:cNvPr id="3073" name="Picture 1" descr="page804image8108960">
            <a:extLst>
              <a:ext uri="{FF2B5EF4-FFF2-40B4-BE49-F238E27FC236}">
                <a16:creationId xmlns:a16="http://schemas.microsoft.com/office/drawing/2014/main" id="{C3D0E4FD-B176-AD4A-BDEE-1FEBB3DA1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685800"/>
            <a:ext cx="3840480" cy="29530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19C3757-0AD7-FA4E-BE84-90A18443F502}"/>
              </a:ext>
            </a:extLst>
          </p:cNvPr>
          <p:cNvPicPr>
            <a:picLocks noChangeAspect="1"/>
          </p:cNvPicPr>
          <p:nvPr/>
        </p:nvPicPr>
        <p:blipFill>
          <a:blip r:embed="rId3"/>
          <a:stretch>
            <a:fillRect/>
          </a:stretch>
        </p:blipFill>
        <p:spPr>
          <a:xfrm>
            <a:off x="7566660" y="3308057"/>
            <a:ext cx="3832860" cy="2864143"/>
          </a:xfrm>
          <a:prstGeom prst="rect">
            <a:avLst/>
          </a:prstGeom>
        </p:spPr>
      </p:pic>
    </p:spTree>
    <p:extLst>
      <p:ext uri="{BB962C8B-B14F-4D97-AF65-F5344CB8AC3E}">
        <p14:creationId xmlns:p14="http://schemas.microsoft.com/office/powerpoint/2010/main" val="2677511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ACBC3-1C3D-F845-ACA9-9609B5F342C6}"/>
              </a:ext>
            </a:extLst>
          </p:cNvPr>
          <p:cNvSpPr>
            <a:spLocks noGrp="1"/>
          </p:cNvSpPr>
          <p:nvPr>
            <p:ph idx="1"/>
          </p:nvPr>
        </p:nvSpPr>
        <p:spPr>
          <a:xfrm>
            <a:off x="1069848" y="822960"/>
            <a:ext cx="10058400" cy="5349240"/>
          </a:xfrm>
        </p:spPr>
        <p:txBody>
          <a:bodyPr/>
          <a:lstStyle/>
          <a:p>
            <a:pPr marL="0" indent="0">
              <a:buNone/>
            </a:pPr>
            <a:r>
              <a:rPr lang="en-US" b="1" dirty="0">
                <a:solidFill>
                  <a:srgbClr val="FF0000"/>
                </a:solidFill>
              </a:rPr>
              <a:t>Type 1 diabetes </a:t>
            </a:r>
          </a:p>
          <a:p>
            <a:r>
              <a:rPr lang="en-US" dirty="0"/>
              <a:t>Best managed with intensive insulin therapy, which involves either three or four daily injections of several types of insulin </a:t>
            </a:r>
          </a:p>
          <a:p>
            <a:r>
              <a:rPr lang="en-US" dirty="0"/>
              <a:t>Or Insulin pump</a:t>
            </a:r>
          </a:p>
          <a:p>
            <a:pPr marL="0" indent="0">
              <a:buNone/>
            </a:pPr>
            <a:r>
              <a:rPr lang="en-US" b="1" dirty="0">
                <a:solidFill>
                  <a:srgbClr val="FF0000"/>
                </a:solidFill>
              </a:rPr>
              <a:t>Type 2 Diabetes </a:t>
            </a:r>
          </a:p>
          <a:p>
            <a:pPr marL="0" indent="0">
              <a:buNone/>
            </a:pPr>
            <a:r>
              <a:rPr lang="en-US" dirty="0"/>
              <a:t>Initial treatment of type 2 diabetes usually involves nutrition therapy, physical activity, and oral antidiabetic medications, </a:t>
            </a:r>
          </a:p>
          <a:p>
            <a:pPr marL="0" indent="0">
              <a:buNone/>
            </a:pPr>
            <a:r>
              <a:rPr lang="en-US" dirty="0"/>
              <a:t>Most persons use insulin in combination with one or more antidiabetic drugs </a:t>
            </a:r>
          </a:p>
          <a:p>
            <a:pPr marL="0" indent="0">
              <a:buNone/>
            </a:pPr>
            <a:r>
              <a:rPr lang="en-US" dirty="0"/>
              <a:t>Many patients need only one or two daily injections</a:t>
            </a:r>
          </a:p>
          <a:p>
            <a:pPr marL="0" indent="0">
              <a:buNone/>
            </a:pPr>
            <a:r>
              <a:rPr lang="en-US" dirty="0"/>
              <a:t>Varies on patient if they would best benefit from rapid, long acting insulin or a combo</a:t>
            </a:r>
          </a:p>
          <a:p>
            <a:pPr marL="0" indent="0">
              <a:buNone/>
            </a:pPr>
            <a:endParaRPr lang="en-US" b="1" dirty="0">
              <a:solidFill>
                <a:srgbClr val="FF0000"/>
              </a:solidFill>
            </a:endParaRPr>
          </a:p>
        </p:txBody>
      </p:sp>
    </p:spTree>
    <p:extLst>
      <p:ext uri="{BB962C8B-B14F-4D97-AF65-F5344CB8AC3E}">
        <p14:creationId xmlns:p14="http://schemas.microsoft.com/office/powerpoint/2010/main" val="298392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FAC0E5-9D42-0442-85FD-36A42E6A6841}"/>
              </a:ext>
            </a:extLst>
          </p:cNvPr>
          <p:cNvSpPr>
            <a:spLocks noGrp="1"/>
          </p:cNvSpPr>
          <p:nvPr>
            <p:ph idx="1"/>
          </p:nvPr>
        </p:nvSpPr>
        <p:spPr>
          <a:xfrm>
            <a:off x="533400" y="457200"/>
            <a:ext cx="10701528" cy="6019800"/>
          </a:xfrm>
        </p:spPr>
        <p:txBody>
          <a:bodyPr>
            <a:normAutofit fontScale="92500" lnSpcReduction="10000"/>
          </a:bodyPr>
          <a:lstStyle/>
          <a:p>
            <a:r>
              <a:rPr lang="en-US" sz="2800" b="1" dirty="0">
                <a:solidFill>
                  <a:srgbClr val="FF0000"/>
                </a:solidFill>
              </a:rPr>
              <a:t>Hypoglycemia</a:t>
            </a:r>
            <a:r>
              <a:rPr lang="en-US" sz="2800" dirty="0"/>
              <a:t> is the most common complication of insulin treatment </a:t>
            </a:r>
          </a:p>
          <a:p>
            <a:r>
              <a:rPr lang="en-US" sz="2800" dirty="0"/>
              <a:t>Hypoglycemia can be corrected with the immediate intake of glucose or a glucose-containing food. Usually, 15 to 20 grams of carbohydrate </a:t>
            </a:r>
          </a:p>
          <a:p>
            <a:r>
              <a:rPr lang="en-US" sz="2800" dirty="0"/>
              <a:t>Can relieve hypoglycemia in about 15 minutes </a:t>
            </a:r>
          </a:p>
          <a:p>
            <a:r>
              <a:rPr lang="en-US" sz="2800" dirty="0"/>
              <a:t>Monitoring of blood glucose</a:t>
            </a:r>
          </a:p>
          <a:p>
            <a:pPr marL="0" indent="0">
              <a:buNone/>
            </a:pPr>
            <a:r>
              <a:rPr lang="en-US" sz="2800" b="1" u="sng" dirty="0">
                <a:solidFill>
                  <a:srgbClr val="FF0000"/>
                </a:solidFill>
              </a:rPr>
              <a:t>15 grams of CHO  </a:t>
            </a:r>
          </a:p>
          <a:p>
            <a:r>
              <a:rPr lang="en-US" sz="2800" dirty="0"/>
              <a:t>Glucose tablets: 4 tablets</a:t>
            </a:r>
          </a:p>
          <a:p>
            <a:r>
              <a:rPr lang="en-US" sz="2800" dirty="0"/>
              <a:t>Table sugar: 4 tsp</a:t>
            </a:r>
          </a:p>
          <a:p>
            <a:r>
              <a:rPr lang="en-US" sz="2800" dirty="0"/>
              <a:t>Honey: 1 </a:t>
            </a:r>
            <a:r>
              <a:rPr lang="en-US" sz="2800" dirty="0" err="1"/>
              <a:t>tbs</a:t>
            </a:r>
            <a:r>
              <a:rPr lang="en-US" sz="2800" dirty="0"/>
              <a:t> </a:t>
            </a:r>
          </a:p>
          <a:p>
            <a:r>
              <a:rPr lang="en-US" sz="2800" dirty="0"/>
              <a:t>Jelly beans: 15 small </a:t>
            </a:r>
          </a:p>
          <a:p>
            <a:r>
              <a:rPr lang="en-US" sz="2800" dirty="0"/>
              <a:t> Orange juice: 1/2 c </a:t>
            </a:r>
          </a:p>
          <a:p>
            <a:endParaRPr lang="en-US" dirty="0"/>
          </a:p>
        </p:txBody>
      </p:sp>
    </p:spTree>
    <p:extLst>
      <p:ext uri="{BB962C8B-B14F-4D97-AF65-F5344CB8AC3E}">
        <p14:creationId xmlns:p14="http://schemas.microsoft.com/office/powerpoint/2010/main" val="1642661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8091-66AF-1040-9B04-1A2D2BFAEF3C}"/>
              </a:ext>
            </a:extLst>
          </p:cNvPr>
          <p:cNvSpPr>
            <a:spLocks noGrp="1"/>
          </p:cNvSpPr>
          <p:nvPr>
            <p:ph type="title"/>
          </p:nvPr>
        </p:nvSpPr>
        <p:spPr>
          <a:xfrm>
            <a:off x="719328" y="321564"/>
            <a:ext cx="10058400" cy="1609344"/>
          </a:xfrm>
        </p:spPr>
        <p:txBody>
          <a:bodyPr/>
          <a:lstStyle/>
          <a:p>
            <a:r>
              <a:rPr lang="en-US" dirty="0"/>
              <a:t>Chromic complications with Diabetes</a:t>
            </a:r>
          </a:p>
        </p:txBody>
      </p:sp>
      <p:sp>
        <p:nvSpPr>
          <p:cNvPr id="3" name="Content Placeholder 2">
            <a:extLst>
              <a:ext uri="{FF2B5EF4-FFF2-40B4-BE49-F238E27FC236}">
                <a16:creationId xmlns:a16="http://schemas.microsoft.com/office/drawing/2014/main" id="{C181475F-BEF3-F345-AD78-0FD55F1CF4BD}"/>
              </a:ext>
            </a:extLst>
          </p:cNvPr>
          <p:cNvSpPr>
            <a:spLocks noGrp="1"/>
          </p:cNvSpPr>
          <p:nvPr>
            <p:ph idx="1"/>
          </p:nvPr>
        </p:nvSpPr>
        <p:spPr>
          <a:xfrm>
            <a:off x="826008" y="2045208"/>
            <a:ext cx="8028432" cy="1459992"/>
          </a:xfrm>
        </p:spPr>
        <p:txBody>
          <a:bodyPr>
            <a:normAutofit fontScale="85000" lnSpcReduction="10000"/>
          </a:bodyPr>
          <a:lstStyle/>
          <a:p>
            <a:r>
              <a:rPr lang="en-US" dirty="0"/>
              <a:t>Advanced glycation end products </a:t>
            </a:r>
          </a:p>
          <a:p>
            <a:r>
              <a:rPr lang="en-US" dirty="0"/>
              <a:t>The elevated levels of glucose starts forming covalent adducts with plasma proteins through a non-enzymatic process known as glycation</a:t>
            </a:r>
          </a:p>
          <a:p>
            <a:r>
              <a:rPr lang="en-US" dirty="0"/>
              <a:t>Advanced glycation is one of the major pathways involved in the development and progression of different diabetic complications</a:t>
            </a:r>
          </a:p>
        </p:txBody>
      </p:sp>
      <p:pic>
        <p:nvPicPr>
          <p:cNvPr id="4097" name="Picture 1" descr="page86image1787319232">
            <a:extLst>
              <a:ext uri="{FF2B5EF4-FFF2-40B4-BE49-F238E27FC236}">
                <a16:creationId xmlns:a16="http://schemas.microsoft.com/office/drawing/2014/main" id="{3457F4E4-5C4A-B042-9339-0C90A8135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240" y="3730565"/>
            <a:ext cx="7531100" cy="233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1D0CEF-3F34-BB44-BD2E-44BCD21082A8}"/>
              </a:ext>
            </a:extLst>
          </p:cNvPr>
          <p:cNvSpPr/>
          <p:nvPr/>
        </p:nvSpPr>
        <p:spPr>
          <a:xfrm>
            <a:off x="1586230" y="5985470"/>
            <a:ext cx="6096000" cy="738664"/>
          </a:xfrm>
          <a:prstGeom prst="rect">
            <a:avLst/>
          </a:prstGeom>
        </p:spPr>
        <p:txBody>
          <a:bodyPr>
            <a:spAutoFit/>
          </a:bodyPr>
          <a:lstStyle/>
          <a:p>
            <a:r>
              <a:rPr lang="en-US" sz="1400" dirty="0">
                <a:solidFill>
                  <a:srgbClr val="3F7A84"/>
                </a:solidFill>
                <a:latin typeface="Open Sans,Italic"/>
              </a:rPr>
              <a:t>Modified from: </a:t>
            </a:r>
            <a:r>
              <a:rPr lang="en-US" sz="1400" dirty="0" err="1">
                <a:solidFill>
                  <a:srgbClr val="3F7A84"/>
                </a:solidFill>
                <a:latin typeface="Open Sans,Italic"/>
              </a:rPr>
              <a:t>Luevano</a:t>
            </a:r>
            <a:r>
              <a:rPr lang="en-US" sz="1400" dirty="0">
                <a:solidFill>
                  <a:srgbClr val="3F7A84"/>
                </a:solidFill>
                <a:latin typeface="Open Sans,Italic"/>
              </a:rPr>
              <a:t>-Contreras, C. and Chapman-</a:t>
            </a:r>
            <a:r>
              <a:rPr lang="en-US" sz="1400" dirty="0" err="1">
                <a:solidFill>
                  <a:srgbClr val="3F7A84"/>
                </a:solidFill>
                <a:latin typeface="Open Sans,Italic"/>
              </a:rPr>
              <a:t>Novakofski</a:t>
            </a:r>
            <a:r>
              <a:rPr lang="en-US" sz="1400" dirty="0">
                <a:solidFill>
                  <a:srgbClr val="3F7A84"/>
                </a:solidFill>
                <a:latin typeface="Open Sans,Italic"/>
              </a:rPr>
              <a:t>, K. (2010). Dietary Advanced Glycation End Products and Aging. Nutrients, 2(12), pp.1247-1265. </a:t>
            </a:r>
            <a:endParaRPr lang="en-US" sz="1400" dirty="0">
              <a:effectLst/>
            </a:endParaRPr>
          </a:p>
        </p:txBody>
      </p:sp>
    </p:spTree>
    <p:extLst>
      <p:ext uri="{BB962C8B-B14F-4D97-AF65-F5344CB8AC3E}">
        <p14:creationId xmlns:p14="http://schemas.microsoft.com/office/powerpoint/2010/main" val="3186889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D6-A940-2F49-A8D5-97275CC848A5}"/>
              </a:ext>
            </a:extLst>
          </p:cNvPr>
          <p:cNvSpPr>
            <a:spLocks noGrp="1"/>
          </p:cNvSpPr>
          <p:nvPr>
            <p:ph type="title"/>
          </p:nvPr>
        </p:nvSpPr>
        <p:spPr/>
        <p:txBody>
          <a:bodyPr/>
          <a:lstStyle/>
          <a:p>
            <a:r>
              <a:rPr lang="en-US" dirty="0"/>
              <a:t>Macrovascular Complication </a:t>
            </a:r>
            <a:br>
              <a:rPr lang="en-US" dirty="0"/>
            </a:br>
            <a:endParaRPr lang="en-US" dirty="0"/>
          </a:p>
        </p:txBody>
      </p:sp>
      <p:sp>
        <p:nvSpPr>
          <p:cNvPr id="3" name="Content Placeholder 2">
            <a:extLst>
              <a:ext uri="{FF2B5EF4-FFF2-40B4-BE49-F238E27FC236}">
                <a16:creationId xmlns:a16="http://schemas.microsoft.com/office/drawing/2014/main" id="{92EC4549-EA50-8440-A212-C7C4570BF304}"/>
              </a:ext>
            </a:extLst>
          </p:cNvPr>
          <p:cNvSpPr>
            <a:spLocks noGrp="1"/>
          </p:cNvSpPr>
          <p:nvPr>
            <p:ph idx="1"/>
          </p:nvPr>
        </p:nvSpPr>
        <p:spPr/>
        <p:txBody>
          <a:bodyPr/>
          <a:lstStyle/>
          <a:p>
            <a:pPr marL="0" indent="0">
              <a:buNone/>
            </a:pPr>
            <a:r>
              <a:rPr lang="en-US" b="1" dirty="0">
                <a:solidFill>
                  <a:srgbClr val="FF0000"/>
                </a:solidFill>
              </a:rPr>
              <a:t>Atherosclerosis </a:t>
            </a:r>
          </a:p>
          <a:p>
            <a:r>
              <a:rPr lang="en-US" dirty="0"/>
              <a:t>Type 2 diabetes is frequently accompanied by hypertension (recommended weight loss, a goal of &lt;=140/80 mm Hg, and DASH Diet), abnormal blood lipids (Fat quality, fiber, Mediterranean diet), and obesity. </a:t>
            </a:r>
          </a:p>
          <a:p>
            <a:pPr marL="0" indent="0">
              <a:buNone/>
            </a:pPr>
            <a:r>
              <a:rPr lang="en-US" b="1" dirty="0">
                <a:solidFill>
                  <a:srgbClr val="FF0000"/>
                </a:solidFill>
              </a:rPr>
              <a:t>Peripheral vascular disease </a:t>
            </a:r>
          </a:p>
          <a:p>
            <a:r>
              <a:rPr lang="en-US" dirty="0"/>
              <a:t>Impaired blood circulation in the limbs increases the risk of claudication and contributes to the development of foot ulcers (can lead to gangrene) </a:t>
            </a:r>
          </a:p>
          <a:p>
            <a:endParaRPr lang="en-US" dirty="0"/>
          </a:p>
        </p:txBody>
      </p:sp>
    </p:spTree>
    <p:extLst>
      <p:ext uri="{BB962C8B-B14F-4D97-AF65-F5344CB8AC3E}">
        <p14:creationId xmlns:p14="http://schemas.microsoft.com/office/powerpoint/2010/main" val="1802927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62EE-5CE3-584D-87A4-9AA51F3A49AC}"/>
              </a:ext>
            </a:extLst>
          </p:cNvPr>
          <p:cNvSpPr>
            <a:spLocks noGrp="1"/>
          </p:cNvSpPr>
          <p:nvPr>
            <p:ph type="title"/>
          </p:nvPr>
        </p:nvSpPr>
        <p:spPr/>
        <p:txBody>
          <a:bodyPr/>
          <a:lstStyle/>
          <a:p>
            <a:r>
              <a:rPr lang="en-US" dirty="0"/>
              <a:t>Diabetic Foot </a:t>
            </a:r>
            <a:br>
              <a:rPr lang="en-US" dirty="0"/>
            </a:br>
            <a:endParaRPr lang="en-US" dirty="0"/>
          </a:p>
        </p:txBody>
      </p:sp>
      <p:sp>
        <p:nvSpPr>
          <p:cNvPr id="3" name="Content Placeholder 2">
            <a:extLst>
              <a:ext uri="{FF2B5EF4-FFF2-40B4-BE49-F238E27FC236}">
                <a16:creationId xmlns:a16="http://schemas.microsoft.com/office/drawing/2014/main" id="{4EE5218F-F4D7-EF44-A68B-FC9AD0542CF7}"/>
              </a:ext>
            </a:extLst>
          </p:cNvPr>
          <p:cNvSpPr>
            <a:spLocks noGrp="1"/>
          </p:cNvSpPr>
          <p:nvPr>
            <p:ph idx="1"/>
          </p:nvPr>
        </p:nvSpPr>
        <p:spPr/>
        <p:txBody>
          <a:bodyPr/>
          <a:lstStyle/>
          <a:p>
            <a:r>
              <a:rPr lang="en-US" dirty="0"/>
              <a:t>Hyperglycemia related neuropathy can damage the sensation in feet. Hyperglycemia can also affect circulation (Impaired blood flow around the body, especially to the feet) </a:t>
            </a:r>
          </a:p>
          <a:p>
            <a:r>
              <a:rPr lang="en-US" dirty="0"/>
              <a:t>Problems include injury healing, cramps and pain in legs or feet. Untreated, they could lead to foot ulcers, infections and amputations. </a:t>
            </a:r>
          </a:p>
          <a:p>
            <a:endParaRPr lang="en-US" dirty="0"/>
          </a:p>
        </p:txBody>
      </p:sp>
    </p:spTree>
    <p:extLst>
      <p:ext uri="{BB962C8B-B14F-4D97-AF65-F5344CB8AC3E}">
        <p14:creationId xmlns:p14="http://schemas.microsoft.com/office/powerpoint/2010/main" val="2392448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9B3F-0F10-F548-A3BC-F4D03C8B97B5}"/>
              </a:ext>
            </a:extLst>
          </p:cNvPr>
          <p:cNvSpPr>
            <a:spLocks noGrp="1"/>
          </p:cNvSpPr>
          <p:nvPr>
            <p:ph type="title"/>
          </p:nvPr>
        </p:nvSpPr>
        <p:spPr/>
        <p:txBody>
          <a:bodyPr>
            <a:normAutofit fontScale="90000"/>
          </a:bodyPr>
          <a:lstStyle/>
          <a:p>
            <a:r>
              <a:rPr lang="en-US" dirty="0"/>
              <a:t>Microvascular Complication/ Retinopathy</a:t>
            </a:r>
            <a:br>
              <a:rPr lang="en-US" dirty="0"/>
            </a:br>
            <a:endParaRPr lang="en-US" dirty="0"/>
          </a:p>
        </p:txBody>
      </p:sp>
      <p:sp>
        <p:nvSpPr>
          <p:cNvPr id="3" name="Content Placeholder 2">
            <a:extLst>
              <a:ext uri="{FF2B5EF4-FFF2-40B4-BE49-F238E27FC236}">
                <a16:creationId xmlns:a16="http://schemas.microsoft.com/office/drawing/2014/main" id="{A6FC68AD-7317-E543-BC47-E4D95E2D34CC}"/>
              </a:ext>
            </a:extLst>
          </p:cNvPr>
          <p:cNvSpPr>
            <a:spLocks noGrp="1"/>
          </p:cNvSpPr>
          <p:nvPr>
            <p:ph idx="1"/>
          </p:nvPr>
        </p:nvSpPr>
        <p:spPr/>
        <p:txBody>
          <a:bodyPr/>
          <a:lstStyle/>
          <a:p>
            <a:r>
              <a:rPr lang="en-US" dirty="0"/>
              <a:t>Weakened capillaries of the retina leak fluid, lipids, or blood, causing local edema or hemorrhaging. </a:t>
            </a:r>
          </a:p>
          <a:p>
            <a:r>
              <a:rPr lang="en-US" dirty="0"/>
              <a:t>New blood vessels eventually form, but they are fragile and bleed easily, releasing blood and proteins that obscure vision. </a:t>
            </a:r>
          </a:p>
          <a:p>
            <a:r>
              <a:rPr lang="en-US" dirty="0"/>
              <a:t>Up to 80% of diabetes patients develop retinopathy 15 to 20 years after diabetes onset. Diabetes retinopathy is estimated to be the leading cause of new cases in blindness in adults</a:t>
            </a:r>
          </a:p>
          <a:p>
            <a:endParaRPr lang="en-US" dirty="0"/>
          </a:p>
        </p:txBody>
      </p:sp>
    </p:spTree>
    <p:extLst>
      <p:ext uri="{BB962C8B-B14F-4D97-AF65-F5344CB8AC3E}">
        <p14:creationId xmlns:p14="http://schemas.microsoft.com/office/powerpoint/2010/main" val="3706293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B011CF-44A0-8A46-8751-A31AEDF5C342}"/>
              </a:ext>
            </a:extLst>
          </p:cNvPr>
          <p:cNvSpPr>
            <a:spLocks noGrp="1"/>
          </p:cNvSpPr>
          <p:nvPr>
            <p:ph type="title"/>
          </p:nvPr>
        </p:nvSpPr>
        <p:spPr/>
        <p:txBody>
          <a:bodyPr/>
          <a:lstStyle/>
          <a:p>
            <a:r>
              <a:rPr lang="en-US" dirty="0"/>
              <a:t>Microvascular Complication/ Nephropathy</a:t>
            </a:r>
          </a:p>
        </p:txBody>
      </p:sp>
      <p:sp>
        <p:nvSpPr>
          <p:cNvPr id="3" name="Content Placeholder 2">
            <a:extLst>
              <a:ext uri="{FF2B5EF4-FFF2-40B4-BE49-F238E27FC236}">
                <a16:creationId xmlns:a16="http://schemas.microsoft.com/office/drawing/2014/main" id="{4487072B-4E9B-AE4A-8AEE-B5FCE07FA614}"/>
              </a:ext>
            </a:extLst>
          </p:cNvPr>
          <p:cNvSpPr>
            <a:spLocks noGrp="1"/>
          </p:cNvSpPr>
          <p:nvPr>
            <p:ph idx="1"/>
          </p:nvPr>
        </p:nvSpPr>
        <p:spPr/>
        <p:txBody>
          <a:bodyPr/>
          <a:lstStyle/>
          <a:p>
            <a:pPr marL="0" indent="0">
              <a:buNone/>
            </a:pPr>
            <a:br>
              <a:rPr lang="en-US" dirty="0"/>
            </a:br>
            <a:r>
              <a:rPr lang="en-US" dirty="0"/>
              <a:t>Damage to the kidneys’ specialized capillaries prevents adequate blood filtration, resulting in microalbuminuria</a:t>
            </a:r>
          </a:p>
          <a:p>
            <a:pPr marL="0" indent="0">
              <a:buNone/>
            </a:pPr>
            <a:r>
              <a:rPr lang="en-US" dirty="0"/>
              <a:t>As the damage progresses:</a:t>
            </a:r>
          </a:p>
          <a:p>
            <a:r>
              <a:rPr lang="en-US" dirty="0"/>
              <a:t>Urine production decreases</a:t>
            </a:r>
            <a:br>
              <a:rPr lang="en-US" dirty="0"/>
            </a:br>
            <a:r>
              <a:rPr lang="en-US" dirty="0"/>
              <a:t>Nitrogenous wastes accumulate in the blood </a:t>
            </a:r>
          </a:p>
          <a:p>
            <a:r>
              <a:rPr lang="en-US" dirty="0"/>
              <a:t>Dialysis may be required</a:t>
            </a:r>
            <a:br>
              <a:rPr lang="en-US" dirty="0"/>
            </a:br>
            <a:endParaRPr lang="en-US" dirty="0"/>
          </a:p>
          <a:p>
            <a:endParaRPr lang="en-US" dirty="0"/>
          </a:p>
        </p:txBody>
      </p:sp>
    </p:spTree>
    <p:extLst>
      <p:ext uri="{BB962C8B-B14F-4D97-AF65-F5344CB8AC3E}">
        <p14:creationId xmlns:p14="http://schemas.microsoft.com/office/powerpoint/2010/main" val="100289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8678CB-AC80-7D4A-8803-431AB3AE5AA1}"/>
              </a:ext>
            </a:extLst>
          </p:cNvPr>
          <p:cNvSpPr>
            <a:spLocks noGrp="1"/>
          </p:cNvSpPr>
          <p:nvPr>
            <p:ph idx="1"/>
          </p:nvPr>
        </p:nvSpPr>
        <p:spPr>
          <a:xfrm>
            <a:off x="444083" y="188286"/>
            <a:ext cx="8390200" cy="5517783"/>
          </a:xfrm>
        </p:spPr>
        <p:txBody>
          <a:bodyPr/>
          <a:lstStyle/>
          <a:p>
            <a:r>
              <a:rPr lang="en-US" sz="2800" dirty="0">
                <a:latin typeface="Times New Roman" panose="02020603050405020304" pitchFamily="18" charset="0"/>
                <a:cs typeface="Times New Roman" panose="02020603050405020304" pitchFamily="18" charset="0"/>
              </a:rPr>
              <a:t>A variety of eating patterns are acceptable for the management of DM such as </a:t>
            </a:r>
          </a:p>
          <a:p>
            <a:pPr lvl="1"/>
            <a:r>
              <a:rPr lang="en-US" sz="2600" dirty="0">
                <a:latin typeface="Times New Roman" panose="02020603050405020304" pitchFamily="18" charset="0"/>
                <a:cs typeface="Times New Roman" panose="02020603050405020304" pitchFamily="18" charset="0"/>
              </a:rPr>
              <a:t>Mediterranean diet</a:t>
            </a:r>
          </a:p>
          <a:p>
            <a:pPr lvl="1"/>
            <a:r>
              <a:rPr lang="en-US" sz="2600" dirty="0">
                <a:latin typeface="Times New Roman" panose="02020603050405020304" pitchFamily="18" charset="0"/>
                <a:cs typeface="Times New Roman" panose="02020603050405020304" pitchFamily="18" charset="0"/>
              </a:rPr>
              <a:t>Vegetarian/vegan › Low fat</a:t>
            </a:r>
          </a:p>
          <a:p>
            <a:pPr lvl="1"/>
            <a:r>
              <a:rPr lang="en-US" sz="2600" dirty="0">
                <a:latin typeface="Times New Roman" panose="02020603050405020304" pitchFamily="18" charset="0"/>
                <a:cs typeface="Times New Roman" panose="02020603050405020304" pitchFamily="18" charset="0"/>
              </a:rPr>
              <a:t>Low CHO </a:t>
            </a:r>
          </a:p>
          <a:p>
            <a:pPr lvl="1"/>
            <a:r>
              <a:rPr lang="en-US" sz="2800" dirty="0">
                <a:latin typeface="Times New Roman" panose="02020603050405020304" pitchFamily="18" charset="0"/>
                <a:cs typeface="Times New Roman" panose="02020603050405020304" pitchFamily="18" charset="0"/>
              </a:rPr>
              <a:t>DASH </a:t>
            </a:r>
          </a:p>
          <a:p>
            <a:r>
              <a:rPr lang="en-US" sz="2800" dirty="0">
                <a:latin typeface="Times New Roman" panose="02020603050405020304" pitchFamily="18" charset="0"/>
                <a:cs typeface="Times New Roman" panose="02020603050405020304" pitchFamily="18" charset="0"/>
              </a:rPr>
              <a:t>What is important is the patients personal preferences, metabolic goals &amp; ability &amp; willingness to make changes </a:t>
            </a:r>
          </a:p>
          <a:p>
            <a:endParaRPr lang="en-US" dirty="0"/>
          </a:p>
        </p:txBody>
      </p:sp>
      <p:sp>
        <p:nvSpPr>
          <p:cNvPr id="4" name="TextBox 3">
            <a:extLst>
              <a:ext uri="{FF2B5EF4-FFF2-40B4-BE49-F238E27FC236}">
                <a16:creationId xmlns:a16="http://schemas.microsoft.com/office/drawing/2014/main" id="{E64BAB8C-CB2B-8843-B1DB-9E72F60FF686}"/>
              </a:ext>
            </a:extLst>
          </p:cNvPr>
          <p:cNvSpPr txBox="1"/>
          <p:nvPr/>
        </p:nvSpPr>
        <p:spPr>
          <a:xfrm>
            <a:off x="2782535" y="5934670"/>
            <a:ext cx="8418285" cy="923330"/>
          </a:xfrm>
          <a:prstGeom prst="rect">
            <a:avLst/>
          </a:prstGeom>
          <a:noFill/>
        </p:spPr>
        <p:txBody>
          <a:bodyPr wrap="square" rtlCol="0">
            <a:spAutoFit/>
          </a:bodyPr>
          <a:lstStyle/>
          <a:p>
            <a:r>
              <a:rPr lang="en-US" dirty="0"/>
              <a:t>Franz (2016). Diabetes Nutrition Therapy: Effectiveness, Macronutrients, Eating Patterns &amp; Weight Management. </a:t>
            </a:r>
            <a:r>
              <a:rPr lang="en-US" i="1" dirty="0"/>
              <a:t>AJMS</a:t>
            </a:r>
            <a:r>
              <a:rPr lang="en-US" dirty="0"/>
              <a:t>. 351:4, 374-379. </a:t>
            </a:r>
          </a:p>
          <a:p>
            <a:endParaRPr lang="en-US" dirty="0"/>
          </a:p>
        </p:txBody>
      </p:sp>
      <p:pic>
        <p:nvPicPr>
          <p:cNvPr id="5" name="Picture 4">
            <a:extLst>
              <a:ext uri="{FF2B5EF4-FFF2-40B4-BE49-F238E27FC236}">
                <a16:creationId xmlns:a16="http://schemas.microsoft.com/office/drawing/2014/main" id="{689168EB-5001-064A-A8CF-72F7F0C2F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4283" y="1165860"/>
            <a:ext cx="2698587" cy="2029170"/>
          </a:xfrm>
          <a:prstGeom prst="rect">
            <a:avLst/>
          </a:prstGeom>
        </p:spPr>
      </p:pic>
      <p:pic>
        <p:nvPicPr>
          <p:cNvPr id="6" name="Picture 5">
            <a:extLst>
              <a:ext uri="{FF2B5EF4-FFF2-40B4-BE49-F238E27FC236}">
                <a16:creationId xmlns:a16="http://schemas.microsoft.com/office/drawing/2014/main" id="{9B28F98A-F926-E346-AE4E-CD7C66776BB5}"/>
              </a:ext>
            </a:extLst>
          </p:cNvPr>
          <p:cNvPicPr>
            <a:picLocks noChangeAspect="1"/>
          </p:cNvPicPr>
          <p:nvPr/>
        </p:nvPicPr>
        <p:blipFill>
          <a:blip r:embed="rId3"/>
          <a:stretch>
            <a:fillRect/>
          </a:stretch>
        </p:blipFill>
        <p:spPr>
          <a:xfrm>
            <a:off x="8834283" y="3949366"/>
            <a:ext cx="2091136" cy="1378938"/>
          </a:xfrm>
          <a:prstGeom prst="rect">
            <a:avLst/>
          </a:prstGeom>
        </p:spPr>
      </p:pic>
    </p:spTree>
    <p:extLst>
      <p:ext uri="{BB962C8B-B14F-4D97-AF65-F5344CB8AC3E}">
        <p14:creationId xmlns:p14="http://schemas.microsoft.com/office/powerpoint/2010/main" val="1176990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2FC9-3F9C-724E-902D-AC6092819599}"/>
              </a:ext>
            </a:extLst>
          </p:cNvPr>
          <p:cNvSpPr>
            <a:spLocks noGrp="1"/>
          </p:cNvSpPr>
          <p:nvPr>
            <p:ph type="title"/>
          </p:nvPr>
        </p:nvSpPr>
        <p:spPr/>
        <p:txBody>
          <a:bodyPr/>
          <a:lstStyle/>
          <a:p>
            <a:r>
              <a:rPr lang="en-US" dirty="0"/>
              <a:t>Insulin-</a:t>
            </a:r>
            <a:r>
              <a:rPr lang="en-US" dirty="0" err="1"/>
              <a:t>cho</a:t>
            </a:r>
            <a:r>
              <a:rPr lang="en-US" dirty="0"/>
              <a:t> calculations</a:t>
            </a:r>
          </a:p>
        </p:txBody>
      </p:sp>
      <p:sp>
        <p:nvSpPr>
          <p:cNvPr id="3" name="Content Placeholder 2">
            <a:extLst>
              <a:ext uri="{FF2B5EF4-FFF2-40B4-BE49-F238E27FC236}">
                <a16:creationId xmlns:a16="http://schemas.microsoft.com/office/drawing/2014/main" id="{EB6338F6-41D2-0F4E-A85D-127E93937D3B}"/>
              </a:ext>
            </a:extLst>
          </p:cNvPr>
          <p:cNvSpPr>
            <a:spLocks noGrp="1"/>
          </p:cNvSpPr>
          <p:nvPr>
            <p:ph idx="1"/>
          </p:nvPr>
        </p:nvSpPr>
        <p:spPr/>
        <p:txBody>
          <a:bodyPr>
            <a:normAutofit fontScale="92500" lnSpcReduction="10000"/>
          </a:bodyPr>
          <a:lstStyle/>
          <a:p>
            <a:r>
              <a:rPr lang="en-US" dirty="0"/>
              <a:t>Example</a:t>
            </a:r>
          </a:p>
          <a:p>
            <a:r>
              <a:rPr lang="en-US" dirty="0"/>
              <a:t>Your carbohydrate : insulin ratio is </a:t>
            </a:r>
            <a:br>
              <a:rPr lang="en-US" dirty="0"/>
            </a:br>
            <a:r>
              <a:rPr lang="en-US" b="1" dirty="0"/>
              <a:t>1 unit : 15 grams</a:t>
            </a:r>
            <a:r>
              <a:rPr lang="en-US" dirty="0"/>
              <a:t> of carbohydrate. (CARB INTAKE)</a:t>
            </a:r>
          </a:p>
          <a:p>
            <a:pPr marL="0" indent="0">
              <a:buNone/>
            </a:pPr>
            <a:r>
              <a:rPr lang="en-US" dirty="0"/>
              <a:t>Example:</a:t>
            </a:r>
          </a:p>
          <a:p>
            <a:pPr marL="0" indent="0">
              <a:buNone/>
            </a:pPr>
            <a:r>
              <a:rPr lang="en-US" dirty="0"/>
              <a:t>4 </a:t>
            </a:r>
            <a:r>
              <a:rPr lang="en-US" dirty="0" err="1"/>
              <a:t>svgs</a:t>
            </a:r>
            <a:r>
              <a:rPr lang="en-US" dirty="0"/>
              <a:t> bread = 60 g</a:t>
            </a:r>
          </a:p>
          <a:p>
            <a:pPr marL="0" indent="0">
              <a:buNone/>
            </a:pPr>
            <a:r>
              <a:rPr lang="en-US" dirty="0"/>
              <a:t>1 </a:t>
            </a:r>
            <a:r>
              <a:rPr lang="en-US" dirty="0" err="1"/>
              <a:t>svg</a:t>
            </a:r>
            <a:r>
              <a:rPr lang="en-US" dirty="0"/>
              <a:t> milk = 12 g </a:t>
            </a:r>
          </a:p>
          <a:p>
            <a:pPr marL="0" indent="0">
              <a:buNone/>
            </a:pPr>
            <a:r>
              <a:rPr lang="en-US" dirty="0"/>
              <a:t>Total: 72 g carbs</a:t>
            </a:r>
          </a:p>
          <a:p>
            <a:pPr marL="0" indent="0">
              <a:buNone/>
            </a:pPr>
            <a:endParaRPr lang="en-US" dirty="0"/>
          </a:p>
          <a:p>
            <a:pPr marL="0" indent="0">
              <a:buNone/>
            </a:pPr>
            <a:r>
              <a:rPr lang="en-US" dirty="0"/>
              <a:t>Insulin needed = Total carbs eaten/carb ratio</a:t>
            </a:r>
          </a:p>
          <a:p>
            <a:pPr marL="0" indent="0">
              <a:buNone/>
            </a:pPr>
            <a:r>
              <a:rPr lang="en-US" dirty="0"/>
              <a:t>72g / 15 g = 4.8 units</a:t>
            </a:r>
          </a:p>
          <a:p>
            <a:pPr marL="0" indent="0">
              <a:buNone/>
            </a:pPr>
            <a:r>
              <a:rPr lang="en-US" dirty="0"/>
              <a:t> </a:t>
            </a:r>
          </a:p>
          <a:p>
            <a:endParaRPr lang="en-US" dirty="0"/>
          </a:p>
        </p:txBody>
      </p:sp>
    </p:spTree>
    <p:extLst>
      <p:ext uri="{BB962C8B-B14F-4D97-AF65-F5344CB8AC3E}">
        <p14:creationId xmlns:p14="http://schemas.microsoft.com/office/powerpoint/2010/main" val="3738179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04E42-33BA-E440-AE39-55D8BA6A47CB}"/>
              </a:ext>
            </a:extLst>
          </p:cNvPr>
          <p:cNvSpPr>
            <a:spLocks noGrp="1"/>
          </p:cNvSpPr>
          <p:nvPr>
            <p:ph idx="1"/>
          </p:nvPr>
        </p:nvSpPr>
        <p:spPr>
          <a:xfrm>
            <a:off x="932688" y="856488"/>
            <a:ext cx="10058400" cy="4050792"/>
          </a:xfrm>
        </p:spPr>
        <p:txBody>
          <a:bodyPr/>
          <a:lstStyle/>
          <a:p>
            <a:r>
              <a:rPr lang="en-US" dirty="0"/>
              <a:t>Assume blood glucose goal range is 150 mg/</a:t>
            </a:r>
            <a:r>
              <a:rPr lang="en-US" dirty="0" err="1"/>
              <a:t>dL</a:t>
            </a:r>
            <a:endParaRPr lang="en-US" dirty="0"/>
          </a:p>
          <a:p>
            <a:r>
              <a:rPr lang="en-US" b="1" dirty="0"/>
              <a:t>correction dose </a:t>
            </a:r>
            <a:r>
              <a:rPr lang="en-US" dirty="0"/>
              <a:t>of </a:t>
            </a:r>
            <a:r>
              <a:rPr lang="en-US" b="1" dirty="0"/>
              <a:t>1 unit </a:t>
            </a:r>
            <a:r>
              <a:rPr lang="en-US" dirty="0"/>
              <a:t>of insulin </a:t>
            </a:r>
            <a:r>
              <a:rPr lang="en-US" b="1" dirty="0"/>
              <a:t>decreases</a:t>
            </a:r>
            <a:r>
              <a:rPr lang="en-US" dirty="0"/>
              <a:t> blood glucose by </a:t>
            </a:r>
            <a:r>
              <a:rPr lang="en-US" b="1" dirty="0"/>
              <a:t>50 mg/dl</a:t>
            </a:r>
            <a:r>
              <a:rPr lang="en-US" dirty="0"/>
              <a:t>. (BLOOD GLUCOSE)</a:t>
            </a:r>
          </a:p>
          <a:p>
            <a:pPr marL="0" indent="0">
              <a:buNone/>
            </a:pPr>
            <a:r>
              <a:rPr lang="en-US" dirty="0"/>
              <a:t>Example:</a:t>
            </a:r>
          </a:p>
          <a:p>
            <a:pPr marL="0" indent="0">
              <a:buNone/>
            </a:pPr>
            <a:r>
              <a:rPr lang="en-US" dirty="0"/>
              <a:t>Current blood glucose: 290 mg/</a:t>
            </a:r>
            <a:r>
              <a:rPr lang="en-US" dirty="0" err="1"/>
              <a:t>dL</a:t>
            </a:r>
            <a:endParaRPr lang="en-US" dirty="0"/>
          </a:p>
          <a:p>
            <a:pPr marL="0" indent="0">
              <a:buNone/>
            </a:pPr>
            <a:r>
              <a:rPr lang="en-US" dirty="0"/>
              <a:t>Correction dose to provide:</a:t>
            </a:r>
          </a:p>
          <a:p>
            <a:pPr marL="0" indent="0">
              <a:buNone/>
            </a:pPr>
            <a:r>
              <a:rPr lang="en-US" dirty="0"/>
              <a:t>290 mg/</a:t>
            </a:r>
            <a:r>
              <a:rPr lang="en-US" dirty="0" err="1"/>
              <a:t>dL</a:t>
            </a:r>
            <a:r>
              <a:rPr lang="en-US" dirty="0"/>
              <a:t> – 150 mg/</a:t>
            </a:r>
            <a:r>
              <a:rPr lang="en-US" dirty="0" err="1"/>
              <a:t>dL</a:t>
            </a:r>
            <a:r>
              <a:rPr lang="en-US" dirty="0"/>
              <a:t> = 140 mg/</a:t>
            </a:r>
            <a:r>
              <a:rPr lang="en-US" dirty="0" err="1"/>
              <a:t>dL</a:t>
            </a:r>
            <a:endParaRPr lang="en-US" dirty="0"/>
          </a:p>
          <a:p>
            <a:pPr marL="0" indent="0">
              <a:buNone/>
            </a:pPr>
            <a:r>
              <a:rPr lang="en-US" dirty="0"/>
              <a:t>140/50 = 2.8 units</a:t>
            </a:r>
          </a:p>
          <a:p>
            <a:endParaRPr lang="en-US" dirty="0"/>
          </a:p>
        </p:txBody>
      </p:sp>
    </p:spTree>
    <p:extLst>
      <p:ext uri="{BB962C8B-B14F-4D97-AF65-F5344CB8AC3E}">
        <p14:creationId xmlns:p14="http://schemas.microsoft.com/office/powerpoint/2010/main" val="3915395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9810-818C-BF47-B8BB-501F02880DD6}"/>
              </a:ext>
            </a:extLst>
          </p:cNvPr>
          <p:cNvSpPr>
            <a:spLocks noGrp="1"/>
          </p:cNvSpPr>
          <p:nvPr>
            <p:ph type="title"/>
          </p:nvPr>
        </p:nvSpPr>
        <p:spPr/>
        <p:txBody>
          <a:bodyPr/>
          <a:lstStyle/>
          <a:p>
            <a:r>
              <a:rPr lang="en-US" dirty="0"/>
              <a:t>Total insulin needed</a:t>
            </a:r>
          </a:p>
        </p:txBody>
      </p:sp>
      <p:sp>
        <p:nvSpPr>
          <p:cNvPr id="3" name="Content Placeholder 2">
            <a:extLst>
              <a:ext uri="{FF2B5EF4-FFF2-40B4-BE49-F238E27FC236}">
                <a16:creationId xmlns:a16="http://schemas.microsoft.com/office/drawing/2014/main" id="{21EB97C3-8E6D-2142-B685-1525425ED9F8}"/>
              </a:ext>
            </a:extLst>
          </p:cNvPr>
          <p:cNvSpPr>
            <a:spLocks noGrp="1"/>
          </p:cNvSpPr>
          <p:nvPr>
            <p:ph idx="1"/>
          </p:nvPr>
        </p:nvSpPr>
        <p:spPr/>
        <p:txBody>
          <a:bodyPr/>
          <a:lstStyle/>
          <a:p>
            <a:pPr marL="0" indent="0">
              <a:buNone/>
            </a:pPr>
            <a:r>
              <a:rPr lang="en-US" b="1" dirty="0"/>
              <a:t>Total carbs eaten/carb ratio</a:t>
            </a:r>
          </a:p>
          <a:p>
            <a:pPr marL="0" indent="0">
              <a:buFont typeface="Arial"/>
              <a:buNone/>
            </a:pPr>
            <a:r>
              <a:rPr lang="en-US" dirty="0"/>
              <a:t>72g / 15 g = 4.8 units</a:t>
            </a:r>
          </a:p>
          <a:p>
            <a:pPr marL="0" indent="0">
              <a:buFont typeface="Arial"/>
              <a:buNone/>
            </a:pPr>
            <a:r>
              <a:rPr lang="en-US" b="1" dirty="0"/>
              <a:t>Correction dose</a:t>
            </a:r>
          </a:p>
          <a:p>
            <a:pPr marL="0" indent="0">
              <a:buNone/>
            </a:pPr>
            <a:r>
              <a:rPr lang="en-US" dirty="0"/>
              <a:t>290 mg/</a:t>
            </a:r>
            <a:r>
              <a:rPr lang="en-US" dirty="0" err="1"/>
              <a:t>dL</a:t>
            </a:r>
            <a:r>
              <a:rPr lang="en-US" dirty="0"/>
              <a:t> – 150 mg/</a:t>
            </a:r>
            <a:r>
              <a:rPr lang="en-US" dirty="0" err="1"/>
              <a:t>dL</a:t>
            </a:r>
            <a:r>
              <a:rPr lang="en-US" dirty="0"/>
              <a:t> = 140 mg/</a:t>
            </a:r>
            <a:r>
              <a:rPr lang="en-US" dirty="0" err="1"/>
              <a:t>dL</a:t>
            </a:r>
            <a:endParaRPr lang="en-US" dirty="0"/>
          </a:p>
          <a:p>
            <a:pPr marL="0" indent="0">
              <a:buNone/>
            </a:pPr>
            <a:r>
              <a:rPr lang="en-US" dirty="0"/>
              <a:t>140/50 = 2.8 units</a:t>
            </a:r>
          </a:p>
          <a:p>
            <a:pPr marL="0" indent="0">
              <a:buFont typeface="Arial"/>
              <a:buNone/>
            </a:pPr>
            <a:r>
              <a:rPr lang="en-US" b="1" dirty="0"/>
              <a:t>Total insulin </a:t>
            </a:r>
            <a:r>
              <a:rPr lang="en-US" dirty="0"/>
              <a:t>= 4.8 + 2.8 = 7.6 units</a:t>
            </a:r>
          </a:p>
          <a:p>
            <a:endParaRPr lang="en-US" dirty="0"/>
          </a:p>
        </p:txBody>
      </p:sp>
    </p:spTree>
    <p:extLst>
      <p:ext uri="{BB962C8B-B14F-4D97-AF65-F5344CB8AC3E}">
        <p14:creationId xmlns:p14="http://schemas.microsoft.com/office/powerpoint/2010/main" val="108317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A0C1-5886-2A4E-95B2-1397A2E0D18E}"/>
              </a:ext>
            </a:extLst>
          </p:cNvPr>
          <p:cNvSpPr>
            <a:spLocks noGrp="1"/>
          </p:cNvSpPr>
          <p:nvPr>
            <p:ph type="title"/>
          </p:nvPr>
        </p:nvSpPr>
        <p:spPr>
          <a:xfrm>
            <a:off x="606208" y="188418"/>
            <a:ext cx="10058400" cy="1609344"/>
          </a:xfrm>
        </p:spPr>
        <p:txBody>
          <a:bodyPr/>
          <a:lstStyle/>
          <a:p>
            <a:r>
              <a:rPr lang="en-US" dirty="0"/>
              <a:t>Practice</a:t>
            </a:r>
          </a:p>
        </p:txBody>
      </p:sp>
      <p:sp>
        <p:nvSpPr>
          <p:cNvPr id="3" name="Content Placeholder 2">
            <a:extLst>
              <a:ext uri="{FF2B5EF4-FFF2-40B4-BE49-F238E27FC236}">
                <a16:creationId xmlns:a16="http://schemas.microsoft.com/office/drawing/2014/main" id="{F46E9B79-17D9-9D4D-A1B8-0D2DE6D2592D}"/>
              </a:ext>
            </a:extLst>
          </p:cNvPr>
          <p:cNvSpPr>
            <a:spLocks noGrp="1"/>
          </p:cNvSpPr>
          <p:nvPr>
            <p:ph idx="1"/>
          </p:nvPr>
        </p:nvSpPr>
        <p:spPr>
          <a:xfrm>
            <a:off x="206962" y="1689451"/>
            <a:ext cx="10058400" cy="4050792"/>
          </a:xfrm>
        </p:spPr>
        <p:txBody>
          <a:bodyPr/>
          <a:lstStyle/>
          <a:p>
            <a:r>
              <a:rPr lang="en-US" dirty="0"/>
              <a:t>Assuming an insulin to CHO ratio of 1:15 </a:t>
            </a:r>
          </a:p>
          <a:p>
            <a:r>
              <a:rPr lang="en-US" dirty="0"/>
              <a:t>BG range goal is 70-130 mg/dl. </a:t>
            </a:r>
          </a:p>
          <a:p>
            <a:endParaRPr lang="en-US" dirty="0"/>
          </a:p>
          <a:p>
            <a:r>
              <a:rPr lang="en-US" dirty="0"/>
              <a:t>A patient just had lunch</a:t>
            </a:r>
            <a:r>
              <a:rPr lang="en-US" dirty="0">
                <a:solidFill>
                  <a:srgbClr val="FF0000"/>
                </a:solidFill>
              </a:rPr>
              <a:t>, a turkey sandwich , 3/4 cup of blueberries  and a diet coke</a:t>
            </a:r>
          </a:p>
          <a:p>
            <a:r>
              <a:rPr lang="en-US" dirty="0"/>
              <a:t>The patient BG was measured </a:t>
            </a:r>
            <a:r>
              <a:rPr lang="en-US" dirty="0">
                <a:solidFill>
                  <a:srgbClr val="FF0000"/>
                </a:solidFill>
              </a:rPr>
              <a:t>at 210 mg/</a:t>
            </a:r>
            <a:r>
              <a:rPr lang="en-US" dirty="0" err="1">
                <a:solidFill>
                  <a:srgbClr val="FF0000"/>
                </a:solidFill>
              </a:rPr>
              <a:t>dL</a:t>
            </a:r>
            <a:r>
              <a:rPr lang="en-US" dirty="0">
                <a:solidFill>
                  <a:srgbClr val="FF0000"/>
                </a:solidFill>
              </a:rPr>
              <a:t> just </a:t>
            </a:r>
            <a:r>
              <a:rPr lang="en-US" dirty="0"/>
              <a:t>before lunch </a:t>
            </a:r>
          </a:p>
          <a:p>
            <a:r>
              <a:rPr lang="en-US" dirty="0"/>
              <a:t>How much insulin should the patient be taking to cover the meal and correct BG levels?</a:t>
            </a:r>
          </a:p>
          <a:p>
            <a:endParaRPr lang="en-US" dirty="0"/>
          </a:p>
        </p:txBody>
      </p:sp>
    </p:spTree>
    <p:extLst>
      <p:ext uri="{BB962C8B-B14F-4D97-AF65-F5344CB8AC3E}">
        <p14:creationId xmlns:p14="http://schemas.microsoft.com/office/powerpoint/2010/main" val="3876094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5C9BD-1222-FE47-AAA1-26DF8FA64B71}"/>
              </a:ext>
            </a:extLst>
          </p:cNvPr>
          <p:cNvSpPr>
            <a:spLocks noGrp="1"/>
          </p:cNvSpPr>
          <p:nvPr>
            <p:ph idx="1"/>
          </p:nvPr>
        </p:nvSpPr>
        <p:spPr>
          <a:xfrm>
            <a:off x="150725" y="754316"/>
            <a:ext cx="10058400" cy="4050792"/>
          </a:xfrm>
        </p:spPr>
        <p:txBody>
          <a:bodyPr/>
          <a:lstStyle/>
          <a:p>
            <a:r>
              <a:rPr lang="en-US" dirty="0"/>
              <a:t>Assuming an insulin to CHO ratio of 1:15 how much insulin should patient B take before consuming breakfast ? What type of insulin do you think would be appropriate </a:t>
            </a:r>
          </a:p>
          <a:p>
            <a:endParaRPr lang="en-US" dirty="0"/>
          </a:p>
          <a:p>
            <a:r>
              <a:rPr lang="en-US" dirty="0"/>
              <a:t>1 cup orange juice </a:t>
            </a:r>
          </a:p>
          <a:p>
            <a:r>
              <a:rPr lang="en-US" dirty="0"/>
              <a:t>½ cup cooked oatmeal with milk ( using 1 cup whole milk)</a:t>
            </a:r>
          </a:p>
          <a:p>
            <a:r>
              <a:rPr lang="en-US" dirty="0"/>
              <a:t>1 apple</a:t>
            </a:r>
          </a:p>
          <a:p>
            <a:r>
              <a:rPr lang="en-US" dirty="0"/>
              <a:t>6 oz yogurt</a:t>
            </a:r>
          </a:p>
          <a:p>
            <a:endParaRPr lang="en-US" dirty="0"/>
          </a:p>
        </p:txBody>
      </p:sp>
    </p:spTree>
    <p:extLst>
      <p:ext uri="{BB962C8B-B14F-4D97-AF65-F5344CB8AC3E}">
        <p14:creationId xmlns:p14="http://schemas.microsoft.com/office/powerpoint/2010/main" val="116876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D353B6-95AA-B64D-AA8E-1B0929D60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088" y="669701"/>
            <a:ext cx="9096762" cy="2691685"/>
          </a:xfrm>
          <a:prstGeom prst="rect">
            <a:avLst/>
          </a:prstGeom>
        </p:spPr>
      </p:pic>
      <p:sp>
        <p:nvSpPr>
          <p:cNvPr id="10" name="TextBox 9">
            <a:extLst>
              <a:ext uri="{FF2B5EF4-FFF2-40B4-BE49-F238E27FC236}">
                <a16:creationId xmlns:a16="http://schemas.microsoft.com/office/drawing/2014/main" id="{D4F38427-825C-7148-A1A4-FBEBE177FED7}"/>
              </a:ext>
            </a:extLst>
          </p:cNvPr>
          <p:cNvSpPr txBox="1"/>
          <p:nvPr/>
        </p:nvSpPr>
        <p:spPr>
          <a:xfrm>
            <a:off x="1169080" y="3612846"/>
            <a:ext cx="6423660" cy="2031325"/>
          </a:xfrm>
          <a:prstGeom prst="rect">
            <a:avLst/>
          </a:prstGeom>
          <a:noFill/>
        </p:spPr>
        <p:txBody>
          <a:bodyPr wrap="square" rtlCol="0">
            <a:spAutoFit/>
          </a:bodyPr>
          <a:lstStyle/>
          <a:p>
            <a:pPr marL="342900" indent="-342900">
              <a:buFont typeface="+mj-lt"/>
              <a:buAutoNum type="arabicPeriod"/>
            </a:pPr>
            <a:r>
              <a:rPr lang="en-US" dirty="0"/>
              <a:t>Calculate the grams of CHO</a:t>
            </a:r>
          </a:p>
          <a:p>
            <a:pPr marL="342900" indent="-342900">
              <a:buFont typeface="+mj-lt"/>
              <a:buAutoNum type="arabicPeriod"/>
            </a:pPr>
            <a:r>
              <a:rPr lang="en-US" dirty="0"/>
              <a:t>Number of CHO choices</a:t>
            </a:r>
          </a:p>
          <a:p>
            <a:pPr marL="342900" indent="-342900">
              <a:buFont typeface="+mj-lt"/>
              <a:buAutoNum type="arabicPeriod"/>
            </a:pPr>
            <a:r>
              <a:rPr lang="en-US" i="1" dirty="0"/>
              <a:t>Divide the CHO choices among meals and snacks so that Mike will know the amount of rapid-acting insulin</a:t>
            </a:r>
            <a:br>
              <a:rPr lang="en-US" i="1" dirty="0"/>
            </a:br>
            <a:r>
              <a:rPr lang="en-US" i="1" dirty="0"/>
              <a:t>he should use at each meal ( Assume his </a:t>
            </a:r>
            <a:r>
              <a:rPr lang="en-US" dirty="0"/>
              <a:t>insulin to CHO ratio of 1:10 )</a:t>
            </a:r>
            <a:endParaRPr lang="en-US" i="1" dirty="0"/>
          </a:p>
          <a:p>
            <a:endParaRPr lang="en-US" dirty="0"/>
          </a:p>
        </p:txBody>
      </p:sp>
    </p:spTree>
    <p:extLst>
      <p:ext uri="{BB962C8B-B14F-4D97-AF65-F5344CB8AC3E}">
        <p14:creationId xmlns:p14="http://schemas.microsoft.com/office/powerpoint/2010/main" val="407615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853A1-32B4-104F-9F74-F80A279E9CA2}"/>
              </a:ext>
            </a:extLst>
          </p:cNvPr>
          <p:cNvSpPr>
            <a:spLocks noGrp="1"/>
          </p:cNvSpPr>
          <p:nvPr>
            <p:ph idx="1"/>
          </p:nvPr>
        </p:nvSpPr>
        <p:spPr>
          <a:xfrm>
            <a:off x="827314" y="1132114"/>
            <a:ext cx="8577943" cy="4005943"/>
          </a:xfrm>
        </p:spPr>
        <p:txBody>
          <a:bodyPr/>
          <a:lstStyle/>
          <a:p>
            <a:r>
              <a:rPr lang="en-US" sz="3200" dirty="0">
                <a:latin typeface="Times New Roman" panose="02020603050405020304" pitchFamily="18" charset="0"/>
                <a:cs typeface="Times New Roman" panose="02020603050405020304" pitchFamily="18" charset="0"/>
              </a:rPr>
              <a:t> Educate on CHO counting using insulin- to-CHO ratios </a:t>
            </a:r>
          </a:p>
          <a:p>
            <a:r>
              <a:rPr lang="en-US" sz="3200" dirty="0">
                <a:latin typeface="Times New Roman" panose="02020603050405020304" pitchFamily="18" charset="0"/>
                <a:cs typeface="Times New Roman" panose="02020603050405020304" pitchFamily="18" charset="0"/>
              </a:rPr>
              <a:t>Based on patients abilities, preferences &amp; management goals </a:t>
            </a:r>
          </a:p>
          <a:p>
            <a:r>
              <a:rPr lang="en-US" sz="3200" dirty="0">
                <a:latin typeface="Times New Roman" panose="02020603050405020304" pitchFamily="18" charset="0"/>
                <a:cs typeface="Times New Roman" panose="02020603050405020304" pitchFamily="18" charset="0"/>
              </a:rPr>
              <a:t>Strong evidence for the effectiveness of decreasing HgA1C and increasing quality of life </a:t>
            </a:r>
          </a:p>
          <a:p>
            <a:endParaRPr lang="en-US" dirty="0"/>
          </a:p>
        </p:txBody>
      </p:sp>
      <p:sp>
        <p:nvSpPr>
          <p:cNvPr id="4" name="Rectangle 3">
            <a:extLst>
              <a:ext uri="{FF2B5EF4-FFF2-40B4-BE49-F238E27FC236}">
                <a16:creationId xmlns:a16="http://schemas.microsoft.com/office/drawing/2014/main" id="{FC2F83E6-E08A-E14A-BE20-1A92D254ED26}"/>
              </a:ext>
            </a:extLst>
          </p:cNvPr>
          <p:cNvSpPr/>
          <p:nvPr/>
        </p:nvSpPr>
        <p:spPr>
          <a:xfrm>
            <a:off x="3933371" y="5863550"/>
            <a:ext cx="6096000" cy="646331"/>
          </a:xfrm>
          <a:prstGeom prst="rect">
            <a:avLst/>
          </a:prstGeom>
        </p:spPr>
        <p:txBody>
          <a:bodyPr>
            <a:spAutoFit/>
          </a:bodyPr>
          <a:lstStyle/>
          <a:p>
            <a:r>
              <a:rPr lang="en-US" dirty="0">
                <a:latin typeface="CenturyGothic"/>
              </a:rPr>
              <a:t>Academy of Nutrition &amp; Dietetics’ Evidence Analysis Library (2015): http://www.andeal.org </a:t>
            </a:r>
            <a:endParaRPr lang="en-US" dirty="0"/>
          </a:p>
        </p:txBody>
      </p:sp>
    </p:spTree>
    <p:extLst>
      <p:ext uri="{BB962C8B-B14F-4D97-AF65-F5344CB8AC3E}">
        <p14:creationId xmlns:p14="http://schemas.microsoft.com/office/powerpoint/2010/main" val="359672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8308-E5A5-5C4E-A28C-F696BD6D9C8E}"/>
              </a:ext>
            </a:extLst>
          </p:cNvPr>
          <p:cNvSpPr>
            <a:spLocks noGrp="1"/>
          </p:cNvSpPr>
          <p:nvPr>
            <p:ph type="title"/>
          </p:nvPr>
        </p:nvSpPr>
        <p:spPr>
          <a:xfrm>
            <a:off x="429768" y="365760"/>
            <a:ext cx="9102852" cy="1609344"/>
          </a:xfrm>
        </p:spPr>
        <p:txBody>
          <a:bodyPr>
            <a:normAutofit/>
          </a:bodyPr>
          <a:lstStyle/>
          <a:p>
            <a:r>
              <a:rPr lang="en-US" dirty="0"/>
              <a:t>MNT/</a:t>
            </a:r>
            <a:r>
              <a:rPr lang="en-US" b="1" dirty="0">
                <a:solidFill>
                  <a:srgbClr val="C00000"/>
                </a:solidFill>
                <a:cs typeface="Times New Roman" panose="02020603050405020304" pitchFamily="18" charset="0"/>
              </a:rPr>
              <a:t>Carbohydrates </a:t>
            </a:r>
            <a:br>
              <a:rPr lang="en-US" b="1" dirty="0">
                <a:solidFill>
                  <a:srgbClr val="C00000"/>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F6BB7D4-1C4C-B842-A094-2E7BCE2F3593}"/>
              </a:ext>
            </a:extLst>
          </p:cNvPr>
          <p:cNvSpPr>
            <a:spLocks noGrp="1"/>
          </p:cNvSpPr>
          <p:nvPr>
            <p:ph idx="1"/>
          </p:nvPr>
        </p:nvSpPr>
        <p:spPr>
          <a:xfrm>
            <a:off x="429768" y="1577340"/>
            <a:ext cx="11526012" cy="5280660"/>
          </a:xfrm>
        </p:spPr>
        <p:txBody>
          <a:bodyPr>
            <a:normAutofit/>
          </a:bodyPr>
          <a:lstStyle/>
          <a:p>
            <a:r>
              <a:rPr lang="en-US" sz="2800" dirty="0">
                <a:latin typeface="Times New Roman" panose="02020603050405020304" pitchFamily="18" charset="0"/>
                <a:cs typeface="Times New Roman" panose="02020603050405020304" pitchFamily="18" charset="0"/>
              </a:rPr>
              <a:t>The amount of carbohydrate consumed has the greatest influence on blood glucose levels after meal</a:t>
            </a:r>
          </a:p>
          <a:p>
            <a:pPr lvl="1"/>
            <a:r>
              <a:rPr lang="en-US" sz="2800" dirty="0">
                <a:latin typeface="Times New Roman" panose="02020603050405020304" pitchFamily="18" charset="0"/>
                <a:cs typeface="Times New Roman" panose="02020603050405020304" pitchFamily="18" charset="0"/>
              </a:rPr>
              <a:t>the more grams of CHO intake, the greater the glycemic response </a:t>
            </a:r>
          </a:p>
          <a:p>
            <a:r>
              <a:rPr lang="en-US" sz="2800" dirty="0">
                <a:latin typeface="Times New Roman" panose="02020603050405020304" pitchFamily="18" charset="0"/>
                <a:cs typeface="Times New Roman" panose="02020603050405020304" pitchFamily="18" charset="0"/>
              </a:rPr>
              <a:t>For optimal health, the carbohydrate sources should be vegetables, fruits, whole grains, legumes, and milk products, Whole grains</a:t>
            </a:r>
          </a:p>
          <a:p>
            <a:r>
              <a:rPr lang="en-US" sz="2800" dirty="0">
                <a:latin typeface="Times New Roman" panose="02020603050405020304" pitchFamily="18" charset="0"/>
                <a:cs typeface="Times New Roman" panose="02020603050405020304" pitchFamily="18" charset="0"/>
              </a:rPr>
              <a:t>foods made with refined grains and added sugars should be limited </a:t>
            </a:r>
          </a:p>
          <a:p>
            <a:r>
              <a:rPr lang="en-US" i="1" dirty="0">
                <a:latin typeface="Times New Roman" panose="02020603050405020304" pitchFamily="18" charset="0"/>
                <a:cs typeface="Times New Roman" panose="02020603050405020304" pitchFamily="18" charset="0"/>
              </a:rPr>
              <a:t>Important to know what foods contain carbohydrates: starchy vegetables, whole grains, fruit, milk and milk products, vegetables, and sugar. </a:t>
            </a:r>
          </a:p>
          <a:p>
            <a:endParaRPr lang="en-US" dirty="0"/>
          </a:p>
        </p:txBody>
      </p:sp>
    </p:spTree>
    <p:extLst>
      <p:ext uri="{BB962C8B-B14F-4D97-AF65-F5344CB8AC3E}">
        <p14:creationId xmlns:p14="http://schemas.microsoft.com/office/powerpoint/2010/main" val="395273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3A4-5BE5-4D40-9492-9ECBD1701672}"/>
              </a:ext>
            </a:extLst>
          </p:cNvPr>
          <p:cNvSpPr>
            <a:spLocks noGrp="1"/>
          </p:cNvSpPr>
          <p:nvPr>
            <p:ph type="title"/>
          </p:nvPr>
        </p:nvSpPr>
        <p:spPr>
          <a:xfrm>
            <a:off x="522513" y="0"/>
            <a:ext cx="10058400" cy="1609344"/>
          </a:xfrm>
        </p:spPr>
        <p:txBody>
          <a:bodyPr/>
          <a:lstStyle/>
          <a:p>
            <a:r>
              <a:rPr lang="en-US" dirty="0"/>
              <a:t>mnt</a:t>
            </a:r>
          </a:p>
        </p:txBody>
      </p:sp>
      <p:sp>
        <p:nvSpPr>
          <p:cNvPr id="3" name="Content Placeholder 2">
            <a:extLst>
              <a:ext uri="{FF2B5EF4-FFF2-40B4-BE49-F238E27FC236}">
                <a16:creationId xmlns:a16="http://schemas.microsoft.com/office/drawing/2014/main" id="{8CA2B662-12F5-1046-8910-A33FB529BB7D}"/>
              </a:ext>
            </a:extLst>
          </p:cNvPr>
          <p:cNvSpPr>
            <a:spLocks noGrp="1"/>
          </p:cNvSpPr>
          <p:nvPr>
            <p:ph idx="1"/>
          </p:nvPr>
        </p:nvSpPr>
        <p:spPr>
          <a:xfrm>
            <a:off x="522513" y="1609344"/>
            <a:ext cx="7605487" cy="4562856"/>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Glycemic index </a:t>
            </a:r>
            <a:endParaRPr lang="en-US" sz="3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food’s glycemic effect is influenced by the type of carbohydrate in a food, the food’s fiber content, the preparation method, the other foods included in a meal, and individual tolerances </a:t>
            </a:r>
          </a:p>
          <a:p>
            <a:r>
              <a:rPr lang="en-US" sz="2400" dirty="0">
                <a:latin typeface="Times New Roman" panose="02020603050405020304" pitchFamily="18" charset="0"/>
                <a:cs typeface="Times New Roman" panose="02020603050405020304" pitchFamily="18" charset="0"/>
              </a:rPr>
              <a:t>The significance of a food’s glycemic effect is a controversial topic when considering diabetic patients- conflicting evidence on effectiveness of this strategy </a:t>
            </a:r>
          </a:p>
          <a:p>
            <a:r>
              <a:rPr lang="en-US" sz="2400" b="1" dirty="0">
                <a:solidFill>
                  <a:srgbClr val="C00000"/>
                </a:solidFill>
                <a:latin typeface="Times New Roman" panose="02020603050405020304" pitchFamily="18" charset="0"/>
                <a:cs typeface="Times New Roman" panose="02020603050405020304" pitchFamily="18" charset="0"/>
              </a:rPr>
              <a:t>HOWEVER, a high-fiber, minimally processed foods—which typically have lower glycemic effects -&gt;frequently recommended for persons with diabetes</a:t>
            </a:r>
          </a:p>
          <a:p>
            <a:endParaRPr lang="en-US" b="1" dirty="0">
              <a:solidFill>
                <a:srgbClr val="C00000"/>
              </a:solidFill>
            </a:endParaRPr>
          </a:p>
          <a:p>
            <a:endParaRPr lang="en-US" dirty="0"/>
          </a:p>
        </p:txBody>
      </p:sp>
      <p:pic>
        <p:nvPicPr>
          <p:cNvPr id="1025" name="Picture 1" descr="page46image5955136">
            <a:extLst>
              <a:ext uri="{FF2B5EF4-FFF2-40B4-BE49-F238E27FC236}">
                <a16:creationId xmlns:a16="http://schemas.microsoft.com/office/drawing/2014/main" id="{13500749-A771-864A-89EB-30073B5EC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4047" y="804672"/>
            <a:ext cx="3744686" cy="373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17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6206-4705-9D4D-8AFA-2CBECF90B3EE}"/>
              </a:ext>
            </a:extLst>
          </p:cNvPr>
          <p:cNvSpPr>
            <a:spLocks noGrp="1"/>
          </p:cNvSpPr>
          <p:nvPr>
            <p:ph type="title"/>
          </p:nvPr>
        </p:nvSpPr>
        <p:spPr>
          <a:xfrm>
            <a:off x="228745" y="45285"/>
            <a:ext cx="10058400" cy="1609344"/>
          </a:xfrm>
        </p:spPr>
        <p:txBody>
          <a:bodyPr/>
          <a:lstStyle/>
          <a:p>
            <a:r>
              <a:rPr lang="en-US" dirty="0"/>
              <a:t>mnt</a:t>
            </a:r>
          </a:p>
        </p:txBody>
      </p:sp>
      <p:sp>
        <p:nvSpPr>
          <p:cNvPr id="3" name="Content Placeholder 2">
            <a:extLst>
              <a:ext uri="{FF2B5EF4-FFF2-40B4-BE49-F238E27FC236}">
                <a16:creationId xmlns:a16="http://schemas.microsoft.com/office/drawing/2014/main" id="{E66EFA3E-AAF9-0B46-B071-C1F6BA44E2FC}"/>
              </a:ext>
            </a:extLst>
          </p:cNvPr>
          <p:cNvSpPr>
            <a:spLocks noGrp="1"/>
          </p:cNvSpPr>
          <p:nvPr>
            <p:ph idx="1"/>
          </p:nvPr>
        </p:nvSpPr>
        <p:spPr>
          <a:xfrm>
            <a:off x="576362" y="1165860"/>
            <a:ext cx="11354381" cy="5349239"/>
          </a:xfrm>
        </p:spPr>
        <p:txBody>
          <a:bodyPr>
            <a:normAutofit lnSpcReduction="10000"/>
          </a:bodyPr>
          <a:lstStyle/>
          <a:p>
            <a:pPr marL="0" indent="0">
              <a:buNone/>
            </a:pPr>
            <a:r>
              <a:rPr lang="en-US" sz="3000" b="1" dirty="0">
                <a:latin typeface="Times New Roman" panose="02020603050405020304" pitchFamily="18" charset="0"/>
                <a:cs typeface="Times New Roman" panose="02020603050405020304" pitchFamily="18" charset="0"/>
              </a:rPr>
              <a:t>Sugars</a:t>
            </a:r>
          </a:p>
          <a:p>
            <a:pPr marL="0" indent="0">
              <a:buNone/>
            </a:pPr>
            <a:r>
              <a:rPr lang="en-US" sz="3000" dirty="0">
                <a:latin typeface="Times New Roman" panose="02020603050405020304" pitchFamily="18" charset="0"/>
                <a:cs typeface="Times New Roman" panose="02020603050405020304" pitchFamily="18" charset="0"/>
              </a:rPr>
              <a:t>Advise against excessive intake of nutritive sweeteners and educate about better CHO sources</a:t>
            </a:r>
          </a:p>
          <a:p>
            <a:pPr marL="0" indent="0">
              <a:buNone/>
            </a:pPr>
            <a:r>
              <a:rPr lang="en-US" sz="3000" dirty="0">
                <a:latin typeface="Times New Roman" panose="02020603050405020304" pitchFamily="18" charset="0"/>
                <a:cs typeface="Times New Roman" panose="02020603050405020304" pitchFamily="18" charset="0"/>
              </a:rPr>
              <a:t>Because moderate consumption of sucrose has not been shown to adversely affect glycemic control, sugar recommendations for people with diabetes are similar to those for the general population, </a:t>
            </a:r>
            <a:r>
              <a:rPr lang="en-US" sz="3000" b="1" dirty="0">
                <a:solidFill>
                  <a:srgbClr val="C00000"/>
                </a:solidFill>
                <a:latin typeface="Times New Roman" panose="02020603050405020304" pitchFamily="18" charset="0"/>
                <a:cs typeface="Times New Roman" panose="02020603050405020304" pitchFamily="18" charset="0"/>
              </a:rPr>
              <a:t>which suggest minimizing foods and beverages that contain added sugars</a:t>
            </a:r>
          </a:p>
          <a:p>
            <a:pPr marL="0" indent="0">
              <a:buNone/>
            </a:pPr>
            <a:r>
              <a:rPr lang="en-US" sz="3000" dirty="0">
                <a:latin typeface="Times New Roman" panose="02020603050405020304" pitchFamily="18" charset="0"/>
                <a:cs typeface="Times New Roman" panose="02020603050405020304" pitchFamily="18" charset="0"/>
              </a:rPr>
              <a:t>Not necessary to avoid the naturally occurring fructose in fruits and vegetables</a:t>
            </a:r>
            <a:r>
              <a:rPr lang="en-US" sz="3000" dirty="0">
                <a:latin typeface="Times New Roman" panose="02020603050405020304" pitchFamily="18" charset="0"/>
                <a:cs typeface="Times New Roman" panose="02020603050405020304" pitchFamily="18" charset="0"/>
                <a:sym typeface="Wingdings" pitchFamily="2" charset="2"/>
              </a:rPr>
              <a:t> fructose has a lower glycemic response than sucrose and starch </a:t>
            </a: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Sugar alcohols (such as sorbitol and maltitol) have lower glycemic effects than glucose or sucrose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b="1" dirty="0">
              <a:solidFill>
                <a:srgbClr val="C00000"/>
              </a:solidFill>
            </a:endParaRPr>
          </a:p>
          <a:p>
            <a:endParaRPr lang="en-US" dirty="0"/>
          </a:p>
        </p:txBody>
      </p:sp>
    </p:spTree>
    <p:extLst>
      <p:ext uri="{BB962C8B-B14F-4D97-AF65-F5344CB8AC3E}">
        <p14:creationId xmlns:p14="http://schemas.microsoft.com/office/powerpoint/2010/main" val="2335117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8125</TotalTime>
  <Words>2541</Words>
  <Application>Microsoft Macintosh PowerPoint</Application>
  <PresentationFormat>Widescreen</PresentationFormat>
  <Paragraphs>258</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Calibri</vt:lpstr>
      <vt:lpstr>CenturyGothic</vt:lpstr>
      <vt:lpstr>Open Sans,Italic</vt:lpstr>
      <vt:lpstr>Rockwell</vt:lpstr>
      <vt:lpstr>Rockwell Condensed</vt:lpstr>
      <vt:lpstr>Rockwell Extra Bold</vt:lpstr>
      <vt:lpstr>Times New Roman</vt:lpstr>
      <vt:lpstr>UniversLTStd</vt:lpstr>
      <vt:lpstr>Wingdings</vt:lpstr>
      <vt:lpstr>Wood Type</vt:lpstr>
      <vt:lpstr>MNT FOR diabetes </vt:lpstr>
      <vt:lpstr>MNT Goals:  </vt:lpstr>
      <vt:lpstr>mnt</vt:lpstr>
      <vt:lpstr>PowerPoint Presentation</vt:lpstr>
      <vt:lpstr>PowerPoint Presentation</vt:lpstr>
      <vt:lpstr>PowerPoint Presentation</vt:lpstr>
      <vt:lpstr>MNT/Carbohydrates  </vt:lpstr>
      <vt:lpstr>mnt</vt:lpstr>
      <vt:lpstr>mnt</vt:lpstr>
      <vt:lpstr>mnt</vt:lpstr>
      <vt:lpstr>mnt</vt:lpstr>
      <vt:lpstr>mnt</vt:lpstr>
      <vt:lpstr>mnt</vt:lpstr>
      <vt:lpstr>MNT</vt:lpstr>
      <vt:lpstr>MNT</vt:lpstr>
      <vt:lpstr>MNT</vt:lpstr>
      <vt:lpstr>Physical Activity </vt:lpstr>
      <vt:lpstr>Meal-Planning Strategies Carbohydrate Counting    </vt:lpstr>
      <vt:lpstr>Meal-Planning Strategies</vt:lpstr>
      <vt:lpstr>Meal-Planning Strategies</vt:lpstr>
      <vt:lpstr>Meal-Planning Strategies</vt:lpstr>
      <vt:lpstr>Meal-Planning Strategies</vt:lpstr>
      <vt:lpstr>PowerPoint Presentation</vt:lpstr>
      <vt:lpstr>Meal-Planning Strategies</vt:lpstr>
      <vt:lpstr>PowerPoint Presentation</vt:lpstr>
      <vt:lpstr>Meal-Planning Strategies</vt:lpstr>
      <vt:lpstr>PowerPoint Presentation</vt:lpstr>
      <vt:lpstr>PowerPoint Presentation</vt:lpstr>
      <vt:lpstr>PowerPoint Presentation</vt:lpstr>
      <vt:lpstr>PowerPoint Presentation</vt:lpstr>
      <vt:lpstr>PowerPoint Presentation</vt:lpstr>
      <vt:lpstr>Food Exchange list handout </vt:lpstr>
      <vt:lpstr>antidiabetic Drugs  </vt:lpstr>
      <vt:lpstr>Antidiabetic Drugs  </vt:lpstr>
      <vt:lpstr>PowerPoint Presentation</vt:lpstr>
      <vt:lpstr>PowerPoint Presentation</vt:lpstr>
      <vt:lpstr>Insulin Therapy </vt:lpstr>
      <vt:lpstr>Insulin therapy </vt:lpstr>
      <vt:lpstr>PowerPoint Presentation</vt:lpstr>
      <vt:lpstr>PowerPoint Presentation</vt:lpstr>
      <vt:lpstr>PowerPoint Presentation</vt:lpstr>
      <vt:lpstr>Insulin Delivery  </vt:lpstr>
      <vt:lpstr>PowerPoint Presentation</vt:lpstr>
      <vt:lpstr>PowerPoint Presentation</vt:lpstr>
      <vt:lpstr>Chromic complications with Diabetes</vt:lpstr>
      <vt:lpstr>Macrovascular Complication  </vt:lpstr>
      <vt:lpstr>Diabetic Foot  </vt:lpstr>
      <vt:lpstr>Microvascular Complication/ Retinopathy </vt:lpstr>
      <vt:lpstr>Microvascular Complication/ Nephropathy</vt:lpstr>
      <vt:lpstr>Insulin-cho calculations</vt:lpstr>
      <vt:lpstr>PowerPoint Presentation</vt:lpstr>
      <vt:lpstr>Total insulin needed</vt:lpstr>
      <vt:lpstr>Practice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MNT FOR diabetes </dc:title>
  <dc:creator>Hind Eliyan</dc:creator>
  <cp:lastModifiedBy>Hind Eliyan</cp:lastModifiedBy>
  <cp:revision>51</cp:revision>
  <dcterms:created xsi:type="dcterms:W3CDTF">2021-03-28T16:45:25Z</dcterms:created>
  <dcterms:modified xsi:type="dcterms:W3CDTF">2022-04-21T06:41:59Z</dcterms:modified>
</cp:coreProperties>
</file>