
<file path=[Content_Types].xml><?xml version="1.0" encoding="utf-8"?>
<Types xmlns="http://schemas.openxmlformats.org/package/2006/content-types">
  <Default Extension="png" ContentType="image/png"/>
  <Default Extension="tiff" ContentType="image/tiff"/>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3"/>
    <p:sldId id="257" r:id="rId4"/>
    <p:sldId id="258" r:id="rId5"/>
    <p:sldId id="259" r:id="rId6"/>
    <p:sldId id="267" r:id="rId7"/>
    <p:sldId id="290" r:id="rId8"/>
    <p:sldId id="264" r:id="rId10"/>
    <p:sldId id="263" r:id="rId11"/>
    <p:sldId id="265" r:id="rId12"/>
    <p:sldId id="266" r:id="rId13"/>
    <p:sldId id="268" r:id="rId14"/>
    <p:sldId id="269" r:id="rId15"/>
    <p:sldId id="270" r:id="rId16"/>
    <p:sldId id="271" r:id="rId17"/>
    <p:sldId id="272" r:id="rId18"/>
    <p:sldId id="262" r:id="rId19"/>
    <p:sldId id="273" r:id="rId20"/>
    <p:sldId id="274" r:id="rId21"/>
    <p:sldId id="275" r:id="rId22"/>
    <p:sldId id="276" r:id="rId23"/>
    <p:sldId id="277" r:id="rId24"/>
    <p:sldId id="278" r:id="rId25"/>
    <p:sldId id="279" r:id="rId26"/>
    <p:sldId id="291" r:id="rId27"/>
    <p:sldId id="280" r:id="rId28"/>
    <p:sldId id="282" r:id="rId29"/>
    <p:sldId id="281" r:id="rId30"/>
    <p:sldId id="283" r:id="rId31"/>
    <p:sldId id="284" r:id="rId32"/>
    <p:sldId id="285" r:id="rId33"/>
    <p:sldId id="286" r:id="rId34"/>
    <p:sldId id="287" r:id="rId35"/>
    <p:sldId id="292" r:id="rId36"/>
    <p:sldId id="293" r:id="rId37"/>
    <p:sldId id="288" r:id="rId38"/>
    <p:sldId id="289" r:id="rId39"/>
    <p:sldId id="294" r:id="rId40"/>
    <p:sldId id="295" r:id="rId41"/>
    <p:sldId id="296" r:id="rId42"/>
    <p:sldId id="297" r:id="rId43"/>
    <p:sldId id="298" r:id="rId44"/>
    <p:sldId id="300" r:id="rId45"/>
    <p:sldId id="299" r:id="rId46"/>
    <p:sldId id="301" r:id="rId47"/>
    <p:sldId id="303" r:id="rId48"/>
    <p:sldId id="302" r:id="rId49"/>
    <p:sldId id="304" r:id="rId50"/>
    <p:sldId id="305" r:id="rId51"/>
    <p:sldId id="306" r:id="rId52"/>
    <p:sldId id="307" r:id="rId53"/>
    <p:sldId id="308" r:id="rId54"/>
    <p:sldId id="309" r:id="rId55"/>
    <p:sldId id="311" r:id="rId56"/>
    <p:sldId id="310" r:id="rId57"/>
    <p:sldId id="312" r:id="rId58"/>
    <p:sldId id="313" r:id="rId59"/>
    <p:sldId id="314" r:id="rId60"/>
    <p:sldId id="315" r:id="rId61"/>
    <p:sldId id="316" r:id="rId62"/>
    <p:sldId id="317" r:id="rId63"/>
    <p:sldId id="318" r:id="rId64"/>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d Eliyan" initials="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p:restoredTop sz="81936"/>
  </p:normalViewPr>
  <p:slideViewPr>
    <p:cSldViewPr snapToGrid="0" snapToObjects="1">
      <p:cViewPr varScale="1">
        <p:scale>
          <a:sx n="45" d="100"/>
          <a:sy n="45" d="100"/>
        </p:scale>
        <p:origin x="118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3T18:20:24.972" idx="1">
    <p:pos x="10" y="10"/>
    <p:text/>
  </p:cm>
</p:cmLst>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82F1A9E-1FDB-AD4D-AE5C-4843FE81D133}"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3DA9B052-E013-1A48-B6A5-8401C6B02797}">
      <dgm:prSet/>
      <dgm:spPr/>
      <dgm:t>
        <a:bodyPr/>
        <a:lstStyle/>
        <a:p>
          <a:r>
            <a:rPr lang="en-US"/>
            <a:t>Community assessment</a:t>
          </a:r>
        </a:p>
      </dgm:t>
    </dgm:pt>
    <dgm:pt modelId="{9A4FB6E9-BD44-484C-A750-0142F40A8F3D}" cxnId="{94F81F8D-1FD0-894D-9C0F-44D2EC6E88C3}" type="parTrans">
      <dgm:prSet/>
      <dgm:spPr/>
      <dgm:t>
        <a:bodyPr/>
        <a:lstStyle/>
        <a:p>
          <a:endParaRPr lang="en-US"/>
        </a:p>
      </dgm:t>
    </dgm:pt>
    <dgm:pt modelId="{6E22FDFC-C6F6-894F-BA33-BC6644D47F08}" cxnId="{94F81F8D-1FD0-894D-9C0F-44D2EC6E88C3}" type="sibTrans">
      <dgm:prSet/>
      <dgm:spPr/>
      <dgm:t>
        <a:bodyPr/>
        <a:lstStyle/>
        <a:p>
          <a:endParaRPr lang="en-US"/>
        </a:p>
      </dgm:t>
    </dgm:pt>
    <dgm:pt modelId="{8C61163E-5F11-B846-B564-9BDE97EFA8B3}">
      <dgm:prSet/>
      <dgm:spPr/>
      <dgm:t>
        <a:bodyPr/>
        <a:lstStyle/>
        <a:p>
          <a:r>
            <a:rPr lang="en-US"/>
            <a:t>Large- scale Assessment </a:t>
          </a:r>
        </a:p>
      </dgm:t>
    </dgm:pt>
    <dgm:pt modelId="{50CE0FC2-8C78-2047-91D0-67BFB7AC9605}" cxnId="{9D280162-48D0-714E-90A1-D26A905FC153}" type="parTrans">
      <dgm:prSet/>
      <dgm:spPr/>
      <dgm:t>
        <a:bodyPr/>
        <a:lstStyle/>
        <a:p>
          <a:endParaRPr lang="en-US"/>
        </a:p>
      </dgm:t>
    </dgm:pt>
    <dgm:pt modelId="{19A3879D-B6DF-9B41-993D-03B215ECF6F5}" cxnId="{9D280162-48D0-714E-90A1-D26A905FC153}" type="sibTrans">
      <dgm:prSet/>
      <dgm:spPr/>
      <dgm:t>
        <a:bodyPr/>
        <a:lstStyle/>
        <a:p>
          <a:endParaRPr lang="en-US"/>
        </a:p>
      </dgm:t>
    </dgm:pt>
    <dgm:pt modelId="{4BE5ECCC-9331-1A4F-B760-F9D781FBFC7A}">
      <dgm:prSet/>
      <dgm:spPr/>
      <dgm:t>
        <a:bodyPr/>
        <a:lstStyle/>
        <a:p>
          <a:r>
            <a:rPr lang="en-US"/>
            <a:t>Small-scale Assessment </a:t>
          </a:r>
        </a:p>
      </dgm:t>
    </dgm:pt>
    <dgm:pt modelId="{3C2639AC-A167-6D4A-BFEB-4DF494D980AD}" cxnId="{9C9FD214-159D-4849-A559-9F6BCB0EE79D}" type="parTrans">
      <dgm:prSet/>
      <dgm:spPr/>
      <dgm:t>
        <a:bodyPr/>
        <a:lstStyle/>
        <a:p>
          <a:endParaRPr lang="en-US"/>
        </a:p>
      </dgm:t>
    </dgm:pt>
    <dgm:pt modelId="{49A23D30-F12C-4040-8631-9CFA3D4A8A7C}" cxnId="{9C9FD214-159D-4849-A559-9F6BCB0EE79D}" type="sibTrans">
      <dgm:prSet/>
      <dgm:spPr/>
      <dgm:t>
        <a:bodyPr/>
        <a:lstStyle/>
        <a:p>
          <a:endParaRPr lang="en-US"/>
        </a:p>
      </dgm:t>
    </dgm:pt>
    <dgm:pt modelId="{E3BC6A6A-F363-7544-AF3F-0AEE3A064A5E}" type="pres">
      <dgm:prSet presAssocID="{582F1A9E-1FDB-AD4D-AE5C-4843FE81D133}" presName="hierChild1" presStyleCnt="0">
        <dgm:presLayoutVars>
          <dgm:orgChart val="1"/>
          <dgm:chPref val="1"/>
          <dgm:dir/>
          <dgm:animOne val="branch"/>
          <dgm:animLvl val="lvl"/>
          <dgm:resizeHandles/>
        </dgm:presLayoutVars>
      </dgm:prSet>
      <dgm:spPr/>
    </dgm:pt>
    <dgm:pt modelId="{31D6E647-9607-9E4F-8CC5-AADA20BFD998}" type="pres">
      <dgm:prSet presAssocID="{3DA9B052-E013-1A48-B6A5-8401C6B02797}" presName="hierRoot1" presStyleCnt="0">
        <dgm:presLayoutVars>
          <dgm:hierBranch val="init"/>
        </dgm:presLayoutVars>
      </dgm:prSet>
      <dgm:spPr/>
    </dgm:pt>
    <dgm:pt modelId="{2FD1FAC7-CC0E-F547-80BF-DD48F0681824}" type="pres">
      <dgm:prSet presAssocID="{3DA9B052-E013-1A48-B6A5-8401C6B02797}" presName="rootComposite1" presStyleCnt="0"/>
      <dgm:spPr/>
    </dgm:pt>
    <dgm:pt modelId="{169CD433-488A-6B42-8F1F-EB17BB6D1340}" type="pres">
      <dgm:prSet presAssocID="{3DA9B052-E013-1A48-B6A5-8401C6B02797}" presName="rootText1" presStyleLbl="node0" presStyleIdx="0" presStyleCnt="1">
        <dgm:presLayoutVars>
          <dgm:chPref val="3"/>
        </dgm:presLayoutVars>
      </dgm:prSet>
      <dgm:spPr/>
    </dgm:pt>
    <dgm:pt modelId="{94257352-7B0F-6748-9BDE-D8F313A992AC}" type="pres">
      <dgm:prSet presAssocID="{3DA9B052-E013-1A48-B6A5-8401C6B02797}" presName="rootConnector1" presStyleLbl="node1" presStyleIdx="0" presStyleCnt="0"/>
      <dgm:spPr/>
    </dgm:pt>
    <dgm:pt modelId="{8DB7E582-6A07-8243-9088-7326A2A2968A}" type="pres">
      <dgm:prSet presAssocID="{3DA9B052-E013-1A48-B6A5-8401C6B02797}" presName="hierChild2" presStyleCnt="0"/>
      <dgm:spPr/>
    </dgm:pt>
    <dgm:pt modelId="{7268DC6F-3846-5340-BC3D-BB3EED35F7B9}" type="pres">
      <dgm:prSet presAssocID="{50CE0FC2-8C78-2047-91D0-67BFB7AC9605}" presName="Name37" presStyleLbl="parChTrans1D2" presStyleIdx="0" presStyleCnt="2"/>
      <dgm:spPr/>
    </dgm:pt>
    <dgm:pt modelId="{B727E137-0E57-674A-99C2-4E43F13A86DE}" type="pres">
      <dgm:prSet presAssocID="{8C61163E-5F11-B846-B564-9BDE97EFA8B3}" presName="hierRoot2" presStyleCnt="0">
        <dgm:presLayoutVars>
          <dgm:hierBranch val="init"/>
        </dgm:presLayoutVars>
      </dgm:prSet>
      <dgm:spPr/>
    </dgm:pt>
    <dgm:pt modelId="{2025B1A4-0419-734B-AD6D-2283D273EC7E}" type="pres">
      <dgm:prSet presAssocID="{8C61163E-5F11-B846-B564-9BDE97EFA8B3}" presName="rootComposite" presStyleCnt="0"/>
      <dgm:spPr/>
    </dgm:pt>
    <dgm:pt modelId="{4C5ADA64-64EA-7C40-8A96-C75BFE5C4549}" type="pres">
      <dgm:prSet presAssocID="{8C61163E-5F11-B846-B564-9BDE97EFA8B3}" presName="rootText" presStyleLbl="node2" presStyleIdx="0" presStyleCnt="2">
        <dgm:presLayoutVars>
          <dgm:chPref val="3"/>
        </dgm:presLayoutVars>
      </dgm:prSet>
      <dgm:spPr/>
    </dgm:pt>
    <dgm:pt modelId="{F321BF17-2576-864B-AB44-0C1E164D6F5F}" type="pres">
      <dgm:prSet presAssocID="{8C61163E-5F11-B846-B564-9BDE97EFA8B3}" presName="rootConnector" presStyleLbl="node2" presStyleIdx="0" presStyleCnt="2"/>
      <dgm:spPr/>
    </dgm:pt>
    <dgm:pt modelId="{EAB6B7FC-B326-4D4A-A87B-660E16ED6F99}" type="pres">
      <dgm:prSet presAssocID="{8C61163E-5F11-B846-B564-9BDE97EFA8B3}" presName="hierChild4" presStyleCnt="0"/>
      <dgm:spPr/>
    </dgm:pt>
    <dgm:pt modelId="{68109E54-E083-394F-BEFA-C5DC242AC779}" type="pres">
      <dgm:prSet presAssocID="{8C61163E-5F11-B846-B564-9BDE97EFA8B3}" presName="hierChild5" presStyleCnt="0"/>
      <dgm:spPr/>
    </dgm:pt>
    <dgm:pt modelId="{B98ADE68-4E89-D446-86D2-E124658CC984}" type="pres">
      <dgm:prSet presAssocID="{3C2639AC-A167-6D4A-BFEB-4DF494D980AD}" presName="Name37" presStyleLbl="parChTrans1D2" presStyleIdx="1" presStyleCnt="2"/>
      <dgm:spPr/>
    </dgm:pt>
    <dgm:pt modelId="{852FE119-509E-4E48-B563-9BD7105DCA35}" type="pres">
      <dgm:prSet presAssocID="{4BE5ECCC-9331-1A4F-B760-F9D781FBFC7A}" presName="hierRoot2" presStyleCnt="0">
        <dgm:presLayoutVars>
          <dgm:hierBranch val="init"/>
        </dgm:presLayoutVars>
      </dgm:prSet>
      <dgm:spPr/>
    </dgm:pt>
    <dgm:pt modelId="{18FA1D53-7D23-014A-A2DE-0D51F67B5CB8}" type="pres">
      <dgm:prSet presAssocID="{4BE5ECCC-9331-1A4F-B760-F9D781FBFC7A}" presName="rootComposite" presStyleCnt="0"/>
      <dgm:spPr/>
    </dgm:pt>
    <dgm:pt modelId="{375D73D2-0A67-1040-B7F7-0246E6EBD04A}" type="pres">
      <dgm:prSet presAssocID="{4BE5ECCC-9331-1A4F-B760-F9D781FBFC7A}" presName="rootText" presStyleLbl="node2" presStyleIdx="1" presStyleCnt="2">
        <dgm:presLayoutVars>
          <dgm:chPref val="3"/>
        </dgm:presLayoutVars>
      </dgm:prSet>
      <dgm:spPr/>
    </dgm:pt>
    <dgm:pt modelId="{5132BDCB-36CF-3C43-BAB2-EA910B0F2454}" type="pres">
      <dgm:prSet presAssocID="{4BE5ECCC-9331-1A4F-B760-F9D781FBFC7A}" presName="rootConnector" presStyleLbl="node2" presStyleIdx="1" presStyleCnt="2"/>
      <dgm:spPr/>
    </dgm:pt>
    <dgm:pt modelId="{540BA767-89A0-5A45-B3FF-4CEF1DBEAD43}" type="pres">
      <dgm:prSet presAssocID="{4BE5ECCC-9331-1A4F-B760-F9D781FBFC7A}" presName="hierChild4" presStyleCnt="0"/>
      <dgm:spPr/>
    </dgm:pt>
    <dgm:pt modelId="{626DCC89-1277-2541-A4F3-57FD1350B99E}" type="pres">
      <dgm:prSet presAssocID="{4BE5ECCC-9331-1A4F-B760-F9D781FBFC7A}" presName="hierChild5" presStyleCnt="0"/>
      <dgm:spPr/>
    </dgm:pt>
    <dgm:pt modelId="{D6B4A479-A8F9-794C-9568-CA20EB54DB11}" type="pres">
      <dgm:prSet presAssocID="{3DA9B052-E013-1A48-B6A5-8401C6B02797}" presName="hierChild3" presStyleCnt="0"/>
      <dgm:spPr/>
    </dgm:pt>
  </dgm:ptLst>
  <dgm:cxnLst>
    <dgm:cxn modelId="{A0849309-2F2E-B342-BC05-A4567B4EDB5B}" type="presOf" srcId="{4BE5ECCC-9331-1A4F-B760-F9D781FBFC7A}" destId="{375D73D2-0A67-1040-B7F7-0246E6EBD04A}" srcOrd="0" destOrd="0" presId="urn:microsoft.com/office/officeart/2005/8/layout/orgChart1"/>
    <dgm:cxn modelId="{9C9FD214-159D-4849-A559-9F6BCB0EE79D}" srcId="{3DA9B052-E013-1A48-B6A5-8401C6B02797}" destId="{4BE5ECCC-9331-1A4F-B760-F9D781FBFC7A}" srcOrd="1" destOrd="0" parTransId="{3C2639AC-A167-6D4A-BFEB-4DF494D980AD}" sibTransId="{49A23D30-F12C-4040-8631-9CFA3D4A8A7C}"/>
    <dgm:cxn modelId="{CB9CC01C-8619-7643-87F2-810C6D19D307}" type="presOf" srcId="{50CE0FC2-8C78-2047-91D0-67BFB7AC9605}" destId="{7268DC6F-3846-5340-BC3D-BB3EED35F7B9}" srcOrd="0" destOrd="0" presId="urn:microsoft.com/office/officeart/2005/8/layout/orgChart1"/>
    <dgm:cxn modelId="{A339B050-F560-114D-B5A1-87FD8C2DA623}" type="presOf" srcId="{4BE5ECCC-9331-1A4F-B760-F9D781FBFC7A}" destId="{5132BDCB-36CF-3C43-BAB2-EA910B0F2454}" srcOrd="1" destOrd="0" presId="urn:microsoft.com/office/officeart/2005/8/layout/orgChart1"/>
    <dgm:cxn modelId="{F496205E-5EAA-434D-86D1-6FD214B7A5A1}" type="presOf" srcId="{3C2639AC-A167-6D4A-BFEB-4DF494D980AD}" destId="{B98ADE68-4E89-D446-86D2-E124658CC984}" srcOrd="0" destOrd="0" presId="urn:microsoft.com/office/officeart/2005/8/layout/orgChart1"/>
    <dgm:cxn modelId="{156EB761-28A8-7245-878C-A090D0833291}" type="presOf" srcId="{582F1A9E-1FDB-AD4D-AE5C-4843FE81D133}" destId="{E3BC6A6A-F363-7544-AF3F-0AEE3A064A5E}" srcOrd="0" destOrd="0" presId="urn:microsoft.com/office/officeart/2005/8/layout/orgChart1"/>
    <dgm:cxn modelId="{9D280162-48D0-714E-90A1-D26A905FC153}" srcId="{3DA9B052-E013-1A48-B6A5-8401C6B02797}" destId="{8C61163E-5F11-B846-B564-9BDE97EFA8B3}" srcOrd="0" destOrd="0" parTransId="{50CE0FC2-8C78-2047-91D0-67BFB7AC9605}" sibTransId="{19A3879D-B6DF-9B41-993D-03B215ECF6F5}"/>
    <dgm:cxn modelId="{FC9A736A-534B-F047-B702-47BB186F317F}" type="presOf" srcId="{8C61163E-5F11-B846-B564-9BDE97EFA8B3}" destId="{F321BF17-2576-864B-AB44-0C1E164D6F5F}" srcOrd="1" destOrd="0" presId="urn:microsoft.com/office/officeart/2005/8/layout/orgChart1"/>
    <dgm:cxn modelId="{94F81F8D-1FD0-894D-9C0F-44D2EC6E88C3}" srcId="{582F1A9E-1FDB-AD4D-AE5C-4843FE81D133}" destId="{3DA9B052-E013-1A48-B6A5-8401C6B02797}" srcOrd="0" destOrd="0" parTransId="{9A4FB6E9-BD44-484C-A750-0142F40A8F3D}" sibTransId="{6E22FDFC-C6F6-894F-BA33-BC6644D47F08}"/>
    <dgm:cxn modelId="{F3E2AF99-D6E8-864F-8662-6B268D22742F}" type="presOf" srcId="{3DA9B052-E013-1A48-B6A5-8401C6B02797}" destId="{169CD433-488A-6B42-8F1F-EB17BB6D1340}" srcOrd="0" destOrd="0" presId="urn:microsoft.com/office/officeart/2005/8/layout/orgChart1"/>
    <dgm:cxn modelId="{C4A02EA9-E457-8244-85B9-A1CACF31922C}" type="presOf" srcId="{8C61163E-5F11-B846-B564-9BDE97EFA8B3}" destId="{4C5ADA64-64EA-7C40-8A96-C75BFE5C4549}" srcOrd="0" destOrd="0" presId="urn:microsoft.com/office/officeart/2005/8/layout/orgChart1"/>
    <dgm:cxn modelId="{521AFABB-50FF-D744-8A57-D10EE9D9CCF5}" type="presOf" srcId="{3DA9B052-E013-1A48-B6A5-8401C6B02797}" destId="{94257352-7B0F-6748-9BDE-D8F313A992AC}" srcOrd="1" destOrd="0" presId="urn:microsoft.com/office/officeart/2005/8/layout/orgChart1"/>
    <dgm:cxn modelId="{AAA1E296-907A-8347-BEE2-A5E8FBCA3334}" type="presParOf" srcId="{E3BC6A6A-F363-7544-AF3F-0AEE3A064A5E}" destId="{31D6E647-9607-9E4F-8CC5-AADA20BFD998}" srcOrd="0" destOrd="0" presId="urn:microsoft.com/office/officeart/2005/8/layout/orgChart1"/>
    <dgm:cxn modelId="{CCA32DF2-DD69-974D-8CC5-F8C1678BB989}" type="presParOf" srcId="{31D6E647-9607-9E4F-8CC5-AADA20BFD998}" destId="{2FD1FAC7-CC0E-F547-80BF-DD48F0681824}" srcOrd="0" destOrd="0" presId="urn:microsoft.com/office/officeart/2005/8/layout/orgChart1"/>
    <dgm:cxn modelId="{B1A2E364-FDD1-5940-90D0-9DDC69FF4615}" type="presParOf" srcId="{2FD1FAC7-CC0E-F547-80BF-DD48F0681824}" destId="{169CD433-488A-6B42-8F1F-EB17BB6D1340}" srcOrd="0" destOrd="0" presId="urn:microsoft.com/office/officeart/2005/8/layout/orgChart1"/>
    <dgm:cxn modelId="{CEA7E8C3-2EA2-254C-B7FB-7A8AD0DFC88C}" type="presParOf" srcId="{2FD1FAC7-CC0E-F547-80BF-DD48F0681824}" destId="{94257352-7B0F-6748-9BDE-D8F313A992AC}" srcOrd="1" destOrd="0" presId="urn:microsoft.com/office/officeart/2005/8/layout/orgChart1"/>
    <dgm:cxn modelId="{72A00F24-8CD1-9D40-A8C3-778EEB184970}" type="presParOf" srcId="{31D6E647-9607-9E4F-8CC5-AADA20BFD998}" destId="{8DB7E582-6A07-8243-9088-7326A2A2968A}" srcOrd="1" destOrd="0" presId="urn:microsoft.com/office/officeart/2005/8/layout/orgChart1"/>
    <dgm:cxn modelId="{0C9C1556-4851-4F42-9040-BA411E3840F7}" type="presParOf" srcId="{8DB7E582-6A07-8243-9088-7326A2A2968A}" destId="{7268DC6F-3846-5340-BC3D-BB3EED35F7B9}" srcOrd="0" destOrd="0" presId="urn:microsoft.com/office/officeart/2005/8/layout/orgChart1"/>
    <dgm:cxn modelId="{DE776DE7-C96A-3049-8C32-3F8DF0DCE19F}" type="presParOf" srcId="{8DB7E582-6A07-8243-9088-7326A2A2968A}" destId="{B727E137-0E57-674A-99C2-4E43F13A86DE}" srcOrd="1" destOrd="0" presId="urn:microsoft.com/office/officeart/2005/8/layout/orgChart1"/>
    <dgm:cxn modelId="{0B54D5DD-368E-DF4A-9E16-543EAC1FCE64}" type="presParOf" srcId="{B727E137-0E57-674A-99C2-4E43F13A86DE}" destId="{2025B1A4-0419-734B-AD6D-2283D273EC7E}" srcOrd="0" destOrd="0" presId="urn:microsoft.com/office/officeart/2005/8/layout/orgChart1"/>
    <dgm:cxn modelId="{44A14C88-1039-DF43-8D76-17887A338AB3}" type="presParOf" srcId="{2025B1A4-0419-734B-AD6D-2283D273EC7E}" destId="{4C5ADA64-64EA-7C40-8A96-C75BFE5C4549}" srcOrd="0" destOrd="0" presId="urn:microsoft.com/office/officeart/2005/8/layout/orgChart1"/>
    <dgm:cxn modelId="{96371B82-6802-D841-B23E-3144C0163265}" type="presParOf" srcId="{2025B1A4-0419-734B-AD6D-2283D273EC7E}" destId="{F321BF17-2576-864B-AB44-0C1E164D6F5F}" srcOrd="1" destOrd="0" presId="urn:microsoft.com/office/officeart/2005/8/layout/orgChart1"/>
    <dgm:cxn modelId="{8187B89B-33DB-5543-9CF8-40A32FECC66C}" type="presParOf" srcId="{B727E137-0E57-674A-99C2-4E43F13A86DE}" destId="{EAB6B7FC-B326-4D4A-A87B-660E16ED6F99}" srcOrd="1" destOrd="0" presId="urn:microsoft.com/office/officeart/2005/8/layout/orgChart1"/>
    <dgm:cxn modelId="{55D8AEAF-BCEA-E849-AEC6-45EFF3A472A3}" type="presParOf" srcId="{B727E137-0E57-674A-99C2-4E43F13A86DE}" destId="{68109E54-E083-394F-BEFA-C5DC242AC779}" srcOrd="2" destOrd="0" presId="urn:microsoft.com/office/officeart/2005/8/layout/orgChart1"/>
    <dgm:cxn modelId="{68619003-6A2B-F948-B581-04010DE724B4}" type="presParOf" srcId="{8DB7E582-6A07-8243-9088-7326A2A2968A}" destId="{B98ADE68-4E89-D446-86D2-E124658CC984}" srcOrd="2" destOrd="0" presId="urn:microsoft.com/office/officeart/2005/8/layout/orgChart1"/>
    <dgm:cxn modelId="{A68F2CBC-0B35-D342-A60D-3D58524DC794}" type="presParOf" srcId="{8DB7E582-6A07-8243-9088-7326A2A2968A}" destId="{852FE119-509E-4E48-B563-9BD7105DCA35}" srcOrd="3" destOrd="0" presId="urn:microsoft.com/office/officeart/2005/8/layout/orgChart1"/>
    <dgm:cxn modelId="{C92140A7-515C-7F40-99F1-A63FE97D98EC}" type="presParOf" srcId="{852FE119-509E-4E48-B563-9BD7105DCA35}" destId="{18FA1D53-7D23-014A-A2DE-0D51F67B5CB8}" srcOrd="0" destOrd="0" presId="urn:microsoft.com/office/officeart/2005/8/layout/orgChart1"/>
    <dgm:cxn modelId="{D9A457D3-8B0E-D94A-BFF4-EA811BF7A3CE}" type="presParOf" srcId="{18FA1D53-7D23-014A-A2DE-0D51F67B5CB8}" destId="{375D73D2-0A67-1040-B7F7-0246E6EBD04A}" srcOrd="0" destOrd="0" presId="urn:microsoft.com/office/officeart/2005/8/layout/orgChart1"/>
    <dgm:cxn modelId="{B1A8CBB0-E9C9-034F-B5FB-8C0ABCE51A67}" type="presParOf" srcId="{18FA1D53-7D23-014A-A2DE-0D51F67B5CB8}" destId="{5132BDCB-36CF-3C43-BAB2-EA910B0F2454}" srcOrd="1" destOrd="0" presId="urn:microsoft.com/office/officeart/2005/8/layout/orgChart1"/>
    <dgm:cxn modelId="{48249DFF-06C4-6947-9B9C-F173DBCD05D2}" type="presParOf" srcId="{852FE119-509E-4E48-B563-9BD7105DCA35}" destId="{540BA767-89A0-5A45-B3FF-4CEF1DBEAD43}" srcOrd="1" destOrd="0" presId="urn:microsoft.com/office/officeart/2005/8/layout/orgChart1"/>
    <dgm:cxn modelId="{1B11ED3D-C4E8-8340-928E-E34BF1514D77}" type="presParOf" srcId="{852FE119-509E-4E48-B563-9BD7105DCA35}" destId="{626DCC89-1277-2541-A4F3-57FD1350B99E}" srcOrd="2" destOrd="0" presId="urn:microsoft.com/office/officeart/2005/8/layout/orgChart1"/>
    <dgm:cxn modelId="{ED4C8252-6D8B-F24C-9AEE-730C95874F3A}" type="presParOf" srcId="{31D6E647-9607-9E4F-8CC5-AADA20BFD998}" destId="{D6B4A479-A8F9-794C-9568-CA20EB54DB11}" srcOrd="2" destOrd="0" presId="urn:microsoft.com/office/officeart/2005/8/layout/orgChart1"/>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DE68-4E89-D446-86D2-E124658CC984}">
      <dsp:nvSpPr>
        <dsp:cNvPr id="0" name=""/>
        <dsp:cNvSpPr/>
      </dsp:nvSpPr>
      <dsp:spPr>
        <a:xfrm>
          <a:off x="5029199" y="1674082"/>
          <a:ext cx="2024234" cy="702626"/>
        </a:xfrm>
        <a:custGeom>
          <a:avLst/>
          <a:gdLst/>
          <a:ahLst/>
          <a:cxnLst/>
          <a:rect l="0" t="0" r="0" b="0"/>
          <a:pathLst>
            <a:path>
              <a:moveTo>
                <a:pt x="0" y="0"/>
              </a:moveTo>
              <a:lnTo>
                <a:pt x="0" y="351313"/>
              </a:lnTo>
              <a:lnTo>
                <a:pt x="2024234" y="351313"/>
              </a:lnTo>
              <a:lnTo>
                <a:pt x="2024234" y="702626"/>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68DC6F-3846-5340-BC3D-BB3EED35F7B9}">
      <dsp:nvSpPr>
        <dsp:cNvPr id="0" name=""/>
        <dsp:cNvSpPr/>
      </dsp:nvSpPr>
      <dsp:spPr>
        <a:xfrm>
          <a:off x="3004965" y="1674082"/>
          <a:ext cx="2024234" cy="702626"/>
        </a:xfrm>
        <a:custGeom>
          <a:avLst/>
          <a:gdLst/>
          <a:ahLst/>
          <a:cxnLst/>
          <a:rect l="0" t="0" r="0" b="0"/>
          <a:pathLst>
            <a:path>
              <a:moveTo>
                <a:pt x="2024234" y="0"/>
              </a:moveTo>
              <a:lnTo>
                <a:pt x="2024234" y="351313"/>
              </a:lnTo>
              <a:lnTo>
                <a:pt x="0" y="351313"/>
              </a:lnTo>
              <a:lnTo>
                <a:pt x="0" y="702626"/>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9CD433-488A-6B42-8F1F-EB17BB6D1340}">
      <dsp:nvSpPr>
        <dsp:cNvPr id="0" name=""/>
        <dsp:cNvSpPr/>
      </dsp:nvSpPr>
      <dsp:spPr>
        <a:xfrm>
          <a:off x="3356278" y="1161"/>
          <a:ext cx="3345842" cy="1672921"/>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Community assessment</a:t>
          </a:r>
        </a:p>
      </dsp:txBody>
      <dsp:txXfrm>
        <a:off x="3356278" y="1161"/>
        <a:ext cx="3345842" cy="1672921"/>
      </dsp:txXfrm>
    </dsp:sp>
    <dsp:sp modelId="{4C5ADA64-64EA-7C40-8A96-C75BFE5C4549}">
      <dsp:nvSpPr>
        <dsp:cNvPr id="0" name=""/>
        <dsp:cNvSpPr/>
      </dsp:nvSpPr>
      <dsp:spPr>
        <a:xfrm>
          <a:off x="1332044" y="2376709"/>
          <a:ext cx="3345842" cy="1672921"/>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Large- scale Assessment </a:t>
          </a:r>
        </a:p>
      </dsp:txBody>
      <dsp:txXfrm>
        <a:off x="1332044" y="2376709"/>
        <a:ext cx="3345842" cy="1672921"/>
      </dsp:txXfrm>
    </dsp:sp>
    <dsp:sp modelId="{375D73D2-0A67-1040-B7F7-0246E6EBD04A}">
      <dsp:nvSpPr>
        <dsp:cNvPr id="0" name=""/>
        <dsp:cNvSpPr/>
      </dsp:nvSpPr>
      <dsp:spPr>
        <a:xfrm>
          <a:off x="5380513" y="2376709"/>
          <a:ext cx="3345842" cy="1672921"/>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Small-scale Assessment </a:t>
          </a:r>
        </a:p>
      </dsp:txBody>
      <dsp:txXfrm>
        <a:off x="5380513" y="2376709"/>
        <a:ext cx="3345842" cy="16729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0:07"/>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19125.000000 22723.000000,'0.000000'-83.000000,"0.000000"62.000000,0.000000 0.000000,0.000000 0.000000,0.000000 1.000000,21.000000 20.000000,0.000000 0.000000,20.000000 0.000000,1.000000 0.000000,20.000000 0.000000,0.000000 0.000000,21.000000 0.000000,0.000000 0.000000,42.000000 0.000000,-1.000000 0.000000,42.000000 0.000000,0.000000 0.000000,21.000000 0.000000,0.000000 0.000000,-21.000000 0.000000,-1.000000 0.000000,43.000000 0.000000,-1.000000 0.000000,22.000000 0.000000,-1.000000 0.000000,41.000000 0.000000,1.000000 0.000000,-21.000000 0.000000,0.000000 0.000000,-62.000000 0.000000,-1.000000 0.000000,63.000000 0.000000,0.000000 0.000000,42.000000 20.000000,-1.000000 1.000000,-83.000000-21.000000,1.000000 0.000000,-21.000000 21.000000,-1.000000 0.000000,63.000000-1.000000,0.000000 1.000000,-62.000000 0.000000,0.000000 0.000000,-22.000000-1.000000,1.000000 1.000000,-41.000000 0.000000,-1.000000 0.000000,-41.000000-1.000000,0.000000 1.000000,0.000000 0.000000,0.000000 0.000000,-20.000000-1.000000,-1.000000 1.000000,-21.000000 0.000000,1.000000 0.000000,-1.000000-21.000000,1.000000 0.000000,-42.000000 20.000000,0.000000 1.000000,-21.000000-21.000000,0.000000 0.000000,-41.000000 0.000000,0.000000 0.000000,-21.000000 0.000000,0.000000 0.000000,-21.000000 0.000000,0.000000 0.000000,1.000000 0.000000,-1.000000 0.000000,0.000000 0.000000,0.000000 0.000000,1.000000 0.000000,-1.000000 0.000000,-20.000000 0.000000,-1.000000 0.000000,1.000000 0.000000,-1.000000 0.000000,-20.000000 0.000000,0.000000 0.000000,-21.000000 0.000000,0.000000 0.000000,21.000000 0.000000,-1.000000 0.000000,1.000000-21.000000,0.000000 1.000000,-42.000000 20.000000,1.000000 0.000000,-1.000000-21.000000,0.000000 0.000000,1.000000 21.000000,-1.000000 0.000000,0.000000 0.000000,0.000000 0.000000,63.000000-21.000000,0.000000 1.000000,-1.000000 20.000000,1.000000 0.000000,-22.000000 0.000000,1.000000 0.000000,0.000000-21.000000,0.000000 0.000000,0.000000 0.000000,-1.000000 1.000000,22.000000 20.000000,-1.000000 0.000000,22.000000-21.000000,-1.000000 0.000000,42.000000 21.000000,0.000000 0.000000,-1.000000 0.000000,1.000000 0.000000,0.000000 0.000000,0.000000 0.000000,-21.000000 0.000000,0.000000 0.000000,0.000000 0.000000,0.000000 0.000000,20.000000 0.000000,1.000000 0.000000,-21.000000 0.000000,0.000000 0.000000,21.000000 0.000000,0.000000 0.000000,0.000000 0.000000,-1.000000 0.000000,1.000000 0.000000,0.000000 0.000000,0.000000 0.000000,-1.000000 0.000000,43.000000 0.000000,-1.000000 0.000000,-21.000000 0.000000,1.000000 0.000000,20.000000 0.000000,0.000000 0.000000,1.000000 0.000000,-1.000000 0.000000,0.000000 0.000000,0.000000 0.000000,1.000000 0.000000,-1.000000 0.000000,0.000000-21.000000,1.000000 1.000000,-1.000000 20.000000,0.000000 0.000000,0.000000 0.000000,1.000000 0.000000,-1.000000-21.000000,0.000000 0.000000,21.000000 0.000000,0.000000 1.000000,0.000000-1.000000,0.000000 0.000000,-21.000000 0.000000,1.000000 1.000000,-1.000000-1.000000,0.000000 0.000000,0.000000 0.000000,1.000000 1.000000,-1.000000 20.000000,0.000000 0.000000,21.000000-21.000000,0.000000 0.000000,-21.000000 21.000000,1.000000 0.000000,-1.000000-21.000000,0.000000 1.000000,0.000000-1.000000,1.000000 0.000000,20.000000 1.000000,0.000000-1.000000,-21.000000 21.000000,0.000000 0.000000,21.000000-21.000000,0.000000 0.000000,0.000000 1.000000,0.000000-1.000000,0.000000 0.000000,0.000000 0.000000,-21.000000 1.000000,1.000000-1.000000,20.000000-21.000000,0.000000 1.000000,0.000000 20.000000,0.000000 0.000000,0.000000 1.000000,0.000000-1.000000,0.000000 0.000000,0.000000 0.000000,0.000000 1.000000,0.000000-1.000000,0.000000-21.000000,0.000000 1.000000,0.000000 20.000000,0.000000 0.000000,0.000000 1.000000,0.000000-1.000000,0.000000 0.000000,0.000000 0.000000,0.000000 1.000000,0.000000-1.000000,0.000000 0.000000,0.000000 0.000000,0.000000 1.000000,0.000000-1.000000,0.000000 0.000000,0.000000 0.000000,0.000000 1.000000,0.000000-1.000000,20.000000 21.000000,1.000000 0.000000,-21.000000-21.000000,0.000000 1.000000,21.000000 20.000000,0.000000 0.000000,-1.000000-21.000000,1.000000 0.000000,0.000000 21.000000,0.000000 0.000000,-1.000000 0.000000,1.000000 0.000000,0.000000 0.000000,0.000000 0.000000,-1.000000-21.000000,1.000000 1.000000,21.000000 20.000000,-1.000000 0.000000,-20.000000 0.000000,0.000000 0.000000,-1.000000 0.000000,1.000000 0.000000,21.000000 0.000000,-1.000000 0.000000,-20.000000 0.000000,-1.000000 0.000000,22.000000 0.000000,-1.000000 0.000000,1.000000 0.000000,-1.000000 0.000000,1.000000 0.000000,-1.000000 0.000000,1.000000 0.000000,-1.000000 0.000000,22.000000 0.000000,-1.000000 0.000000,-21.000000 0.000000,1.000000 0.000000,20.000000 0.000000,0.000000 0.000000,1.000000 0.000000,-1.000000 0.000000,-21.000000 20.000000,1.000000 1.000000,20.000000-21.000000,0.000000 0.000000,0.000000 0.000000,1.000000 0.000000,-1.000000 0.000000,0.000000 0.000000,0.000000 21.000000,1.000000 0.000000,-22.000000-21.000000,1.000000 0.000000,20.000000 0.000000,0.000000 0.000000,-20.000000 0.000000,-1.000000 0.000000,21.000000 0.000000,0.000000 0.000000,1.000000 0.000000,-1.000000 0.000000,-21.000000 0.000000,1.000000 0.000000,20.000000 0.000000,0.000000 0.000000,1.000000 0.000000,-1.000000 0.000000,0.000000 0.000000,0.000000 0.000000,21.000000 0.000000,0.000000 0.000000,-21.000000 0.000000,1.000000 0.000000,20.000000 0.000000,0.000000 0.000000,-21.000000 0.000000,0.000000 0.000000,0.000000 0.000000,1.000000 0.000000,-1.000000 0.000000,0.000000 0.000000,0.000000 0.000000,1.000000 0.000000,-22.000000 0.000000,0.000000 0.000000,1.000000 0.000000,-1.000000 0.000000,1.000000 0.000000,-1.000000 0.000000,-20.000000 0.000000,0.000000 0.000000,20.000000 0.000000,1.000000 0.000000,-1.000000 0.000000,1.000000 0.000000,-1.000000 0.000000,1.000000 0.000000,-1.000000 0.000000,1.000000 0.000000,20.000000 0.000000,0.000000 0.000000,1.000000 0.000000,-1.000000 0.000000,0.000000 0.000000,0.000000 0.000000,21.000000 0.000000,0.000000 0.000000,0.000000 0.000000,0.000000 0.000000,0.000000 0.000000,0.000000 0.000000,0.000000-21.000000,0.000000 0.000000,-21.000000 21.000000,1.000000 0.000000,-1.000000 0.000000,0.000000 0.000000,-21.000000 0.000000,1.000000 0.000000,-1.000000 0.000000,1.000000 0.000000,-1.000000 0.000000,1.000000 0.000000,20.000000 0.000000,0.000000 0.000000,-20.000000 0.000000,-1.000000 0.000000,1.000000 0.000000,-1.000000 0.000000,22.000000 0.000000,-1.000000 0.000000,0.000000 0.000000,0.000000 0.000000,0.000000 0.000000,1.000000 0.000000,20.000000 0.000000,0.000000 0.000000,-21.000000 0.000000,0.000000 0.000000,0.000000 0.000000,1.000000 0.000000,-22.000000 0.000000,1.000000 0.000000,-1.000000 0.000000,1.000000 0.000000,-1.000000 0.000000,1.000000 0.000000,-22.000000 21.000000,1.000000 0.000000,0.000000-21.000000,-1.000000 0.000000,22.000000 0.000000,-1.000000 0.000000,-20.000000 20.000000,0.000000 1.000000,0.000000 0.000000,-1.000000-1.000000,1.000000-20.000000,0.000000 0.000000,-21.000000 21.000000,0.000000 0.000000,21.000000-21.000000,-1.000000 0.000000,1.000000 21.000000,0.000000-1.000000,-21.000000 1.000000,0.000000 0.000000,21.000000 0.000000,-1.000000-1.000000,1.000000-20.000000,0.000000 0.000000,-21.000000 21.000000,0.000000 0.000000,41.000000 0.000000,1.000000-1.000000,-21.000000 1.000000,-1.000000 0.000000,1.000000-21.000000,0.000000 0.000000,0.000000 21.000000,-1.000000-1.000000,1.000000-20.000000,0.000000 0.000000,0.000000 21.000000,-1.000000 0.000000,1.000000 0.000000,0.000000-1.000000,0.000000-20.000000,-1.000000 0.000000,-20.000000 21.000000,0.000000 0.000000,0.000000 0.000000,0.000000-1.000000,0.000000 1.000000,0.000000 0.000000,0.000000 0.000000,0.000000-1.000000,-20.000000 1.000000,-1.000000 0.000000,0.000000-21.000000,0.000000 0.000000,-20.000000 21.000000,-1.000000-1.000000,1.000000 1.000000,-1.000000 0.000000,22.000000-21.000000,-1.000000 0.000000,-41.000000 21.000000,-1.000000-1.000000,22.000000-20.000000,-1.000000 0.000000,1.000000 21.000000,-1.000000 0.000000,-20.000000-21.000000,0.000000 0.000000,20.000000 0.000000,1.000000 0.000000,-21.000000 0.000000,0.000000 0.000000,-1.000000 0.000000,1.000000 0.000000,0.000000 0.000000,0.000000 0.000000,-1.000000-21.000000,1.000000 0.000000,-21.000000 1.000000,0.000000-1.000000,-21.000000 0.000000,1.000000 0.000000,20.000000 21.000000,0.000000 0.000000,0.000000-20.000000,0.000000-1.000000,0.000000 0.000000,0.000000 0.000000,21.000000 21.000000,-1.000000 0.000000,22.000000-20.000000,-1.000000-1.000000,-20.000000 21.000000,0.000000 0.000000,21.000000-21.000000,-1.000000 0.000000,1.000000 21.000000,-1.000000 0.000000,-20.000000-20.000000,0.000000-1.000000,20.000000 21.000000,1.000000 0.000000,-42.000000-21.000000,0.000000 0.000000,20.000000 21.000000,1.000000 0.000000,-21.000000 0.000000,0.000000 0.000000,0.000000-20.000000,0.000000-1.000000,0.000000 21.000000,0.000000 0.000000,21.000000-21.000000,0.000000 0.000000,-21.000000 21.000000,0.000000 0.000000,21.000000-20.000000,-1.000000-1.000000,1.000000 21.000000,0.000000 0.000000,0.000000 0.000000,0.000000 0.000000,-1.000000 0.000000,1.000000 0.000000,21.000000 0.000000,-1.000000 0.000000,-20.000000 0.000000,0.000000 0.000000,-1.000000 0.000000,1.000000 0.000000,0.000000 0.000000,0.000000 0.000000,-1.000000 0.000000,1.000000 0.000000,0.000000 0.000000,0.000000 0.000000,0.000000 0.000000,-1.000000 0.000000,-20.000000 0.000000,0.000000 0.000000,21.000000 0.000000,0.000000 0.000000,20.000000 0.000000,1.000000 0.000000,-21.000000 0.000000,-1.000000 0.000000,1.000000 0.000000,0.000000 0.000000,20.000000-21.000000,1.000000 0.000000,0.000000 21.000000,-1.000000 0.000000,21.000000 0.000000,1.000000 0.000000,-22.000000 0.000000,1.000000 0.000000,-1.000000 0.000000,1.000000 0.000000,-1.000000 0.000000,1.000000 0.000000,-1.000000 0.000000,1.000000 0.000000,-1.000000 0.000000,1.000000 0.000000,-1.000000 0.000000,1.000000 0.000000,-22.000000 0.000000,1.000000 0.000000,0.000000 0.000000,0.000000 0.000000,0.000000 0.000000,-1.000000 0.000000,1.000000 0.000000,0.000000 0.000000,0.000000 0.000000,-1.000000 0.000000,22.000000 0.000000,-1.000000 0.000000,1.000000 0.000000,-1.000000 0.000000,1.000000 21.000000,-1.000000 0.000000,22.000000-21.000000,-1.000000 0.000000,0.000000 0.000000,0.000000 0.000000,1.000000 0.000000,-1.000000 0.000000,0.000000 0.000000,0.000000 0.000000,1.000000 0.000000,-1.000000 0.000000,0.000000 0.000000,1.000000 0.000000,-1.000000 0.000000,0.000000 0.000000,0.000000 0.000000,1.000000 0.000000,20.000000-21.000000,0.000000 0.000000,-21.000000 21.000000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2:34"/>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7050.000000 18850.000000,'-50.000000'0.000000,"25.000000"0.000000,0.000000 0.000000,50.000000 0.000000,0.000000 0.000000,25.000000 0.000000,0.000000 0.000000,25.000000 0.000000,0.000000 0.000000,0.000000 0.000000,0.000000 0.000000,50.000000 0.000000,0.000000 0.000000,25.000000 0.000000,0.000000 0.000000,0.000000 0.000000,0.000000 0.000000,25.000000 0.000000,0.000000 0.000000,0.000000 0.000000,0.000000 0.000000,25.000000 0.000000,0.000000 0.000000,0.000000 0.000000,0.000000 0.000000,25.000000 0.000000,0.000000 0.000000,-50.000000 0.000000,0.000000 0.000000,-25.000000 0.000000,0.000000 0.000000,0.000000 0.000000,0.000000 0.000000,0.000000 25.000000,0.000000 0.000000,25.000000-25.000000,0.000000 0.000000,25.000000 25.000000,0.000000 0.000000,-50.000000-25.000000,0.000000 0.000000,0.000000 25.000000,0.000000 0.000000,-25.000000-25.000000,0.000000 0.000000,0.000000 0.000000,0.000000 0.000000,25.000000 0.000000,0.000000 0.000000,25.000000 25.000000,0.000000 0.000000,-25.000000-25.000000,0.000000 0.000000,0.000000 0.000000,0.000000 0.000000,0.000000 0.000000,0.000000 0.000000,-50.000000 0.000000,0.000000 0.000000,25.000000 0.000000,0.000000 0.000000,25.000000 0.000000,0.000000 0.000000,0.000000 25.000000,0.000000 0.000000,0.000000-25.000000,0.000000 0.000000,25.000000 0.000000,0.000000 0.000000,-50.000000 0.000000,0.000000 0.000000,-25.000000 0.000000,0.000000 0.000000,0.000000 0.000000,0.000000 0.000000,-25.000000 0.000000,0.000000 0.000000,25.000000 0.000000,0.000000 0.000000,0.000000-25.000000,0.000000 0.000000,25.000000 25.000000,0.000000 0.000000,-25.000000 0.000000,0.000000 0.000000,25.000000-25.000000,0.000000 0.000000,-50.000000 25.000000,0.000000 0.000000,0.000000 0.000000,0.000000 0.000000,0.000000 0.000000,0.000000 0.000000,0.000000 0.000000,0.000000 0.000000,-50.000000-25.000000,0.000000 0.000000,25.000000 25.000000,0.000000 0.000000,-25.000000 0.000000,0.000000 0.000000,0.000000 0.000000,0.000000 0.000000,0.000000 0.000000,0.000000 0.000000,-50.000000 0.000000,0.000000 0.000000,-25.000000 25.000000,0.000000 0.000000,0.000000-25.000000,0.000000 0.000000,-25.000000 0.000000,0.000000 0.000000,-25.000000 0.000000,0.000000 0.000000,-25.000000 0.000000,0.000000 0.000000,-25.000000 0.000000,0.000000 0.000000,-25.000000 0.000000,0.000000 0.000000,-25.000000 0.000000,0.000000 0.000000,-25.000000 0.000000,0.000000 0.000000,-25.000000 0.000000,0.000000 0.000000,-25.000000-25.000000,0.000000 0.000000,0.000000 0.000000,0.000000 0.000000,25.000000 25.000000,0.000000 0.000000,75.000000-25.000000,0.000000 0.000000,25.000000 25.000000,0.000000 0.000000,-50.000000-25.000000,0.000000 0.000000,0.000000 25.000000,0.000000 0.000000,-25.000000-25.000000,0.000000 0.000000,-25.000000 25.000000,0.000000 0.000000,50.000000 0.000000,0.000000 0.000000,-75.000000 0.000000,0.000000 0.000000,-50.000000-25.000000,0.000000 0.000000,150.000000 25.000000,0.000000 0.000000,50.000000 0.000000,0.000000 0.000000,0.000000 0.000000,0.000000 0.000000,25.000000 0.000000,0.000000 0.000000,-50.000000 25.000000,0.000000 0.000000,-25.000000-25.000000,0.000000 0.000000,25.000000 25.000000,0.000000 0.000000,25.000000 0.000000,0.000000 0.000000,0.000000-25.000000,0.000000 0.000000,25.000000 25.000000,0.000000 0.000000,0.000000-25.000000,0.000000 0.000000,0.000000 0.000000,0.000000 0.000000,25.000000 0.000000,0.000000 0.000000,25.000000 0.000000,0.000000 0.000000,25.000000 0.000000,0.000000 0.000000,0.000000 0.000000,0.000000 0.000000,25.000000-25.000000,0.000000 0.000000,50.000000 0.000000,0.000000 0.000000,0.000000 0.000000,0.000000 0.000000,0.000000 0.000000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2:35"/>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6600.000000 22900.000000,'-50.000000'50.000000,"25.000000"-50.000000,0.000000 0.000000,25.000000 25.000000,0.000000 0.000000,-25.000000-25.000000,0.000000 0.000000,0.000000 25.000000,0.000000 0.000000,0.000000-25.000000,0.000000 0.000000,25.000000 25.000000,0.000000 0.000000,-25.000000 0.000000,0.000000 0.000000,25.000000 0.000000,0.000000 0.000000,25.000000 0.000000,0.000000 0.000000,50.000000 0.000000,0.000000 0.000000,50.000000 0.000000,0.000000 0.000000,100.000000 0.000000,0.000000 0.000000,100.000000-25.000000,0.000000 0.000000,75.000000-25.000000,0.000000 0.000000,175.000000-25.000000,0.000000 0.000000,-50.000000 0.000000,0.000000 0.000000,100.000000 0.000000,0.000000 0.000000,-75.000000 25.000000,0.000000 0.000000,25.000000 0.000000,0.000000 0.000000,-75.000000 25.000000,0.000000 0.000000,75.000000 0.000000,0.000000 0.000000,-100.000000 0.000000,0.000000 0.000000,100.000000 0.000000,0.000000 0.000000,-75.000000 25.000000,0.000000 0.000000,-25.000000 25.000000,0.000000 0.000000,-50.000000-50.000000,0.000000 0.000000,-25.000000 25.000000,0.000000 0.000000,0.000000-25.000000,0.000000 0.000000,-75.000000 0.000000,0.000000 0.000000,-25.000000 25.000000,0.000000 0.000000,25.000000 0.000000,0.000000 0.000000,-50.000000 0.000000,0.000000 0.000000,-75.000000-25.000000,0.000000 0.000000,-25.000000 25.000000,0.000000 0.000000,50.000000 25.000000,0.000000 0.000000,-50.000000-25.000000,0.000000 0.000000,-25.000000 0.000000,0.000000 0.000000,-25.000000 0.000000,0.000000 0.000000,-50.000000 0.000000,0.000000 0.000000,25.000000 0.000000,0.000000 0.000000,-25.000000 0.000000,0.000000 0.000000,0.000000 0.000000,0.000000 0.000000,0.000000 0.000000,0.000000 0.000000,-25.000000-25.000000,0.000000 0.000000,0.000000 25.000000,0.000000 0.000000,-75.000000-25.000000,0.000000 0.000000,-25.000000-25.000000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6:40"/>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6250.000000 16950.000000,'0.000000'50.000000,"25.000000"-50.000000,0.000000 0.000000,0.000000 0.000000,0.000000 0.000000,25.000000 0.000000,0.000000 0.000000,-25.000000 0.000000,0.000000 0.000000,50.000000-25.000000,0.000000 0.000000,-25.000000 25.000000,0.000000 0.000000,25.000000-25.000000,0.000000 0.000000,25.000000 25.000000,0.000000 0.000000,-25.000000 0.000000,0.000000 0.000000,25.000000-25.000000,0.000000 0.000000,0.000000 25.000000,0.000000 0.000000,0.000000 0.000000,0.000000 0.000000,0.000000 0.000000,0.000000 0.000000,-25.000000 0.000000,0.000000 0.000000,0.000000 25.000000,0.000000 0.000000,0.000000-25.000000,0.000000 0.000000,-25.000000 0.000000,0.000000 0.000000,-25.000000 0.000000,0.000000 0.000000,25.000000 25.000000,0.000000 0.000000,0.000000-25.000000,0.000000 0.000000,-25.000000 0.000000,0.000000 0.000000,25.000000 0.000000,0.000000 0.000000,0.000000 25.000000,0.000000 0.000000,0.000000-25.000000,0.000000 0.000000,25.000000 0.000000,0.000000 0.000000,0.000000 0.000000,0.000000 0.000000,25.000000 0.000000,0.000000 0.000000,0.000000 0.000000,0.000000 0.000000,-25.000000 0.000000,0.000000 0.000000,25.000000 0.000000,0.000000 0.000000,-25.000000 0.000000,0.000000 0.000000,0.000000 25.000000,0.000000 0.000000,-25.000000-25.000000,0.000000 0.000000,25.000000 0.000000,0.000000 0.000000,-25.000000 25.000000,0.000000 0.000000,0.000000-25.000000,0.000000 0.000000,50.000000 25.000000,0.000000 0.000000,-25.000000-25.000000,0.000000 0.000000,25.000000 0.000000,0.000000 0.000000,0.000000 25.000000,0.000000 0.000000,0.000000-25.000000,0.000000 0.000000,0.000000 25.000000,0.000000 0.000000,-25.000000-25.000000,0.000000 0.000000,-25.000000 0.000000,0.000000 0.000000,25.000000 25.000000,0.000000 0.000000,-25.000000-25.000000,0.000000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25.000000,0.000000 0.000000,0.000000-25.000000,0.000000 0.000000,-25.000000 0.000000,0.000000 0.000000,0.000000 0.000000,0.000000 0.000000,0.000000 0.000000,0.000000 0.000000,0.000000-25.000000,0.000000 0.000000,-25.000000 25.000000,0.000000 0.000000,50.000000-25.000000,0.000000 0.000000,25.000000 0.000000,0.000000 0.000000,0.000000 0.000000,0.000000 0.000000,50.000000 25.000000,0.000000 0.000000,0.000000-25.000000,0.000000 0.000000,-25.000000 0.000000,0.000000 0.000000,0.000000 0.000000,0.000000 0.000000,-50.000000 25.000000,0.000000 0.000000,-25.000000-25.000000,0.000000 0.000000,-25.000000 25.000000,0.000000 0.000000,0.000000 0.000000,0.000000 0.000000,-25.000000-25.000000,0.000000 0.000000,25.000000 25.000000,0.000000 0.000000,0.000000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0.000000,-50.000000 0.000000,0.000000 0.000000,25.000000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25.000000,0.000000 0.000000,0.000000-25.000000,0.000000 0.000000,25.000000 0.000000,0.000000 0.000000,-50.000000 0.000000,0.000000 0.000000,50.000000 0.000000,0.000000 0.000000,-25.000000 0.000000,0.000000 0.000000,0.000000 0.000000,0.000000 0.000000,0.000000 0.000000,0.000000 0.000000,-25.000000 25.000000,0.000000 0.000000,25.000000-25.000000,0.000000 0.000000,0.000000 25.000000,0.000000 0.000000,0.000000-25.000000,0.000000 0.000000,0.000000 0.000000,0.000000 0.000000,25.000000 0.000000,0.000000 0.000000,-25.000000 25.000000,0.000000 0.000000,50.000000-25.000000,0.000000 0.000000,-25.000000 0.000000,0.000000 0.000000,25.000000 0.000000,0.000000 0.000000,0.000000 0.000000,0.000000 0.000000,-25.000000 0.000000,0.000000 0.000000,0.000000 25.000000,0.000000 0.000000,0.000000-25.000000,0.000000 0.000000,0.000000 0.000000,0.000000 0.000000,-25.000000 25.000000,0.000000 0.000000,-25.000000-25.000000,0.000000 0.000000,25.000000 0.000000,0.000000 0.000000,0.000000 0.000000,0.000000 0.000000,-25.000000 0.000000,0.000000 0.000000,25.000000 25.000000,0.000000 0.000000,-25.000000-25.000000,0.000000 0.000000,25.000000 0.000000,0.000000 0.000000,0.000000 0.000000,0.000000 0.000000,0.000000 0.000000,0.000000 0.000000,0.000000 25.000000,0.000000 0.000000,0.000000-25.000000,0.000000 0.000000,25.000000 0.000000,0.000000 0.000000,-25.000000 0.000000,0.000000 0.000000,25.000000 25.000000,0.000000 0.000000,-25.000000-25.000000,0.000000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0.000000,-25.000000 0.000000,0.000000 0.000000,50.000000 0.000000,0.000000 0.000000,-50.000000 0.000000,0.000000 0.000000,50.000000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0.000000,0.000000 0.000000,0.000000 0.000000,0.000000 0.000000,0.000000 0.000000,25.000000 0.000000,0.000000 0.000000,-25.000000-25.000000,0.000000 0.000000,0.000000 25.000000,0.000000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0.000000,0.000000 0.000000,0.000000 0.000000,-25.000000-25.000000,0.000000 0.000000,25.000000 25.000000,0.000000 0.000000,0.000000 0.000000,0.000000 0.000000,-25.000000 0.000000,0.000000 0.000000,25.000000 0.000000,0.000000 0.000000,-25.000000 0.000000,0.000000 0.000000,25.000000 0.000000,0.000000 0.000000,-25.000000 0.000000,0.000000 0.000000,25.000000 0.000000,0.000000 0.000000,-25.000000-25.000000,0.000000 0.000000,25.000000 25.000000,0.000000 0.000000,-25.000000 0.000000,0.000000 0.000000,0.000000 0.000000,0.000000 0.000000,25.000000 0.000000,0.000000 0.000000,-25.000000 0.000000,0.000000 0.000000,0.000000 0.000000,0.000000 0.000000,25.000000-25.000000,0.000000 0.000000,0.000000 25.000000,0.000000 0.000000,-25.000000 0.000000,0.000000 0.000000,25.000000 0.000000,0.000000 0.000000,0.000000 0.000000,0.000000 0.000000,0.000000 0.000000,0.000000 0.000000,0.000000 0.000000,0.000000 0.000000,0.000000 0.000000,0.000000 0.000000,0.000000 0.000000,0.000000 0.000000,25.000000 0.000000,0.000000 0.000000,-50.000000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0.000000,0.000000-25.000000,0.000000 0.000000,0.000000 25.000000,0.000000 0.000000,0.000000 0.000000,0.000000 0.000000,25.000000 0.000000,0.000000 0.000000,-25.000000 0.000000,0.000000 0.000000,0.000000 0.000000,0.000000 0.000000,25.000000 0.000000,0.000000 0.000000,0.000000-25.000000,0.000000 0.000000,0.000000 25.000000,0.000000 0.000000,-25.000000 0.000000,0.000000 0.000000,25.000000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0.000000,25.000000-25.000000,0.000000 0.000000,25.000000 25.000000,0.000000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25.000000,0.000000 0.000000,-25.000000-25.000000,0.000000 0.000000,25.000000 0.000000,0.000000 0.000000,0.000000 0.000000,0.000000 0.000000,0.000000 0.000000,0.000000 0.000000,0.000000 0.000000,0.000000 0.000000,0.000000 0.000000,0.000000 0.000000,0.000000 25.000000,0.000000 0.000000,0.000000-25.000000,0.000000 0.000000,0.000000 0.000000,0.000000 0.000000,0.000000 0.000000,0.000000 0.000000,0.000000 0.000000,0.000000 0.000000,0.000000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0.000000,0.000000 0.000000,0.000000 0.000000,0.000000-25.000000,0.000000 0.000000,25.000000 25.000000,0.000000 0.000000,-25.000000 0.000000,0.000000 0.000000,25.000000 0.000000,0.000000 0.000000,0.000000 0.000000,0.000000 0.000000,-25.000000-25.000000,0.000000 0.000000,25.000000 25.000000,0.000000 0.000000,0.000000 0.000000,0.000000 0.000000,-25.000000 0.000000,0.000000 0.000000,0.000000 0.000000,0.000000 0.000000,0.000000 0.000000,0.000000 0.000000,0.000000-25.000000,0.000000 0.000000,-25.000000 25.000000,0.000000 0.000000,25.000000 0.000000,0.000000 0.000000,-25.000000 0.000000,0.000000 0.000000,0.000000 0.000000,0.000000 0.000000,0.000000 0.000000,0.000000 0.000000,25.000000 0.000000,0.000000 0.000000,-25.000000 0.000000,0.000000 0.000000,25.000000 0.000000,0.000000 0.000000,0.000000 0.000000,0.000000 0.000000,-25.000000 0.000000,0.000000 0.000000,50.000000 0.000000,0.000000 0.000000,-25.000000 0.000000,0.000000 0.000000,25.000000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25.000000,0.000000 0.000000,0.000000-25.000000,0.000000 0.000000,0.000000 0.000000,0.000000 0.000000,0.000000 0.000000,0.000000 0.000000,25.000000 0.000000,0.000000 0.000000,-25.000000 0.000000,0.000000 0.000000,25.000000 0.000000,0.000000 0.000000,0.000000 0.000000,0.000000 0.000000,-25.000000 0.000000,0.000000 0.000000,25.000000 25.000000,0.000000 0.000000,0.000000-25.000000,0.000000 0.000000,0.000000 0.000000,0.000000 0.000000,0.000000 0.000000,0.000000 0.000000,-25.000000 0.000000,0.000000 0.000000,25.000000 25.000000,0.000000 0.000000,0.000000-25.000000,0.000000 0.000000,-25.000000 0.000000,0.000000 0.000000,25.000000 25.000000,0.000000 0.000000,-25.000000-25.000000,0.000000 0.000000,25.000000 0.000000,0.000000 0.000000,0.000000 25.000000,0.000000 0.000000,0.000000-25.000000,0.000000 0.000000,0.000000 0.000000,0.000000 0.000000,0.000000 25.000000,0.000000 0.000000,0.000000-25.000000,0.000000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0.000000,0.000000-25.000000,0.000000 0.000000,0.000000 25.000000,0.000000 0.000000,25.000000 0.000000,0.000000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 25.000000,0.000000 0.000000,0.000000-25.000000,0.000000 0.000000,-25.000000 0.000000,0.000000 0.000000,0.000000 0.000000,0.000000 0.000000,-25.000000 25.000000,0.000000 0.000000,0.000000-25.000000,0.000000 0.000000,0.000000 0.000000,0.000000 0.000000,-25.000000 25.000000,0.000000 0.000000,-25.000000-25.000000,0.000000 0.000000,0.000000 0.000000,0.000000 0.000000,-25.000000 0.000000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6:44"/>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6450.000000 18800.000000,'0.000000'50.000000,"0.000000"-25.000000,0.000000 0.000000,25.000000-25.000000,0.000000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0.000000,25.000000 0.000000,0.000000 0.000000,0.000000 0.000000,0.000000 0.000000,0.000000 0.000000,0.000000 0.000000,0.000000 0.000000,0.000000 0.000000,-25.000000 0.000000,0.000000 0.000000,0.000000-25.000000,0.000000 0.000000,25.000000 25.000000,0.000000 0.000000,-25.000000 0.000000,0.000000 0.000000,0.000000 0.000000,0.000000 0.000000,25.000000-25.000000,0.000000 0.000000,-25.000000 25.000000,0.000000 0.000000,25.000000 0.000000,0.000000 0.000000,0.000000 0.000000,0.000000 0.000000,0.000000 0.000000,0.000000 0.000000,-25.000000 0.000000,0.000000 0.000000,25.000000 0.000000,0.000000 0.000000,-25.000000-25.000000,0.000000 0.000000,0.000000 25.000000,0.000000 0.000000,25.000000 0.000000,0.000000 0.000000,-25.000000 0.000000,0.000000 0.000000,25.000000 0.000000,0.000000 0.000000,25.000000-25.000000,0.000000 0.000000,-25.000000 25.000000,0.000000 0.000000,25.000000 0.000000,0.000000 0.000000,0.000000 0.000000,0.000000 0.000000,0.000000-25.000000,0.000000 0.000000,-50.000000 25.000000,0.000000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0.000000,0.000000-25.000000,0.000000 0.000000,0.000000 25.000000,0.000000 0.000000,25.000000 0.000000,0.000000 0.000000,-25.000000 0.000000,0.000000 0.000000,0.000000 0.000000,0.000000 0.000000,-25.000000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0.000000,0.000000-25.000000,0.000000 0.000000,0.000000 25.000000,0.000000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25.000000,0.000000 0.000000,25.000000-25.000000,0.000000 0.000000,0.000000 0.000000,0.000000 0.000000,-25.000000 0.000000,0.000000 0.000000,0.000000 25.000000,0.000000 0.000000,0.000000-25.000000,0.000000 0.000000,-25.000000 0.000000,0.000000 0.000000,0.000000 0.000000,0.000000 0.000000,0.000000 0.000000,0.000000 0.000000,-25.000000 25.000000,0.000000 0.000000,25.000000-25.000000,0.000000 0.000000,0.000000 0.000000,0.000000 0.000000,0.000000 0.000000,0.000000 0.000000,25.000000 0.000000,0.000000 0.000000,0.000000 0.000000,0.000000 0.000000,0.000000 0.000000,0.000000 0.000000,25.000000 0.000000,0.000000 0.000000,0.000000 0.000000,0.000000 0.000000,0.000000 25.000000,0.000000 0.000000,0.000000-25.000000,0.000000 0.000000,0.000000 0.000000,0.000000 0.000000,0.000000 25.000000,0.000000 0.000000,-25.000000-25.000000,0.000000 0.000000,25.000000 0.000000,0.000000 0.000000,-50.000000 0.000000,0.000000 0.000000,0.000000 0.000000,0.000000 0.000000,25.000000 0.000000,0.000000 0.000000,-25.000000 0.000000,0.000000 0.000000,25.000000 0.000000,0.000000 0.000000,0.000000 25.000000,0.000000 0.000000,0.000000-25.000000,0.000000 0.000000,0.000000 0.000000,0.000000 0.000000,0.000000 0.000000,0.000000 0.000000,0.000000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 0.000000,0.000000 0.000000,25.000000 0.000000,0.000000 0.000000,-50.000000 0.000000,0.000000 0.000000,25.000000 0.000000,0.000000 0.000000,0.000000-25.000000,0.000000 0.000000,-25.000000 25.000000,0.000000 0.000000,0.000000 0.000000,0.000000 0.000000,25.000000 0.000000,0.000000 0.000000,-25.000000 0.000000,0.000000 0.000000,0.000000 0.000000,0.000000 0.000000,0.000000 0.000000,0.000000 0.000000,0.000000 0.000000,0.000000 0.000000,25.000000-25.000000,0.000000 0.000000,-25.000000 25.000000,0.000000 0.000000,25.000000 0.000000,0.000000 0.000000,-25.000000 0.000000,0.000000 0.000000,25.000000 0.000000,0.000000 0.000000,0.000000 0.000000,0.000000 0.000000,25.000000-25.000000,0.000000 0.000000,0.000000 25.000000,0.000000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0.000000,-50.000000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0.000000,0.000000-25.000000,0.000000 0.000000,0.000000 25.000000,0.000000 0.000000,0.000000 0.000000,0.000000 0.000000,0.000000 0.000000,0.000000 0.000000,0.000000 0.000000,0.000000 0.000000,0.000000-25.000000,0.000000 0.000000,0.000000 25.000000,0.000000 0.000000,25.000000 0.000000,0.000000 0.000000,-25.000000 0.000000,0.000000 0.000000,0.000000-25.000000,0.000000 0.000000,25.000000 25.000000,0.000000 0.000000,-25.000000 0.000000,0.000000 0.000000,0.000000 0.000000,0.000000 0.000000,25.000000 0.000000,0.000000 0.000000,-25.000000 0.000000,0.000000 0.000000,0.000000 0.000000,0.000000 0.000000,25.000000 0.000000,0.000000 0.000000,-25.000000 0.000000,0.000000 0.000000,25.000000 0.000000,0.000000 0.000000,-25.000000 0.000000,0.000000 0.000000,25.000000 0.000000,0.000000 0.000000,-25.000000 0.000000,0.000000 0.000000,50.000000 0.000000,0.000000 0.000000,-25.000000 0.000000,0.000000 0.000000,0.000000 0.000000,0.000000 0.000000,25.000000 0.000000,0.000000 0.000000,-25.000000 0.000000,0.000000 0.000000,0.000000 0.000000,0.000000 0.000000,0.000000 0.000000,0.000000 0.000000,-25.000000 0.000000,0.000000 0.000000,25.000000 0.000000,0.000000 0.000000,-25.000000 0.000000,0.000000 0.000000,0.000000 25.000000,0.000000 0.000000,0.000000-25.000000,0.000000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0.000000,-25.000000 25.000000,0.000000 0.000000,0.000000-25.000000,0.000000 0.000000,-25.000000 0.000000,0.000000 0.000000,0.000000 0.000000,0.000000 0.000000,0.000000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0.000000,-25.000000 0.000000,0.000000 0.000000,25.000000-25.000000,0.000000 0.000000,0.000000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0.000000,-50.000000 25.000000,0.000000 0.000000,25.000000-25.000000,0.000000 0.000000,-25.000000 25.000000,0.000000 0.000000,-25.000000 0.000000,0.000000 0.000000,-25.000000 0.000000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6:46"/>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6550.000000 20350.000000,'50.000000'0.000000,"-25.000000"0.000000,0.000000 0.000000,0.000000 0.000000,0.000000 0.000000,0.000000 0.000000,0.000000 0.000000,0.000000 0.000000,0.000000 0.000000,0.000000 0.000000,0.000000 0.000000,25.000000 0.000000,0.000000 0.000000,0.000000 25.000000,0.000000 0.000000,0.000000-25.000000,0.000000 0.000000,25.000000 0.000000,0.000000 0.000000,0.000000 0.000000,0.000000 0.000000,-25.000000 0.000000,0.000000 0.000000,50.000000 25.000000,0.000000 0.000000,-25.000000-25.000000,0.000000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0.000000,0.000000 25.000000,0.000000 0.000000,0.000000-25.000000,0.000000 0.000000,0.000000 0.000000,0.000000 0.000000,0.000000 0.000000,0.000000 0.000000,0.000000 0.000000,0.000000 0.000000,-25.000000 0.000000,0.000000 0.000000,25.000000 0.000000,0.000000 0.000000,0.000000 0.000000,0.000000 0.000000,0.000000-25.000000,0.000000 0.000000,0.000000 25.000000,0.000000 0.000000,25.000000-25.000000,0.000000 0.000000,-25.000000 25.000000,0.000000 0.000000,0.000000 0.000000,0.000000 0.000000,0.000000 0.000000,0.000000 0.000000,0.000000 0.000000,0.000000 0.000000,0.000000 0.000000,0.000000 0.000000,25.000000 0.000000,0.000000 0.000000,-25.000000-25.000000,0.000000 0.000000,25.000000 25.000000,0.000000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0.000000,-25.000000-25.000000,0.000000 0.000000,0.000000 25.000000,0.000000 0.000000,25.000000 0.000000,0.000000 0.000000,0.000000 0.000000,0.000000 0.000000,0.000000 0.000000,0.000000 0.000000,-25.000000-25.000000,0.000000 0.000000,0.000000 25.000000,0.000000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0.000000,0.000000-25.000000,0.000000 0.000000,25.000000 25.000000,0.000000 0.000000,-25.000000 0.000000,0.000000 0.000000,25.000000 0.000000,0.000000 0.000000,25.000000 0.000000,0.000000 0.000000,-25.000000 0.000000,0.000000 0.000000,0.000000 0.000000,0.000000 0.000000,0.000000 0.000000,0.000000 0.000000,0.000000 25.000000,0.000000 0.000000,-25.000000-25.000000,0.000000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25.000000,0.000000 0.000000,0.000000-25.000000,0.000000 0.000000,-25.000000 0.000000,0.000000 0.000000,0.000000 0.000000,0.000000 0.000000,0.000000 0.000000,0.000000 0.000000,0.000000 0.000000,0.000000 0.000000,-25.000000 0.000000,0.000000 0.000000,0.000000 0.000000,0.000000 0.000000,0.000000 0.000000,0.000000 0.000000,0.000000 0.000000,0.000000 0.000000,25.000000 25.000000,0.000000 0.000000,0.000000-25.000000,0.000000 0.000000,0.000000 0.000000,0.000000 0.000000,25.000000 0.000000,0.000000 0.000000,-25.000000 0.000000,0.000000 0.000000,25.000000 25.000000,0.000000 0.000000,0.000000-25.000000,0.000000 0.000000,-25.000000 0.000000,0.000000 0.000000,0.000000 0.000000,0.000000 0.000000,0.000000 0.000000,0.000000 0.000000,-25.000000 0.000000,0.000000 0.000000,0.000000 25.000000,0.000000 0.000000,25.000000-25.000000,0.000000 0.000000,-25.000000 0.000000,0.000000 0.000000,0.000000 0.000000,0.000000 0.000000,25.000000 0.000000,0.000000 0.000000,25.000000 0.000000,0.000000 0.000000,-25.000000 0.000000,0.000000 0.000000,25.000000 0.000000,0.000000 0.000000,0.000000 25.000000,0.000000 0.000000,-25.000000-25.000000,0.000000 0.000000,0.000000 0.000000,0.000000 0.000000,0.000000 0.000000,0.000000 0.000000,-25.000000 0.000000,0.000000 0.000000,25.000000 0.000000,0.000000 0.000000,-25.000000 0.000000,0.000000 0.000000,25.000000 25.000000,0.000000 0.000000,0.000000-25.000000,0.000000 0.000000,0.000000 0.000000,0.000000 0.000000,25.000000 0.000000,0.000000 0.000000,25.000000 0.000000,0.000000 0.000000,-25.000000 0.000000,0.000000 0.000000,25.000000 0.000000,0.000000 0.000000,0.000000 0.000000,0.000000 0.000000,-50.000000 0.000000,0.000000 0.000000,25.000000 0.000000,0.000000 0.000000,-25.000000 0.000000,0.000000 0.000000,0.000000 0.000000,0.000000 0.000000,25.000000 0.000000,0.000000 0.000000,0.000000 0.000000,0.000000 0.000000,-25.000000 0.000000,0.000000 0.000000,50.000000 0.000000,0.000000 0.000000,0.000000 0.000000,0.000000 0.000000,-25.000000 0.000000,0.000000 0.000000,0.000000 0.000000,0.000000 0.000000,0.000000 0.000000,0.000000 0.000000,-25.000000 0.000000,0.000000 0.000000,0.000000 0.000000,0.000000 0.000000,0.000000 0.000000,0.000000 0.000000,0.000000 0.000000,0.000000 0.000000,0.000000-25.000000,0.000000 0.000000,25.000000 25.000000,0.000000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0.000000,0.000000 0.000000,0.000000 0.000000,25.000000 0.000000,0.000000 0.000000,0.000000 0.000000,0.000000 0.000000,0.000000 25.000000,0.000000 0.000000,-25.000000-25.000000,0.000000 0.000000,-25.000000 25.000000,0.000000 0.000000,0.000000-25.000000,0.000000 0.000000,-25.000000 25.000000,0.000000 0.000000,0.000000-25.000000,0.000000 0.000000,0.000000 0.000000,0.000000 0.000000,0.000000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0.000000,0.000000 0.000000,0.000000 0.000000,0.000000 25.000000,0.000000 0.000000,0.000000 0.000000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6:25:37"/>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17706.000000 32860.000000,'35.000000'0.000000,"-1.000000"0.000000,0.000000 0.000000,18.000000 0.000000,0.000000 0.000000,85.000000 0.000000,1.000000 0.000000,119.000000 17.000000,1.000000 1.000000,103.000000-1.000000,0.000000 0.000000,104.000000 17.000000,-1.000000 1.000000,34.000000-18.000000,1.000000 0.000000,34.000000 0.000000,0.000000 1.000000,0.000000-1.000000,-1.000000 0.000000,1.000000 0.000000,0.000000 0.000000,-69.000000 18.000000,1.000000-1.000000,-1.000000 0.000000,0.000000 1.000000,-120.000000-18.000000,0.000000 0.000000,-104.000000-17.000000,1.000000 0.000000,-69.000000 0.000000,0.000000 0.000000,-138.000000 0.000000,1.000000 0.000000,-87.000000 0.000000,0.000000 0.000000,-137.000000-17.000000,0.000000 0.000000,-120.000000-18.000000,-1.000000 1.000000,-16.000000 34.000000,-1.000000 0.000000,-103.000000 0.000000,0.000000 0.000000,-85.000000 0.000000,-1.000000 0.000000,52.000000 0.000000,0.000000 0.000000,-69.000000 0.000000,0.000000 0.000000,-103.000000 0.000000,0.000000 0.000000,86.000000 0.000000,-1.000000 0.000000,70.000000 0.000000,0.000000 0.000000,-1.000000 0.000000,1.000000 0.000000,172.000000 0.000000,-1.000000 0.000000,18.000000 0.000000,0.000000 0.000000,103.000000-17.000000,0.000000 0.000000,154.000000-1.000000,1.000000 1.000000,51.000000 0.000000,0.000000 0.000000,103.000000 0.000000,1.000000 0.000000,137.000000-1.000000,0.000000 1.000000,103.000000-17.000000,0.000000-1.000000,120.000000 1.000000,0.000000 0.000000,18.000000-1.000000,-1.000000 1.000000,87.000000 17.000000,-1.000000-1.000000,156.000000-16.000000,-1.000000 0.000000,0.000000 34.000000,0.000000 0.000000,-17.000000 17.000000,0.000000 0.000000,-17.000000 17.000000,0.000000 1.000000,-138.000000 16.000000,1.000000 1.000000,-122.000000-18.000000,1.000000 1.000000,-68.000000-1.000000,-1.000000 1.000000,-241.000000-18.000000,1.000000 0.000000,-121.000000 0.000000,0.000000 0.000000,-51.000000-17.000000,0.000000 0.000000,-138.000000 0.000000,0.000000 0.000000,-172.000000 0.000000,0.000000 0.000000,-103.000000 0.000000,0.000000 0.000000,-51.000000 17.000000,-1.000000 1.000000,-51.000000-1.000000,0.000000 0.000000,-52.000000 0.000000,0.000000 0.000000,1.000000 1.000000,-1.000000-1.000000,-34.000000 17.000000,0.000000 1.000000,-17.000000 16.000000,-1.000000 1.000000,173.000000-35.000000,0.000000 0.000000,103.000000 0.000000,-1.000000 0.000000,104.000000-17.000000,0.000000 0.000000,120.000000-34.000000,1.000000 0.000000,119.000000 17.000000,1.000000-1.000000,51.000000-16.000000,0.000000 0.000000,172.000000-1.000000,1.000000 1.000000,102.000000-18.000000,0.000000 1.000000,69.000000-18.000000,0.000000 0.000000,103.000000 0.000000,0.000000 1.000000,35.000000-18.000000,-1.000000 0.000000,70.000000 0.000000,-1.000000 0.000000,-17.000000-17.000000,0.000000-1.000000,-17.000000 19.000000,0.000000-1.000000,-206.000000 0.000000,-1.000000 0.000000,-171.000000 51.000000,0.000000 1.000000,-155.000000 0.000000,0.000000-1.000000,-138.000000 1.000000,1.000000-1.000000,-104.000000-16.000000,0.000000-1.000000,-154.000000 18.000000,0.000000-1.000000,-87.000000 1.000000,1.000000 0.000000,-69.000000 34.000000,0.000000 0.000000,-121.000000 0.000000,1.000000 0.000000,-87.000000 51.000000,1.000000 1.000000,86.000000 17.000000,-1.000000-1.000000,87.000000-16.000000,-1.000000 0.000000,138.000000-18.000000,0.000000 0.000000,138.000000 1.000000,-1.000000-1.000000,87.000000-34.000000,-1.000000 0.000000,173.000000 0.000000,-1.000000 0.000000,104.000000-17.000000,-1.000000 0.000000,121.000000-1.000000,0.000000 1.000000,172.000000-34.000000,0.000000-1.000000,68.000000-34.000000,1.000000 0.000000,120.000000 0.000000,0.000000 0.000000,69.000000 0.000000,-1.000000 0.000000,52.000000 0.000000,1.000000 0.000000,102.000000-17.000000,1.000000 0.000000,16.000000 17.000000,1.000000 0.000000,-104.000000 52.000000,1.000000 0.000000,-121.000000 34.000000,0.000000 0.000000,-138.000000 0.000000,1.000000 0.000000,-172.000000 0.000000,-1.000000 0.000000,-136.000000 0.000000,-1.000000 0.000000,-121.000000 0.000000,1.000000 0.000000,-189.000000-18.000000,0.000000 1.000000,-104.000000 17.000000,1.000000 0.000000,-173.000000 0.000000,1.000000 0.000000,-69.000000 35.000000,0.000000-1.000000,-103.000000 17.000000,-1.000000 1.000000,18.000000 0.000000,0.000000-1.000000,-103.000000 18.000000,0.000000 0.000000,-18.000000 17.000000,1.000000 0.000000,206.000000-35.000000,0.000000 1.000000,86.000000-1.000000,-1.000000 1.000000,156.000000 0.000000,0.000000-1.000000,188.000000-34.000000,1.000000 0.000000,103.000000-17.000000,0.000000 0.000000,51.000000 0.000000,0.000000 0.000000,138.000000 0.000000,0.000000 0.000000,155.000000-34.000000,-1.000000 0.000000,156.000000-35.000000,-1.000000 0.000000,0.000000 0.000000,1.000000 1.000000,68.000000-18.000000,0.000000 0.000000,103.000000 0.000000,1.000000 0.000000,-1.000000-17.000000,0.000000 0.000000,35.000000 34.000000,-1.000000 0.000000,-68.000000 35.000000,0.000000-1.000000,-206.000000 35.000000,-1.000000 0.000000,-85.000000-17.000000,0.000000 0.000000,-207.000000 17.000000,0.000000 0.000000,-137.000000 0.000000,0.000000 0.000000,-104.000000 0.000000,1.000000 0.000000,-172.000000 0.000000,0.000000 0.000000,-173.000000 34.000000,1.000000 1.000000,-103.000000 16.000000,0.000000 1.000000,-87.000000 34.000000,1.000000 0.000000,34.000000 0.000000,0.000000 0.000000,-17.000000 0.000000,0.000000-1.000000,0.000000 1.000000,0.000000 0.000000,189.000000-17.000000,0.000000 0.000000,172.000000-17.000000,0.000000-1.000000,86.000000 1.000000,0.000000-1.000000,155.000000-34.000000,-1.000000 1.000000,138.000000-1.000000,0.000000 0.000000,121.000000-17.000000,-1.000000 0.000000,104.000000 0.000000,0.000000 0.000000,137.000000-17.000000,0.000000 0.000000,103.000000-18.000000,1.000000 1.000000,-18.000000-18.000000,0.000000 1.000000,69.000000-35.000000,0.000000 0.000000,68.000000 0.000000,1.000000 0.000000,-121.000000 17.000000,0.000000 0.000000,-154.000000 18.000000,0.000000-1.000000,-104.000000 1.000000,1.000000-1.000000,-276.000000 0.000000,0.000000 1.000000,-85.000000 17.000000,-1.000000-1.000000,-171.000000-34.000000,-1.000000 1.000000,-171.000000 33.000000,-1.000000 1.000000,-119.000000 17.000000,-1.000000-1.000000,-103.000000 1.000000,0.000000 0.000000,0.000000 51.000000,0.000000 1.000000,-51.000000 68.000000,0.000000 0.000000,16.000000 17.000000,1.000000 1.000000,154.000000 16.000000,1.000000 1.000000,292.000000-69.000000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6:25:3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33591.000000 30763.000000,'69.000000'0.000000,"-18.000000"0.000000,1.000000 0.000000,-1.000000 0.000000,1.000000 0.000000,34.000000 17.000000,0.000000 0.000000,51.000000 35.000000,1.000000-1.000000,34.000000 1.000000,0.000000 0.000000,34.000000 16.000000,0.000000 1.000000,18.000000-17.000000,-1.000000-1.000000,87.000000-16.000000,-1.000000-1.000000,0.000000 0.000000,1.000000 1.000000,17.000000-18.000000,-1.000000 0.000000,1.000000 0.000000,-1.000000 1.000000,35.000000-1.000000,0.000000 0.000000,-34.000000-17.000000,0.000000 0.000000,17.000000 0.000000,-1.000000 0.000000,70.000000 0.000000,0.000000 0.000000,-87.000000 0.000000,1.000000 0.000000,51.000000-17.000000,0.000000 0.000000,-17.000000-1.000000,0.000000 1.000000,0.000000 0.000000,0.000000 0.000000,-34.000000 0.000000,0.000000-1.000000,68.000000 18.000000,0.000000 0.000000,-85.000000-17.000000,-1.000000 0.000000,69.000000 17.000000,1.000000 0.000000,-53.000000 0.000000,1.000000 0.000000,-1.000000 0.000000,1.000000 0.000000,-35.000000 34.000000,1.000000 1.000000,16.000000-18.000000,0.000000 0.000000,-33.000000 0.000000,-1.000000 1.000000,-18.000000-1.000000,1.000000 0.000000,52.000000-17.000000,-1.000000 0.000000,-68.000000 17.000000,0.000000 0.000000,-18.000000-17.000000,1.000000 0.000000,68.000000 0.000000,0.000000 0.000000,-103.000000 0.000000,0.000000 0.000000,-34.000000 0.000000,0.000000 0.000000,34.000000 0.000000,0.000000 0.000000,-17.000000 0.000000,0.000000 0.000000,-35.000000 0.000000,1.000000 0.000000,-35.000000 0.000000,0.000000 0.000000,-34.000000 0.000000,0.000000 0.000000,-1.000000-17.000000,1.000000 0.000000,51.000000 17.000000,1.000000 0.000000,-1.000000 0.000000,0.000000 0.000000,-16.000000-17.000000,-1.000000 0.000000,0.000000 17.000000,0.000000 0.000000,-51.000000 0.000000,-1.000000 0.000000,-16.000000 0.000000,-1.000000 0.000000,0.000000 0.000000,1.000000 0.000000,-18.000000 0.000000,0.000000 0.000000,0.000000 0.000000,0.000000 0.000000,1.000000 0.000000,-1.000000 0.000000,0.000000 0.000000,0.000000 0.000000,18.000000 0.000000,-1.000000 0.000000,0.000000 0.000000,1.000000 0.000000,-1.000000 0.000000,1.000000 0.000000,-1.000000-18.000000,0.000000 1.000000,1.000000 17.000000,-1.000000 0.000000,-17.000000 0.000000,0.000000 0.000000,1.000000 0.000000,-1.000000 0.000000,17.000000 0.000000,1.000000 0.000000,-18.000000 17.000000,0.000000 1.000000,-17.000000-1.000000,0.000000 0.000000,17.000000 0.000000,0.000000 0.000000,-17.000000 18.000000,0.000000-1.000000,0.000000-17.000000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6:25:40"/>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58621.000000 30935.000000,'0.000000'-35.000000,"17.000000"18.000000,0.000000 0.000000,52.000000 0.000000,0.000000 0.000000,17.000000 17.000000,0.000000 0.000000,34.000000 17.000000,0.000000 0.000000,18.000000 0.000000,-1.000000 0.000000,70.000000 18.000000,-1.000000-1.000000,52.000000 1.000000,0.000000-1.000000,-18.000000-17.000000,1.000000 0.000000,51.000000-17.000000,1.000000 0.000000,16.000000 0.000000,1.000000 0.000000,-1.000000 0.000000,0.000000 0.000000,87.000000-17.000000,-1.000000 0.000000,-68.000000 0.000000,-1.000000 0.000000,87.000000-1.000000,0.000000 1.000000,-1.000000 0.000000,1.000000 0.000000,17.000000 0.000000,-1.000000-1.000000,18.000000 1.000000,0.000000 0.000000,35.000000 17.000000,-1.000000 0.000000,-17.000000 0.000000,0.000000 0.000000,18.000000 0.000000,-1.000000 0.000000,35.000000 0.000000,-1.000000 0.000000,-16.000000 0.000000,0.000000 0.000000,16.000000 0.000000,1.000000 0.000000,17.000000 0.000000,0.000000 0.000000,-17.000000 17.000000,-1.000000 0.000000,18.000000 1.000000,0.000000-1.000000,-17.000000 0.000000,0.000000 0.000000,-35.000000 18.000000,0.000000-1.000000,35.000000-17.000000,0.000000 0.000000,-18.000000 18.000000,1.000000-1.000000,-69.000000 0.000000,-1.000000 1.000000,53.000000-1.000000,-1.000000 1.000000,-34.000000-1.000000,0.000000 0.000000,0.000000 1.000000,0.000000-1.000000,0.000000 1.000000,0.000000-1.000000,-17.000000 0.000000,-1.000000 1.000000,-16.000000-18.000000,0.000000 0.000000,-52.000000 17.000000,0.000000 1.000000,51.000000-1.000000,1.000000 1.000000,-104.000000-35.000000,1.000000 0.000000,51.000000 17.000000,0.000000 0.000000,-35.000000 0.000000,1.000000 0.000000,-35.000000-17.000000,0.000000 0.000000,18.000000-17.000000,-1.000000 0.000000,-68.000000 0.000000,0.000000 0.000000,34.000000 17.000000,0.000000 0.000000,-35.000000-18.000000,1.000000 1.000000,-35.000000 0.000000,1.000000 0.000000,16.000000 17.000000,1.000000 0.000000,-1.000000 0.000000,1.000000 0.000000,-70.000000 0.000000,1.000000 0.000000,-17.000000 34.000000,-1.000000 1.000000,18.000000-1.000000,0.000000 0.000000,-69.000000-16.000000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6:25:42"/>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15609.000000 35886.000000,'69.000000'0.000000,"34.000000"-52.000000,0.000000 1.000000,17.000000-1.000000,1.000000 1.000000,16.000000-1.000000,1.000000 0.000000,68.000000 1.000000,0.000000-1.000000,69.000000 18.000000,0.000000-1.000000,18.000000-16.000000,-1.000000-1.000000,52.000000 18.000000,0.000000 0.000000,-18.000000 16.000000,1.000000 1.000000,-18.000000 0.000000,1.000000 0.000000,-18.000000 17.000000,0.000000 0.000000,-68.000000 0.000000,-1.000000 0.000000,-34.000000 17.000000,0.000000 0.000000,-51.000000 18.000000,-1.000000-1.000000,-68.000000-17.000000,0.000000 0.000000,-69.000000 1.000000,0.000000-1.000000,-17.000000-17.000000,0.000000 0.000000,-69.000000 0.000000,0.000000 0.000000,-103.000000-17.000000,-1.000000-1.000000,-16.000000 1.000000,0.000000 0.000000,-69.000000 0.000000,0.000000 0.000000,-17.000000-1.000000,-1.000000 1.000000,1.000000 0.000000,0.000000 0.000000,-18.000000 0.000000,1.000000-1.000000,34.000000 1.000000,0.000000 0.000000,103.000000 0.000000,0.000000 0.000000,69.000000-18.000000,0.000000 1.000000,103.000000 17.000000,0.000000 0.000000,34.000000-1.000000,0.000000 1.000000,35.000000 17.000000,0.000000 0.000000,51.000000 0.000000,1.000000 0.000000,85.000000 0.000000,0.000000 0.000000,86.000000 0.000000,1.000000 0.000000,-18.000000 0.000000,0.000000 0.000000,69.000000 0.000000,-1.000000 0.000000,36.000000 0.000000,-1.000000 0.000000,-34.000000-17.000000,0.000000 0.000000,-1.000000-18.000000,1.000000 1.000000,-69.000000 17.000000,0.000000 0.000000,-68.000000-1.000000,-1.000000 1.000000,-69.000000 0.000000,1.000000 0.000000,-87.000000 17.000000,1.000000 0.000000,-52.000000 17.000000,0.000000 0.000000,-103.000000 18.000000,0.000000-1.000000,-86.000000 18.000000,0.000000-1.000000,-86.000000 35.000000,-1.000000 0.000000,122.000000-34.000000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6:25:44"/>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15162.000000 38980.000000,'34.000000'0.000000,"18.000000"-17.000000,0.000000 0.000000,-1.000000 0.000000,1.000000-1.000000,16.000000-16.000000,1.000000 0.000000,34.000000 17.000000,0.000000-1.000000,18.000000 18.000000,-1.000000 0.000000,18.000000-17.000000,-1.000000 0.000000,35.000000 17.000000,0.000000 0.000000,52.000000-17.000000,-1.000000 0.000000,18.000000 17.000000,-1.000000 0.000000,1.000000 0.000000,0.000000 0.000000,51.000000 0.000000,0.000000 0.000000,0.000000 0.000000,1.000000 0.000000,33.000000 0.000000,1.000000 0.000000,51.000000 0.000000,0.000000 0.000000,-17.000000 17.000000,0.000000 0.000000,52.000000 0.000000,0.000000 0.000000,-18.000000 1.000000,0.000000-1.000000,-16.000000-17.000000,-1.000000 0.000000,17.000000 34.000000,1.000000 0.000000,-18.000000-16.000000,0.000000-1.000000,17.000000 0.000000,1.000000 0.000000,-18.000000 0.000000,0.000000 1.000000,35.000000 16.000000,-1.000000 0.000000,-51.000000-16.000000,0.000000-1.000000,69.000000 0.000000,0.000000 0.000000,-69.000000 18.000000,0.000000-1.000000,17.000000-34.000000,0.000000 0.000000,-51.000000 17.000000,0.000000 0.000000,51.000000-17.000000,0.000000 0.000000,-103.000000 0.000000,0.000000 0.000000,35.000000 0.000000,-1.000000 0.000000,-51.000000-17.000000,0.000000 0.000000,-104.000000 0.000000,1.000000 0.000000,0.000000-1.000000,0.000000 1.000000,-52.000000 0.000000,0.000000 0.000000,-34.000000 0.000000,-1.000000-1.000000,-33.000000 18.000000,-1.000000 0.000000,-34.000000-17.000000,0.000000 0.000000,-34.000000 17.000000,-1.000000 0.000000,-51.000000-17.000000,0.000000 0.000000,-51.000000-1.000000,-1.000000 1.000000,-16.000000 0.000000,-1.000000 0.000000,-17.000000 0.000000,0.000000-1.000000,-51.000000-16.000000,-1.000000 0.000000,-68.000000 17.000000,0.000000-1.000000,-1.000000-16.000000,1.000000 0.000000,-52.000000 16.000000,1.000000 1.000000,-139.000000-17.000000,1.000000-1.000000,-52.000000 1.000000,0.000000 0.000000,-69.000000-18.000000,1.000000 0.000000,-35.000000 18.000000,0.000000 0.000000,103.000000-1.000000,0.000000 1.000000,-35.000000 17.000000,1.000000 0.000000,0.000000-1.000000,-1.000000 1.000000,121.000000 0.000000,1.000000 0.000000,102.000000 0.000000,0.000000-1.000000,103.000000 1.000000,1.000000 0.000000,119.000000 0.000000,1.000000 0.000000,137.000000-18.000000,0.000000 1.000000,190.000000 0.000000,-1.000000-1.000000,103.000000 1.000000,1.000000-1.000000,171.000000 35.000000,0.000000 0.000000,121.000000 0.000000,0.000000 0.000000,34.000000 0.000000,0.000000 0.000000,-292.000000 18.000000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0:11"/>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30327.000000 21727.000000,'42.000000'0.000000,"-42.000000"21.000000,0.000000-1.000000,20.000000-20.000000,1.000000 0.000000,0.000000 0.000000,0.000000 0.000000,-1.000000 0.000000,1.000000 0.000000,0.000000 0.000000,0.000000 0.000000,-1.000000 0.000000,1.000000 0.000000,0.000000 0.000000,0.000000 0.000000,-1.000000 0.000000,1.000000 0.000000,0.000000 0.000000,0.000000 0.000000,-1.000000 0.000000,1.000000 0.000000,21.000000 0.000000,-1.000000 0.000000,1.000000 0.000000,-1.000000 0.000000,21.000000 0.000000,1.000000 0.000000,-1.000000 0.000000,0.000000 0.000000,21.000000 0.000000,0.000000 0.000000,-21.000000 0.000000,0.000000 0.000000,21.000000 0.000000,0.000000 0.000000,0.000000-20.000000,0.000000-1.000000,0.000000 21.000000,0.000000 0.000000,0.000000 0.000000,0.000000 0.000000,21.000000 0.000000,0.000000 0.000000,-1.000000 0.000000,1.000000 0.000000,21.000000 0.000000,-1.000000 0.000000,-20.000000 0.000000,-1.000000 0.000000,-20.000000 0.000000,0.000000 0.000000,0.000000 0.000000,0.000000 0.000000,0.000000 0.000000,0.000000 0.000000,0.000000 0.000000,0.000000 0.000000,0.000000 0.000000,0.000000 0.000000,0.000000 0.000000,0.000000 0.000000,21.000000 0.000000,0.000000 0.000000,-1.000000 0.000000,1.000000 0.000000,0.000000 0.000000,0.000000 0.000000,-22.000000 0.000000,1.000000 0.000000,0.000000 0.000000,0.000000 0.000000,0.000000 0.000000,0.000000 0.000000,0.000000 0.000000,0.000000 0.000000,-20.000000 0.000000,-1.000000 0.000000,21.000000 0.000000,0.000000 0.000000,20.000000 0.000000,1.000000 0.000000,21.000000 0.000000,-1.000000 0.000000,1.000000 0.000000,-1.000000 0.000000,0.000000 0.000000,1.000000 0.000000,-21.000000 0.000000,-1.000000 0.000000,-20.000000 0.000000,0.000000 0.000000,0.000000 0.000000,0.000000 0.000000,0.000000 21.000000,0.000000-1.000000,0.000000-20.000000,0.000000 0.000000,21.000000 0.000000,0.000000 0.000000,-1.000000 21.000000,1.000000 0.000000,41.000000-21.000000,1.000000 0.000000,-43.000000 21.000000,1.000000-1.000000,0.000000-20.000000,-1.000000 0.000000,-20.000000 0.000000,0.000000 0.000000,0.000000 0.000000,0.000000 0.000000,-20.000000 0.000000,-1.000000 0.000000,21.000000 21.000000,0.000000 0.000000,20.000000-21.000000,1.000000 0.000000,0.000000 0.000000,0.000000 0.000000,20.000000 0.000000,1.000000 0.000000,-22.000000 0.000000,1.000000 0.000000,0.000000 0.000000,-1.000000 0.000000,-20.000000 0.000000,0.000000 0.000000,0.000000 0.000000,0.000000 0.000000,0.000000 0.000000,0.000000 0.000000,21.000000 0.000000,0.000000 0.000000,-1.000000 0.000000,1.000000 0.000000,0.000000 0.000000,0.000000 0.000000,20.000000 21.000000,0.000000-1.000000,1.000000-20.000000,-1.000000 0.000000,-20.000000 0.000000,0.000000 0.000000,-21.000000 21.000000,0.000000 0.000000,0.000000-21.000000,0.000000 0.000000,-21.000000 0.000000,0.000000 0.000000,42.000000 0.000000,0.000000 0.000000,-21.000000 0.000000,0.000000 0.000000,20.000000 21.000000,1.000000-1.000000,0.000000-20.000000,0.000000 0.000000,-1.000000 0.000000,1.000000 0.000000,-21.000000 0.000000,0.000000 0.000000,0.000000 0.000000,0.000000 0.000000,-21.000000 0.000000,0.000000 0.000000,-20.000000 0.000000,-1.000000 0.000000,22.000000 0.000000,-1.000000 0.000000,0.000000 0.000000,0.000000 0.000000,21.000000 21.000000,0.000000 0.000000,0.000000-21.000000,0.000000 0.000000,21.000000 0.000000,0.000000 0.000000,-1.000000 0.000000,1.000000 0.000000,-21.000000 0.000000,0.000000 0.000000,0.000000 0.000000,0.000000 0.000000,0.000000 0.000000,0.000000 0.000000,-21.000000 0.000000,0.000000 0.000000,-20.000000 0.000000,-1.000000 0.000000,1.000000 0.000000,-1.000000 0.000000,22.000000 0.000000,-1.000000 0.000000,-21.000000 0.000000,1.000000 0.000000,20.000000 0.000000,0.000000 0.000000,0.000000 0.000000,1.000000 0.000000,-1.000000 0.000000,0.000000 0.000000,0.000000 21.000000,1.000000-1.000000,-1.000000-20.000000,0.000000 0.000000,0.000000 0.000000,0.000000 0.000000,1.000000 0.000000,-1.000000 0.000000,0.000000 0.000000,0.000000 0.000000,1.000000 0.000000,-1.000000 0.000000,0.000000 0.000000,0.000000 0.000000,-20.000000 0.000000,-1.000000 0.000000,1.000000 0.000000,-1.000000 0.000000,22.000000 0.000000,-1.000000 0.000000,-21.000000 0.000000,1.000000 0.000000,-1.000000 0.000000,1.000000 0.000000,-1.000000 0.000000,1.000000 0.000000,20.000000 0.000000,0.000000 0.000000,-20.000000 0.000000,-1.000000 0.000000,21.000000 0.000000,1.000000 0.000000,-22.000000 0.000000,1.000000 0.000000,20.000000 0.000000,0.000000 0.000000,-20.000000 0.000000,-1.000000 0.000000,21.000000 0.000000,0.000000 0.000000,1.000000 0.000000,-1.000000 0.000000,0.000000 0.000000,0.000000 0.000000,-20.000000 0.000000,-1.000000 0.000000,1.000000 0.000000,-1.000000 0.000000,22.000000 0.000000,-1.000000 0.000000,-21.000000 0.000000,1.000000 0.000000,-21.000000 0.000000,-1.000000 0.000000,22.000000 0.000000,-1.000000 0.000000,-20.000000 0.000000,0.000000 0.000000,0.000000 0.000000,-1.000000 0.000000,1.000000 0.000000,0.000000 0.000000,-1.000000 0.000000,1.000000 0.000000,0.000000 0.000000,0.000000 0.000000,-1.000000 0.000000,1.000000 0.000000,-21.000000-20.000000,0.000000-1.000000,21.000000 21.000000,0.000000 0.000000,-21.000000-21.000000,0.000000 0.000000,20.000000 21.000000,1.000000 0.000000,0.000000-20.000000,0.000000-1.000000,-1.000000 0.000000,1.000000 0.000000,0.000000 21.000000,0.000000 0.000000,-1.000000 0.000000,1.000000 0.000000,0.000000-20.000000,0.000000-1.000000,-1.000000 21.000000,1.000000 0.000000,0.000000 0.000000,0.000000 0.000000,-1.000000 0.000000,1.000000 0.000000,21.000000 0.000000,-1.000000 0.000000,-20.000000 0.000000,0.000000 0.000000,-1.000000 0.000000,1.000000 0.000000,0.000000 0.000000,0.000000 0.000000,-1.000000 0.000000,1.000000 0.000000,0.000000 0.000000,-1.000000 0.000000,1.000000 0.000000,0.000000 0.000000,0.000000 21.000000,-1.000000-1.000000,1.000000 1.000000,0.000000 0.000000,-21.000000 0.000000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6:25:46"/>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9850.000000 8500.000000,'0.000000'-200.000000,"50.000000"125.000000,0.000000 0.000000,75.000000-25.000000,0.000000 0.000000,125.000000 25.000000,0.000000 0.000000,275.000000 25.000000,0.000000 0.000000,150.000000-25.000000,0.000000 0.000000,250.000000 0.000000,0.000000 0.000000,175.000000 0.000000,0.000000 0.000000,25.000000 25.000000,0.000000 0.000000,100.000000 25.000000,0.000000 0.000000,50.000000 25.000000,0.000000 0.000000,-175.000000-25.000000,0.000000 0.000000,0.000000 25.000000,0.000000 0.000000,-25.000000 0.000000,0.000000 0.000000,-200.000000 0.000000,0.000000 0.000000,-50.000000 0.000000,0.000000 0.000000,0.000000 0.000000,0.000000 0.000000,-275.000000 0.000000,0.000000 0.000000,25.000000-25.000000,0.000000 0.000000,-225.000000 25.000000,0.000000 0.000000,-100.000000-25.000000,0.000000 0.000000,-100.000000 25.000000,0.000000 0.000000,-125.000000 0.000000,0.000000 0.000000,-25.000000 25.000000,0.000000 0.000000,-125.000000 0.000000,0.000000 0.000000,-175.000000 50.000000,0.000000 0.000000,150.000000 0.000000,0.000000 0.000000,0.000000-25.000000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6:25:47"/>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66250.000000 13150.000000,'-600.000000'-50.000000,"125.000000"-25.000000,0.000000 0.000000,-50.000000 25.000000,0.000000 0.000000,-250.000000 0.000000,0.000000 0.000000,-125.000000 0.000000,0.000000 0.000000,-50.000000 25.000000,0.000000 0.000000,-75.000000 0.000000,0.000000 0.000000,-25.000000 0.000000,0.000000 0.000000,-50.000000 25.000000,0.000000 0.000000,-25.000000-25.000000,0.000000 0.000000,0.000000-25.000000,0.000000 0.000000,25.000000-25.000000,0.000000 0.000000,75.000000-50.000000,0.000000 0.000000,150.000000-75.000000,0.000000 0.000000,200.000000-50.000000,0.000000 0.000000,175.000000-50.000000,0.000000 0.000000,200.000000-150.000000,0.000000 0.000000,275.000000-25.000000,0.000000 0.000000,275.000000-75.000000,0.000000 0.000000,275.000000 0.000000,0.000000 0.000000,175.000000-50.000000,0.000000 0.000000,250.000000 75.000000,0.000000 0.000000,200.000000-25.000000,0.000000 0.000000,125.000000 150.000000,0.000000 0.000000,75.000000 50.000000,0.000000 0.000000,75.000000 75.000000,0.000000 0.000000,100.000000 150.000000,0.000000 0.000000,25.000000 100.000000,0.000000 0.000000,-125.000000 50.000000,0.000000 0.000000,-25.000000 150.000000,0.000000 0.000000,-125.000000 125.000000,0.000000 0.000000,-200.000000 50.000000,0.000000 0.000000,-150.000000 50.000000,0.000000 0.000000,-275.000000 125.000000,0.000000 0.000000,-175.000000-25.000000,0.000000 0.000000,-275.000000 125.000000,0.000000 0.000000,-200.000000-25.000000,0.000000 0.000000,-150.000000-25.000000,0.000000 0.000000,-225.000000 0.000000,0.000000 0.000000,-225.000000-25.000000,0.000000 0.000000,-100.000000-150.000000,0.000000 0.000000,-175.000000 0.000000,0.000000 0.000000,-200.000000-100.000000,0.000000 0.000000,0.000000-125.000000,0.000000 0.000000,-125.000000 0.000000,0.000000 0.000000,-100.000000-25.000000,0.000000 0.000000,225.000000-50.000000,0.000000 0.000000,25.000000-50.000000,0.000000 0.000000,150.000000-25.000000,0.000000 0.000000,200.000000-25.000000,0.000000 0.000000,25.000000-50.000000,0.000000 0.000000,125.000000-50.000000,0.000000 0.000000,75.000000-25.000000,0.000000 0.000000,125.000000-50.000000,0.000000 0.000000,-25.000000 0.000000,0.000000 0.000000,50.000000 25.000000,0.000000 0.000000,125.000000 25.000000,0.000000 0.000000,50.000000-25.000000,0.000000 0.000000,75.000000 0.000000,0.000000 0.000000,75.000000 75.000000,0.000000 0.000000,0.000000 0.000000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6:25:48"/>
    </inkml:context>
    <inkml:brush xml:id="br0">
      <inkml:brushProperty name="width" value="0.634920597076416" units="cm"/>
      <inkml:brushProperty name="height" value="0.634920597076416" units="cm"/>
      <inkml:brushProperty name="color" value="#FAF200"/>
      <inkml:brushProperty name="transparency" value="111"/>
      <inkml:brushProperty name="ignorePressure" value="0"/>
    </inkml:brush>
  </inkml:definitions>
  <inkml:trace contextRef="#ctx0" brushRef="#br0">70900.000000 11050.000000,'2450.000000'-400.000000,"-1800.000000"325.000000,0.000000 0.000000,700.000000-75.000000,0.000000 0.000000,75.000000 50.000000,0.000000 0.000000,-75.000000 0.000000,0.000000 0.000000,-100.000000 50.000000,0.000000 0.000000,-50.000000 50.000000,0.000000 0.000000,-100.000000 0.000000,0.000000 0.000000,-100.000000 0.000000,0.000000 0.000000,-125.000000 0.000000,0.000000 0.000000,-175.000000 50.000000,0.000000 0.000000,-150.000000 0.000000,0.000000 0.000000,-150.000000 0.000000,0.000000 0.000000,-50.000000 0.000000,0.000000 0.000000,-175.000000 25.000000,0.000000 0.000000,-100.000000 0.000000,0.000000 0.000000,-75.000000 50.000000,0.000000 0.000000,-175.000000 0.000000,0.000000 0.000000,-275.000000 0.000000,0.000000 0.000000,-225.000000 0.000000,0.000000 0.000000,150.000000-50.000000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0:12"/>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6555.000000 24092.000000,'-42.000000'0.000000,"21.000000"0.000000,1.000000 0.000000,40.000000 0.000000,1.000000 0.000000,0.000000 0.000000,0.000000 0.000000,41.000000 0.000000,0.000000 0.000000,42.000000 0.000000,0.000000 0.000000,20.000000-21.000000,0.000000 0.000000,42.000000 1.000000,0.000000-1.000000,21.000000 21.000000,0.000000 0.000000,41.000000 0.000000,0.000000 0.000000,-41.000000 0.000000,-1.000000 0.000000,43.000000-21.000000,-1.000000 0.000000,21.000000 21.000000,0.000000 0.000000,-21.000000 0.000000,0.000000 0.000000,-20.000000 0.000000,-1.000000 0.000000,42.000000 0.000000,0.000000 0.000000,-21.000000 0.000000,0.000000 0.000000,0.000000 0.000000,1.000000 0.000000,-43.000000 0.000000,1.000000 0.000000,-21.000000 21.000000,0.000000 0.000000,21.000000-21.000000,-1.000000 0.000000,22.000000 0.000000,-1.000000 0.000000,-20.000000 0.000000,0.000000 0.000000,-42.000000 0.000000,0.000000 0.000000,-21.000000 0.000000,1.000000 0.000000,41.000000 0.000000,0.000000 0.000000,-21.000000-21.000000,0.000000 0.000000,-20.000000 21.000000,-1.000000 0.000000,-20.000000-20.000000,0.000000-1.000000,-42.000000 21.000000,0.000000 0.000000,0.000000 0.000000,0.000000 0.000000,-20.000000 0.000000,-1.000000 0.000000,22.000000 0.000000,-1.000000 0.000000,21.000000 0.000000,0.000000 0.000000,-21.000000 0.000000,0.000000 0.000000,21.000000 21.000000,0.000000-1.000000,-20.000000-20.000000,-1.000000 0.000000,0.000000 0.000000,0.000000 0.000000,-20.000000 0.000000,-1.000000 0.000000,1.000000 21.000000,-1.000000 0.000000,-20.000000-21.000000,0.000000 0.000000,-1.000000 0.000000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0:13"/>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8048.000000 25751.000000,'42.000000'0.000000,"-22.000000"0.000000,1.000000 0.000000,-21.000000 42.000000,0.000000-1.000000,-21.000000-20.000000,1.000000 0.000000,-43.000000 20.000000,1.000000 1.000000,0.000000-1.000000,0.000000 1.000000,0.000000-22.000000,-1.000000 1.000000,-20.000000 0.000000,0.000000 0.000000,-20.000000-1.000000,-1.000000 1.000000,42.000000 0.000000,-1.000000 0.000000,1.000000-21.000000,0.000000 0.000000,20.000000 0.000000,1.000000 0.000000,20.000000 0.000000,0.000000 0.000000,21.000000-21.000000,0.000000 0.000000,0.000000-20.000000,0.000000-1.000000,21.000000 21.000000,0.000000 1.000000,41.000000-1.000000,0.000000 0.000000,21.000000 0.000000,0.000000 1.000000,0.000000-22.000000,0.000000 1.000000,21.000000 41.000000,0.000000 0.000000,-21.000000-21.000000,0.000000 0.000000,0.000000 21.000000,0.000000 0.000000,0.000000 0.000000,0.000000 0.000000,-21.000000 0.000000,0.000000 0.000000,-20.000000 21.000000,-1.000000 0.000000,1.000000 20.000000,-1.000000 1.000000,-41.000000-1.000000,0.000000 1.000000,0.000000 20.000000,0.000000 0.000000,0.000000 0.000000,0.000000 1.000000,-41.000000-22.000000,-1.000000 1.000000,1.000000 20.000000,-1.000000 0.000000,1.000000-20.000000,-1.000000-1.000000,-20.000000 1.000000,0.000000-1.000000,20.000000-20.000000,1.000000-1.000000,-22.000000-20.000000,1.000000 0.000000,21.000000 0.000000,-1.000000 0.000000,1.000000 0.000000,-1.000000 0.000000,1.000000 0.000000,-1.000000 0.000000,1.000000-20.000000,-1.000000-1.000000,22.000000 0.000000,-1.000000 1.000000,21.000000-22.000000,0.000000 1.000000,0.000000-22.000000,0.000000 1.000000,21.000000 0.000000,-1.000000 0.000000,43.000000-1.000000,-1.000000 1.000000,-21.000000 21.000000,1.000000-1.000000,41.000000 21.000000,0.000000 1.000000,-21.000000-22.000000,0.000000 1.000000,0.000000 41.000000,1.000000 0.000000,-1.000000 0.000000,0.000000 0.000000,21.000000 0.000000,0.000000 0.000000,-41.000000 0.000000,-1.000000 0.000000,1.000000 41.000000,-1.000000 1.000000,0.000000-1.000000,1.000000 1.000000,-42.000000-1.000000,0.000000 1.000000,21.000000-22.000000,-1.000000 1.000000,-20.000000 21.000000,0.000000-1.000000,-20.000000 1.000000,-1.000000-1.000000,-21.000000-20.000000,1.000000 0.000000,-21.000000 20.000000,0.000000 1.000000,-1.000000-22.000000,1.000000 1.000000,0.000000 0.000000,0.000000 0.000000,-1.000000-21.000000,1.000000 0.000000,0.000000 0.000000,0.000000 0.000000,-1.000000 0.000000,1.000000 0.000000,-21.000000 0.000000,0.000000 0.000000,42.000000 0.000000,-1.000000 0.000000,-20.000000 0.000000,0.000000 0.000000,20.000000 0.000000,1.000000 0.000000,20.000000 0.000000,0.000000 0.000000,21.000000-21.000000,0.000000 0.000000,0.000000 0.000000,0.000000 1.000000,63.000000 20.000000,-1.000000 0.000000,-21.000000-21.000000,1.000000 0.000000,20.000000 21.000000,0.000000 0.000000,1.000000 0.000000,-1.000000 0.000000,-21.000000-21.000000,1.000000 1.000000,-1.000000 20.000000,1.000000 0.000000,-1.000000 0.000000,1.000000 0.000000,-22.000000 0.000000,1.000000 0.000000,-21.000000 20.000000,0.000000 1.000000,-21.000000-21.000000,1.000000 0.000000,-1.000000 0.000000,0.000000 0.000000,-41.000000 0.000000,0.000000 0.000000,20.000000 0.000000,1.000000 0.000000,-1.000000 0.000000,1.000000 0.000000,-1.000000 0.000000,1.000000 0.000000,20.000000 0.000000,0.000000 0.000000,1.000000-21.000000,-1.000000 1.000000,21.000000-22.000000,0.000000 1.000000,0.000000-1.000000,0.000000 1.000000,21.000000 20.000000,-1.000000 0.000000,1.000000-20.000000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0:17"/>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22942.000000 26000.000000,'0.000000'42.000000,"0.000000"-22.000000,0.000000 1.000000,21.000000-21.000000,0.000000 0.000000,0.000000 0.000000,-1.000000 0.000000,1.000000 0.000000,0.000000 0.000000,41.000000 0.000000,0.000000 0.000000,1.000000 0.000000,-1.000000 0.000000,21.000000 0.000000,0.000000 0.000000,0.000000 0.000000,0.000000 0.000000,41.000000 0.000000,1.000000 0.000000,-22.000000-21.000000,1.000000 1.000000,0.000000 20.000000,-1.000000 0.000000,-20.000000-21.000000,0.000000 0.000000,0.000000 21.000000,0.000000 0.000000,0.000000-21.000000,0.000000 1.000000,21.000000 20.000000,0.000000 0.000000,-21.000000 0.000000,0.000000 0.000000,41.000000-21.000000,1.000000 0.000000,-1.000000 21.000000,1.000000 0.000000,-22.000000-21.000000,1.000000 1.000000,20.000000 20.000000,1.000000 0.000000,-42.000000 0.000000,0.000000 0.000000,-21.000000-21.000000,0.000000 0.000000,21.000000 21.000000,0.000000 0.000000,-20.000000 0.000000,-1.000000 0.000000,21.000000 0.000000,0.000000 0.000000,0.000000 0.000000,0.000000 0.000000,0.000000 0.000000,0.000000 0.000000,0.000000 0.000000,0.000000 0.000000,20.000000 21.000000,1.000000 0.000000,-21.000000-1.000000,0.000000 1.000000,-21.000000-21.000000,0.000000 0.000000,1.000000 21.000000,-1.000000 0.000000,-21.000000-21.000000,1.000000 0.000000,-1.000000 0.000000,1.000000 0.000000,-1.000000 0.000000,1.000000 0.000000,-1.000000 0.000000,1.000000 0.000000,-1.000000 0.000000,1.000000 0.000000,20.000000 0.000000,0.000000 0.000000,-20.000000 0.000000,-1.000000 0.000000,21.000000 0.000000,1.000000 0.000000,-1.000000 0.000000,0.000000 0.000000,0.000000 0.000000,1.000000 0.000000,-1.000000 0.000000,0.000000 0.000000,0.000000 0.000000,1.000000 0.000000,-1.000000 0.000000,0.000000 0.000000,-20.000000 0.000000,-1.000000 0.000000,21.000000 20.000000,0.000000 1.000000,-41.000000-21.000000,0.000000 0.000000,20.000000 0.000000,1.000000 0.000000,-21.000000 0.000000,-1.000000 0.000000,1.000000 0.000000,0.000000 0.000000,20.000000 21.000000,1.000000 0.000000,-21.000000-21.000000,-1.000000 0.000000,1.000000 0.000000,0.000000 0.000000,0.000000 0.000000,-1.000000 0.000000,22.000000 0.000000,-1.000000 0.000000,-20.000000 0.000000,0.000000 0.000000,0.000000 0.000000,-1.000000 0.000000,1.000000 0.000000,0.000000 0.000000,20.000000 0.000000,1.000000 0.000000,-22.000000 0.000000,1.000000 0.000000,0.000000 0.000000,0.000000 0.000000,-1.000000 0.000000,1.000000 0.000000,0.000000 0.000000,0.000000 0.000000,-1.000000 0.000000,1.000000 0.000000,0.000000 0.000000,0.000000 0.000000,-1.000000 20.000000,1.000000 1.000000,21.000000-21.000000,-1.000000 0.000000,-20.000000 0.000000,0.000000 0.000000,-1.000000 0.000000,1.000000 0.000000,0.000000 0.000000,0.000000 0.000000,-1.000000 0.000000,1.000000 0.000000,0.000000 0.000000,0.000000 0.000000,-21.000000 21.000000,0.000000 0.000000,20.000000-21.000000,1.000000 0.000000,0.000000 0.000000,0.000000 0.000000,-1.000000 0.000000,1.000000 0.000000,0.000000 0.000000,0.000000 0.000000,-21.000000 20.000000,0.000000 1.000000,20.000000-21.000000,1.000000 0.000000,0.000000 0.000000,0.000000 0.000000,-1.000000 0.000000,1.000000 0.000000,0.000000 0.000000,-1.000000 0.000000,1.000000 0.000000,0.000000 0.000000,0.000000 0.000000,-1.000000 0.000000,1.000000 0.000000,0.000000 0.000000,20.000000 0.000000,1.000000 0.000000,-21.000000 21.000000,-1.000000 0.000000,22.000000-21.000000,-1.000000 0.000000,1.000000 0.000000,-1.000000 0.000000,1.000000 0.000000,-1.000000 0.000000,-20.000000 0.000000,0.000000 0.000000,41.000000 20.000000,0.000000 1.000000,-20.000000-21.000000,-1.000000 0.000000,1.000000 0.000000,-1.000000 0.000000,21.000000 0.000000,1.000000 0.000000,-1.000000 0.000000,0.000000 0.000000,21.000000 0.000000,0.000000 0.000000,0.000000 0.000000,0.000000 0.000000,-21.000000 0.000000,1.000000 0.000000,20.000000 0.000000,0.000000 0.000000,-1.000000 0.000000,1.000000 0.000000,-20.000000 0.000000,-1.000000 0.000000,0.000000 0.000000,0.000000 0.000000,1.000000 21.000000,-1.000000 0.000000,-21.000000-21.000000,1.000000 0.000000,20.000000 0.000000,0.000000 0.000000,1.000000 0.000000,-1.000000 0.000000,-21.000000 20.000000,1.000000 1.000000,41.000000-21.000000,0.000000 0.000000,-21.000000 0.000000,0.000000 0.000000,0.000000 0.000000,1.000000 0.000000,20.000000 21.000000,0.000000 0.000000,0.000000-21.000000,0.000000 0.000000,-1.000000 0.000000,1.000000 0.000000,0.000000 0.000000,0.000000 0.000000,-20.000000 20.000000,-1.000000 1.000000,0.000000-21.000000,0.000000 0.000000,1.000000 21.000000,-1.000000 0.000000,0.000000-21.000000,0.000000 0.000000,1.000000 0.000000,-1.000000 0.000000,0.000000 20.000000,0.000000 1.000000,0.000000-21.000000,1.000000 0.000000,20.000000 0.000000,0.000000 0.000000,0.000000 0.000000,0.000000 0.000000,0.000000 0.000000,0.000000 0.000000,-1.000000 0.000000,1.000000 0.000000,0.000000 0.000000,0.000000 0.000000,0.000000 0.000000,0.000000 0.000000,-20.000000 0.000000,-1.000000 0.000000,-21.000000 0.000000,1.000000 0.000000,20.000000 21.000000,0.000000 0.000000,-20.000000-21.000000,-1.000000 0.000000,21.000000 0.000000,1.000000 0.000000,-22.000000 0.000000,1.000000 0.000000,20.000000 0.000000,0.000000 0.000000,0.000000 0.000000,1.000000 0.000000,-1.000000 0.000000,0.000000 0.000000,21.000000 0.000000,0.000000 0.000000,-21.000000 0.000000,1.000000 0.000000,-1.000000 0.000000,0.000000 0.000000,0.000000 0.000000,0.000000 0.000000,1.000000 0.000000,-1.000000 0.000000,0.000000 0.000000,0.000000 0.000000,1.000000 0.000000,-1.000000 0.000000,-21.000000-21.000000,1.000000 0.000000,20.000000 21.000000,0.000000 0.000000,0.000000 0.000000,1.000000 0.000000,20.000000 0.000000,0.000000 0.000000,-21.000000 0.000000,0.000000 0.000000,42.000000 0.000000,0.000000 0.000000,-1.000000 0.000000,1.000000 0.000000,0.000000 0.000000,-1.000000 0.000000,1.000000 0.000000,0.000000 0.000000,-21.000000-21.000000,0.000000 1.000000,-21.000000 20.000000,0.000000 0.000000,-20.000000 0.000000,-1.000000 0.000000,22.000000 0.000000,-1.000000 0.000000,-21.000000 0.000000,1.000000 0.000000,-1.000000 0.000000,1.000000 0.000000,-1.000000 0.000000,1.000000 0.000000,-1.000000-21.000000,1.000000 0.000000,-1.000000 21.000000,1.000000 0.000000,-1.000000 0.000000,1.000000 0.000000,-1.000000 0.000000,1.000000 0.000000,-1.000000-21.000000,1.000000 1.000000,-22.000000 20.000000,1.000000 0.000000,21.000000-21.000000,-1.000000 0.000000,1.000000 21.000000,-1.000000 0.000000,0.000000-21.000000,1.000000 1.000000,-1.000000 20.000000,1.000000 0.000000,-1.000000-21.000000,1.000000 0.000000,20.000000 21.000000,0.000000 0.000000,-20.000000 0.000000,-1.000000 0.000000,1.000000 0.000000,-1.000000 0.000000,1.000000 0.000000,-1.000000 0.000000,-20.000000 0.000000,0.000000 0.000000,20.000000 0.000000,1.000000 0.000000,-1.000000 0.000000,1.000000 0.000000,-21.000000 0.000000,-1.000000 0.000000,1.000000 0.000000,0.000000 0.000000,20.000000 0.000000,1.000000 0.000000,-1.000000 0.000000,1.000000 0.000000,-1.000000 0.000000,1.000000 0.000000,-1.000000 0.000000,1.000000 0.000000,20.000000 0.000000,0.000000 0.000000,0.000000 0.000000,1.000000 0.000000,20.000000-21.000000,0.000000 1.000000,-21.000000 20.000000,0.000000 0.000000,0.000000 0.000000,0.000000 0.000000,1.000000 0.000000,-1.000000 0.000000,-21.000000 0.000000,1.000000 0.000000,20.000000 0.000000,0.000000 0.000000,-20.000000 0.000000,-1.000000 0.000000,1.000000 0.000000,-1.000000 0.000000,1.000000-21.000000,-1.000000 0.000000,1.000000 21.000000,-1.000000 0.000000,-20.000000 0.000000,0.000000 0.000000,41.000000 0.000000,0.000000 0.000000,-20.000000 0.000000,-1.000000 0.000000,1.000000 0.000000,-1.000000 0.000000,21.000000 0.000000,1.000000 0.000000,-1.000000 0.000000,0.000000 0.000000,21.000000 0.000000,0.000000 0.000000,0.000000 0.000000,0.000000 0.000000,0.000000 21.000000,0.000000 0.000000,0.000000-21.000000,0.000000 0.000000,0.000000 20.000000,0.000000 1.000000,-21.000000-21.000000,0.000000 0.000000,-20.000000 0.000000,-1.000000 0.000000,22.000000 21.000000,-1.000000 0.000000,-21.000000-21.000000,1.000000 0.000000,-22.000000 20.000000,1.000000 1.000000,41.000000-21.000000,1.000000 0.000000,-22.000000 0.000000,1.000000 0.000000,-22.000000 0.000000,1.000000 0.000000,21.000000 21.000000,-1.000000 0.000000,1.000000-21.000000,-1.000000 0.000000,-20.000000 0.000000,0.000000 0.000000,20.000000 0.000000,1.000000 0.000000,-22.000000 0.000000,1.000000 0.000000,0.000000 0.000000,0.000000 0.000000,-1.000000 0.000000,1.000000 0.000000,0.000000 0.000000,0.000000 0.000000,-1.000000 0.000000,1.000000 0.000000,0.000000 0.000000,-1.000000 0.000000,1.000000 0.000000,0.000000 0.000000,20.000000-21.000000,1.000000 0.000000,-21.000000 21.000000,-1.000000 0.000000,22.000000 0.000000,-1.000000 0.000000,1.000000 0.000000,-1.000000 0.000000,1.000000 0.000000,-1.000000 0.000000,-20.000000 0.000000,0.000000 0.000000,20.000000 0.000000,1.000000 0.000000,-21.000000 0.000000,-1.000000 0.000000,1.000000 0.000000,0.000000 0.000000,0.000000 0.000000,-1.000000 0.000000,1.000000 0.000000,0.000000 0.000000,0.000000 21.000000,-1.000000 0.000000,1.000000-21.000000,0.000000 0.000000,0.000000 0.000000,-1.000000 0.000000,-40.000000 0.000000,-1.000000 0.000000,-21.000000 0.000000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0:23"/>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20992.000000 28489.000000,'42.000000'0.000000,"-21.000000"0.000000,-1.000000 0.000000,1.000000 0.000000,0.000000 0.000000,0.000000 21.000000,-1.000000 0.000000,1.000000-21.000000,0.000000 0.000000,20.000000 0.000000,1.000000 0.000000,20.000000 0.000000,0.000000 0.000000,1.000000 0.000000,-1.000000 0.000000,21.000000 0.000000,0.000000 0.000000,20.000000-21.000000,1.000000 0.000000,0.000000 21.000000,0.000000 0.000000,-1.000000-20.000000,1.000000-1.000000,0.000000 21.000000,-1.000000 0.000000,-20.000000-21.000000,0.000000 0.000000,-20.000000 21.000000,-1.000000 0.000000,21.000000 0.000000,0.000000 0.000000,0.000000 0.000000,0.000000 0.000000,-21.000000-20.000000,0.000000-1.000000,42.000000 21.000000,0.000000 0.000000,-1.000000 0.000000,1.000000 0.000000,0.000000 0.000000,0.000000 0.000000,-1.000000 0.000000,1.000000 0.000000,-21.000000 0.000000,0.000000 0.000000,0.000000 0.000000,0.000000 0.000000,0.000000 0.000000,0.000000 0.000000,-21.000000 0.000000,0.000000 0.000000,1.000000 0.000000,-1.000000 0.000000,21.000000 0.000000,0.000000 0.000000,0.000000 0.000000,0.000000 0.000000,0.000000 0.000000,0.000000 0.000000,20.000000 0.000000,1.000000 0.000000,-21.000000 0.000000,0.000000 0.000000,21.000000 0.000000,0.000000 0.000000,-22.000000 0.000000,1.000000 0.000000,0.000000 0.000000,0.000000 0.000000,0.000000 0.000000,0.000000 0.000000,0.000000 0.000000,0.000000 0.000000,21.000000 0.000000,0.000000 0.000000,-1.000000 0.000000,1.000000 0.000000,21.000000 0.000000,-1.000000 0.000000,-20.000000 0.000000,0.000000 0.000000,-1.000000 0.000000,1.000000 0.000000,0.000000 0.000000,-1.000000 0.000000,-20.000000 0.000000,0.000000 0.000000,0.000000 0.000000,0.000000 0.000000,0.000000 0.000000,0.000000 0.000000,-20.000000 0.000000,-1.000000 0.000000,41.000000 0.000000,1.000000 0.000000,-21.000000 0.000000,0.000000 0.000000,21.000000 0.000000,0.000000 0.000000,-21.000000 0.000000,0.000000 0.000000,0.000000 0.000000,0.000000 0.000000,-21.000000 21.000000,0.000000-1.000000,0.000000-20.000000,0.000000 0.000000,1.000000 0.000000,-1.000000 0.000000,-21.000000 0.000000,1.000000 0.000000,20.000000 0.000000,0.000000 0.000000,1.000000 0.000000,-1.000000 0.000000,0.000000 0.000000,0.000000 0.000000,21.000000 0.000000,0.000000 0.000000,0.000000 21.000000,0.000000 0.000000,0.000000-21.000000,0.000000 0.000000,21.000000 0.000000,0.000000 0.000000,-1.000000 0.000000,1.000000 0.000000,-21.000000 0.000000,0.000000 0.000000,-21.000000 21.000000,0.000000-1.000000,21.000000-20.000000,0.000000 0.000000,-20.000000 0.000000,-1.000000 0.000000,0.000000 0.000000,0.000000 0.000000,21.000000 0.000000,0.000000 0.000000,-21.000000 0.000000,1.000000 0.000000,20.000000 0.000000,0.000000 0.000000,20.000000 0.000000,1.000000 0.000000,-21.000000 0.000000,0.000000 0.000000,0.000000 0.000000,0.000000 0.000000,0.000000 0.000000,0.000000 0.000000,-21.000000 0.000000,0.000000 0.000000,1.000000 0.000000,-1.000000 0.000000,0.000000 0.000000,0.000000 0.000000,-20.000000 0.000000,-1.000000 0.000000,22.000000 0.000000,-1.000000 0.000000,21.000000 0.000000,0.000000 0.000000,-21.000000 0.000000,0.000000 0.000000,21.000000 0.000000,0.000000 0.000000,0.000000 0.000000,0.000000 0.000000,21.000000 0.000000,0.000000 0.000000,-21.000000 0.000000,0.000000 0.000000,-1.000000 0.000000,1.000000 0.000000,-20.000000 0.000000,-1.000000 0.000000,0.000000 0.000000,0.000000 0.000000,21.000000 0.000000,0.000000 0.000000,-20.000000 0.000000,-1.000000 0.000000,0.000000 0.000000,0.000000 0.000000,1.000000 0.000000,-1.000000 0.000000,21.000000 0.000000,0.000000 0.000000,0.000000 0.000000,0.000000 0.000000,0.000000 0.000000,0.000000 0.000000,0.000000 0.000000,0.000000 0.000000,20.000000 0.000000,1.000000 0.000000,-42.000000 0.000000,0.000000 0.000000,21.000000 0.000000,0.000000 0.000000,-20.000000 0.000000,-1.000000 0.000000,0.000000 0.000000,0.000000 0.000000,-20.000000 0.000000,-1.000000 0.000000,42.000000 0.000000,0.000000 0.000000,-41.000000 0.000000,-1.000000 0.000000,42.000000 0.000000,0.000000 0.000000,0.000000 0.000000,0.000000 0.000000,0.000000 0.000000,0.000000 0.000000,21.000000 0.000000,0.000000 0.000000,-21.000000 0.000000,-1.000000 0.000000,1.000000 21.000000,0.000000 0.000000,-20.000000-21.000000,-1.000000 0.000000,21.000000 0.000000,0.000000 0.000000,-42.000000 0.000000,1.000000 0.000000,20.000000 0.000000,0.000000 0.000000,-20.000000 0.000000,-1.000000 0.000000,21.000000 0.000000,1.000000 0.000000,-1.000000 0.000000,0.000000 0.000000,21.000000 0.000000,0.000000 0.000000,0.000000 0.000000,0.000000 0.000000,0.000000 0.000000,0.000000 0.000000,0.000000 0.000000,0.000000 0.000000,0.000000 0.000000,0.000000 0.000000,-21.000000 0.000000,0.000000 0.000000,21.000000 0.000000,0.000000 0.000000,-41.000000-21.000000,-1.000000 0.000000,1.000000 21.000000,-1.000000 0.000000,1.000000 0.000000,-1.000000 0.000000,1.000000-20.000000,-1.000000-1.000000,-20.000000 21.000000,0.000000 0.000000,20.000000-21.000000,1.000000 0.000000,-1.000000 21.000000,1.000000 0.000000,-1.000000 0.000000,1.000000 0.000000,-1.000000-20.000000,1.000000-1.000000,20.000000 21.000000,0.000000 0.000000,21.000000 0.000000,0.000000 0.000000,0.000000-21.000000,0.000000 1.000000,21.000000 20.000000,-1.000000 0.000000,-20.000000 0.000000,0.000000 0.000000,0.000000 0.000000,0.000000 0.000000,-20.000000 0.000000,-1.000000 0.000000,0.000000 0.000000,0.000000 0.000000,-20.000000 0.000000,-1.000000 0.000000,1.000000 0.000000,-1.000000 0.000000,21.000000 0.000000,1.000000 0.000000,-22.000000 0.000000,1.000000 0.000000,20.000000 0.000000,0.000000 0.000000,-20.000000 0.000000,-1.000000 0.000000,21.000000 0.000000,1.000000 0.000000,20.000000 0.000000,0.000000 0.000000,-21.000000 0.000000,0.000000 0.000000,21.000000 0.000000,0.000000 0.000000,0.000000 0.000000,0.000000 0.000000,-21.000000 0.000000,0.000000 0.000000,21.000000 20.000000,0.000000 1.000000,-20.000000-21.000000,-1.000000 0.000000,0.000000 0.000000,0.000000 0.000000,0.000000 21.000000,1.000000-1.000000,-22.000000-20.000000,1.000000 0.000000,20.000000 21.000000,0.000000 0.000000,0.000000-21.000000,1.000000 0.000000,-22.000000 0.000000,1.000000 0.000000,20.000000 21.000000,0.000000-1.000000,0.000000-20.000000,1.000000 0.000000,-22.000000 0.000000,1.000000 0.000000,20.000000 0.000000,0.000000 0.000000,-21.000000 0.000000,1.000000 0.000000,-1.000000 21.000000,1.000000 0.000000,-21.000000-21.000000,-1.000000 0.000000,22.000000 0.000000,-1.000000 0.000000,-20.000000 0.000000,0.000000 0.000000,0.000000 0.000000,-1.000000 0.000000,1.000000 0.000000,0.000000 0.000000,0.000000 0.000000,-1.000000 0.000000,1.000000 0.000000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2:29"/>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6400.000000 11650.000000,'0.000000'50.000000,"0.000000"-25.000000,0.000000 0.000000,25.000000-25.000000,0.000000 0.000000,0.000000 25.000000,0.000000 0.000000,0.000000-25.000000,0.000000 0.000000,0.000000 0.000000,0.000000 0.000000,0.000000 25.000000,0.000000 0.000000,0.000000-25.000000,0.000000 0.000000,25.000000 0.000000,0.000000 0.000000,25.000000 0.000000,0.000000 0.000000,-25.000000 0.000000,0.000000 0.000000,50.000000 0.000000,0.000000 0.000000,-25.000000 0.000000,0.000000 0.000000,25.000000 0.000000,0.000000 0.000000,-25.000000 0.000000,0.000000 0.000000,0.000000 0.000000,0.000000 0.000000,-25.000000 0.000000,0.000000 0.000000,0.000000 0.000000,0.000000 0.000000,-25.000000 25.000000,0.000000 0.000000,0.000000-25.000000,0.000000 0.000000,0.000000 0.000000,0.000000 0.000000,0.000000 0.000000,0.000000 0.000000,25.000000 25.000000,0.000000 0.000000,-25.000000-25.000000,0.000000 0.000000,25.000000 25.000000,0.000000 0.000000,-25.000000-25.000000,0.000000 0.000000,25.000000 0.000000,0.000000 0.000000,0.000000 25.000000,0.000000 0.000000,25.000000-25.000000,0.000000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0.000000,25.000000 0.000000,0.000000 0.000000,25.000000 0.000000,0.000000 0.000000,-25.000000-25.000000,0.000000 0.000000,0.000000 25.000000,0.000000 0.000000,25.000000 0.000000,0.000000 0.000000,0.000000-25.000000,0.000000 0.000000,-25.000000 25.000000,0.000000 0.000000,0.000000 0.000000,0.000000 0.000000,-25.000000-25.000000,0.000000 0.000000,0.000000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0.000000,-25.000000 0.000000,0.000000 0.000000,0.000000 0.000000,0.000000 0.000000,0.000000 0.000000,0.000000 0.000000,0.000000 0.000000,0.000000 0.000000,-25.000000 0.000000,0.000000 0.000000,25.000000 0.000000,0.000000 0.000000,0.000000 0.000000,0.000000 0.000000,-25.000000-25.000000,0.000000 0.000000,0.000000 25.000000,0.000000 0.000000,0.000000 0.000000,0.000000 0.000000,0.000000-25.000000,0.000000 0.000000,0.000000 25.000000,0.000000 0.000000,0.000000 0.000000,0.000000 0.000000,0.000000 0.000000,0.000000 0.000000,0.000000-25.000000,0.000000 0.000000,0.000000 25.000000,0.000000 0.000000,25.000000 0.000000,0.000000 0.000000,-25.000000 0.000000,0.000000 0.000000,25.000000-25.000000,0.000000 0.000000,0.000000 25.000000,0.000000 0.000000,0.000000 0.000000,0.000000 0.000000,0.000000 0.000000,0.000000 0.000000,0.000000 0.000000,0.000000 0.000000,0.000000 0.000000,0.000000 0.000000,0.000000 0.000000,0.000000 0.000000,-25.000000 0.000000,0.000000 0.000000,0.000000 25.000000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2:30"/>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22200.000000 14600.000000,'-100.000000'-50.000000,"75.000000"50.000000,0.000000 0.000000,0.000000-25.000000,0.000000 0.000000,25.000000 0.000000,0.000000 0.000000,-25.000000 0.000000,0.000000 0.000000,25.000000 0.000000,0.000000 0.000000,-25.000000 25.000000,0.000000 0.000000,25.000000-25.000000,0.000000 0.000000,0.000000 0.000000,0.000000 0.000000,0.000000 0.000000,0.000000 0.000000,25.000000 25.000000,0.000000 0.000000,50.000000 0.000000,0.000000 0.000000,0.000000-25.000000,0.000000 0.000000,50.000000 25.000000,0.000000 0.000000,25.000000-25.000000,0.000000 0.000000,0.000000 25.000000,0.000000 0.000000,25.000000 0.000000,0.000000 0.000000,0.000000 0.000000,0.000000 0.000000,0.000000 0.000000,0.000000 0.000000,0.000000 0.000000,0.000000 0.000000,25.000000 0.000000,0.000000 0.000000,-50.000000 0.000000,0.000000 0.000000,-25.000000 0.000000,0.000000 0.000000,25.000000 0.000000,0.000000 0.000000,-25.000000 0.000000,0.000000 0.000000,50.000000 0.000000,0.000000 0.000000,25.000000 0.000000,0.000000 0.000000,25.000000-25.000000,0.000000 0.000000,-50.000000 0.000000,0.000000 0.000000,0.000000 25.000000,0.000000 0.000000,-50.000000 0.000000,0.000000 0.000000,0.000000 0.000000,0.000000 0.000000,0.000000 0.000000,0.000000 0.000000,0.000000 0.000000,0.000000 0.000000,0.000000 25.000000,0.000000 0.000000,0.000000-25.000000,0.000000 0.000000,0.000000 0.000000,0.000000 0.000000,0.000000 25.000000,0.000000 0.000000,0.000000-25.000000,0.000000 0.000000,25.000000 0.000000,0.000000 0.000000,25.000000 0.000000,0.000000 0.000000,25.000000 0.000000,0.000000 0.000000,-50.000000 0.000000,0.000000 0.000000,-25.000000 0.000000,0.000000 0.000000,0.000000 0.000000,0.000000 0.000000,-50.000000 0.000000,0.000000 0.000000,25.000000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0.000000,25.000000-25.000000,0.000000 0.000000,0.000000 25.000000,0.000000 0.000000,-25.000000 0.000000,0.000000 0.000000,-25.000000 0.000000,0.000000 0.000000,-25.000000 0.000000,0.000000 0.000000,-25.000000 0.000000,0.000000 0.000000,50.000000 25.000000,0.000000 0.000000,-25.000000-25.000000,0.000000 0.000000,50.000000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0.000000,25.000000 0.000000,0.000000 0.000000,-25.000000-25.000000,0.000000 0.000000,-25.000000 25.000000,0.000000 0.000000,0.000000 0.000000,0.000000 0.000000,-25.000000 0.000000,0.000000 0.000000,25.000000 0.000000,0.000000 0.000000,0.000000 0.000000,0.000000 0.000000,25.000000 0.000000,0.000000 0.000000,0.000000 0.000000,0.000000 0.000000,0.000000-25.000000,0.000000 0.000000,-25.000000 25.000000,0.000000 0.000000,0.000000-25.000000,0.000000 0.000000,-25.000000 0.000000,0.000000 0.000000,0.000000 25.000000,0.000000 0.000000,25.000000 0.000000,0.000000 0.000000,0.000000 0.000000,0.000000 0.000000,0.000000 0.000000,0.000000 0.000000,0.000000-25.000000,0.000000 0.000000,0.000000 25.000000,0.000000 0.000000,-25.000000 0.000000,0.000000 0.000000,0.000000 0.000000,0.000000 0.000000,-50.000000 0.000000,0.000000 0.000000,25.000000 0.000000,0.000000 0.000000,25.000000 0.000000,0.000000 0.000000,25.000000 0.000000,0.000000 0.000000,0.000000 0.000000,0.000000 0.000000,25.000000 0.000000,0.000000 0.000000,0.000000 0.000000,0.000000 0.000000,0.000000 0.000000,0.000000 0.000000,0.000000 0.000000,0.000000 0.000000,-50.000000 0.000000,0.000000 0.000000,0.000000 0.000000,0.000000 0.000000,25.000000 0.000000,0.000000 0.000000,-25.000000 0.000000,0.000000 0.000000,25.000000 25.000000,0.000000 0.000000,0.000000-25.000000,0.000000 0.000000,0.000000 25.000000,0.000000 0.000000,0.000000-25.000000,0.000000 0.000000,-25.000000 0.000000,0.000000 0.000000,0.000000 0.000000,0.000000 0.000000,-25.000000 0.000000,0.000000 0.000000,0.000000 25.000000,0.000000 0.000000,25.000000-25.000000,0.000000 0.000000,-25.000000 0.000000,0.000000 0.000000,25.000000 25.000000,0.000000 0.000000,-25.000000-25.000000,0.000000 0.000000,-25.000000 25.000000,0.000000 0.000000,0.000000-25.000000,0.000000 0.000000,-25.000000 0.000000,0.000000 0.000000,-100.000000-25.000000,0.000000 0.000000,-25.000000 25.000000,0.000000 0.000000,-25.000000-50.000000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7T15:52:32"/>
    </inkml:context>
    <inkml:brush xml:id="br0">
      <inkml:brushProperty name="width" value="0.634920597076416" units="cm"/>
      <inkml:brushProperty name="height" value="0.634920597076416" units="cm"/>
      <inkml:brushProperty name="color" value="#FF2649"/>
      <inkml:brushProperty name="transparency" value="111"/>
      <inkml:brushProperty name="ignorePressure" value="0"/>
    </inkml:brush>
  </inkml:definitions>
  <inkml:trace contextRef="#ctx0" brushRef="#br0">8100.000000 15950.000000,'-50.000000'0.000000,"25.000000"0.000000,0.000000 0.000000,-25.000000 0.000000,0.000000 0.000000,25.000000 0.000000,0.000000 0.000000,-25.000000 0.000000,0.000000 0.000000,25.000000 0.000000,0.000000 0.000000,0.000000 0.000000,0.000000 0.000000,0.000000 0.000000,0.000000 0.000000,0.000000-25.000000,0.000000 0.000000,0.000000 25.000000,0.000000 0.000000,-25.000000-25.000000,0.000000 0.000000,0.000000 25.000000,0.000000 0.000000,0.000000 0.000000,0.000000 0.000000,0.000000 0.000000,0.000000 0.000000,0.000000 0.000000,0.000000 0.000000,0.000000 0.000000,0.000000 0.000000,0.000000 25.000000,0.000000 0.000000,25.000000-25.000000,0.000000 0.000000,0.000000 25.000000,0.000000 0.000000,25.000000 0.000000,0.000000 0.000000,0.000000 0.000000,0.000000 0.000000,25.000000-25.000000,0.000000 0.000000,25.000000 25.000000,0.000000 0.000000,25.000000-25.000000,0.000000 0.000000,25.000000 0.000000,0.000000 0.000000,50.000000 0.000000,0.000000 0.000000,0.000000 0.000000,0.000000 0.000000,0.000000 0.000000,0.000000 0.000000,50.000000 0.000000,0.000000 0.000000,25.000000 0.000000,0.000000 0.000000,50.000000-25.000000,0.000000 0.000000,50.000000 0.000000,0.000000 0.000000,-50.000000 0.000000,0.000000 0.000000,25.000000 25.000000,0.000000 0.000000,25.000000 0.000000,0.000000 0.000000,-50.000000 0.000000,0.000000 0.000000,-50.000000 0.000000,0.000000 0.000000,-25.000000 0.000000,0.000000 0.000000,25.000000 0.000000,0.000000 0.000000,25.000000 0.000000,0.000000 0.000000,-25.000000 25.000000,0.000000 0.000000,-75.000000-25.000000,0.000000 0.000000,25.000000 0.000000,0.000000 0.000000,25.000000 0.000000,0.000000 0.000000,0.000000 0.000000,0.000000 0.000000,25.000000 25.000000,0.000000 0.000000,-50.000000-25.000000,0.000000 0.000000,-25.000000 0.000000,0.000000 0.000000,0.000000 25.000000,0.000000 0.000000,75.000000-25.000000,0.000000 0.000000,0.000000 0.000000,0.000000 0.000000,-25.000000 0.000000,0.000000 0.000000,-25.000000 0.000000,0.000000 0.000000,0.000000 0.000000,0.000000 0.000000,0.000000 0.000000,0.000000 0.000000,25.000000 0.000000,0.000000 0.000000,0.000000 0.000000,0.000000 0.000000,-25.000000 0.000000,0.000000 0.000000,-25.000000 0.000000,0.000000 0.000000,-25.000000 0.000000,0.000000 0.000000,0.000000 25.000000,0.000000 0.000000,75.000000-25.000000,0.000000 0.000000,0.000000 0.000000,0.000000 0.000000,0.000000 0.000000,0.000000 0.000000,-25.000000 0.000000,0.000000 0.000000,-50.000000-25.000000,0.000000 0.000000,25.000000 25.000000,0.000000 0.000000,25.000000 0.000000,0.000000 0.000000,0.000000 0.000000,0.000000 0.000000,0.000000 0.000000,0.000000 0.000000,0.000000 0.000000,0.000000 0.000000,-25.000000 0.000000,0.000000 0.000000,0.000000-25.000000,0.000000 0.000000,0.000000 25.000000,0.000000 0.000000,50.000000 0.000000,0.000000 0.000000,-25.000000-25.000000,0.000000 0.000000,-25.000000 25.000000,0.000000 0.000000,-25.000000 0.000000,0.000000 0.000000,-25.000000 0.000000,0.000000 0.000000,-25.000000 0.000000,0.000000 0.000000,0.000000 0.000000,0.000000 0.000000,50.000000 0.000000,0.000000 0.000000,0.000000 0.000000,0.000000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0.000000,25.000000 0.000000,0.000000 0.000000,-25.000000 0.000000,0.000000 0.000000,-25.000000 0.000000,0.000000 0.000000,0.000000 0.000000,0.000000 0.000000,25.000000 0.000000,0.000000 0.000000,-25.000000 0.000000,0.000000 0.000000,50.000000-25.000000,0.000000 0.000000,-25.000000 25.000000,0.000000 0.000000,0.000000-25.000000,0.000000 0.000000,-50.000000 25.000000,0.000000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0.000000,25.000000-25.000000,0.000000 0.000000,-25.000000 25.000000,0.000000 0.000000,-25.000000 0.000000,0.000000 0.000000,0.000000 0.000000,0.000000 0.000000,0.000000 0.000000,0.000000 0.000000,-50.000000 0.000000,0.000000 0.000000,25.000000 0.000000,0.000000 0.000000,-50.000000 0.000000,0.000000 0.000000,25.000000 0.000000,0.000000 0.000000,25.000000 0.000000,0.000000 0.000000,25.000000 0.000000,0.000000 0.000000,0.000000 0.000000,0.000000 0.000000,25.000000 25.000000,0.000000 0.000000,-25.000000-25.000000,0.000000 0.000000,25.000000 25.000000,0.000000 0.000000,-25.000000-25.000000,0.000000 0.000000,-25.000000 0.000000,0.000000 0.000000,-25.000000 25.000000,0.000000 0.000000,-25.000000-25.000000,0.000000 0.000000,0.000000 0.000000,0.000000 0.000000,-50.000000 0.000000,0.000000 0.000000,-50.000000-25.000000,0.000000 0.000000,-50.000000-25.000000,0.000000 0.000000,50.000000 50.000000,0.000000 0.000000,0.000000-25.000000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9CD00-CB54-AB4A-AD31-644C6A8D85C8}" type="datetimeFigureOut">
              <a:rPr lang="en-US" smtClean="0"/>
            </a:fld>
            <a:endParaRPr lang="en-US" dirty="0"/>
          </a:p>
        </p:txBody>
      </p:sp>
      <p:sp>
        <p:nvSpPr>
          <p:cNvPr id="4" name="Slide Image Placeholder 3"/>
          <p:cNvSpPr>
            <a14:cpLocks xmlns:a14="http://schemas.microsoft.com/office/drawing/2010/main"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044F8-2017-B44C-8BB9-BF6C48D9E200}"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Helps community nutritionist understand the extent of the problem in their community; identify resources available at the national, state, and local levels to alleviate it; determine where existing services and programs can be improved; and suggest areas where new programs and services are needed. </a:t>
            </a:r>
            <a:endParaRPr lang="en-US" dirty="0"/>
          </a:p>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r>
              <a:rPr lang="en-US" sz="1200" dirty="0">
                <a:effectLst/>
                <a:latin typeface="HelveticaNeueLTStd"/>
              </a:rPr>
              <a:t>Goal: identify knowledge, attitudes, and practices related to obesity and existing programs and services designed to reduce obesity</a:t>
            </a:r>
            <a:endParaRPr lang="en-US" dirty="0"/>
          </a:p>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r>
              <a:rPr lang="en-US" sz="1200" b="0" i="0" u="none" strike="noStrike" kern="1200" dirty="0">
                <a:solidFill>
                  <a:schemeClr val="tx1"/>
                </a:solidFill>
                <a:effectLst/>
                <a:latin typeface="+mn-lt"/>
                <a:ea typeface="+mn-ea"/>
                <a:cs typeface="+mn-cs"/>
              </a:rPr>
              <a:t>A health risk assessment usually includes questions in the following areas:</a:t>
            </a:r>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Demographic characteristics – age, gender</a:t>
            </a:r>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Lifestyle behaviors – exercise, eating habits, alcohol and tobacco use</a:t>
            </a:r>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Emotional health – mood, stress, life events</a:t>
            </a:r>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Physical health – weight, blood pressure, cholesterol levels</a:t>
            </a:r>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Current and previous health conditions</a:t>
            </a:r>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Preventive screenings</a:t>
            </a:r>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Readiness to change behaviors to improve health</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r>
              <a:rPr lang="en-US" sz="1200" b="0" i="0" u="none" strike="noStrike" kern="1200" dirty="0">
                <a:solidFill>
                  <a:schemeClr val="tx1"/>
                </a:solidFill>
                <a:effectLst/>
                <a:latin typeface="+mn-lt"/>
                <a:ea typeface="+mn-ea"/>
                <a:cs typeface="+mn-cs"/>
              </a:rPr>
              <a:t> dietary history is a retrospective structured interview method consisting of questions about habitual intake of foods from the core food groups (e.g. meat and alternatives, cereals, fruit and vegetables, dairy and ‘extras’) and dietary </a:t>
            </a:r>
            <a:r>
              <a:rPr lang="en-US" sz="1200" b="0" i="0" u="none" strike="noStrike" kern="1200" dirty="0" err="1">
                <a:solidFill>
                  <a:schemeClr val="tx1"/>
                </a:solidFill>
                <a:effectLst/>
                <a:latin typeface="+mn-lt"/>
                <a:ea typeface="+mn-ea"/>
                <a:cs typeface="+mn-cs"/>
              </a:rPr>
              <a:t>behaviours</a:t>
            </a:r>
            <a:r>
              <a:rPr lang="en-US" sz="1200" b="0" i="0" u="none" strike="noStrike" kern="1200" dirty="0">
                <a:solidFill>
                  <a:schemeClr val="tx1"/>
                </a:solidFill>
                <a:effectLst/>
                <a:latin typeface="+mn-lt"/>
                <a:ea typeface="+mn-ea"/>
                <a:cs typeface="+mn-cs"/>
              </a:rPr>
              <a:t> (e.g. skipping breakfast, dieting).</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interview technique can use open ended questions to determine foods and drinks consumed at each meal, followed by specification of amounts.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usual intake in the past 3, 6, or 12 months, depending on the aims of the assessment</a:t>
            </a:r>
            <a:endParaRPr lang="en-US" dirty="0"/>
          </a:p>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a:solidFill>
                  <a:schemeClr val="tx1"/>
                </a:solidFill>
                <a:effectLst/>
                <a:latin typeface="+mn-lt"/>
                <a:ea typeface="+mn-ea"/>
                <a:cs typeface="+mn-cs"/>
              </a:rPr>
              <a:t>The amount of time available to conduct the needs assessment, the staff members responsible for conducting it, and the scope of the assessment must all be specified. </a:t>
            </a:r>
            <a:endParaRPr lang="en-US"/>
          </a:p>
          <a:p>
            <a:endParaRPr lang="en-US"/>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a:solidFill>
                  <a:schemeClr val="tx1"/>
                </a:solidFill>
                <a:effectLst/>
                <a:latin typeface="+mn-lt"/>
                <a:ea typeface="+mn-ea"/>
                <a:cs typeface="+mn-cs"/>
              </a:rPr>
              <a:t>Behavioral Risk Factor Surveillance System: identified increases in overweight and diabetes as two nutrition-related problems in all demographic and geographical segments of the U.S. </a:t>
            </a:r>
            <a:r>
              <a:rPr lang="en-US" sz="1200" kern="1200" err="1">
                <a:solidFill>
                  <a:schemeClr val="tx1"/>
                </a:solidFill>
                <a:effectLst/>
                <a:latin typeface="+mn-lt"/>
                <a:ea typeface="+mn-ea"/>
                <a:cs typeface="+mn-cs"/>
              </a:rPr>
              <a:t>population.Blacks</a:t>
            </a:r>
            <a:r>
              <a:rPr lang="en-US" sz="1200" kern="1200">
                <a:solidFill>
                  <a:schemeClr val="tx1"/>
                </a:solidFill>
                <a:effectLst/>
                <a:latin typeface="+mn-lt"/>
                <a:ea typeface="+mn-ea"/>
                <a:cs typeface="+mn-cs"/>
              </a:rPr>
              <a:t> had the highest rates of both obesity and diabetes among all races and ethnic groups, and people with less than a high school education had higher rates of both obesity and diabetes than those with a high school education </a:t>
            </a:r>
            <a:endParaRPr lang="en-US"/>
          </a:p>
          <a:p>
            <a:pPr marL="0" marR="0" lvl="0" indent="0" algn="l" defTabSz="914400" rtl="0" eaLnBrk="1" fontAlgn="auto" latinLnBrk="0" hangingPunct="1">
              <a:lnSpc>
                <a:spcPct val="100000"/>
              </a:lnSpc>
              <a:spcBef>
                <a:spcPts val="0"/>
              </a:spcBef>
              <a:spcAft>
                <a:spcPts val="0"/>
              </a:spcAft>
              <a:buClrTx/>
              <a:buSzTx/>
              <a:buFontTx/>
              <a:buNone/>
              <a:defRPr/>
            </a:pPr>
            <a:endParaRPr lang="en-US"/>
          </a:p>
          <a:p>
            <a:endParaRPr lang="en-US"/>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a:solidFill>
                  <a:schemeClr val="tx1"/>
                </a:solidFill>
                <a:effectLst/>
                <a:latin typeface="+mn-lt"/>
                <a:ea typeface="+mn-ea"/>
                <a:cs typeface="+mn-cs"/>
              </a:rPr>
              <a:t>Target group in large-scale assessment </a:t>
            </a:r>
            <a:r>
              <a:rPr lang="en-US" sz="1200" b="1" kern="1200">
                <a:solidFill>
                  <a:srgbClr val="C00000"/>
                </a:solidFill>
                <a:effectLst/>
                <a:latin typeface="+mn-lt"/>
                <a:ea typeface="+mn-ea"/>
                <a:cs typeface="+mn-cs"/>
              </a:rPr>
              <a:t>all residents of the nation. </a:t>
            </a:r>
            <a:endParaRPr lang="en-US" b="1">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a:solidFill>
                  <a:schemeClr val="tx1"/>
                </a:solidFill>
                <a:effectLst/>
                <a:latin typeface="+mn-lt"/>
                <a:ea typeface="+mn-ea"/>
                <a:cs typeface="+mn-cs"/>
              </a:rPr>
              <a:t>because it is not practical or feasible to obtain information about every resident, large-scale assessments use statistical methods to select a sample of people whose age, sex, race, and other characteristics reflect the demographic profile of the entire population </a:t>
            </a:r>
            <a:endParaRPr lang="en-US"/>
          </a:p>
          <a:p>
            <a:endParaRPr lang="en-US"/>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r>
              <a:rPr lang="en-US"/>
              <a:t>Set the direction for the assessment </a:t>
            </a:r>
            <a:endParaRPr lang="en-US"/>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r>
              <a:rPr lang="en-US"/>
              <a:t>Goals are more broad</a:t>
            </a:r>
            <a:endParaRPr lang="en-US"/>
          </a:p>
          <a:p>
            <a:endParaRPr lang="en-US"/>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a:solidFill>
                  <a:schemeClr val="tx1"/>
                </a:solidFill>
                <a:effectLst/>
                <a:latin typeface="+mn-lt"/>
                <a:ea typeface="+mn-ea"/>
                <a:cs typeface="+mn-cs"/>
              </a:rPr>
              <a:t>Each objective should state a single purpose </a:t>
            </a:r>
            <a:endParaRPr lang="en-US"/>
          </a:p>
          <a:p>
            <a:pPr marL="0" marR="0" lvl="0" indent="0" algn="l" defTabSz="914400" rtl="0" eaLnBrk="1" fontAlgn="auto" latinLnBrk="0" hangingPunct="1">
              <a:lnSpc>
                <a:spcPct val="100000"/>
              </a:lnSpc>
              <a:spcBef>
                <a:spcPts val="0"/>
              </a:spcBef>
              <a:spcAft>
                <a:spcPts val="0"/>
              </a:spcAft>
              <a:buClrTx/>
              <a:buSzTx/>
              <a:buFontTx/>
              <a:buNone/>
              <a:defRPr/>
            </a:pPr>
            <a:r>
              <a:rPr lang="en-US" sz="1200" b="1" kern="1200">
                <a:solidFill>
                  <a:schemeClr val="tx1"/>
                </a:solidFill>
                <a:effectLst/>
                <a:latin typeface="+mn-lt"/>
                <a:ea typeface="+mn-ea"/>
                <a:cs typeface="+mn-cs"/>
              </a:rPr>
              <a:t>Objectives </a:t>
            </a:r>
            <a:r>
              <a:rPr lang="en-US" sz="1200" kern="1200">
                <a:solidFill>
                  <a:schemeClr val="tx1"/>
                </a:solidFill>
                <a:effectLst/>
                <a:latin typeface="+mn-lt"/>
                <a:ea typeface="+mn-ea"/>
                <a:cs typeface="+mn-cs"/>
              </a:rPr>
              <a:t>Statements of outcomes and activities needed to reach a goal. </a:t>
            </a:r>
            <a:endParaRPr lang="en-US"/>
          </a:p>
          <a:p>
            <a:endParaRPr lang="en-US"/>
          </a:p>
        </p:txBody>
      </p:sp>
      <p:sp>
        <p:nvSpPr>
          <p:cNvPr id="4" name="Slide Number Placeholder 3"/>
          <p:cNvSpPr>
            <a14:cpLocks xmlns:a14="http://schemas.microsoft.com/office/drawing/2010/main" noGrp="1"/>
          </p:cNvSpPr>
          <p:nvPr>
            <p:ph type="sldNum" sz="quarter" idx="5"/>
          </p:nvPr>
        </p:nvSpPr>
        <p:spPr/>
        <p:txBody>
          <a:bodyPr/>
          <a:lstStyle/>
          <a:p>
            <a:fld id="{DA8044F8-2017-B44C-8BB9-BF6C48D9E20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microsoft.com/office/2007/relationships/hdphoto" Target="../media/image2.tiff"/><Relationship Id="rId4" Type="http://schemas.openxmlformats.org/officeDocument/2006/relationships/image" Target="../media/image2.png"/><Relationship Id="rId3" Type="http://schemas.microsoft.com/office/2007/relationships/hdphoto" Target="../media/image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2.tiff"/><Relationship Id="rId4" Type="http://schemas.openxmlformats.org/officeDocument/2006/relationships/image" Target="../media/image2.png"/><Relationship Id="rId3" Type="http://schemas.microsoft.com/office/2007/relationships/hdphoto" Target="../media/image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2.tiff"/><Relationship Id="rId4" Type="http://schemas.openxmlformats.org/officeDocument/2006/relationships/image" Target="../media/image3.png"/><Relationship Id="rId3" Type="http://schemas.microsoft.com/office/2007/relationships/hdphoto" Target="../media/image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2.tiff"/><Relationship Id="rId4" Type="http://schemas.openxmlformats.org/officeDocument/2006/relationships/image" Target="../media/image3.png"/><Relationship Id="rId3" Type="http://schemas.microsoft.com/office/2007/relationships/hdphoto" Target="../media/image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14:cpLocks xmlns:a14="http://schemas.microsoft.com/office/drawing/2010/main"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14:cpLocks xmlns:a14="http://schemas.microsoft.com/office/drawing/2010/main"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14:cpLocks xmlns:a14="http://schemas.microsoft.com/office/drawing/2010/main" noGrp="1"/>
          </p:cNvSpPr>
          <p:nvPr>
            <p:ph type="dt" sz="half" idx="10"/>
          </p:nvPr>
        </p:nvSpPr>
        <p:spPr/>
        <p:txBody>
          <a:bodyPr/>
          <a:lstStyle/>
          <a:p>
            <a:fld id="{83284890-85D2-4D7B-8EF5-15A9C1DB8F42}"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Vertical Text Placeholder 2"/>
          <p:cNvSpPr>
            <a14:cpLocks xmlns:a14="http://schemas.microsoft.com/office/drawing/2010/main" noGrp="1"/>
          </p:cNvSpPr>
          <p:nvPr>
            <p:ph type="body" orient="vert" idx="1" hasCustomPrompt="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87157CC2-0FC8-4686-B024-99790E0F5162}"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14:cpLocks xmlns:a14="http://schemas.microsoft.com/office/drawing/2010/main"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14:cpLocks xmlns:a14="http://schemas.microsoft.com/office/drawing/2010/main" noGrp="1"/>
          </p:cNvSpPr>
          <p:nvPr>
            <p:ph type="body" orient="vert" idx="1" hasCustomPrompt="1"/>
          </p:nvPr>
        </p:nvSpPr>
        <p:spPr>
          <a:xfrm>
            <a:off x="1066800" y="533400"/>
            <a:ext cx="7505700" cy="5638800"/>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14:cpLocks xmlns:a14="http://schemas.microsoft.com/office/drawing/2010/main" noGrp="1"/>
          </p:cNvSpPr>
          <p:nvPr>
            <p:ph type="dt" sz="half" idx="10"/>
          </p:nvPr>
        </p:nvSpPr>
        <p:spPr/>
        <p:txBody>
          <a:bodyPr/>
          <a:lstStyle/>
          <a:p>
            <a:fld id="{F6764DA5-CD3D-4590-A511-FCD3BC7A793E}"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dirty="0"/>
          </a:p>
        </p:txBody>
      </p:sp>
      <p:sp>
        <p:nvSpPr>
          <p:cNvPr id="3" name="Content Placeholder 2"/>
          <p:cNvSpPr>
            <a14:cpLocks xmlns:a14="http://schemas.microsoft.com/office/drawing/2010/main" noGrp="1"/>
          </p:cNvSpPr>
          <p:nvPr>
            <p:ph idx="1" hasCustomPrompt="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14:cpLocks xmlns:a14="http://schemas.microsoft.com/office/drawing/2010/main" noGrp="1"/>
          </p:cNvSpPr>
          <p:nvPr>
            <p:ph type="dt" sz="half" idx="10"/>
          </p:nvPr>
        </p:nvSpPr>
        <p:spPr/>
        <p:txBody>
          <a:bodyPr/>
          <a:lstStyle/>
          <a:p>
            <a:fld id="{82F5661D-6934-4B32-B92C-470368BF1EC6}"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14:cpLocks xmlns:a14="http://schemas.microsoft.com/office/drawing/2010/main"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14:cpLocks xmlns:a14="http://schemas.microsoft.com/office/drawing/2010/main" noGrp="1"/>
          </p:cNvSpPr>
          <p:nvPr>
            <p:ph type="body" idx="1" hasCustomPrompt="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14:cpLocks xmlns:a14="http://schemas.microsoft.com/office/drawing/2010/main" noGrp="1"/>
          </p:cNvSpPr>
          <p:nvPr>
            <p:ph type="dt" sz="half" idx="10"/>
          </p:nvPr>
        </p:nvSpPr>
        <p:spPr>
          <a:xfrm>
            <a:off x="8593667" y="6272784"/>
            <a:ext cx="2644309" cy="365125"/>
          </a:xfrm>
        </p:spPr>
        <p:txBody>
          <a:bodyPr/>
          <a:lstStyle/>
          <a:p>
            <a:fld id="{C6F822A4-8DA6-4447-9B1F-C5DB58435268}"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14:cpLocks xmlns:a14="http://schemas.microsoft.com/office/drawing/2010/main"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dirty="0"/>
          </a:p>
        </p:txBody>
      </p:sp>
      <p:sp>
        <p:nvSpPr>
          <p:cNvPr id="3" name="Content Placeholder 2"/>
          <p:cNvSpPr>
            <a14:cpLocks xmlns:a14="http://schemas.microsoft.com/office/drawing/2010/main" noGrp="1"/>
          </p:cNvSpPr>
          <p:nvPr>
            <p:ph sz="half" idx="1" hasCustomPrompt="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14:cpLocks xmlns:a14="http://schemas.microsoft.com/office/drawing/2010/main" noGrp="1"/>
          </p:cNvSpPr>
          <p:nvPr>
            <p:ph sz="half" idx="2" hasCustomPrompt="1"/>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14:cpLocks xmlns:a14="http://schemas.microsoft.com/office/drawing/2010/main" noGrp="1"/>
          </p:cNvSpPr>
          <p:nvPr>
            <p:ph type="dt" sz="half" idx="10"/>
          </p:nvPr>
        </p:nvSpPr>
        <p:spPr/>
        <p:txBody>
          <a:bodyPr/>
          <a:lstStyle/>
          <a:p>
            <a:fld id="{E548D31E-DCDA-41A7-9C67-C4B11B94D21D}"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sp>
        <p:nvSpPr>
          <p:cNvPr id="7" name="Slide Number Placeholder 6"/>
          <p:cNvSpPr>
            <a14:cpLocks xmlns:a14="http://schemas.microsoft.com/office/drawing/2010/main"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14:cpLocks xmlns:a14="http://schemas.microsoft.com/office/drawing/2010/main" noGrp="1"/>
          </p:cNvSpPr>
          <p:nvPr>
            <p:ph type="body" idx="1" hasCustomPrompt="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14:cpLocks xmlns:a14="http://schemas.microsoft.com/office/drawing/2010/main" noGrp="1"/>
          </p:cNvSpPr>
          <p:nvPr>
            <p:ph sz="half" idx="2" hasCustomPrompt="1"/>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14:cpLocks xmlns:a14="http://schemas.microsoft.com/office/drawing/2010/main" noGrp="1"/>
          </p:cNvSpPr>
          <p:nvPr>
            <p:ph type="body" sz="quarter" idx="3" hasCustomPrompt="1"/>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14:cpLocks xmlns:a14="http://schemas.microsoft.com/office/drawing/2010/main" noGrp="1"/>
          </p:cNvSpPr>
          <p:nvPr>
            <p:ph sz="quarter" idx="4" hasCustomPrompt="1"/>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14:cpLocks xmlns:a14="http://schemas.microsoft.com/office/drawing/2010/main" noGrp="1"/>
          </p:cNvSpPr>
          <p:nvPr>
            <p:ph type="dt" sz="half" idx="10"/>
          </p:nvPr>
        </p:nvSpPr>
        <p:spPr/>
        <p:txBody>
          <a:bodyPr/>
          <a:lstStyle/>
          <a:p>
            <a:fld id="{9B3762C0-B258-48F1-ADE6-176B4174CCDD}" type="datetimeFigureOut">
              <a:rPr lang="en-US" smtClean="0"/>
            </a:fld>
            <a:endParaRPr lang="en-US" dirty="0"/>
          </a:p>
        </p:txBody>
      </p:sp>
      <p:sp>
        <p:nvSpPr>
          <p:cNvPr id="8" name="Footer Placeholder 7"/>
          <p:cNvSpPr>
            <a14:cpLocks xmlns:a14="http://schemas.microsoft.com/office/drawing/2010/main" noGrp="1"/>
          </p:cNvSpPr>
          <p:nvPr>
            <p:ph type="ftr" sz="quarter" idx="11"/>
          </p:nvPr>
        </p:nvSpPr>
        <p:spPr/>
        <p:txBody>
          <a:bodyPr/>
          <a:lstStyle/>
          <a:p>
            <a:endParaRPr lang="en-US" dirty="0"/>
          </a:p>
        </p:txBody>
      </p:sp>
      <p:sp>
        <p:nvSpPr>
          <p:cNvPr id="9" name="Slide Number Placeholder 8"/>
          <p:cNvSpPr>
            <a14:cpLocks xmlns:a14="http://schemas.microsoft.com/office/drawing/2010/main" noGrp="1"/>
          </p:cNvSpPr>
          <p:nvPr>
            <p:ph type="sldNum" sz="quarter" idx="12"/>
          </p:nvPr>
        </p:nvSpPr>
        <p:spPr/>
        <p:txBody>
          <a:bodyPr/>
          <a:lstStyle/>
          <a:p>
            <a:fld id="{4FAB73BC-B049-4115-A692-8D63A059BFB8}" type="slidenum">
              <a:rPr lang="en-US" smtClean="0"/>
            </a:fld>
            <a:endParaRPr lang="en-US" dirty="0"/>
          </a:p>
        </p:txBody>
      </p:sp>
      <p:sp>
        <p:nvSpPr>
          <p:cNvPr id="10" name="Title 9"/>
          <p:cNvSpPr>
            <a14:cpLocks xmlns:a14="http://schemas.microsoft.com/office/drawing/2010/main"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14:cpLocks xmlns:a14="http://schemas.microsoft.com/office/drawing/2010/main" noGrp="1"/>
          </p:cNvSpPr>
          <p:nvPr>
            <p:ph type="dt" sz="half" idx="10"/>
          </p:nvPr>
        </p:nvSpPr>
        <p:spPr/>
        <p:txBody>
          <a:bodyPr/>
          <a:lstStyle/>
          <a:p>
            <a:fld id="{677919A6-33EB-49BD-A62F-1FA56B9F9712}" type="datetimeFigureOut">
              <a:rPr lang="en-US" smtClean="0"/>
            </a:fld>
            <a:endParaRPr lang="en-US" dirty="0"/>
          </a:p>
        </p:txBody>
      </p:sp>
      <p:sp>
        <p:nvSpPr>
          <p:cNvPr id="4" name="Footer Placeholder 3"/>
          <p:cNvSpPr>
            <a14:cpLocks xmlns:a14="http://schemas.microsoft.com/office/drawing/2010/main" noGrp="1"/>
          </p:cNvSpPr>
          <p:nvPr>
            <p:ph type="ftr" sz="quarter" idx="11"/>
          </p:nvPr>
        </p:nvSpPr>
        <p:spPr/>
        <p:txBody>
          <a:bodyPr/>
          <a:lstStyle/>
          <a:p>
            <a:endParaRPr lang="en-US" dirty="0"/>
          </a:p>
        </p:txBody>
      </p:sp>
      <p:sp>
        <p:nvSpPr>
          <p:cNvPr id="5" name="Slide Number Placeholder 4"/>
          <p:cNvSpPr>
            <a14:cpLocks xmlns:a14="http://schemas.microsoft.com/office/drawing/2010/main" noGrp="1"/>
          </p:cNvSpPr>
          <p:nvPr>
            <p:ph type="sldNum" sz="quarter" idx="12"/>
          </p:nvPr>
        </p:nvSpPr>
        <p:spPr/>
        <p:txBody>
          <a:bodyPr/>
          <a:lstStyle/>
          <a:p>
            <a:fld id="{4FAB73BC-B049-4115-A692-8D63A059BFB8}" type="slidenum">
              <a:rPr lang="en-US" smtClean="0"/>
            </a:fld>
            <a:endParaRPr lang="en-US" dirty="0"/>
          </a:p>
        </p:txBody>
      </p:sp>
      <p:sp>
        <p:nvSpPr>
          <p:cNvPr id="6" name="Title 5"/>
          <p:cNvSpPr>
            <a14:cpLocks xmlns:a14="http://schemas.microsoft.com/office/drawing/2010/main"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14:cpLocks xmlns:a14="http://schemas.microsoft.com/office/drawing/2010/main" noGrp="1"/>
          </p:cNvSpPr>
          <p:nvPr>
            <p:ph type="dt" sz="half" idx="10"/>
          </p:nvPr>
        </p:nvSpPr>
        <p:spPr/>
        <p:txBody>
          <a:bodyPr/>
          <a:lstStyle/>
          <a:p>
            <a:fld id="{CA4E7D1B-D673-4CF6-8672-009D42ABD2A0}" type="datetimeFigureOut">
              <a:rPr lang="en-US" smtClean="0"/>
            </a:fld>
            <a:endParaRPr lang="en-US" dirty="0"/>
          </a:p>
        </p:txBody>
      </p:sp>
      <p:sp>
        <p:nvSpPr>
          <p:cNvPr id="3" name="Footer Placeholder 2"/>
          <p:cNvSpPr>
            <a14:cpLocks xmlns:a14="http://schemas.microsoft.com/office/drawing/2010/main" noGrp="1"/>
          </p:cNvSpPr>
          <p:nvPr>
            <p:ph type="ftr" sz="quarter" idx="11"/>
          </p:nvPr>
        </p:nvSpPr>
        <p:spPr/>
        <p:txBody>
          <a:bodyPr/>
          <a:lstStyle/>
          <a:p>
            <a:endParaRPr lang="en-US" dirty="0"/>
          </a:p>
        </p:txBody>
      </p:sp>
      <p:sp>
        <p:nvSpPr>
          <p:cNvPr id="4" name="Slide Number Placeholder 3"/>
          <p:cNvSpPr>
            <a14:cpLocks xmlns:a14="http://schemas.microsoft.com/office/drawing/2010/main"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14:cpLocks xmlns:a14="http://schemas.microsoft.com/office/drawing/2010/main"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14:cpLocks xmlns:a14="http://schemas.microsoft.com/office/drawing/2010/main" noGrp="1"/>
          </p:cNvSpPr>
          <p:nvPr>
            <p:ph idx="1" hasCustomPrompt="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14:cpLocks xmlns:a14="http://schemas.microsoft.com/office/drawing/2010/main" noGrp="1"/>
          </p:cNvSpPr>
          <p:nvPr>
            <p:ph type="body" sz="half" idx="2" hasCustomPrompt="1"/>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14:cpLocks xmlns:a14="http://schemas.microsoft.com/office/drawing/2010/main" noGrp="1"/>
          </p:cNvSpPr>
          <p:nvPr>
            <p:ph type="dt" sz="half" idx="10"/>
          </p:nvPr>
        </p:nvSpPr>
        <p:spPr/>
        <p:txBody>
          <a:bodyPr/>
          <a:lstStyle/>
          <a:p>
            <a:fld id="{DA16AA21-1863-4931-97CB-99D0A168701B}"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14:cpLocks xmlns:a14="http://schemas.microsoft.com/office/drawing/2010/main"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14:cpLocks xmlns:a14="http://schemas.microsoft.com/office/drawing/2010/main"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14:cpLocks xmlns:a14="http://schemas.microsoft.com/office/drawing/2010/main"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a14:cpLocks xmlns:a14="http://schemas.microsoft.com/office/drawing/2010/main" noGrp="1"/>
          </p:cNvSpPr>
          <p:nvPr>
            <p:ph type="body" sz="half" idx="2" hasCustomPrompt="1"/>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14:cpLocks xmlns:a14="http://schemas.microsoft.com/office/drawing/2010/main" noGrp="1"/>
          </p:cNvSpPr>
          <p:nvPr>
            <p:ph type="dt" sz="half" idx="10"/>
          </p:nvPr>
        </p:nvSpPr>
        <p:spPr/>
        <p:txBody>
          <a:bodyPr/>
          <a:lstStyle/>
          <a:p>
            <a:fld id="{3772C379-9A7C-4C87-A116-CBE9F58B04C5}" type="datetimeFigureOut">
              <a:rPr lang="en-US" smtClean="0"/>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14:cpLocks xmlns:a14="http://schemas.microsoft.com/office/drawing/2010/main"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microsoft.com/office/2007/relationships/hdphoto" Target="../media/image2.tiff"/><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14:cpLocks xmlns:a14="http://schemas.microsoft.com/office/drawing/2010/main"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14:cpLocks xmlns:a14="http://schemas.microsoft.com/office/drawing/2010/main"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14:cpLocks xmlns:a14="http://schemas.microsoft.com/office/drawing/2010/main"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fld>
            <a:endParaRPr lang="en-US" dirty="0"/>
          </a:p>
        </p:txBody>
      </p:sp>
      <p:sp>
        <p:nvSpPr>
          <p:cNvPr id="5" name="Footer Placeholder 4"/>
          <p:cNvSpPr>
            <a14:cpLocks xmlns:a14="http://schemas.microsoft.com/office/drawing/2010/main"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14:cpLocks xmlns:a14="http://schemas.microsoft.com/office/drawing/2010/main"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customXml" Target="../ink/ink14.xml"/><Relationship Id="rId2" Type="http://schemas.openxmlformats.org/officeDocument/2006/relationships/customXml" Target="../ink/ink13.xml"/><Relationship Id="rId1" Type="http://schemas.openxmlformats.org/officeDocument/2006/relationships/customXml" Target="../ink/ink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2" Type="http://schemas.openxmlformats.org/officeDocument/2006/relationships/slideLayout" Target="../slideLayouts/slideLayout2.xml"/><Relationship Id="rId31" Type="http://schemas.openxmlformats.org/officeDocument/2006/relationships/image" Target="../media/image45.png"/><Relationship Id="rId30" Type="http://schemas.openxmlformats.org/officeDocument/2006/relationships/image" Target="../media/image44.png"/><Relationship Id="rId3" Type="http://schemas.openxmlformats.org/officeDocument/2006/relationships/image" Target="../media/image17.png"/><Relationship Id="rId29" Type="http://schemas.openxmlformats.org/officeDocument/2006/relationships/image" Target="../media/image43.png"/><Relationship Id="rId28" Type="http://schemas.openxmlformats.org/officeDocument/2006/relationships/image" Target="../media/image42.png"/><Relationship Id="rId27" Type="http://schemas.openxmlformats.org/officeDocument/2006/relationships/image" Target="../media/image41.png"/><Relationship Id="rId26" Type="http://schemas.openxmlformats.org/officeDocument/2006/relationships/image" Target="../media/image40.png"/><Relationship Id="rId25" Type="http://schemas.openxmlformats.org/officeDocument/2006/relationships/image" Target="../media/image39.png"/><Relationship Id="rId24" Type="http://schemas.openxmlformats.org/officeDocument/2006/relationships/image" Target="../media/image38.png"/><Relationship Id="rId23" Type="http://schemas.openxmlformats.org/officeDocument/2006/relationships/image" Target="../media/image37.png"/><Relationship Id="rId22" Type="http://schemas.openxmlformats.org/officeDocument/2006/relationships/image" Target="../media/image36.png"/><Relationship Id="rId21" Type="http://schemas.openxmlformats.org/officeDocument/2006/relationships/image" Target="../media/image35.png"/><Relationship Id="rId20" Type="http://schemas.openxmlformats.org/officeDocument/2006/relationships/image" Target="../media/image34.png"/><Relationship Id="rId2" Type="http://schemas.openxmlformats.org/officeDocument/2006/relationships/image" Target="../media/image16.png"/><Relationship Id="rId19" Type="http://schemas.openxmlformats.org/officeDocument/2006/relationships/image" Target="../media/image33.png"/><Relationship Id="rId18" Type="http://schemas.openxmlformats.org/officeDocument/2006/relationships/image" Target="../media/image32.png"/><Relationship Id="rId17" Type="http://schemas.openxmlformats.org/officeDocument/2006/relationships/image" Target="../media/image31.png"/><Relationship Id="rId16" Type="http://schemas.openxmlformats.org/officeDocument/2006/relationships/image" Target="../media/image30.png"/><Relationship Id="rId15" Type="http://schemas.openxmlformats.org/officeDocument/2006/relationships/image" Target="../media/image29.png"/><Relationship Id="rId14" Type="http://schemas.openxmlformats.org/officeDocument/2006/relationships/image" Target="../media/image28.png"/><Relationship Id="rId13" Type="http://schemas.openxmlformats.org/officeDocument/2006/relationships/image" Target="../media/image27.png"/><Relationship Id="rId12" Type="http://schemas.openxmlformats.org/officeDocument/2006/relationships/image" Target="../media/image26.png"/><Relationship Id="rId11" Type="http://schemas.openxmlformats.org/officeDocument/2006/relationships/image" Target="../media/image25.png"/><Relationship Id="rId10" Type="http://schemas.openxmlformats.org/officeDocument/2006/relationships/image" Target="../media/image24.png"/><Relationship Id="rId1" Type="http://schemas.openxmlformats.org/officeDocument/2006/relationships/image" Target="../media/image15.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www.scribbr.com/methodology/types-of-validity/" TargetMode="External"/><Relationship Id="rId3" Type="http://schemas.openxmlformats.org/officeDocument/2006/relationships/hyperlink" Target="https://www.scribbr.com/methodology/types-of-reliability/" TargetMode="External"/><Relationship Id="rId2" Type="http://schemas.openxmlformats.org/officeDocument/2006/relationships/image" Target="../media/image47.png"/><Relationship Id="rId1" Type="http://schemas.openxmlformats.org/officeDocument/2006/relationships/image" Target="../media/image46.png"/></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customXml" Target="../ink/ink22.xml"/><Relationship Id="rId7" Type="http://schemas.openxmlformats.org/officeDocument/2006/relationships/customXml" Target="../ink/ink21.xml"/><Relationship Id="rId6" Type="http://schemas.openxmlformats.org/officeDocument/2006/relationships/customXml" Target="../ink/ink20.xml"/><Relationship Id="rId5" Type="http://schemas.openxmlformats.org/officeDocument/2006/relationships/customXml" Target="../ink/ink19.xml"/><Relationship Id="rId4" Type="http://schemas.openxmlformats.org/officeDocument/2006/relationships/customXml" Target="../ink/ink18.xml"/><Relationship Id="rId3" Type="http://schemas.openxmlformats.org/officeDocument/2006/relationships/customXml" Target="../ink/ink17.xml"/><Relationship Id="rId2" Type="http://schemas.openxmlformats.org/officeDocument/2006/relationships/customXml" Target="../ink/ink16.xml"/><Relationship Id="rId1" Type="http://schemas.openxmlformats.org/officeDocument/2006/relationships/customXml" Target="../ink/ink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customXml" Target="../ink/ink5.xml"/><Relationship Id="rId4" Type="http://schemas.openxmlformats.org/officeDocument/2006/relationships/customXml" Target="../ink/ink4.xml"/><Relationship Id="rId3" Type="http://schemas.openxmlformats.org/officeDocument/2006/relationships/customXml" Target="../ink/ink3.xml"/><Relationship Id="rId2" Type="http://schemas.openxmlformats.org/officeDocument/2006/relationships/customXml" Target="../ink/ink2.xml"/><Relationship Id="rId1" Type="http://schemas.openxmlformats.org/officeDocument/2006/relationships/customXml" Target="../ink/ink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11.xml"/><Relationship Id="rId4" Type="http://schemas.openxmlformats.org/officeDocument/2006/relationships/customXml" Target="../ink/ink10.xml"/><Relationship Id="rId3" Type="http://schemas.openxmlformats.org/officeDocument/2006/relationships/customXml" Target="../ink/ink9.xml"/><Relationship Id="rId2" Type="http://schemas.openxmlformats.org/officeDocument/2006/relationships/customXml" Target="../ink/ink8.xml"/><Relationship Id="rId1" Type="http://schemas.openxmlformats.org/officeDocument/2006/relationships/customXml" Target="../ink/ink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p:txBody>
          <a:bodyPr/>
          <a:lstStyle/>
          <a:p>
            <a:r>
              <a:rPr lang="en-US" dirty="0"/>
              <a:t>Community Nutrition</a:t>
            </a:r>
            <a:endParaRPr lang="en-US" dirty="0"/>
          </a:p>
        </p:txBody>
      </p:sp>
      <p:sp>
        <p:nvSpPr>
          <p:cNvPr id="3" name="Subtitle 2"/>
          <p:cNvSpPr>
            <a14:cpLocks xmlns:a14="http://schemas.microsoft.com/office/drawing/2010/main"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a:t>What triggers a community needs assessment? </a:t>
            </a:r>
            <a:br>
              <a:rPr lang="en-US"/>
            </a:br>
            <a:endParaRPr lang="en-US"/>
          </a:p>
        </p:txBody>
      </p:sp>
      <p:sp>
        <p:nvSpPr>
          <p:cNvPr id="3" name="Content Placeholder 2"/>
          <p:cNvSpPr>
            <a14:cpLocks xmlns:a14="http://schemas.microsoft.com/office/drawing/2010/main" noGrp="1"/>
          </p:cNvSpPr>
          <p:nvPr>
            <p:ph idx="1"/>
          </p:nvPr>
        </p:nvSpPr>
        <p:spPr>
          <a:xfrm>
            <a:off x="892048" y="1816608"/>
            <a:ext cx="10058400" cy="4736592"/>
          </a:xfrm>
        </p:spPr>
        <p:txBody>
          <a:bodyPr>
            <a:normAutofit fontScale="92500" lnSpcReduction="10000"/>
          </a:bodyPr>
          <a:lstStyle/>
          <a:p>
            <a:r>
              <a:rPr lang="en-US" sz="2800">
                <a:latin typeface="Times New Roman" pitchFamily="18" charset="0"/>
                <a:cs typeface="Times New Roman" pitchFamily="18" charset="0"/>
              </a:rPr>
              <a:t>A need for new data on the community’s health because existing data are several years old and may no longer accurately reflect a population’s health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Data have never been collected on some segment of a population.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An agency has a mandate to carry out such activities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Research findings are sometimes the impetus for taking action</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A community leader / action group may raise awareness about a health or nutrition issue and prompt action to undertake a community needs assessment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The availability of funds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Others ... </a:t>
            </a:r>
            <a:endParaRPr lang="en-US" sz="2800">
              <a:latin typeface="Times New Roman" pitchFamily="18" charset="0"/>
              <a:cs typeface="Times New Roman" pitchFamily="18" charset="0"/>
            </a:endParaRPr>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Community assessment</a:t>
            </a:r>
            <a:endParaRPr lang="en-US"/>
          </a:p>
        </p:txBody>
      </p:sp>
      <p:graphicFrame>
        <p:nvGraphicFramePr>
          <p:cNvPr id="5" name="Content Placeholder 4"/>
          <p:cNvGraphicFramePr>
            <a:graphicFrameLocks noGrp="1"/>
          </p:cNvGraphicFramePr>
          <p:nvPr>
            <p:ph idx="1"/>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Large- scale Assessment </a:t>
            </a:r>
            <a:br>
              <a:rPr lang="en-US"/>
            </a:br>
            <a:endParaRPr lang="en-US"/>
          </a:p>
        </p:txBody>
      </p:sp>
      <p:sp>
        <p:nvSpPr>
          <p:cNvPr id="3" name="Content Placeholder 2"/>
          <p:cNvSpPr>
            <a14:cpLocks xmlns:a14="http://schemas.microsoft.com/office/drawing/2010/main" noGrp="1"/>
          </p:cNvSpPr>
          <p:nvPr>
            <p:ph idx="1"/>
          </p:nvPr>
        </p:nvSpPr>
        <p:spPr>
          <a:xfrm>
            <a:off x="1069848" y="1657350"/>
            <a:ext cx="10817352" cy="4514850"/>
          </a:xfrm>
        </p:spPr>
        <p:txBody>
          <a:bodyPr>
            <a:normAutofit fontScale="92500" lnSpcReduction="10000"/>
          </a:bodyPr>
          <a:lstStyle/>
          <a:p>
            <a:r>
              <a:rPr lang="en-US" sz="3000">
                <a:latin typeface="Times New Roman" pitchFamily="18" charset="0"/>
                <a:cs typeface="Times New Roman" pitchFamily="18" charset="0"/>
              </a:rPr>
              <a:t>Purpose: identify the health /nutritional problems of a large population, such as all residents of a nation, state, or city. </a:t>
            </a:r>
            <a:endParaRPr lang="en-US" sz="3000">
              <a:latin typeface="Times New Roman" pitchFamily="18" charset="0"/>
              <a:cs typeface="Times New Roman" pitchFamily="18" charset="0"/>
            </a:endParaRPr>
          </a:p>
          <a:p>
            <a:r>
              <a:rPr lang="en-US" sz="3000">
                <a:latin typeface="Times New Roman" pitchFamily="18" charset="0"/>
                <a:cs typeface="Times New Roman" pitchFamily="18" charset="0"/>
              </a:rPr>
              <a:t>The assessment cuts across all income, educational, and geographical sectors </a:t>
            </a:r>
            <a:endParaRPr lang="en-US" sz="3000">
              <a:latin typeface="Times New Roman" pitchFamily="18" charset="0"/>
              <a:cs typeface="Times New Roman" pitchFamily="18" charset="0"/>
            </a:endParaRPr>
          </a:p>
          <a:p>
            <a:r>
              <a:rPr lang="en-US" sz="3000">
                <a:latin typeface="Times New Roman" pitchFamily="18" charset="0"/>
                <a:cs typeface="Times New Roman" pitchFamily="18" charset="0"/>
              </a:rPr>
              <a:t>large-scale assessments use statistical methods to select a sample of people whose age, sex, race, and other characteristics reflect the demographic profile of the entire population. </a:t>
            </a:r>
            <a:endParaRPr lang="en-US" sz="3000">
              <a:latin typeface="Times New Roman" pitchFamily="18" charset="0"/>
              <a:cs typeface="Times New Roman" pitchFamily="18" charset="0"/>
            </a:endParaRPr>
          </a:p>
          <a:p>
            <a:r>
              <a:rPr lang="en-US" sz="3000">
                <a:latin typeface="Times New Roman" pitchFamily="18" charset="0"/>
                <a:cs typeface="Times New Roman" pitchFamily="18" charset="0"/>
              </a:rPr>
              <a:t>Example : In the USA , the National Health and Nutrition Examination Survey (NHANES) conducted annually on a nationally representative sample of about 5,000 persons </a:t>
            </a:r>
            <a:endParaRPr lang="en-US" sz="3000">
              <a:latin typeface="Times New Roman" pitchFamily="18" charset="0"/>
              <a:cs typeface="Times New Roman" pitchFamily="18" charset="0"/>
            </a:endParaRPr>
          </a:p>
          <a:p>
            <a:r>
              <a:rPr lang="en-US" sz="3000">
                <a:latin typeface="Times New Roman" pitchFamily="18" charset="0"/>
                <a:cs typeface="Times New Roman" pitchFamily="18" charset="0"/>
              </a:rPr>
              <a:t>Target population: All residents of a nation/ country</a:t>
            </a:r>
            <a:endParaRPr lang="en-US" sz="3000">
              <a:latin typeface="Times New Roman" pitchFamily="18" charset="0"/>
              <a:cs typeface="Times New Roman" pitchFamily="18" charset="0"/>
            </a:endParaRPr>
          </a:p>
          <a:p>
            <a:endParaRPr lang="en-US"/>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287162" y="3470189"/>
              <a:ext cx="9700054" cy="102973"/>
            </p14:xfrm>
          </p:contentPart>
        </mc:Choice>
        <mc:Fallback xmlns="">
          <p:pic>
            <p:nvPicPr>
              <p:cNvPr id="4" name="Ink 3"/>
            </p:nvPicPr>
            <p:blipFill>
              <a:blip/>
            </p:blipFill>
            <p:spPr>
              <a:xfrm>
                <a:off x="1287162" y="3470189"/>
                <a:ext cx="9700054" cy="10297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1328351" y="3820297"/>
              <a:ext cx="9061621" cy="72081"/>
            </p14:xfrm>
          </p:contentPart>
        </mc:Choice>
        <mc:Fallback xmlns="">
          <p:pic>
            <p:nvPicPr>
              <p:cNvPr id="5" name="Ink 4"/>
            </p:nvPicPr>
            <p:blipFill>
              <a:blip/>
            </p:blipFill>
            <p:spPr>
              <a:xfrm>
                <a:off x="1328351" y="3820297"/>
                <a:ext cx="9061621" cy="7208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348945" y="4160108"/>
              <a:ext cx="6513041" cy="108122"/>
            </p14:xfrm>
          </p:contentPart>
        </mc:Choice>
        <mc:Fallback xmlns="">
          <p:pic>
            <p:nvPicPr>
              <p:cNvPr id="6" name="Ink 5"/>
            </p:nvPicPr>
            <p:blipFill>
              <a:blip/>
            </p:blipFill>
            <p:spPr>
              <a:xfrm>
                <a:off x="1348945" y="4160108"/>
                <a:ext cx="6513041" cy="108122"/>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Problems</a:t>
            </a:r>
            <a:endParaRPr lang="en-US"/>
          </a:p>
        </p:txBody>
      </p:sp>
      <p:sp>
        <p:nvSpPr>
          <p:cNvPr id="3" name="Content Placeholder 2"/>
          <p:cNvSpPr>
            <a14:cpLocks xmlns:a14="http://schemas.microsoft.com/office/drawing/2010/main" noGrp="1"/>
          </p:cNvSpPr>
          <p:nvPr>
            <p:ph idx="1"/>
          </p:nvPr>
        </p:nvSpPr>
        <p:spPr/>
        <p:txBody>
          <a:bodyPr>
            <a:normAutofit/>
          </a:bodyPr>
          <a:lstStyle/>
          <a:p>
            <a:r>
              <a:rPr lang="en-US" sz="3200">
                <a:latin typeface="Times New Roman" pitchFamily="18" charset="0"/>
                <a:cs typeface="Times New Roman" pitchFamily="18" charset="0"/>
              </a:rPr>
              <a:t>Expensive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Time- consuming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Requires hundreds of people with expertise in public health, nutrition, epidemiology, statistics, management, and survey design and analysis</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Because time and labor intensive, may be done once in five or ten years. </a:t>
            </a:r>
            <a:endParaRPr lang="en-US" sz="3200">
              <a:latin typeface="Times New Roman" pitchFamily="18" charset="0"/>
              <a:cs typeface="Times New Roman" pitchFamily="18" charset="0"/>
            </a:endParaRPr>
          </a:p>
          <a:p>
            <a:endParaRPr lang="en-US"/>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Small-scale Assessment </a:t>
            </a:r>
            <a:br>
              <a:rPr lang="en-US"/>
            </a:br>
            <a:endParaRPr lang="en-US"/>
          </a:p>
        </p:txBody>
      </p:sp>
      <p:sp>
        <p:nvSpPr>
          <p:cNvPr id="3" name="Content Placeholder 2"/>
          <p:cNvSpPr>
            <a14:cpLocks xmlns:a14="http://schemas.microsoft.com/office/drawing/2010/main" noGrp="1"/>
          </p:cNvSpPr>
          <p:nvPr>
            <p:ph idx="1"/>
          </p:nvPr>
        </p:nvSpPr>
        <p:spPr>
          <a:xfrm>
            <a:off x="1069848" y="1628775"/>
            <a:ext cx="10058400" cy="4829175"/>
          </a:xfrm>
        </p:spPr>
        <p:txBody>
          <a:bodyPr>
            <a:normAutofit/>
          </a:bodyPr>
          <a:lstStyle/>
          <a:p>
            <a:r>
              <a:rPr lang="en-US" sz="3200">
                <a:latin typeface="Times New Roman" pitchFamily="18" charset="0"/>
                <a:cs typeface="Times New Roman" pitchFamily="18" charset="0"/>
              </a:rPr>
              <a:t>limited in scope, focusing on a particular subgroup of the community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Relatively inexpensive to conduct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Conducted by a small team of community nutritionists and other professionals from several organizations and agencies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Small-scale assessments evaluate every member of a significantly more limited population </a:t>
            </a:r>
            <a:endParaRPr lang="en-US" sz="3200">
              <a:latin typeface="Times New Roman" pitchFamily="18" charset="0"/>
              <a:cs typeface="Times New Roman" pitchFamily="18" charset="0"/>
            </a:endParaRPr>
          </a:p>
          <a:p>
            <a:endParaRPr lang="en-US" sz="3200">
              <a:latin typeface="Times New Roman" pitchFamily="18" charset="0"/>
              <a:cs typeface="Times New Roman" pitchFamily="18" charset="0"/>
            </a:endParaRPr>
          </a:p>
          <a:p>
            <a:endParaRPr lang="en-US"/>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EXAMPLE of a small-scale assessment</a:t>
            </a:r>
            <a:endParaRPr lang="en-US"/>
          </a:p>
        </p:txBody>
      </p:sp>
      <p:sp>
        <p:nvSpPr>
          <p:cNvPr id="3" name="Content Placeholder 2"/>
          <p:cNvSpPr>
            <a14:cpLocks xmlns:a14="http://schemas.microsoft.com/office/drawing/2010/main" noGrp="1"/>
          </p:cNvSpPr>
          <p:nvPr>
            <p:ph idx="1"/>
          </p:nvPr>
        </p:nvSpPr>
        <p:spPr>
          <a:xfrm>
            <a:off x="1069848" y="2121408"/>
            <a:ext cx="10058400" cy="4279392"/>
          </a:xfrm>
        </p:spPr>
        <p:txBody>
          <a:bodyPr>
            <a:normAutofit fontScale="92500" lnSpcReduction="20000"/>
          </a:bodyPr>
          <a:lstStyle/>
          <a:p>
            <a:pPr marL="0" indent="0">
              <a:buNone/>
            </a:pPr>
            <a:r>
              <a:rPr lang="en-US" sz="3600" b="1">
                <a:solidFill>
                  <a:schemeClr val="accent1"/>
                </a:solidFill>
                <a:latin typeface="Times New Roman" pitchFamily="18" charset="0"/>
                <a:cs typeface="Times New Roman" pitchFamily="18" charset="0"/>
              </a:rPr>
              <a:t>Assessment of the nutritional status of schoolchildren </a:t>
            </a:r>
            <a:endParaRPr lang="en-US" sz="3600" b="1">
              <a:solidFill>
                <a:schemeClr val="accent1"/>
              </a:solidFill>
              <a:latin typeface="Times New Roman" pitchFamily="18" charset="0"/>
              <a:cs typeface="Times New Roman" pitchFamily="18" charset="0"/>
            </a:endParaRPr>
          </a:p>
          <a:p>
            <a:r>
              <a:rPr lang="en-US" sz="3200">
                <a:latin typeface="Times New Roman" pitchFamily="18" charset="0"/>
                <a:cs typeface="Times New Roman" pitchFamily="18" charset="0"/>
              </a:rPr>
              <a:t>May require collaboration between/ efforts of: </a:t>
            </a:r>
            <a:endParaRPr lang="en-US" sz="3200">
              <a:latin typeface="Times New Roman" pitchFamily="18" charset="0"/>
              <a:cs typeface="Times New Roman" pitchFamily="18" charset="0"/>
            </a:endParaRPr>
          </a:p>
          <a:p>
            <a:pPr lvl="1"/>
            <a:r>
              <a:rPr lang="en-US" sz="3200">
                <a:latin typeface="Times New Roman" pitchFamily="18" charset="0"/>
                <a:cs typeface="Times New Roman" pitchFamily="18" charset="0"/>
              </a:rPr>
              <a:t>Experts from departments of public health and education,</a:t>
            </a:r>
            <a:endParaRPr lang="en-US" sz="3200">
              <a:latin typeface="Times New Roman" pitchFamily="18" charset="0"/>
              <a:cs typeface="Times New Roman" pitchFamily="18" charset="0"/>
            </a:endParaRPr>
          </a:p>
          <a:p>
            <a:pPr lvl="1"/>
            <a:r>
              <a:rPr lang="en-US" sz="3200">
                <a:latin typeface="Times New Roman" pitchFamily="18" charset="0"/>
                <a:cs typeface="Times New Roman" pitchFamily="18" charset="0"/>
              </a:rPr>
              <a:t>A local dietitian/s involved in school lunches at the community </a:t>
            </a:r>
            <a:endParaRPr lang="en-US" sz="3200">
              <a:latin typeface="Times New Roman" pitchFamily="18" charset="0"/>
              <a:cs typeface="Times New Roman" pitchFamily="18" charset="0"/>
            </a:endParaRPr>
          </a:p>
          <a:p>
            <a:pPr lvl="1"/>
            <a:r>
              <a:rPr lang="en-US" sz="3200">
                <a:latin typeface="Times New Roman" pitchFamily="18" charset="0"/>
                <a:cs typeface="Times New Roman" pitchFamily="18" charset="0"/>
              </a:rPr>
              <a:t>faculty members of the local hospital that is associated w/ ministry of health</a:t>
            </a:r>
            <a:endParaRPr lang="en-US" sz="3200">
              <a:latin typeface="Times New Roman" pitchFamily="18" charset="0"/>
              <a:cs typeface="Times New Roman" pitchFamily="18" charset="0"/>
            </a:endParaRPr>
          </a:p>
          <a:p>
            <a:pPr lvl="1"/>
            <a:r>
              <a:rPr lang="en-US" sz="3200">
                <a:latin typeface="Times New Roman" pitchFamily="18" charset="0"/>
                <a:cs typeface="Times New Roman" pitchFamily="18" charset="0"/>
              </a:rPr>
              <a:t>Graduate students from the local university</a:t>
            </a:r>
            <a:endParaRPr lang="en-US" sz="3200">
              <a:latin typeface="Times New Roman" pitchFamily="18" charset="0"/>
              <a:cs typeface="Times New Roman" pitchFamily="18" charset="0"/>
            </a:endParaRPr>
          </a:p>
          <a:p>
            <a:r>
              <a:rPr lang="en-US" sz="2800" b="1" i="1">
                <a:latin typeface="Times New Roman" pitchFamily="18" charset="0"/>
                <a:cs typeface="Times New Roman" pitchFamily="18" charset="0"/>
              </a:rPr>
              <a:t>Usually high risk groups are chosen because of the constraints in terms of funding, personnel and time</a:t>
            </a:r>
            <a:endParaRPr lang="en-US" sz="2800" b="1">
              <a:latin typeface="Times New Roman" pitchFamily="18" charset="0"/>
              <a:cs typeface="Times New Roman" pitchFamily="18" charset="0"/>
            </a:endParaRPr>
          </a:p>
          <a:p>
            <a:endParaRPr lang="en-US" sz="2600"/>
          </a:p>
          <a:p>
            <a:pPr lvl="1"/>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Steps in Needs Assessment </a:t>
            </a:r>
            <a:br>
              <a:rPr lang="en-US"/>
            </a:br>
            <a:endParaRPr lang="en-US"/>
          </a:p>
        </p:txBody>
      </p:sp>
      <p:sp>
        <p:nvSpPr>
          <p:cNvPr id="3" name="Content Placeholder 2"/>
          <p:cNvSpPr>
            <a14:cpLocks xmlns:a14="http://schemas.microsoft.com/office/drawing/2010/main" noGrp="1"/>
          </p:cNvSpPr>
          <p:nvPr>
            <p:ph idx="1"/>
          </p:nvPr>
        </p:nvSpPr>
        <p:spPr/>
        <p:txBody>
          <a:bodyPr/>
          <a:lstStyle/>
          <a:p>
            <a:r>
              <a:rPr lang="en-US"/>
              <a:t>Define the problem </a:t>
            </a:r>
            <a:endParaRPr lang="en-US"/>
          </a:p>
          <a:p>
            <a:r>
              <a:rPr lang="en-US"/>
              <a:t>Set the parameters of the assessment </a:t>
            </a:r>
            <a:endParaRPr lang="en-US"/>
          </a:p>
          <a:p>
            <a:r>
              <a:rPr lang="en-US"/>
              <a:t>Collect data </a:t>
            </a:r>
            <a:endParaRPr lang="en-US"/>
          </a:p>
          <a:p>
            <a:r>
              <a:rPr lang="en-US"/>
              <a:t>Analyze and interpret data </a:t>
            </a:r>
            <a:endParaRPr lang="en-US"/>
          </a:p>
          <a:p>
            <a:r>
              <a:rPr lang="en-US"/>
              <a:t>Share the findings </a:t>
            </a:r>
            <a:endParaRPr lang="en-US"/>
          </a:p>
          <a:p>
            <a:r>
              <a:rPr lang="en-US"/>
              <a:t>Set priorities </a:t>
            </a:r>
            <a:endParaRPr lang="en-US"/>
          </a:p>
          <a:p>
            <a:r>
              <a:rPr lang="en-US"/>
              <a:t>Choose a plan of action </a:t>
            </a:r>
            <a:endParaRPr lang="en-US"/>
          </a:p>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Step 1: Define the problem </a:t>
            </a:r>
            <a:br>
              <a:rPr lang="en-US"/>
            </a:br>
            <a:endParaRPr lang="en-US"/>
          </a:p>
        </p:txBody>
      </p:sp>
      <p:sp>
        <p:nvSpPr>
          <p:cNvPr id="3" name="Content Placeholder 2"/>
          <p:cNvSpPr>
            <a14:cpLocks xmlns:a14="http://schemas.microsoft.com/office/drawing/2010/main" noGrp="1"/>
          </p:cNvSpPr>
          <p:nvPr>
            <p:ph idx="1"/>
          </p:nvPr>
        </p:nvSpPr>
        <p:spPr/>
        <p:txBody>
          <a:bodyPr/>
          <a:lstStyle/>
          <a:p>
            <a:pPr marL="0" indent="0">
              <a:buNone/>
            </a:pPr>
            <a:r>
              <a:rPr lang="en-US"/>
              <a:t>“What is the nutritional problem? </a:t>
            </a:r>
            <a:endParaRPr lang="en-US"/>
          </a:p>
          <a:p>
            <a:r>
              <a:rPr lang="en-US"/>
              <a:t>Used to help plan the assessment and motivate agencies to join the assessment team </a:t>
            </a:r>
            <a:endParaRPr lang="en-US"/>
          </a:p>
          <a:p>
            <a:r>
              <a:rPr lang="en-US" b="1"/>
              <a:t>Infants at nutritional risk </a:t>
            </a:r>
            <a:endParaRPr lang="en-US"/>
          </a:p>
          <a:p>
            <a:r>
              <a:rPr lang="en-US" b="1"/>
              <a:t>obesity. </a:t>
            </a:r>
            <a:endParaRPr lang="en-US"/>
          </a:p>
          <a:p>
            <a:r>
              <a:rPr lang="en-US" b="1"/>
              <a:t>Low-birthweight infants </a:t>
            </a:r>
            <a:endParaRPr lang="en-US"/>
          </a:p>
          <a:p>
            <a:r>
              <a:rPr lang="en-US" b="1"/>
              <a:t>Inadequate food intake of immigrants </a:t>
            </a:r>
            <a:endParaRPr lang="en-US"/>
          </a:p>
          <a:p>
            <a:r>
              <a:rPr lang="en-US" b="1"/>
              <a:t>Poor quality of diets of high school students</a:t>
            </a:r>
            <a:endParaRPr lang="en-US"/>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701040" y="350520"/>
            <a:ext cx="10137648" cy="5303520"/>
          </a:xfrm>
        </p:spPr>
        <p:txBody>
          <a:bodyPr>
            <a:normAutofit fontScale="92500" lnSpcReduction="10000"/>
          </a:bodyPr>
          <a:lstStyle/>
          <a:p>
            <a:pPr marL="0" indent="0">
              <a:buNone/>
            </a:pPr>
            <a:endParaRPr lang="en-US"/>
          </a:p>
          <a:p>
            <a:r>
              <a:rPr lang="en-US" sz="2600" b="1">
                <a:latin typeface="Times New Roman" pitchFamily="18" charset="0"/>
                <a:cs typeface="Times New Roman" pitchFamily="18" charset="0"/>
              </a:rPr>
              <a:t>First National Health and Nutrition Survey (1999-2000) in Palestine about Overweight and Obesity among Palestinian Adults</a:t>
            </a:r>
            <a:endParaRPr lang="en-US" sz="2600" b="1">
              <a:latin typeface="Times New Roman" pitchFamily="18" charset="0"/>
              <a:cs typeface="Times New Roman" pitchFamily="18" charset="0"/>
            </a:endParaRPr>
          </a:p>
          <a:p>
            <a:r>
              <a:rPr lang="en-US" sz="2600">
                <a:latin typeface="Times New Roman" pitchFamily="18" charset="0"/>
                <a:cs typeface="Times New Roman" pitchFamily="18" charset="0"/>
              </a:rPr>
              <a:t> A random representative sample of 3617 adults aged 18–64 years was collected between October 1999 and October 2000.</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 </a:t>
            </a:r>
            <a:r>
              <a:rPr lang="en-US" sz="2600" i="1">
                <a:latin typeface="Times New Roman" pitchFamily="18" charset="0"/>
                <a:cs typeface="Times New Roman" pitchFamily="18" charset="0"/>
              </a:rPr>
              <a:t>Results</a:t>
            </a:r>
            <a:r>
              <a:rPr lang="en-US" sz="2600">
                <a:latin typeface="Times New Roman" pitchFamily="18" charset="0"/>
                <a:cs typeface="Times New Roman" pitchFamily="18" charset="0"/>
              </a:rPr>
              <a:t>. The prevalence of overweight was 35.5% in women and 40.3% in men, obesity was 31.5% in women and 17.5% in men</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Obesity contributes to increased morbidity, including increased risk of hypertension and diabetes mellitus. People who are successful at losing weight and maintaining the weight loss report using a combination of diet, physical activity, and behavior modification to achieve their goals </a:t>
            </a:r>
            <a:endParaRPr lang="en-US" sz="2600">
              <a:latin typeface="Times New Roman" pitchFamily="18" charset="0"/>
              <a:cs typeface="Times New Roman" pitchFamily="18" charset="0"/>
            </a:endParaRPr>
          </a:p>
          <a:p>
            <a:r>
              <a:rPr lang="en-US" sz="2600">
                <a:solidFill>
                  <a:schemeClr val="accent1"/>
                </a:solidFill>
                <a:latin typeface="Times New Roman" pitchFamily="18" charset="0"/>
                <a:cs typeface="Times New Roman" pitchFamily="18" charset="0"/>
              </a:rPr>
              <a:t>The prevalence of obesity in Ramallah is not known, nor is information available about the strategies used by overweight people in Ramallah to lose weight successfully </a:t>
            </a:r>
            <a:endParaRPr lang="en-US" sz="2600">
              <a:solidFill>
                <a:schemeClr val="accent1"/>
              </a:solidFill>
              <a:latin typeface="Times New Roman" pitchFamily="18" charset="0"/>
              <a:cs typeface="Times New Roman" pitchFamily="18" charset="0"/>
            </a:endParaRPr>
          </a:p>
        </p:txBody>
      </p:sp>
      <p:sp>
        <p:nvSpPr>
          <p:cNvPr id="4" name="TextBox 3"/>
          <p:cNvSpPr txBox="1"/>
          <p:nvPr/>
        </p:nvSpPr>
        <p:spPr>
          <a:xfrm>
            <a:off x="396240" y="6080760"/>
            <a:ext cx="11128248" cy="646331"/>
          </a:xfrm>
          <a:prstGeom prst="rect">
            <a:avLst/>
          </a:prstGeom>
          <a:noFill/>
        </p:spPr>
        <p:txBody>
          <a:bodyPr wrap="square" rtlCol="0">
            <a:spAutoFit/>
          </a:bodyPr>
          <a:lstStyle/>
          <a:p>
            <a:r>
              <a:rPr lang="en-US" sz="900"/>
              <a:t>Abdeen, Z., Jildeh, C., Dkeideek, S., Qasrawi, R., Ghannam, I., &amp; Al Sabbah, H. (2012). Overweight and obesity among Palestinian Adults: Analyses of the Anthropometric data from the first national health and Nutrition survey (1999-2000). </a:t>
            </a:r>
            <a:r>
              <a:rPr lang="en-US" sz="900" i="1"/>
              <a:t>Journal of Obesity,</a:t>
            </a:r>
            <a:r>
              <a:rPr lang="en-US" sz="900"/>
              <a:t> </a:t>
            </a:r>
            <a:r>
              <a:rPr lang="en-US" sz="900" i="1"/>
              <a:t>2012</a:t>
            </a:r>
            <a:r>
              <a:rPr lang="en-US" sz="900"/>
              <a:t>, 1-12. doi:10.1155/2012/213547</a:t>
            </a:r>
            <a:endParaRPr lang="en-US" sz="900"/>
          </a:p>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a:t>Step 2: Set the Parameters of the Assessment </a:t>
            </a:r>
            <a:br>
              <a:rPr lang="en-US"/>
            </a:br>
            <a:endParaRPr lang="en-US"/>
          </a:p>
        </p:txBody>
      </p:sp>
      <p:sp>
        <p:nvSpPr>
          <p:cNvPr id="3" name="Content Placeholder 2"/>
          <p:cNvSpPr>
            <a14:cpLocks xmlns:a14="http://schemas.microsoft.com/office/drawing/2010/main" noGrp="1"/>
          </p:cNvSpPr>
          <p:nvPr>
            <p:ph idx="1"/>
          </p:nvPr>
        </p:nvSpPr>
        <p:spPr>
          <a:xfrm>
            <a:off x="976184" y="1742303"/>
            <a:ext cx="10152064" cy="4831492"/>
          </a:xfrm>
        </p:spPr>
        <p:txBody>
          <a:bodyPr>
            <a:normAutofit fontScale="92500" lnSpcReduction="20000"/>
          </a:bodyPr>
          <a:lstStyle/>
          <a:p>
            <a:r>
              <a:rPr lang="en-US" sz="2400">
                <a:latin typeface="Times New Roman" pitchFamily="18" charset="0"/>
                <a:cs typeface="Times New Roman" pitchFamily="18" charset="0"/>
              </a:rPr>
              <a:t>To set the parameters we need to </a:t>
            </a:r>
            <a:endParaRPr lang="en-US" sz="2400">
              <a:latin typeface="Times New Roman" pitchFamily="18" charset="0"/>
              <a:cs typeface="Times New Roman" pitchFamily="18" charset="0"/>
            </a:endParaRPr>
          </a:p>
          <a:p>
            <a:pPr marL="457200" indent="-457200">
              <a:buFont typeface="+mj-lt"/>
              <a:buAutoNum type="arabicPeriod"/>
            </a:pPr>
            <a:r>
              <a:rPr lang="en-US" sz="2400" b="1">
                <a:solidFill>
                  <a:schemeClr val="accent1"/>
                </a:solidFill>
                <a:latin typeface="Times New Roman" pitchFamily="18" charset="0"/>
                <a:cs typeface="Times New Roman" pitchFamily="18" charset="0"/>
              </a:rPr>
              <a:t>Define the community</a:t>
            </a:r>
            <a:r>
              <a:rPr lang="en-US" sz="2400">
                <a:latin typeface="Times New Roman" pitchFamily="18" charset="0"/>
                <a:cs typeface="Times New Roman" pitchFamily="18" charset="0"/>
              </a:rPr>
              <a:t>: The scope of the community to be assessed, could be under certain geographical/city limits</a:t>
            </a:r>
            <a:endParaRPr lang="en-US" sz="2400">
              <a:latin typeface="Times New Roman" pitchFamily="18" charset="0"/>
              <a:cs typeface="Times New Roman" pitchFamily="18" charset="0"/>
            </a:endParaRPr>
          </a:p>
          <a:p>
            <a:pPr marL="457200" indent="-457200">
              <a:buFont typeface="+mj-lt"/>
              <a:buAutoNum type="arabicPeriod"/>
            </a:pPr>
            <a:r>
              <a:rPr lang="en-US" sz="2400" b="1">
                <a:solidFill>
                  <a:schemeClr val="accent1"/>
                </a:solidFill>
                <a:latin typeface="Times New Roman" pitchFamily="18" charset="0"/>
                <a:cs typeface="Times New Roman" pitchFamily="18" charset="0"/>
              </a:rPr>
              <a:t>Determine the Purpose of the Needs Assessment</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what factors influence the nutritional problem: social, economic, political etc. and population at risk</a:t>
            </a:r>
            <a:endParaRPr lang="en-US" sz="2400">
              <a:latin typeface="Times New Roman" pitchFamily="18" charset="0"/>
              <a:cs typeface="Times New Roman" pitchFamily="18" charset="0"/>
            </a:endParaRPr>
          </a:p>
          <a:p>
            <a:pPr marL="457200" indent="-457200">
              <a:buFont typeface="+mj-lt"/>
              <a:buAutoNum type="arabicPeriod"/>
            </a:pPr>
            <a:endParaRPr lang="en-US" sz="2400">
              <a:latin typeface="Times New Roman" pitchFamily="18" charset="0"/>
              <a:cs typeface="Times New Roman" pitchFamily="18" charset="0"/>
            </a:endParaRPr>
          </a:p>
          <a:p>
            <a:pPr marL="731520" lvl="1" indent="-457200">
              <a:buFont typeface="+mj-lt"/>
              <a:buAutoNum type="arabicPeriod"/>
            </a:pPr>
            <a:r>
              <a:rPr lang="en-US" sz="2000" b="1">
                <a:latin typeface="Times New Roman" pitchFamily="18" charset="0"/>
                <a:cs typeface="Times New Roman" pitchFamily="18" charset="0"/>
              </a:rPr>
              <a:t>Example: </a:t>
            </a:r>
            <a:r>
              <a:rPr lang="en-US" sz="2000">
                <a:latin typeface="Times New Roman" pitchFamily="18" charset="0"/>
                <a:cs typeface="Times New Roman" pitchFamily="18" charset="0"/>
              </a:rPr>
              <a:t>Identify groups within the community who are at risk nutritionally.</a:t>
            </a:r>
            <a:endParaRPr lang="en-US" sz="2000">
              <a:latin typeface="Times New Roman" pitchFamily="18" charset="0"/>
              <a:cs typeface="Times New Roman" pitchFamily="18" charset="0"/>
            </a:endParaRPr>
          </a:p>
          <a:p>
            <a:pPr marL="731520" lvl="1" indent="-457200">
              <a:buFont typeface="+mj-lt"/>
              <a:buAutoNum type="arabicPeriod"/>
            </a:pPr>
            <a:r>
              <a:rPr lang="en-US" sz="2000">
                <a:latin typeface="Times New Roman" pitchFamily="18" charset="0"/>
                <a:cs typeface="Times New Roman" pitchFamily="18" charset="0"/>
              </a:rPr>
              <a:t>Determine whether existing resources and programs meet the community’s or target nutritional needs. </a:t>
            </a:r>
            <a:endParaRPr lang="en-US" sz="2000">
              <a:latin typeface="Times New Roman" pitchFamily="18" charset="0"/>
              <a:cs typeface="Times New Roman" pitchFamily="18" charset="0"/>
            </a:endParaRPr>
          </a:p>
          <a:p>
            <a:pPr marL="731520" lvl="1" indent="-457200">
              <a:buFont typeface="+mj-lt"/>
              <a:buAutoNum type="arabicPeriod"/>
            </a:pPr>
            <a:r>
              <a:rPr lang="en-US" sz="2000">
                <a:latin typeface="Times New Roman" pitchFamily="18" charset="0"/>
                <a:cs typeface="Times New Roman" pitchFamily="18" charset="0"/>
              </a:rPr>
              <a:t>Identify the factors that contribute to a nutritional problem within the community or target population. </a:t>
            </a:r>
            <a:endParaRPr lang="en-US" sz="2000">
              <a:latin typeface="Times New Roman" pitchFamily="18" charset="0"/>
              <a:cs typeface="Times New Roman" pitchFamily="18" charset="0"/>
            </a:endParaRPr>
          </a:p>
          <a:p>
            <a:pPr marL="731520" lvl="1" indent="-457200">
              <a:buFont typeface="+mj-lt"/>
              <a:buAutoNum type="arabicPeriod"/>
            </a:pPr>
            <a:endParaRPr lang="en-US" sz="2000">
              <a:latin typeface="Times New Roman" pitchFamily="18" charset="0"/>
              <a:cs typeface="Times New Roman" pitchFamily="18" charset="0"/>
            </a:endParaRPr>
          </a:p>
          <a:p>
            <a:pPr marL="457200" indent="-457200">
              <a:buFont typeface="+mj-lt"/>
              <a:buAutoNum type="arabicPeriod"/>
            </a:pPr>
            <a:r>
              <a:rPr lang="en-US" sz="2400" b="1">
                <a:solidFill>
                  <a:schemeClr val="accent1"/>
                </a:solidFill>
                <a:latin typeface="Times New Roman" pitchFamily="18" charset="0"/>
                <a:cs typeface="Times New Roman" pitchFamily="18" charset="0"/>
              </a:rPr>
              <a:t>Define the Target Population</a:t>
            </a:r>
            <a:r>
              <a:rPr lang="en-US" sz="2400">
                <a:solidFill>
                  <a:schemeClr val="accent1"/>
                </a:solidFill>
                <a:latin typeface="Times New Roman" pitchFamily="18" charset="0"/>
                <a:cs typeface="Times New Roman" pitchFamily="18" charset="0"/>
              </a:rPr>
              <a:t> </a:t>
            </a:r>
            <a:endParaRPr lang="en-US" sz="2400">
              <a:solidFill>
                <a:schemeClr val="accent1"/>
              </a:solidFill>
              <a:latin typeface="Times New Roman" pitchFamily="18" charset="0"/>
              <a:cs typeface="Times New Roman" pitchFamily="18" charset="0"/>
            </a:endParaRPr>
          </a:p>
          <a:p>
            <a:pPr marL="457200" indent="-457200">
              <a:buFont typeface="+mj-lt"/>
              <a:buAutoNum type="arabicPeriod"/>
            </a:pPr>
            <a:r>
              <a:rPr lang="en-US" sz="2400" b="1">
                <a:solidFill>
                  <a:schemeClr val="accent1"/>
                </a:solidFill>
                <a:latin typeface="Times New Roman" pitchFamily="18" charset="0"/>
                <a:cs typeface="Times New Roman" pitchFamily="18" charset="0"/>
              </a:rPr>
              <a:t>Set goals and objectives for assessment</a:t>
            </a:r>
            <a:endParaRPr lang="en-US" sz="2400" b="1">
              <a:solidFill>
                <a:schemeClr val="accent1"/>
              </a:solidFill>
              <a:latin typeface="Times New Roman" pitchFamily="18" charset="0"/>
              <a:cs typeface="Times New Roman" pitchFamily="18" charset="0"/>
            </a:endParaRPr>
          </a:p>
          <a:p>
            <a:pPr marL="457200" indent="-457200">
              <a:buFont typeface="+mj-lt"/>
              <a:buAutoNum type="arabicPeriod"/>
            </a:pPr>
            <a:r>
              <a:rPr lang="en-US" sz="2400" b="1">
                <a:solidFill>
                  <a:schemeClr val="accent1"/>
                </a:solidFill>
                <a:latin typeface="Times New Roman" pitchFamily="18" charset="0"/>
                <a:cs typeface="Times New Roman" pitchFamily="18" charset="0"/>
              </a:rPr>
              <a:t>Specify type of data needed </a:t>
            </a:r>
            <a:endParaRPr lang="en-US" sz="2400" b="1">
              <a:solidFill>
                <a:schemeClr val="accent1"/>
              </a:solidFill>
              <a:latin typeface="Times New Roman" pitchFamily="18" charset="0"/>
              <a:cs typeface="Times New Roman" pitchFamily="18" charset="0"/>
            </a:endParaRPr>
          </a:p>
          <a:p>
            <a:pPr marL="457200" indent="-457200">
              <a:buFont typeface="+mj-lt"/>
              <a:buAutoNum type="arabicPeriod"/>
            </a:pPr>
            <a:endParaRPr lang="en-US"/>
          </a:p>
          <a:p>
            <a:pPr marL="731520" lvl="1" indent="-457200">
              <a:buFont typeface="+mj-lt"/>
              <a:buAutoNum type="arabicPeriod"/>
            </a:pPr>
            <a:endParaRPr lang="en-US"/>
          </a:p>
          <a:p>
            <a:pPr marL="457200" indent="-457200">
              <a:buFont typeface="+mj-lt"/>
              <a:buAutoNum type="arabicPeriod"/>
            </a:pPr>
            <a:endParaRPr lang="en-US"/>
          </a:p>
          <a:p>
            <a:pPr marL="457200" indent="-457200">
              <a:buFont typeface="+mj-lt"/>
              <a:buAutoNum type="arabicPeriod"/>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688848" y="117856"/>
            <a:ext cx="10058400" cy="1609344"/>
          </a:xfrm>
        </p:spPr>
        <p:txBody>
          <a:bodyPr/>
          <a:lstStyle/>
          <a:p>
            <a:r>
              <a:rPr lang="en-US" dirty="0"/>
              <a:t>Health Promotion</a:t>
            </a:r>
            <a:endParaRPr lang="en-US" dirty="0"/>
          </a:p>
        </p:txBody>
      </p:sp>
      <p:sp>
        <p:nvSpPr>
          <p:cNvPr id="3" name="Content Placeholder 2"/>
          <p:cNvSpPr>
            <a14:cpLocks xmlns:a14="http://schemas.microsoft.com/office/drawing/2010/main" noGrp="1"/>
          </p:cNvSpPr>
          <p:nvPr>
            <p:ph idx="1"/>
          </p:nvPr>
        </p:nvSpPr>
        <p:spPr>
          <a:xfrm>
            <a:off x="1069848" y="1727200"/>
            <a:ext cx="10058400" cy="4445000"/>
          </a:xfrm>
        </p:spPr>
        <p:txBody>
          <a:bodyPr>
            <a:normAutofit fontScale="92500" lnSpcReduction="20000"/>
          </a:bodyPr>
          <a:lstStyle/>
          <a:p>
            <a:r>
              <a:rPr lang="en-US" sz="3000" b="1" dirty="0">
                <a:latin typeface="Times New Roman" pitchFamily="18" charset="0"/>
                <a:cs typeface="Times New Roman" pitchFamily="18" charset="0"/>
              </a:rPr>
              <a:t>Health promotion </a:t>
            </a:r>
            <a:r>
              <a:rPr lang="en-US" sz="3000" dirty="0">
                <a:latin typeface="Times New Roman" pitchFamily="18" charset="0"/>
                <a:cs typeface="Times New Roman" pitchFamily="18" charset="0"/>
              </a:rPr>
              <a:t>The process of enabling people to achieve their maximum potential for good health. </a:t>
            </a:r>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Encouraging healthy diets, physical activity , rest, leisure-time, hobbies , social networks with family and friends, work-life balance.</a:t>
            </a:r>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Behavior change is the desired outcome of a health promotion activity </a:t>
            </a:r>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r>
              <a:rPr lang="en-US" sz="3000" b="1" dirty="0">
                <a:latin typeface="Times New Roman" pitchFamily="18" charset="0"/>
                <a:cs typeface="Times New Roman" pitchFamily="18" charset="0"/>
              </a:rPr>
              <a:t>Intervention </a:t>
            </a:r>
            <a:r>
              <a:rPr lang="en-US" sz="3000" dirty="0">
                <a:latin typeface="Times New Roman" pitchFamily="18" charset="0"/>
                <a:cs typeface="Times New Roman" pitchFamily="18" charset="0"/>
              </a:rPr>
              <a:t>A health promotion activity aimed at changing the behavior of a target audience</a:t>
            </a:r>
            <a:endParaRPr lang="en-US" sz="3000" dirty="0">
              <a:latin typeface="Times New Roman" pitchFamily="18" charset="0"/>
              <a:cs typeface="Times New Roman" pitchFamily="18" charset="0"/>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example</a:t>
            </a:r>
            <a:endParaRPr lang="en-US"/>
          </a:p>
        </p:txBody>
      </p:sp>
      <p:sp>
        <p:nvSpPr>
          <p:cNvPr id="3" name="Content Placeholder 2"/>
          <p:cNvSpPr>
            <a14:cpLocks xmlns:a14="http://schemas.microsoft.com/office/drawing/2010/main" noGrp="1"/>
          </p:cNvSpPr>
          <p:nvPr>
            <p:ph idx="1"/>
          </p:nvPr>
        </p:nvSpPr>
        <p:spPr/>
        <p:txBody>
          <a:bodyPr/>
          <a:lstStyle/>
          <a:p>
            <a:r>
              <a:rPr lang="en-US"/>
              <a:t>Obesity contributes to increased morbidity, including increased risk of hypertension and diabetes mellitus in Palestine</a:t>
            </a:r>
            <a:endParaRPr lang="en-US"/>
          </a:p>
          <a:p>
            <a:r>
              <a:rPr lang="en-US"/>
              <a:t>Prevalence of obesity was 31.5% in women</a:t>
            </a:r>
            <a:endParaRPr lang="en-US"/>
          </a:p>
          <a:p>
            <a:r>
              <a:rPr lang="en-US">
                <a:solidFill>
                  <a:schemeClr val="accent1"/>
                </a:solidFill>
              </a:rPr>
              <a:t>The prevalence of obesity among adult women in Ramallah is not known, nor is information available about the strategies used by overweight women in Ramallah to lose weight successfully </a:t>
            </a:r>
            <a:endParaRPr lang="en-US">
              <a:solidFill>
                <a:schemeClr val="accent1"/>
              </a:solidFill>
            </a:endParaRPr>
          </a:p>
          <a:p>
            <a:r>
              <a:rPr lang="en-US"/>
              <a:t>No data on knowledge and awareness of obesity risk factors or obesity prevention programs/services in Ramallah </a:t>
            </a:r>
            <a:endParaRPr lang="en-US"/>
          </a:p>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929640" y="642551"/>
            <a:ext cx="10198608" cy="5529649"/>
          </a:xfrm>
        </p:spPr>
        <p:txBody>
          <a:bodyPr/>
          <a:lstStyle/>
          <a:p>
            <a:r>
              <a:rPr lang="en-US" sz="2800" b="1">
                <a:solidFill>
                  <a:schemeClr val="accent1"/>
                </a:solidFill>
                <a:latin typeface="Times New Roman" pitchFamily="18" charset="0"/>
                <a:cs typeface="Times New Roman" pitchFamily="18" charset="0"/>
              </a:rPr>
              <a:t>Community</a:t>
            </a:r>
            <a:r>
              <a:rPr lang="en-US" sz="2800">
                <a:solidFill>
                  <a:schemeClr val="accent1"/>
                </a:solidFill>
                <a:latin typeface="Times New Roman" pitchFamily="18" charset="0"/>
                <a:cs typeface="Times New Roman" pitchFamily="18" charset="0"/>
              </a:rPr>
              <a:t>: </a:t>
            </a:r>
            <a:r>
              <a:rPr lang="en-US" sz="2800">
                <a:latin typeface="Times New Roman" pitchFamily="18" charset="0"/>
                <a:cs typeface="Times New Roman" pitchFamily="18" charset="0"/>
              </a:rPr>
              <a:t>Women living in Ramallah </a:t>
            </a:r>
            <a:endParaRPr lang="en-US" sz="2800">
              <a:latin typeface="Times New Roman" pitchFamily="18" charset="0"/>
              <a:cs typeface="Times New Roman" pitchFamily="18" charset="0"/>
            </a:endParaRPr>
          </a:p>
          <a:p>
            <a:r>
              <a:rPr lang="en-US" sz="2800">
                <a:solidFill>
                  <a:schemeClr val="accent1"/>
                </a:solidFill>
                <a:latin typeface="Times New Roman" pitchFamily="18" charset="0"/>
                <a:cs typeface="Times New Roman" pitchFamily="18" charset="0"/>
              </a:rPr>
              <a:t> </a:t>
            </a:r>
            <a:r>
              <a:rPr lang="en-US" sz="2800" b="1">
                <a:solidFill>
                  <a:schemeClr val="accent1"/>
                </a:solidFill>
                <a:latin typeface="Times New Roman" pitchFamily="18" charset="0"/>
                <a:cs typeface="Times New Roman" pitchFamily="18" charset="0"/>
              </a:rPr>
              <a:t>Purpose</a:t>
            </a:r>
            <a:r>
              <a:rPr lang="en-US" sz="2800">
                <a:latin typeface="Times New Roman" pitchFamily="18" charset="0"/>
                <a:cs typeface="Times New Roman" pitchFamily="18" charset="0"/>
              </a:rPr>
              <a:t>: To obtain information about the dietary patterns of women in Ramallah and to determine prevalence of overweight and obesity in this population </a:t>
            </a:r>
            <a:endParaRPr lang="en-US" sz="2800">
              <a:latin typeface="Times New Roman" pitchFamily="18" charset="0"/>
              <a:cs typeface="Times New Roman" pitchFamily="18" charset="0"/>
            </a:endParaRPr>
          </a:p>
          <a:p>
            <a:r>
              <a:rPr lang="en-US" sz="2800" b="1">
                <a:solidFill>
                  <a:schemeClr val="accent1"/>
                </a:solidFill>
                <a:latin typeface="Times New Roman" pitchFamily="18" charset="0"/>
                <a:cs typeface="Times New Roman" pitchFamily="18" charset="0"/>
              </a:rPr>
              <a:t>Target population</a:t>
            </a:r>
            <a:r>
              <a:rPr lang="en-US" sz="2800">
                <a:solidFill>
                  <a:schemeClr val="accent1"/>
                </a:solidFill>
                <a:latin typeface="Times New Roman" pitchFamily="18" charset="0"/>
                <a:cs typeface="Times New Roman" pitchFamily="18" charset="0"/>
              </a:rPr>
              <a:t>: </a:t>
            </a:r>
            <a:r>
              <a:rPr lang="en-US" sz="2800">
                <a:latin typeface="Times New Roman" pitchFamily="18" charset="0"/>
                <a:cs typeface="Times New Roman" pitchFamily="18" charset="0"/>
              </a:rPr>
              <a:t>Females above the age of 18 </a:t>
            </a:r>
            <a:endParaRPr lang="en-US" sz="2800">
              <a:latin typeface="Times New Roman" pitchFamily="18" charset="0"/>
              <a:cs typeface="Times New Roman" pitchFamily="18" charset="0"/>
            </a:endParaRPr>
          </a:p>
          <a:p>
            <a:r>
              <a:rPr lang="en-US" sz="2800">
                <a:solidFill>
                  <a:schemeClr val="accent1"/>
                </a:solidFill>
                <a:latin typeface="Times New Roman" pitchFamily="18" charset="0"/>
                <a:cs typeface="Times New Roman" pitchFamily="18" charset="0"/>
              </a:rPr>
              <a:t> </a:t>
            </a:r>
            <a:r>
              <a:rPr lang="en-US" sz="2800" b="1">
                <a:solidFill>
                  <a:schemeClr val="accent1"/>
                </a:solidFill>
                <a:latin typeface="Times New Roman" pitchFamily="18" charset="0"/>
                <a:cs typeface="Times New Roman" pitchFamily="18" charset="0"/>
              </a:rPr>
              <a:t>Goal</a:t>
            </a:r>
            <a:r>
              <a:rPr lang="en-US" sz="2800">
                <a:solidFill>
                  <a:schemeClr val="accent1"/>
                </a:solidFill>
                <a:latin typeface="Times New Roman" pitchFamily="18" charset="0"/>
                <a:cs typeface="Times New Roman" pitchFamily="18" charset="0"/>
              </a:rPr>
              <a:t>: </a:t>
            </a:r>
            <a:r>
              <a:rPr lang="en-US" sz="2800">
                <a:latin typeface="Times New Roman" pitchFamily="18" charset="0"/>
                <a:cs typeface="Times New Roman" pitchFamily="18" charset="0"/>
              </a:rPr>
              <a:t>To assess factors affecting dietary patterns of adult women living in Ramallah, and to assess the prevalence of overweight and obesity </a:t>
            </a:r>
            <a:endParaRPr lang="en-US" sz="2800">
              <a:latin typeface="Times New Roman" pitchFamily="18" charset="0"/>
              <a:cs typeface="Times New Roman" pitchFamily="18" charset="0"/>
            </a:endParaRPr>
          </a:p>
          <a:p>
            <a:pPr lvl="1"/>
            <a:r>
              <a:rPr lang="en-US" sz="2800">
                <a:latin typeface="Times New Roman" pitchFamily="18" charset="0"/>
                <a:cs typeface="Times New Roman" pitchFamily="18" charset="0"/>
              </a:rPr>
              <a:t>Help determine whether a program or other interventions should be developed </a:t>
            </a:r>
            <a:endParaRPr lang="en-US" sz="2800">
              <a:latin typeface="Times New Roman" pitchFamily="18" charset="0"/>
              <a:cs typeface="Times New Roman" pitchFamily="18" charset="0"/>
            </a:endParaRPr>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1069848" y="296562"/>
            <a:ext cx="10058400" cy="5875638"/>
          </a:xfrm>
        </p:spPr>
        <p:txBody>
          <a:bodyPr>
            <a:normAutofit/>
          </a:bodyPr>
          <a:lstStyle/>
          <a:p>
            <a:pPr marL="0" indent="0">
              <a:buNone/>
            </a:pPr>
            <a:r>
              <a:rPr lang="en-US" sz="2800" b="1">
                <a:solidFill>
                  <a:schemeClr val="accent1"/>
                </a:solidFill>
                <a:latin typeface="Times New Roman" pitchFamily="18" charset="0"/>
                <a:cs typeface="Times New Roman" pitchFamily="18" charset="0"/>
              </a:rPr>
              <a:t>Objectives: </a:t>
            </a:r>
            <a:endParaRPr lang="en-US" sz="2800">
              <a:solidFill>
                <a:schemeClr val="accent1"/>
              </a:solidFill>
              <a:latin typeface="Times New Roman" pitchFamily="18" charset="0"/>
              <a:cs typeface="Times New Roman" pitchFamily="18" charset="0"/>
            </a:endParaRPr>
          </a:p>
          <a:p>
            <a:r>
              <a:rPr lang="en-US" sz="2800">
                <a:latin typeface="Times New Roman" pitchFamily="18" charset="0"/>
                <a:cs typeface="Times New Roman" pitchFamily="18" charset="0"/>
              </a:rPr>
              <a:t>Assess eating habits of adult women living in Ramallah</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̈Determine prevalence of overweight and obesity</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̈Determine main food sources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Identify existing services offered to women to help reduce obesity/overweight</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Assess women’s use of existing services designed to reduce risks</a:t>
            </a:r>
            <a:endParaRPr lang="en-US" sz="2800">
              <a:latin typeface="Times New Roman" pitchFamily="18" charset="0"/>
              <a:cs typeface="Times New Roman" pitchFamily="18" charset="0"/>
            </a:endParaRPr>
          </a:p>
          <a:p>
            <a:pPr lvl="1"/>
            <a:r>
              <a:rPr lang="en-US" sz="2800">
                <a:latin typeface="Times New Roman" pitchFamily="18" charset="0"/>
                <a:cs typeface="Times New Roman" pitchFamily="18" charset="0"/>
              </a:rPr>
              <a:t>Identify gaps in nutrition education resources </a:t>
            </a:r>
            <a:endParaRPr lang="en-US" sz="2800">
              <a:latin typeface="Times New Roman" pitchFamily="18" charset="0"/>
              <a:cs typeface="Times New Roman" pitchFamily="18" charset="0"/>
            </a:endParaRPr>
          </a:p>
          <a:p>
            <a:pPr lvl="1"/>
            <a:r>
              <a:rPr lang="en-US" sz="2800">
                <a:latin typeface="Times New Roman" pitchFamily="18" charset="0"/>
                <a:cs typeface="Times New Roman" pitchFamily="18" charset="0"/>
              </a:rPr>
              <a:t>Identify available nutrition counselling services in Ramallah</a:t>
            </a:r>
            <a:endParaRPr lang="en-US" sz="2800">
              <a:latin typeface="Times New Roman" pitchFamily="18" charset="0"/>
              <a:cs typeface="Times New Roman" pitchFamily="18" charset="0"/>
            </a:endParaRPr>
          </a:p>
          <a:p>
            <a:r>
              <a:rPr lang="en-US" sz="1800" i="1">
                <a:latin typeface="Times New Roman" pitchFamily="18" charset="0"/>
                <a:cs typeface="Times New Roman" pitchFamily="18" charset="0"/>
              </a:rPr>
              <a:t>(use strong verbs when writing objective such as increase, reduce, begin, or identify ---- describes a measurable outcome)</a:t>
            </a:r>
            <a:endParaRPr lang="en-US" sz="1800" i="1">
              <a:latin typeface="Times New Roman" pitchFamily="18" charset="0"/>
              <a:cs typeface="Times New Roman" pitchFamily="18" charset="0"/>
            </a:endParaRPr>
          </a:p>
          <a:p>
            <a:endParaRPr lang="en-US"/>
          </a:p>
          <a:p>
            <a:pPr lvl="1"/>
            <a:endParaRPr lang="en-US" sz="2800"/>
          </a:p>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1069848" y="685800"/>
            <a:ext cx="10058400" cy="5486400"/>
          </a:xfrm>
        </p:spPr>
        <p:txBody>
          <a:bodyPr>
            <a:normAutofit/>
          </a:bodyPr>
          <a:lstStyle/>
          <a:p>
            <a:pPr marL="0" indent="0">
              <a:buNone/>
            </a:pPr>
            <a:r>
              <a:rPr lang="en-US" sz="2800" b="1">
                <a:solidFill>
                  <a:schemeClr val="accent1"/>
                </a:solidFill>
              </a:rPr>
              <a:t>Types of data needed:</a:t>
            </a:r>
            <a:endParaRPr lang="en-US" sz="2800" b="1">
              <a:solidFill>
                <a:schemeClr val="accent1"/>
              </a:solidFill>
            </a:endParaRPr>
          </a:p>
          <a:p>
            <a:r>
              <a:rPr lang="en-US" sz="2800"/>
              <a:t>̈</a:t>
            </a:r>
            <a:r>
              <a:rPr lang="en-US" sz="2800">
                <a:latin typeface="Times New Roman" pitchFamily="18" charset="0"/>
                <a:cs typeface="Times New Roman" pitchFamily="18" charset="0"/>
              </a:rPr>
              <a:t>Number of overweight / obese women</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Dietary habits</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Types of counselling services available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̈how many women actually use these services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̈Eligibility to use services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Cost of food/ healthy food</a:t>
            </a:r>
            <a:endParaRPr lang="en-US" sz="280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Example:</a:t>
            </a:r>
            <a:endParaRPr lang="en-US"/>
          </a:p>
        </p:txBody>
      </p:sp>
      <p:sp>
        <p:nvSpPr>
          <p:cNvPr id="3" name="Content Placeholder 2"/>
          <p:cNvSpPr>
            <a14:cpLocks xmlns:a14="http://schemas.microsoft.com/office/drawing/2010/main" noGrp="1"/>
          </p:cNvSpPr>
          <p:nvPr>
            <p:ph idx="1"/>
          </p:nvPr>
        </p:nvSpPr>
        <p:spPr/>
        <p:txBody>
          <a:bodyPr/>
          <a:lstStyle/>
          <a:p>
            <a:pPr marL="0" indent="0">
              <a:buNone/>
            </a:pPr>
            <a:r>
              <a:rPr lang="en-US" sz="2400" dirty="0">
                <a:solidFill>
                  <a:srgbClr val="FF0000"/>
                </a:solidFill>
              </a:rPr>
              <a:t>Palestine has been experiencing a nutritional transition in food choices from the typical Mediterranean diet to the fast food pattern with possible consequences on obesity. Dietary habits of young adults are likely to have been affected. There are no data on prevalence of overweight and obesity in university students and on risk factors for obesity in this population. </a:t>
            </a:r>
            <a:endParaRPr lang="en-US" sz="2400" dirty="0">
              <a:solidFill>
                <a:srgbClr val="FF0000"/>
              </a:solidFill>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Step 3: collect Data</a:t>
            </a:r>
            <a:endParaRPr lang="en-US"/>
          </a:p>
        </p:txBody>
      </p:sp>
      <p:sp>
        <p:nvSpPr>
          <p:cNvPr id="5" name="Content Placeholder 4"/>
          <p:cNvSpPr>
            <a14:cpLocks xmlns:a14="http://schemas.microsoft.com/office/drawing/2010/main" noGrp="1"/>
          </p:cNvSpPr>
          <p:nvPr>
            <p:ph idx="1"/>
          </p:nvPr>
        </p:nvSpPr>
        <p:spPr/>
        <p:txBody>
          <a:bodyPr/>
          <a:lstStyle/>
          <a:p>
            <a:r>
              <a:rPr lang="en-US" sz="2800">
                <a:latin typeface="Times New Roman" pitchFamily="18" charset="0"/>
                <a:cs typeface="Times New Roman" pitchFamily="18" charset="0"/>
              </a:rPr>
              <a:t>Collect data about the “big picture”- the environment and community in which the target population lives and works– what lead to the development of the nutritional problem</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Once you understand the big picture, collect data about individuals who make up the target population </a:t>
            </a:r>
            <a:endParaRPr lang="en-US" sz="2800">
              <a:latin typeface="Times New Roman" pitchFamily="18" charset="0"/>
              <a:cs typeface="Times New Roman" pitchFamily="18" charset="0"/>
            </a:endParaRPr>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Collect Data </a:t>
            </a:r>
            <a:endParaRPr lang="en-US"/>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598436" y="2120900"/>
            <a:ext cx="7001477" cy="4051300"/>
          </a:xfrm>
        </p:spPr>
      </p:pic>
      <p:sp>
        <p:nvSpPr>
          <p:cNvPr id="6" name="TextBox 5"/>
          <p:cNvSpPr txBox="1"/>
          <p:nvPr/>
        </p:nvSpPr>
        <p:spPr>
          <a:xfrm>
            <a:off x="412595" y="4444798"/>
            <a:ext cx="3077736" cy="1754326"/>
          </a:xfrm>
          <a:prstGeom prst="rect">
            <a:avLst/>
          </a:prstGeom>
          <a:noFill/>
        </p:spPr>
        <p:txBody>
          <a:bodyPr wrap="square" rtlCol="0">
            <a:spAutoFit/>
          </a:bodyPr>
          <a:lstStyle/>
          <a:p>
            <a:r>
              <a:rPr lang="en-US" b="1">
                <a:solidFill>
                  <a:srgbClr val="FF0000"/>
                </a:solidFill>
              </a:rPr>
              <a:t>Examples of general categories of data that might be collected over the course of the assessment </a:t>
            </a:r>
            <a:endParaRPr lang="en-US" b="1">
              <a:solidFill>
                <a:srgbClr val="FF0000"/>
              </a:solidFill>
            </a:endParaRPr>
          </a:p>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Collect DATA</a:t>
            </a:r>
            <a:endParaRPr lang="en-US"/>
          </a:p>
        </p:txBody>
      </p:sp>
      <p:sp>
        <p:nvSpPr>
          <p:cNvPr id="3" name="Content Placeholder 2"/>
          <p:cNvSpPr>
            <a14:cpLocks xmlns:a14="http://schemas.microsoft.com/office/drawing/2010/main" noGrp="1"/>
          </p:cNvSpPr>
          <p:nvPr>
            <p:ph idx="1"/>
          </p:nvPr>
        </p:nvSpPr>
        <p:spPr/>
        <p:txBody>
          <a:bodyPr>
            <a:normAutofit/>
          </a:bodyPr>
          <a:lstStyle/>
          <a:p>
            <a:r>
              <a:rPr lang="en-US" sz="2400" b="1">
                <a:solidFill>
                  <a:srgbClr val="FF0000"/>
                </a:solidFill>
              </a:rPr>
              <a:t>Qualitative</a:t>
            </a:r>
            <a:r>
              <a:rPr lang="en-US" sz="2400"/>
              <a:t> and </a:t>
            </a:r>
            <a:r>
              <a:rPr lang="en-US" sz="2400" b="1">
                <a:solidFill>
                  <a:srgbClr val="FF0000"/>
                </a:solidFill>
              </a:rPr>
              <a:t>Quantitative</a:t>
            </a:r>
            <a:r>
              <a:rPr lang="en-US" sz="2400"/>
              <a:t> data help describe the community and its values, health problems, and needs </a:t>
            </a:r>
            <a:endParaRPr lang="en-US" sz="2400"/>
          </a:p>
          <a:p>
            <a:r>
              <a:rPr lang="en-US" sz="2400" b="1" u="sng">
                <a:solidFill>
                  <a:srgbClr val="FF0000"/>
                </a:solidFill>
              </a:rPr>
              <a:t>Qualitative</a:t>
            </a:r>
            <a:r>
              <a:rPr lang="en-US" sz="2400" b="1" u="sng"/>
              <a:t> </a:t>
            </a:r>
            <a:r>
              <a:rPr lang="en-US" sz="2400"/>
              <a:t>(primarily words, images) </a:t>
            </a:r>
            <a:endParaRPr lang="en-US" sz="2400"/>
          </a:p>
          <a:p>
            <a:pPr lvl="1"/>
            <a:r>
              <a:rPr lang="en-US" sz="2400"/>
              <a:t>Interviews</a:t>
            </a:r>
            <a:br>
              <a:rPr lang="en-US" sz="2400"/>
            </a:br>
            <a:r>
              <a:rPr lang="en-US" sz="2400"/>
              <a:t>Focus groups and town hall meetings</a:t>
            </a:r>
            <a:br>
              <a:rPr lang="en-US" sz="2400"/>
            </a:br>
            <a:r>
              <a:rPr lang="en-US" sz="2400"/>
              <a:t>Questionnaires using open‐ended questions</a:t>
            </a:r>
            <a:endParaRPr lang="en-US" sz="2400"/>
          </a:p>
          <a:p>
            <a:pPr lvl="2"/>
            <a:r>
              <a:rPr lang="en-US" sz="2400"/>
              <a:t>Gathering insights from key informants and stakeholders (people and organizations invested in identifying and addressing the nutritional problem) in the community  </a:t>
            </a:r>
            <a:endParaRPr lang="en-US" sz="240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38060" y="240792"/>
            <a:ext cx="3119628" cy="172516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COLLECT DATA </a:t>
            </a:r>
            <a:endParaRPr lang="en-US"/>
          </a:p>
        </p:txBody>
      </p:sp>
      <p:sp>
        <p:nvSpPr>
          <p:cNvPr id="3" name="Content Placeholder 2"/>
          <p:cNvSpPr>
            <a14:cpLocks xmlns:a14="http://schemas.microsoft.com/office/drawing/2010/main" noGrp="1"/>
          </p:cNvSpPr>
          <p:nvPr>
            <p:ph idx="1"/>
          </p:nvPr>
        </p:nvSpPr>
        <p:spPr/>
        <p:txBody>
          <a:bodyPr/>
          <a:lstStyle/>
          <a:p>
            <a:pPr marL="0" indent="0">
              <a:buNone/>
            </a:pPr>
            <a:r>
              <a:rPr lang="en-US" sz="2400" b="1" u="sng">
                <a:solidFill>
                  <a:srgbClr val="FF0000"/>
                </a:solidFill>
              </a:rPr>
              <a:t>Quantitative data </a:t>
            </a:r>
            <a:r>
              <a:rPr lang="en-US" sz="2400"/>
              <a:t>(primarily numbers) </a:t>
            </a:r>
            <a:endParaRPr lang="en-US" sz="2400"/>
          </a:p>
          <a:p>
            <a:r>
              <a:rPr lang="en-US" sz="2400"/>
              <a:t>Vital statistics</a:t>
            </a:r>
            <a:endParaRPr lang="en-US" sz="2400"/>
          </a:p>
          <a:p>
            <a:r>
              <a:rPr lang="en-US" sz="2400"/>
              <a:t>School and medical records </a:t>
            </a:r>
            <a:endParaRPr lang="en-US" sz="2400"/>
          </a:p>
          <a:p>
            <a:r>
              <a:rPr lang="en-US" sz="2400"/>
              <a:t> Surveys of target groups </a:t>
            </a:r>
            <a:endParaRPr lang="en-US" sz="2400"/>
          </a:p>
          <a:p>
            <a:r>
              <a:rPr lang="en-US" sz="2400"/>
              <a:t>Published research studies </a:t>
            </a:r>
            <a:endParaRPr lang="en-US" sz="2400"/>
          </a:p>
          <a:p>
            <a:endParaRPr lang="en-US"/>
          </a:p>
          <a:p>
            <a:endParaRPr lang="en-US"/>
          </a:p>
        </p:txBody>
      </p:sp>
      <p:pic>
        <p:nvPicPr>
          <p:cNvPr id="4" name="Picture 3"/>
          <p:cNvPicPr>
            <a:picLocks noChangeAspect="1"/>
          </p:cNvPicPr>
          <p:nvPr/>
        </p:nvPicPr>
        <p:blipFill>
          <a:blip r:embed="rId1"/>
          <a:stretch>
            <a:fillRect/>
          </a:stretch>
        </p:blipFill>
        <p:spPr>
          <a:xfrm>
            <a:off x="6400800" y="2942590"/>
            <a:ext cx="3310890" cy="24066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14:cpLocks xmlns:a14="http://schemas.microsoft.com/office/drawing/2010/main" noGrp="1"/>
          </p:cNvSpPr>
          <p:nvPr>
            <p:ph type="title"/>
          </p:nvPr>
        </p:nvSpPr>
        <p:spPr/>
        <p:txBody>
          <a:bodyPr/>
          <a:lstStyle/>
          <a:p>
            <a:r>
              <a:rPr lang="en-US"/>
              <a:t>Community characteristics data </a:t>
            </a:r>
            <a:endParaRPr lang="en-US"/>
          </a:p>
        </p:txBody>
      </p:sp>
      <p:sp>
        <p:nvSpPr>
          <p:cNvPr id="3" name="Content Placeholder 2"/>
          <p:cNvSpPr>
            <a14:cpLocks xmlns:a14="http://schemas.microsoft.com/office/drawing/2010/main" noGrp="1"/>
          </p:cNvSpPr>
          <p:nvPr>
            <p:ph idx="1"/>
          </p:nvPr>
        </p:nvSpPr>
        <p:spPr/>
        <p:txBody>
          <a:bodyPr/>
          <a:lstStyle/>
          <a:p>
            <a:r>
              <a:rPr lang="en-US" sz="2400" b="1">
                <a:latin typeface="Times New Roman" pitchFamily="18" charset="0"/>
                <a:cs typeface="Times New Roman" pitchFamily="18" charset="0"/>
              </a:rPr>
              <a:t>Community organizational power and structures </a:t>
            </a:r>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How the community operates politically/ power structure ( information about the health services/policies in the community </a:t>
            </a:r>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Demographic data and trends ( sex, age, race, living arrangements in a community)</a:t>
            </a:r>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Community health ( health data about disease rates and causes, disability, death</a:t>
            </a:r>
            <a:endParaRPr lang="en-US" sz="2400" b="1">
              <a:latin typeface="Times New Roman" pitchFamily="18" charset="0"/>
              <a:cs typeface="Times New Roman" pitchFamily="18" charset="0"/>
            </a:endParaRPr>
          </a:p>
          <a:p>
            <a:r>
              <a:rPr lang="en-US" sz="2400" b="1">
                <a:latin typeface="Times New Roman" pitchFamily="18" charset="0"/>
                <a:cs typeface="Times New Roman" pitchFamily="18" charset="0"/>
              </a:rPr>
              <a:t>Existing community services and programs</a:t>
            </a:r>
            <a:endParaRPr lang="en-US" sz="2400">
              <a:latin typeface="Times New Roman" pitchFamily="18" charset="0"/>
              <a:cs typeface="Times New Roman" pitchFamily="18" charset="0"/>
            </a:endParaRPr>
          </a:p>
          <a:p>
            <a:endParaRPr lang="en-US"/>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71538" y="757238"/>
            <a:ext cx="10256710" cy="5414962"/>
          </a:xfrm>
        </p:spPr>
        <p:txBody>
          <a:bodyPr/>
          <a:lstStyle/>
          <a:p>
            <a:r>
              <a:rPr lang="en-US" dirty="0"/>
              <a:t>Three types of prevention efforts</a:t>
            </a:r>
            <a:endParaRPr lang="en-US" dirty="0"/>
          </a:p>
          <a:p>
            <a:r>
              <a:rPr lang="en-US" dirty="0"/>
              <a:t>Primary, secondary and Tertiary preventions </a:t>
            </a:r>
            <a:endParaRPr lang="en-US" dirty="0"/>
          </a:p>
          <a:p>
            <a:endParaRPr lang="en-US" dirty="0"/>
          </a:p>
        </p:txBody>
      </p:sp>
      <p:pic>
        <p:nvPicPr>
          <p:cNvPr id="1025" name="Picture 1" descr="page15image384454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99457" y="2024743"/>
            <a:ext cx="7353300" cy="383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a:t>Where to collect data about the community? </a:t>
            </a:r>
            <a:br>
              <a:rPr lang="en-US"/>
            </a:br>
            <a:endParaRPr lang="en-US"/>
          </a:p>
        </p:txBody>
      </p:sp>
      <p:sp>
        <p:nvSpPr>
          <p:cNvPr id="3" name="Content Placeholder 2"/>
          <p:cNvSpPr>
            <a14:cpLocks xmlns:a14="http://schemas.microsoft.com/office/drawing/2010/main" noGrp="1"/>
          </p:cNvSpPr>
          <p:nvPr>
            <p:ph idx="1"/>
          </p:nvPr>
        </p:nvSpPr>
        <p:spPr>
          <a:xfrm>
            <a:off x="1069848" y="2121408"/>
            <a:ext cx="10695432" cy="4050792"/>
          </a:xfrm>
        </p:spPr>
        <p:txBody>
          <a:bodyPr/>
          <a:lstStyle/>
          <a:p>
            <a:pPr marL="0" indent="0">
              <a:buNone/>
            </a:pPr>
            <a:r>
              <a:rPr lang="en-US" sz="2400" dirty="0">
                <a:latin typeface="Times New Roman" pitchFamily="18" charset="0"/>
                <a:cs typeface="Times New Roman" pitchFamily="18" charset="0"/>
              </a:rPr>
              <a:t>Methods of Obtaining Data about the Target Population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Using existing data from large-scale/small scale surveys/literature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New data </a:t>
            </a:r>
            <a:endParaRPr lang="en-US" sz="2400" dirty="0">
              <a:latin typeface="Times New Roman" pitchFamily="18" charset="0"/>
              <a:cs typeface="Times New Roman" pitchFamily="18" charset="0"/>
            </a:endParaRPr>
          </a:p>
          <a:p>
            <a:pPr lvl="1"/>
            <a:r>
              <a:rPr lang="en-US" sz="2400" b="1" i="1" dirty="0">
                <a:latin typeface="Times New Roman" pitchFamily="18" charset="0"/>
                <a:cs typeface="Times New Roman" pitchFamily="18" charset="0"/>
              </a:rPr>
              <a:t>Survey (more specifically a Nutrition Survey) </a:t>
            </a:r>
            <a:endParaRPr lang="en-US" sz="2400" b="1" i="1" dirty="0">
              <a:latin typeface="Times New Roman" pitchFamily="18" charset="0"/>
              <a:cs typeface="Times New Roman" pitchFamily="18" charset="0"/>
            </a:endParaRPr>
          </a:p>
          <a:p>
            <a:pPr lvl="1"/>
            <a:r>
              <a:rPr lang="en-US" sz="2400" b="1" i="1" dirty="0">
                <a:latin typeface="Times New Roman" pitchFamily="18" charset="0"/>
                <a:cs typeface="Times New Roman" pitchFamily="18" charset="0"/>
              </a:rPr>
              <a:t>Screening</a:t>
            </a:r>
            <a:endParaRPr lang="en-US" sz="2400" b="1" i="1" dirty="0">
              <a:latin typeface="Times New Roman" pitchFamily="18" charset="0"/>
              <a:cs typeface="Times New Roman" pitchFamily="18" charset="0"/>
            </a:endParaRPr>
          </a:p>
          <a:p>
            <a:pPr lvl="1"/>
            <a:r>
              <a:rPr lang="en-US" sz="2400" b="1" i="1" dirty="0">
                <a:latin typeface="Times New Roman" pitchFamily="18" charset="0"/>
                <a:cs typeface="Times New Roman" pitchFamily="18" charset="0"/>
              </a:rPr>
              <a:t>Focus groups</a:t>
            </a:r>
            <a:endParaRPr lang="en-US" sz="2400" b="1" i="1" dirty="0">
              <a:latin typeface="Times New Roman" pitchFamily="18" charset="0"/>
              <a:cs typeface="Times New Roman" pitchFamily="18" charset="0"/>
            </a:endParaRPr>
          </a:p>
          <a:p>
            <a:pPr lvl="1"/>
            <a:r>
              <a:rPr lang="en-US" sz="2400" b="1" i="1" dirty="0">
                <a:latin typeface="Times New Roman" pitchFamily="18" charset="0"/>
                <a:cs typeface="Times New Roman" pitchFamily="18" charset="0"/>
              </a:rPr>
              <a:t>Health Risk Appraisal </a:t>
            </a:r>
            <a:endParaRPr lang="en-US" sz="2400" b="1" i="1" dirty="0">
              <a:latin typeface="Times New Roman" pitchFamily="18" charset="0"/>
              <a:cs typeface="Times New Roman" pitchFamily="18" charset="0"/>
            </a:endParaRPr>
          </a:p>
          <a:p>
            <a:pPr lvl="1"/>
            <a:r>
              <a:rPr lang="en-US" sz="2400" b="1" i="1" dirty="0">
                <a:latin typeface="Times New Roman" pitchFamily="18" charset="0"/>
                <a:cs typeface="Times New Roman" pitchFamily="18" charset="0"/>
              </a:rPr>
              <a:t>Interviews with key informants </a:t>
            </a:r>
            <a:endParaRPr lang="en-US" sz="2400" b="1" i="1" dirty="0">
              <a:latin typeface="Times New Roman" pitchFamily="18" charset="0"/>
              <a:cs typeface="Times New Roman" pitchFamily="18" charset="0"/>
            </a:endParaRPr>
          </a:p>
          <a:p>
            <a:pPr lvl="1"/>
            <a:r>
              <a:rPr lang="en-US" sz="2400" b="1" i="1" dirty="0">
                <a:latin typeface="Times New Roman" pitchFamily="18" charset="0"/>
                <a:cs typeface="Times New Roman" pitchFamily="18" charset="0"/>
              </a:rPr>
              <a:t>Direct assessment of nutrition status </a:t>
            </a:r>
            <a:endParaRPr lang="en-US" sz="2400" b="1" i="1" dirty="0">
              <a:latin typeface="Times New Roman" pitchFamily="18" charset="0"/>
              <a:cs typeface="Times New Roman" pitchFamily="18" charset="0"/>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1069848" y="457200"/>
            <a:ext cx="10058400" cy="5715000"/>
          </a:xfrm>
        </p:spPr>
        <p:txBody>
          <a:bodyPr/>
          <a:lstStyle/>
          <a:p>
            <a:pPr marL="0" indent="0">
              <a:buNone/>
            </a:pPr>
            <a:r>
              <a:rPr lang="en-US"/>
              <a:t>For Palestine, consider the following resources: </a:t>
            </a:r>
            <a:endParaRPr lang="en-US"/>
          </a:p>
          <a:p>
            <a:pPr marL="0" indent="0">
              <a:buNone/>
            </a:pPr>
            <a:endParaRPr lang="en-US"/>
          </a:p>
          <a:p>
            <a:r>
              <a:rPr lang="en-US" sz="2400">
                <a:solidFill>
                  <a:srgbClr val="FF0000"/>
                </a:solidFill>
              </a:rPr>
              <a:t>PCBS: http://www.pcbs.gov.ps/default.aspx </a:t>
            </a:r>
            <a:endParaRPr lang="en-US" sz="2400">
              <a:solidFill>
                <a:srgbClr val="FF0000"/>
              </a:solidFill>
            </a:endParaRPr>
          </a:p>
          <a:p>
            <a:r>
              <a:rPr lang="en-US" sz="2400">
                <a:solidFill>
                  <a:srgbClr val="FF0000"/>
                </a:solidFill>
              </a:rPr>
              <a:t>WHO: http://www.emro.who.int/pse/publications-who/ </a:t>
            </a:r>
            <a:endParaRPr lang="en-US" sz="2400">
              <a:solidFill>
                <a:srgbClr val="FF0000"/>
              </a:solidFill>
            </a:endParaRPr>
          </a:p>
          <a:p>
            <a:r>
              <a:rPr lang="en-US" sz="2400">
                <a:solidFill>
                  <a:srgbClr val="FF0000"/>
                </a:solidFill>
              </a:rPr>
              <a:t>WFP: https://www1.wfp.org/countries/state-palestine </a:t>
            </a:r>
            <a:endParaRPr lang="en-US" sz="2400">
              <a:solidFill>
                <a:srgbClr val="FF0000"/>
              </a:solidFill>
            </a:endParaRPr>
          </a:p>
          <a:p>
            <a:r>
              <a:rPr lang="en-US" sz="2400">
                <a:solidFill>
                  <a:srgbClr val="FF0000"/>
                </a:solidFill>
              </a:rPr>
              <a:t>Palestinian MoH: https://www.site.moh.ps/ </a:t>
            </a:r>
            <a:endParaRPr lang="en-US" sz="2400">
              <a:solidFill>
                <a:srgbClr val="FF0000"/>
              </a:solidFill>
            </a:endParaRPr>
          </a:p>
          <a:p>
            <a:r>
              <a:rPr lang="en-US" sz="2400">
                <a:solidFill>
                  <a:srgbClr val="FF0000"/>
                </a:solidFill>
              </a:rPr>
              <a:t>UNICEF: https://www.unicef.org/sop/ </a:t>
            </a:r>
            <a:endParaRPr lang="en-US" sz="2400">
              <a:solidFill>
                <a:srgbClr val="FF0000"/>
              </a:solidFill>
            </a:endParaRPr>
          </a:p>
          <a:p>
            <a:r>
              <a:rPr lang="en-US" sz="2400">
                <a:solidFill>
                  <a:srgbClr val="FF0000"/>
                </a:solidFill>
              </a:rPr>
              <a:t>Institute for Health Metrics and Evaluation (IHME): http://www.healthdata.org/palestine </a:t>
            </a:r>
            <a:endParaRPr lang="en-US" sz="2400">
              <a:solidFill>
                <a:srgbClr val="FF0000"/>
              </a:solidFill>
            </a:endParaRPr>
          </a:p>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Surveys</a:t>
            </a:r>
            <a:endParaRPr lang="en-US"/>
          </a:p>
        </p:txBody>
      </p:sp>
      <p:sp>
        <p:nvSpPr>
          <p:cNvPr id="3" name="Content Placeholder 2"/>
          <p:cNvSpPr>
            <a14:cpLocks xmlns:a14="http://schemas.microsoft.com/office/drawing/2010/main" noGrp="1"/>
          </p:cNvSpPr>
          <p:nvPr>
            <p:ph idx="1"/>
          </p:nvPr>
        </p:nvSpPr>
        <p:spPr>
          <a:xfrm>
            <a:off x="1069848" y="2121408"/>
            <a:ext cx="10058400" cy="4050792"/>
          </a:xfrm>
        </p:spPr>
        <p:txBody>
          <a:bodyPr/>
          <a:lstStyle/>
          <a:p>
            <a:r>
              <a:rPr lang="en-US" sz="2400" b="1">
                <a:solidFill>
                  <a:srgbClr val="FF0000"/>
                </a:solidFill>
              </a:rPr>
              <a:t>A systematic study of a cross-section of individuals who represent the target population</a:t>
            </a:r>
            <a:endParaRPr lang="en-US" sz="2400" b="1">
              <a:solidFill>
                <a:srgbClr val="FF0000"/>
              </a:solidFill>
            </a:endParaRPr>
          </a:p>
          <a:p>
            <a:endParaRPr lang="en-US" sz="2400"/>
          </a:p>
          <a:p>
            <a:pPr lvl="1"/>
            <a:r>
              <a:rPr lang="en-US" sz="2400"/>
              <a:t>Relatively inexpensive</a:t>
            </a:r>
            <a:endParaRPr lang="en-US" sz="2400"/>
          </a:p>
          <a:p>
            <a:pPr lvl="1"/>
            <a:r>
              <a:rPr lang="en-US" sz="2400"/>
              <a:t>can be used to collect qualitative or quantitative data</a:t>
            </a:r>
            <a:endParaRPr lang="en-US" sz="2400"/>
          </a:p>
          <a:p>
            <a:pPr lvl="1"/>
            <a:r>
              <a:rPr lang="en-US" sz="2400"/>
              <a:t>Can be used in formal, structured interviews;</a:t>
            </a:r>
            <a:endParaRPr lang="en-US" sz="2400"/>
          </a:p>
          <a:p>
            <a:pPr lvl="1"/>
            <a:r>
              <a:rPr lang="en-US" sz="2400"/>
              <a:t> By phone, by mail, or online</a:t>
            </a:r>
            <a:endParaRPr lang="en-US" sz="2400"/>
          </a:p>
          <a:p>
            <a:pPr lvl="1"/>
            <a:r>
              <a:rPr lang="en-US" sz="2400"/>
              <a:t>Some surveys are self administered </a:t>
            </a:r>
            <a:endParaRPr lang="en-US" sz="2400"/>
          </a:p>
          <a:p>
            <a:pPr lvl="1"/>
            <a:r>
              <a:rPr lang="en-US" sz="2400"/>
              <a:t>Other surveys can be administered by an expert </a:t>
            </a:r>
            <a:endParaRPr 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SURVEYS</a:t>
            </a:r>
            <a:endParaRPr lang="en-US"/>
          </a:p>
        </p:txBody>
      </p:sp>
      <p:sp>
        <p:nvSpPr>
          <p:cNvPr id="3" name="Content Placeholder 2"/>
          <p:cNvSpPr>
            <a14:cpLocks xmlns:a14="http://schemas.microsoft.com/office/drawing/2010/main" noGrp="1"/>
          </p:cNvSpPr>
          <p:nvPr>
            <p:ph idx="1"/>
          </p:nvPr>
        </p:nvSpPr>
        <p:spPr/>
        <p:txBody>
          <a:bodyPr/>
          <a:lstStyle/>
          <a:p>
            <a:pPr marL="0" indent="0">
              <a:buNone/>
            </a:pPr>
            <a:r>
              <a:rPr lang="en-US" sz="2400"/>
              <a:t>When conducting surveys, consider the </a:t>
            </a:r>
            <a:endParaRPr lang="en-US" sz="2400"/>
          </a:p>
          <a:p>
            <a:r>
              <a:rPr lang="en-US" sz="2400"/>
              <a:t>Purpose</a:t>
            </a:r>
            <a:endParaRPr lang="en-US" sz="2400"/>
          </a:p>
          <a:p>
            <a:r>
              <a:rPr lang="en-US" sz="2400"/>
              <a:t>Most nutrition surveys are carried out to assess the food consumption of households or individuals, evaluate eating patterns etc.</a:t>
            </a:r>
            <a:endParaRPr lang="en-US" sz="2400"/>
          </a:p>
          <a:p>
            <a:r>
              <a:rPr lang="en-US" sz="2400"/>
              <a:t>Trained professionals conduct and analyze surveys</a:t>
            </a:r>
            <a:endParaRPr lang="en-US" sz="2400"/>
          </a:p>
          <a:p>
            <a:r>
              <a:rPr lang="en-US" sz="2400"/>
              <a:t>Readability, clarity of the survey, literacy issues ..</a:t>
            </a:r>
            <a:endParaRPr lang="en-US" sz="2400"/>
          </a:p>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7447" y="6460607"/>
            <a:ext cx="9807879" cy="276999"/>
          </a:xfrm>
          <a:prstGeom prst="rect">
            <a:avLst/>
          </a:prstGeom>
          <a:noFill/>
        </p:spPr>
        <p:txBody>
          <a:bodyPr wrap="square" rtlCol="0">
            <a:spAutoFit/>
          </a:bodyPr>
          <a:lstStyle/>
          <a:p>
            <a:r>
              <a:rPr lang="en-US" sz="1200"/>
              <a:t>https://www.paho.org/en/documents/global-school-based-student-health-survey-gshs-core-expanded-questions-alcohol-use-module</a:t>
            </a:r>
            <a:endParaRPr lang="en-US" sz="1200"/>
          </a:p>
        </p:txBody>
      </p:sp>
      <p:sp>
        <p:nvSpPr>
          <p:cNvPr id="5" name="TextBox 4"/>
          <p:cNvSpPr txBox="1"/>
          <p:nvPr/>
        </p:nvSpPr>
        <p:spPr>
          <a:xfrm>
            <a:off x="1402915" y="475989"/>
            <a:ext cx="6162806" cy="369332"/>
          </a:xfrm>
          <a:prstGeom prst="rect">
            <a:avLst/>
          </a:prstGeom>
          <a:noFill/>
        </p:spPr>
        <p:txBody>
          <a:bodyPr wrap="square" rtlCol="0">
            <a:spAutoFit/>
          </a:bodyPr>
          <a:lstStyle/>
          <a:p>
            <a:r>
              <a:rPr lang="en-US"/>
              <a:t>Example of PAHO/ WHO survey </a:t>
            </a:r>
            <a:endParaRPr lang="en-US"/>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16690" y="802878"/>
            <a:ext cx="7878871" cy="552276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1069848" y="484632"/>
            <a:ext cx="10058400" cy="879473"/>
          </a:xfrm>
        </p:spPr>
        <p:txBody>
          <a:bodyPr>
            <a:normAutofit fontScale="90000"/>
          </a:bodyPr>
          <a:lstStyle/>
          <a:p>
            <a:r>
              <a:rPr lang="en-US"/>
              <a:t>Screening </a:t>
            </a:r>
            <a:br>
              <a:rPr lang="en-US"/>
            </a:br>
            <a:endParaRPr lang="en-US"/>
          </a:p>
        </p:txBody>
      </p:sp>
      <p:sp>
        <p:nvSpPr>
          <p:cNvPr id="3" name="Content Placeholder 2"/>
          <p:cNvSpPr>
            <a14:cpLocks xmlns:a14="http://schemas.microsoft.com/office/drawing/2010/main" noGrp="1"/>
          </p:cNvSpPr>
          <p:nvPr>
            <p:ph idx="1"/>
          </p:nvPr>
        </p:nvSpPr>
        <p:spPr>
          <a:xfrm>
            <a:off x="1069848" y="1364105"/>
            <a:ext cx="10058400" cy="4808095"/>
          </a:xfrm>
        </p:spPr>
        <p:txBody>
          <a:bodyPr/>
          <a:lstStyle/>
          <a:p>
            <a:r>
              <a:rPr lang="en-US" sz="2400" dirty="0">
                <a:latin typeface="Times New Roman" pitchFamily="18" charset="0"/>
                <a:cs typeface="Times New Roman" pitchFamily="18" charset="0"/>
              </a:rPr>
              <a:t>In a screening, people from the community are invited to have an assessment made of a health risk or behavior. Their screening value is then compared with a predetermined cut point or risk level</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Screenings occur in both clinical practice and community settings </a:t>
            </a:r>
            <a:endParaRPr lang="en-US" sz="2400" dirty="0">
              <a:latin typeface="Times New Roman" pitchFamily="18" charset="0"/>
              <a:cs typeface="Times New Roman" pitchFamily="18" charset="0"/>
            </a:endParaRPr>
          </a:p>
          <a:p>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77520" y="3585298"/>
            <a:ext cx="6880487" cy="287546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498348" y="272361"/>
            <a:ext cx="10058400" cy="1609344"/>
          </a:xfrm>
        </p:spPr>
        <p:txBody>
          <a:bodyPr/>
          <a:lstStyle/>
          <a:p>
            <a:r>
              <a:rPr lang="en-US"/>
              <a:t>Focus Groups </a:t>
            </a:r>
            <a:br>
              <a:rPr lang="en-US"/>
            </a:br>
            <a:endParaRPr lang="en-US"/>
          </a:p>
        </p:txBody>
      </p:sp>
      <p:sp>
        <p:nvSpPr>
          <p:cNvPr id="3" name="Content Placeholder 2"/>
          <p:cNvSpPr>
            <a14:cpLocks xmlns:a14="http://schemas.microsoft.com/office/drawing/2010/main" noGrp="1"/>
          </p:cNvSpPr>
          <p:nvPr>
            <p:ph idx="1"/>
          </p:nvPr>
        </p:nvSpPr>
        <p:spPr>
          <a:xfrm>
            <a:off x="636814" y="1404257"/>
            <a:ext cx="11185072" cy="4767943"/>
          </a:xfrm>
        </p:spPr>
        <p:txBody>
          <a:bodyPr>
            <a:normAutofit/>
          </a:bodyPr>
          <a:lstStyle/>
          <a:p>
            <a:r>
              <a:rPr lang="en-US" sz="2400" dirty="0">
                <a:latin typeface="Times New Roman" pitchFamily="18" charset="0"/>
                <a:cs typeface="Times New Roman" pitchFamily="18" charset="0"/>
              </a:rPr>
              <a:t>Focus groups usually consist of 5 to 12 people who meet in sessions lasting about 1 to 3 hours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Discuss concerns, experiences, beliefs, or problems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Focus groups provide insights about new products and services, research data and information about key variables used in quantitative studies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 trained moderator leads focus groups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Asking open-ended questions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The information obtained from focus group interviews is then used to provide direction for the needs assessment or to change a marketing strategy, product, or existing program</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Provide qualitative data </a:t>
            </a:r>
            <a:endParaRPr lang="en-US" sz="2400" dirty="0">
              <a:latin typeface="Times New Roman" pitchFamily="18" charset="0"/>
              <a:cs typeface="Times New Roman" pitchFamily="18" charset="0"/>
            </a:endParaRPr>
          </a:p>
          <a:p>
            <a:endParaRPr lang="en-US" sz="2400" dirty="0"/>
          </a:p>
          <a:p>
            <a:endParaRPr lang="en-US" sz="2400" dirty="0"/>
          </a:p>
          <a:p>
            <a:endParaRPr lang="en-US" sz="2400" dirty="0"/>
          </a:p>
          <a:p>
            <a:endParaRPr lang="en-US" sz="2400" dirty="0"/>
          </a:p>
          <a:p>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1135163" y="1207008"/>
            <a:ext cx="10058400" cy="4050792"/>
          </a:xfrm>
        </p:spPr>
        <p:txBody>
          <a:bodyPr/>
          <a:lstStyle/>
          <a:p>
            <a:pPr marL="0" indent="0">
              <a:buNone/>
            </a:pPr>
            <a:endParaRPr lang="en-US" sz="2400">
              <a:latin typeface="Times New Roman" pitchFamily="18" charset="0"/>
              <a:cs typeface="Times New Roman" pitchFamily="18" charset="0"/>
            </a:endParaRPr>
          </a:p>
          <a:p>
            <a:pPr marL="0" indent="0">
              <a:buNone/>
            </a:pPr>
            <a:r>
              <a:rPr lang="en-US" sz="2400">
                <a:latin typeface="Times New Roman" pitchFamily="18" charset="0"/>
                <a:cs typeface="Times New Roman" pitchFamily="18" charset="0"/>
              </a:rPr>
              <a:t>“The Johns Hopkins Hospital staff, for example, used focus groups to help them understand why some clients were not complying with cardiovascular health promotion programs to control hypercholesterolemia”</a:t>
            </a:r>
            <a:endParaRPr lang="en-US" sz="2400">
              <a:latin typeface="Times New Roman" pitchFamily="18" charset="0"/>
              <a:cs typeface="Times New Roman" pitchFamily="18" charset="0"/>
            </a:endParaRPr>
          </a:p>
          <a:p>
            <a:pPr marL="0" indent="0">
              <a:buNone/>
            </a:pPr>
            <a:r>
              <a:rPr lang="en-US" sz="2400">
                <a:latin typeface="Times New Roman" pitchFamily="18" charset="0"/>
                <a:cs typeface="Times New Roman" pitchFamily="18" charset="0"/>
              </a:rPr>
              <a:t>We gather information about development of disease/behavior and barriers in accessing resources and programs </a:t>
            </a:r>
            <a:endParaRPr lang="en-US" sz="2400">
              <a:latin typeface="Times New Roman" pitchFamily="18" charset="0"/>
              <a:cs typeface="Times New Roman" pitchFamily="18" charset="0"/>
            </a:endParaRPr>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Interviews with Key Informants </a:t>
            </a:r>
            <a:br>
              <a:rPr lang="en-US"/>
            </a:br>
            <a:endParaRPr lang="en-US"/>
          </a:p>
        </p:txBody>
      </p:sp>
      <p:sp>
        <p:nvSpPr>
          <p:cNvPr id="3" name="Content Placeholder 2"/>
          <p:cNvSpPr>
            <a14:cpLocks xmlns:a14="http://schemas.microsoft.com/office/drawing/2010/main" noGrp="1"/>
          </p:cNvSpPr>
          <p:nvPr>
            <p:ph idx="1"/>
          </p:nvPr>
        </p:nvSpPr>
        <p:spPr>
          <a:xfrm>
            <a:off x="1069848" y="1911343"/>
            <a:ext cx="10058400" cy="4050792"/>
          </a:xfrm>
        </p:spPr>
        <p:txBody>
          <a:bodyPr/>
          <a:lstStyle/>
          <a:p>
            <a:r>
              <a:rPr lang="en-US" sz="3200" b="1">
                <a:solidFill>
                  <a:schemeClr val="accent1"/>
                </a:solidFill>
                <a:latin typeface="Times New Roman" pitchFamily="18" charset="0"/>
                <a:cs typeface="Times New Roman" pitchFamily="18" charset="0"/>
              </a:rPr>
              <a:t>Key informants may have worked with the target population </a:t>
            </a:r>
            <a:endParaRPr lang="en-US" sz="3200" b="1">
              <a:solidFill>
                <a:schemeClr val="accent1"/>
              </a:solidFill>
              <a:latin typeface="Times New Roman" pitchFamily="18" charset="0"/>
              <a:cs typeface="Times New Roman" pitchFamily="18" charset="0"/>
            </a:endParaRPr>
          </a:p>
          <a:p>
            <a:r>
              <a:rPr lang="en-US" sz="3200" b="1">
                <a:solidFill>
                  <a:schemeClr val="accent1"/>
                </a:solidFill>
                <a:latin typeface="Times New Roman" pitchFamily="18" charset="0"/>
                <a:cs typeface="Times New Roman" pitchFamily="18" charset="0"/>
              </a:rPr>
              <a:t>Interviews with key informants may also reveal whether the target population perceives a nutritional problem and which actions for addressing the problem are culturally appropriate </a:t>
            </a:r>
            <a:endParaRPr lang="en-US" sz="3200" b="1">
              <a:solidFill>
                <a:schemeClr val="accent1"/>
              </a:solidFill>
              <a:latin typeface="Times New Roman" pitchFamily="18" charset="0"/>
              <a:cs typeface="Times New Roman" pitchFamily="18" charset="0"/>
            </a:endParaRPr>
          </a:p>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a:t>Direct Assessment of Nutritional Status </a:t>
            </a:r>
            <a:br>
              <a:rPr lang="en-US"/>
            </a:br>
            <a:endParaRPr lang="en-US"/>
          </a:p>
        </p:txBody>
      </p:sp>
      <p:sp>
        <p:nvSpPr>
          <p:cNvPr id="3" name="Content Placeholder 2"/>
          <p:cNvSpPr>
            <a14:cpLocks xmlns:a14="http://schemas.microsoft.com/office/drawing/2010/main" noGrp="1"/>
          </p:cNvSpPr>
          <p:nvPr>
            <p:ph idx="1"/>
          </p:nvPr>
        </p:nvSpPr>
        <p:spPr/>
        <p:txBody>
          <a:bodyPr/>
          <a:lstStyle/>
          <a:p>
            <a:r>
              <a:rPr lang="en-US" sz="2400" b="1">
                <a:solidFill>
                  <a:schemeClr val="accent1"/>
                </a:solidFill>
                <a:latin typeface="Times New Roman" pitchFamily="18" charset="0"/>
                <a:cs typeface="Times New Roman" pitchFamily="18" charset="0"/>
              </a:rPr>
              <a:t>Using  dietary, laboratory, anthropometric, and clinical </a:t>
            </a:r>
            <a:r>
              <a:rPr lang="en-US" sz="2400">
                <a:latin typeface="Times New Roman" pitchFamily="18" charset="0"/>
                <a:cs typeface="Times New Roman" pitchFamily="18" charset="0"/>
              </a:rPr>
              <a:t>measurements of individuals to identify those with malnutrition or a nutritional deficiency state </a:t>
            </a:r>
            <a:endParaRPr lang="en-US" sz="2400">
              <a:latin typeface="Times New Roman" pitchFamily="18" charset="0"/>
              <a:cs typeface="Times New Roman" pitchFamily="18" charset="0"/>
            </a:endParaRPr>
          </a:p>
          <a:p>
            <a:endParaRPr lang="en-US"/>
          </a:p>
        </p:txBody>
      </p:sp>
      <p:pic>
        <p:nvPicPr>
          <p:cNvPr id="4" name="Picture 3"/>
          <p:cNvPicPr>
            <a:picLocks noChangeAspect="1"/>
          </p:cNvPicPr>
          <p:nvPr/>
        </p:nvPicPr>
        <p:blipFill>
          <a:blip r:embed="rId1"/>
          <a:stretch>
            <a:fillRect/>
          </a:stretch>
        </p:blipFill>
        <p:spPr>
          <a:xfrm>
            <a:off x="0"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622" y="3278915"/>
            <a:ext cx="2492804" cy="165580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219" y="3509320"/>
            <a:ext cx="3269036" cy="21714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1306286" y="304800"/>
            <a:ext cx="10347524" cy="1589314"/>
          </a:xfrm>
        </p:spPr>
        <p:txBody>
          <a:bodyPr>
            <a:normAutofit fontScale="90000"/>
          </a:bodyPr>
          <a:lstStyle/>
          <a:p>
            <a:r>
              <a:rPr lang="en-US" dirty="0"/>
              <a:t>Nutrition Monitoring </a:t>
            </a:r>
            <a:br>
              <a:rPr lang="en-US" dirty="0"/>
            </a:br>
            <a:r>
              <a:rPr lang="en-US" dirty="0"/>
              <a:t>and Surveillance </a:t>
            </a:r>
            <a:br>
              <a:rPr lang="en-US" dirty="0"/>
            </a:br>
            <a:endParaRPr lang="en-US" dirty="0"/>
          </a:p>
        </p:txBody>
      </p:sp>
      <p:sp>
        <p:nvSpPr>
          <p:cNvPr id="3" name="Content Placeholder 2"/>
          <p:cNvSpPr>
            <a14:cpLocks xmlns:a14="http://schemas.microsoft.com/office/drawing/2010/main" noGrp="1"/>
          </p:cNvSpPr>
          <p:nvPr>
            <p:ph idx="1"/>
          </p:nvPr>
        </p:nvSpPr>
        <p:spPr>
          <a:xfrm>
            <a:off x="903514" y="2273808"/>
            <a:ext cx="10058400" cy="4050792"/>
          </a:xfrm>
        </p:spPr>
        <p:txBody>
          <a:bodyPr>
            <a:normAutofit/>
          </a:bodyPr>
          <a:lstStyle/>
          <a:p>
            <a:r>
              <a:rPr lang="en-US" sz="3200" dirty="0">
                <a:latin typeface="Times New Roman" pitchFamily="18" charset="0"/>
                <a:cs typeface="Times New Roman" pitchFamily="18" charset="0"/>
              </a:rPr>
              <a:t>How do we solve nutrition problems? </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We need evidence that the problem exists </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Assessment of the current problems that exist, </a:t>
            </a:r>
            <a:endParaRPr lang="en-US" sz="3200" dirty="0">
              <a:latin typeface="Times New Roman" pitchFamily="18" charset="0"/>
              <a:cs typeface="Times New Roman" pitchFamily="18" charset="0"/>
            </a:endParaRPr>
          </a:p>
          <a:p>
            <a:pPr lvl="1"/>
            <a:r>
              <a:rPr lang="en-US" sz="2800" dirty="0">
                <a:latin typeface="Times New Roman" pitchFamily="18" charset="0"/>
                <a:cs typeface="Times New Roman" pitchFamily="18" charset="0"/>
              </a:rPr>
              <a:t>The severity, and who is affected (surveillance, needs assessment, and data collection) </a:t>
            </a:r>
            <a:endParaRPr lang="en-US" sz="2800" dirty="0">
              <a:latin typeface="Times New Roman" pitchFamily="18" charset="0"/>
              <a:cs typeface="Times New Roman" pitchFamily="18" charset="0"/>
            </a:endParaRPr>
          </a:p>
          <a:p>
            <a:r>
              <a:rPr lang="en-US" sz="3200" dirty="0">
                <a:latin typeface="Times New Roman" pitchFamily="18" charset="0"/>
                <a:cs typeface="Times New Roman" pitchFamily="18" charset="0"/>
              </a:rPr>
              <a:t>We have to set goals and objectives for the efforts to solve the problems </a:t>
            </a:r>
            <a:endParaRPr lang="en-US" sz="32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350320" y="544430"/>
            <a:ext cx="10058400" cy="5602574"/>
          </a:xfrm>
        </p:spPr>
        <p:txBody>
          <a:bodyPr/>
          <a:lstStyle/>
          <a:p>
            <a:pPr marL="0" indent="0">
              <a:buNone/>
            </a:pPr>
            <a:r>
              <a:rPr lang="en-US" sz="2400"/>
              <a:t>Measuring food consumption at the </a:t>
            </a:r>
            <a:r>
              <a:rPr lang="en-US" sz="2400" b="1">
                <a:solidFill>
                  <a:schemeClr val="accent1"/>
                </a:solidFill>
              </a:rPr>
              <a:t>Individual level </a:t>
            </a:r>
            <a:r>
              <a:rPr lang="en-US" sz="2400"/>
              <a:t>by using</a:t>
            </a:r>
            <a:endParaRPr lang="en-US" sz="2400"/>
          </a:p>
          <a:p>
            <a:r>
              <a:rPr lang="en-US" sz="2400">
                <a:cs typeface="Arial" charset="0"/>
              </a:rPr>
              <a:t>Food Frequency questionnaires (FFQ) </a:t>
            </a:r>
            <a:endParaRPr lang="en-US" sz="2400">
              <a:cs typeface="Arial" charset="0"/>
            </a:endParaRPr>
          </a:p>
          <a:p>
            <a:r>
              <a:rPr lang="en-US" sz="2400">
                <a:cs typeface="Arial" charset="0"/>
              </a:rPr>
              <a:t>24 hour dietary recall</a:t>
            </a:r>
            <a:endParaRPr lang="en-US" sz="2400">
              <a:cs typeface="Arial" charset="0"/>
            </a:endParaRPr>
          </a:p>
          <a:p>
            <a:r>
              <a:rPr lang="en-US" sz="2400">
                <a:cs typeface="Arial" charset="0"/>
              </a:rPr>
              <a:t>Food diaries/records</a:t>
            </a:r>
            <a:endParaRPr lang="en-US" sz="2400">
              <a:cs typeface="Arial" charset="0"/>
            </a:endParaRPr>
          </a:p>
          <a:p>
            <a:r>
              <a:rPr lang="en-US" sz="2400">
                <a:cs typeface="Arial" charset="0"/>
              </a:rPr>
              <a:t>diet history interview</a:t>
            </a:r>
            <a:endParaRPr lang="en-US" sz="2400">
              <a:cs typeface="Arial" charset="0"/>
            </a:endParaRPr>
          </a:p>
          <a:p>
            <a:pPr lvl="1"/>
            <a:endParaRPr lang="en-US" sz="2400">
              <a:cs typeface="Arial" charset="0"/>
            </a:endParaRPr>
          </a:p>
          <a:p>
            <a:pPr marL="0" indent="0">
              <a:buNone/>
            </a:pPr>
            <a:r>
              <a:rPr lang="en-US" sz="2400" b="1">
                <a:solidFill>
                  <a:schemeClr val="accent1"/>
                </a:solidFill>
                <a:cs typeface="Arial" charset="0"/>
              </a:rPr>
              <a:t>Family/household based</a:t>
            </a:r>
            <a:endParaRPr lang="en-US" sz="2400" b="1">
              <a:solidFill>
                <a:schemeClr val="accent1"/>
              </a:solidFill>
              <a:cs typeface="Arial" charset="0"/>
            </a:endParaRPr>
          </a:p>
          <a:p>
            <a:r>
              <a:rPr lang="en-US" sz="2400">
                <a:cs typeface="Arial" charset="0"/>
              </a:rPr>
              <a:t>Food records</a:t>
            </a:r>
            <a:endParaRPr lang="en-US" sz="2400">
              <a:cs typeface="Arial" charset="0"/>
            </a:endParaRPr>
          </a:p>
          <a:p>
            <a:pPr marL="0" indent="0">
              <a:buNone/>
            </a:pPr>
            <a:r>
              <a:rPr lang="en-US" sz="2400" b="1">
                <a:solidFill>
                  <a:schemeClr val="accent1"/>
                </a:solidFill>
              </a:rPr>
              <a:t>population level</a:t>
            </a:r>
            <a:endParaRPr lang="en-US" sz="2400" b="1">
              <a:solidFill>
                <a:schemeClr val="accent1"/>
              </a:solidFill>
            </a:endParaRPr>
          </a:p>
          <a:p>
            <a:r>
              <a:rPr lang="en-US" sz="2400"/>
              <a:t>food balance sheets and market databases </a:t>
            </a:r>
            <a:endParaRPr lang="en-US" sz="2400"/>
          </a:p>
          <a:p>
            <a:endParaRPr lang="en-US">
              <a:cs typeface="Arial" charset="0"/>
            </a:endParaRPr>
          </a:p>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a:t>Diet History Method</a:t>
            </a:r>
            <a:r>
              <a:rPr lang="en-US"/>
              <a:t> </a:t>
            </a:r>
            <a:br>
              <a:rPr lang="en-US"/>
            </a:br>
            <a:endParaRPr lang="en-US"/>
          </a:p>
        </p:txBody>
      </p:sp>
      <p:sp>
        <p:nvSpPr>
          <p:cNvPr id="3" name="Content Placeholder 2"/>
          <p:cNvSpPr>
            <a14:cpLocks xmlns:a14="http://schemas.microsoft.com/office/drawing/2010/main" noGrp="1"/>
          </p:cNvSpPr>
          <p:nvPr>
            <p:ph idx="1"/>
          </p:nvPr>
        </p:nvSpPr>
        <p:spPr/>
        <p:txBody>
          <a:bodyPr/>
          <a:lstStyle/>
          <a:p>
            <a:r>
              <a:rPr lang="en-US" sz="2400">
                <a:cs typeface="Arial" charset="0"/>
              </a:rPr>
              <a:t>Long-term dietary intake is often more relevant than the current diet</a:t>
            </a:r>
            <a:endParaRPr lang="en-US" sz="2400">
              <a:cs typeface="Arial" charset="0"/>
            </a:endParaRPr>
          </a:p>
          <a:p>
            <a:r>
              <a:rPr lang="en-US" sz="2400">
                <a:cs typeface="Arial" charset="0"/>
              </a:rPr>
              <a:t>Trends can be assessed</a:t>
            </a:r>
            <a:endParaRPr lang="en-US" sz="2400">
              <a:cs typeface="Arial" charset="0"/>
            </a:endParaRPr>
          </a:p>
          <a:p>
            <a:r>
              <a:rPr lang="en-US" sz="2400"/>
              <a:t>Easy to administer BUT time-consuming and requires a trained interviewer </a:t>
            </a:r>
            <a:endParaRPr lang="en-US" sz="2400"/>
          </a:p>
          <a:p>
            <a:r>
              <a:rPr lang="en-US"/>
              <a:t>not practical for large populations</a:t>
            </a:r>
            <a:endParaRPr lang="en-US" sz="2400"/>
          </a:p>
          <a:p>
            <a:endParaRPr lang="en-US" sz="2400"/>
          </a:p>
          <a:p>
            <a:endParaRPr lang="en-US" sz="2400"/>
          </a:p>
          <a:p>
            <a:r>
              <a:rPr lang="en-US" sz="1600" i="1"/>
              <a:t>Earliest diet history: HSPH and diet history questionnaire for pregnant women </a:t>
            </a:r>
            <a:endParaRPr lang="en-US" sz="1600" i="1"/>
          </a:p>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03488" y="509666"/>
            <a:ext cx="8455242" cy="612348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b="1"/>
              <a:t>Twenty-Four-Hour Recall Method</a:t>
            </a:r>
            <a:br>
              <a:rPr lang="en-US"/>
            </a:br>
            <a:endParaRPr lang="en-US"/>
          </a:p>
        </p:txBody>
      </p:sp>
      <p:sp>
        <p:nvSpPr>
          <p:cNvPr id="7" name="Content Placeholder 6"/>
          <p:cNvSpPr>
            <a14:cpLocks xmlns:a14="http://schemas.microsoft.com/office/drawing/2010/main" noGrp="1"/>
          </p:cNvSpPr>
          <p:nvPr>
            <p:ph idx="1"/>
          </p:nvPr>
        </p:nvSpPr>
        <p:spPr>
          <a:xfrm>
            <a:off x="1354661" y="1866575"/>
            <a:ext cx="10058400" cy="4050792"/>
          </a:xfrm>
        </p:spPr>
        <p:txBody>
          <a:bodyPr>
            <a:normAutofit lnSpcReduction="10000"/>
          </a:bodyPr>
          <a:lstStyle/>
          <a:p>
            <a:pPr marL="0" indent="0">
              <a:buNone/>
            </a:pPr>
            <a:r>
              <a:rPr lang="en-US">
                <a:cs typeface="Arial" charset="0"/>
              </a:rPr>
              <a:t>Recall of the previous day’s intake</a:t>
            </a:r>
            <a:endParaRPr lang="en-US">
              <a:cs typeface="Arial" charset="0"/>
            </a:endParaRPr>
          </a:p>
          <a:p>
            <a:pPr marL="0" indent="0">
              <a:buNone/>
            </a:pPr>
            <a:r>
              <a:rPr lang="en-US">
                <a:cs typeface="Arial" charset="0"/>
              </a:rPr>
              <a:t>OR</a:t>
            </a:r>
            <a:endParaRPr lang="en-US">
              <a:cs typeface="Arial" charset="0"/>
            </a:endParaRPr>
          </a:p>
          <a:p>
            <a:pPr marL="0" indent="0">
              <a:buNone/>
            </a:pPr>
            <a:r>
              <a:rPr lang="en-US">
                <a:cs typeface="Arial" charset="0"/>
              </a:rPr>
              <a:t>Recall of a “typical day”</a:t>
            </a:r>
            <a:endParaRPr lang="en-US">
              <a:cs typeface="Arial" charset="0"/>
            </a:endParaRPr>
          </a:p>
          <a:p>
            <a:pPr marL="0" indent="0">
              <a:buNone/>
            </a:pPr>
            <a:endParaRPr lang="en-US">
              <a:cs typeface="Arial" charset="0"/>
            </a:endParaRPr>
          </a:p>
          <a:p>
            <a:pPr marL="0" indent="0">
              <a:buNone/>
            </a:pPr>
            <a:r>
              <a:rPr lang="en-US"/>
              <a:t>Easy to administer in person or by phone</a:t>
            </a:r>
            <a:endParaRPr lang="en-US"/>
          </a:p>
          <a:p>
            <a:pPr marL="0" indent="0">
              <a:buNone/>
            </a:pPr>
            <a:r>
              <a:rPr lang="en-US"/>
              <a:t>Used in large studies</a:t>
            </a:r>
            <a:endParaRPr lang="en-US"/>
          </a:p>
          <a:p>
            <a:pPr marL="0" indent="0">
              <a:buNone/>
            </a:pPr>
            <a:r>
              <a:rPr lang="en-US"/>
              <a:t>Subject to recall bias</a:t>
            </a:r>
            <a:endParaRPr lang="en-US"/>
          </a:p>
          <a:p>
            <a:pPr marL="0" indent="0">
              <a:buNone/>
            </a:pPr>
            <a:r>
              <a:rPr lang="en-US"/>
              <a:t>Validity questionable </a:t>
            </a:r>
            <a:endParaRPr lang="en-US"/>
          </a:p>
          <a:p>
            <a:pPr marL="0" indent="0">
              <a:buNone/>
            </a:pPr>
            <a:r>
              <a:rPr lang="en-US"/>
              <a:t>Repeated recalls are done to address validity </a:t>
            </a:r>
            <a:endParaRPr lang="en-US"/>
          </a:p>
          <a:p>
            <a:pPr marL="0" indent="0">
              <a:buNone/>
            </a:pPr>
            <a:r>
              <a:rPr lang="en-US"/>
              <a:t> </a:t>
            </a:r>
            <a:endParaRPr lang="en-US"/>
          </a:p>
          <a:p>
            <a:pPr marL="0" indent="0">
              <a:buNone/>
            </a:pPr>
            <a:endParaRPr lang="en-US">
              <a:cs typeface="Arial" charset="0"/>
            </a:endParaRPr>
          </a:p>
        </p:txBody>
      </p:sp>
      <p:pic>
        <p:nvPicPr>
          <p:cNvPr id="1078" name="Picture 54" descr="page102image855309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4475" y="-38100"/>
            <a:ext cx="203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page102image960395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38100"/>
            <a:ext cx="203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page102image960393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38100"/>
            <a:ext cx="190500" cy="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page102image96039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38100"/>
            <a:ext cx="190500" cy="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page102image960397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 y="-38100"/>
            <a:ext cx="127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page102image960399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 y="-38100"/>
            <a:ext cx="127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page102image96040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75" y="-38100"/>
            <a:ext cx="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page102image960403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75" y="-38100"/>
            <a:ext cx="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page102image491064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475" y="328613"/>
            <a:ext cx="1016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page102image491067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475" y="328613"/>
            <a:ext cx="635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page102image960422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page102image960424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475" y="32861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page102image960426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475" y="328613"/>
            <a:ext cx="635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page102image4910728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page102image4910750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page102image491076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4475" y="328613"/>
            <a:ext cx="508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102image491077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page102image491136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4475" y="328613"/>
            <a:ext cx="165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page102image4910817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page102image491084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4475" y="328613"/>
            <a:ext cx="889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ge102image491085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page102image491087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age102image9604849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475" y="328613"/>
            <a:ext cx="25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page102image960487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475" y="328613"/>
            <a:ext cx="25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page102image960489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475" y="328613"/>
            <a:ext cx="25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102image960491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4475" y="328613"/>
            <a:ext cx="25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page102image4910918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page102image491096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page102image491100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4475" y="328613"/>
            <a:ext cx="889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page102image4910996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page102image491104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4475" y="328613"/>
            <a:ext cx="1905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page102image9605265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page102image9605286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page102image9605307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page102image4911086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page102image491105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page102image960541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4475" y="328613"/>
            <a:ext cx="381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page102image960543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4475" y="328613"/>
            <a:ext cx="38100" cy="508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page102image960545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4475" y="328613"/>
            <a:ext cx="12700" cy="50800"/>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page102image9605473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4475" y="32861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page102image9605494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475" y="328613"/>
            <a:ext cx="25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page102image9605515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4475" y="32861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page102image9605536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4475" y="32861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page103image9605785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4475" y="603250"/>
            <a:ext cx="127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page103image854999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4475" y="603250"/>
            <a:ext cx="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page103image8550012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4475" y="603250"/>
            <a:ext cx="127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page103image8550033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4475" y="603250"/>
            <a:ext cx="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page103image8550054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4475" y="603250"/>
            <a:ext cx="203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page103image855007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603250"/>
            <a:ext cx="203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page103image855009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603250"/>
            <a:ext cx="190500" cy="0"/>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page103image85501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603250"/>
            <a:ext cx="190500" cy="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FACTORS DURING DATA COLLECTION </a:t>
            </a:r>
            <a:endParaRPr lang="en-US"/>
          </a:p>
        </p:txBody>
      </p:sp>
      <p:pic>
        <p:nvPicPr>
          <p:cNvPr id="2049" name="Picture 1" descr="page28image80318584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021286" y="3790043"/>
            <a:ext cx="15554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28image8031861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686" y="3790043"/>
            <a:ext cx="2731252"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2948" y="2360406"/>
            <a:ext cx="6208238" cy="1938992"/>
          </a:xfrm>
          <a:prstGeom prst="rect">
            <a:avLst/>
          </a:prstGeom>
        </p:spPr>
        <p:txBody>
          <a:bodyPr wrap="none">
            <a:spAutoFit/>
          </a:bodyPr>
          <a:lstStyle/>
          <a:p>
            <a:r>
              <a:rPr lang="en-US" sz="2400">
                <a:solidFill>
                  <a:schemeClr val="accent1"/>
                </a:solidFill>
                <a:hlinkClick r:id="rId3"/>
              </a:rPr>
              <a:t>Scientific Data </a:t>
            </a:r>
            <a:endParaRPr lang="en-US" sz="2400">
              <a:solidFill>
                <a:schemeClr val="accent1"/>
              </a:solidFill>
            </a:endParaRPr>
          </a:p>
          <a:p>
            <a:endParaRPr lang="en-US" sz="2400" b="1">
              <a:solidFill>
                <a:schemeClr val="accent1"/>
              </a:solidFill>
              <a:hlinkClick r:id="rId3"/>
            </a:endParaRPr>
          </a:p>
          <a:p>
            <a:r>
              <a:rPr lang="en-US" sz="2400" b="1">
                <a:solidFill>
                  <a:schemeClr val="accent1"/>
                </a:solidFill>
                <a:hlinkClick r:id="rId3"/>
              </a:rPr>
              <a:t>Reliability</a:t>
            </a:r>
            <a:r>
              <a:rPr lang="en-US" sz="2400">
                <a:solidFill>
                  <a:schemeClr val="accent1"/>
                </a:solidFill>
              </a:rPr>
              <a:t> </a:t>
            </a:r>
            <a:r>
              <a:rPr lang="en-US" sz="2400"/>
              <a:t> </a:t>
            </a:r>
            <a:r>
              <a:rPr lang="en-US" sz="2400">
                <a:solidFill>
                  <a:srgbClr val="0D405F"/>
                </a:solidFill>
              </a:rPr>
              <a:t>The </a:t>
            </a:r>
            <a:r>
              <a:rPr lang="en-US" sz="2400" b="1">
                <a:solidFill>
                  <a:srgbClr val="0D405F"/>
                </a:solidFill>
              </a:rPr>
              <a:t>consistency</a:t>
            </a:r>
            <a:r>
              <a:rPr lang="en-US" sz="2400">
                <a:solidFill>
                  <a:srgbClr val="0D405F"/>
                </a:solidFill>
              </a:rPr>
              <a:t> of a measure</a:t>
            </a:r>
            <a:endParaRPr lang="en-US" sz="2400">
              <a:solidFill>
                <a:srgbClr val="0D405F"/>
              </a:solidFill>
            </a:endParaRPr>
          </a:p>
          <a:p>
            <a:endParaRPr lang="en-US" sz="2400">
              <a:solidFill>
                <a:srgbClr val="0D405F"/>
              </a:solidFill>
            </a:endParaRPr>
          </a:p>
          <a:p>
            <a:r>
              <a:rPr lang="en-US" sz="2400" b="1">
                <a:solidFill>
                  <a:schemeClr val="accent1"/>
                </a:solidFill>
                <a:hlinkClick r:id="rId4"/>
              </a:rPr>
              <a:t>Validity</a:t>
            </a:r>
            <a:r>
              <a:rPr lang="en-US" sz="2400" b="1">
                <a:solidFill>
                  <a:schemeClr val="accent1"/>
                </a:solidFill>
              </a:rPr>
              <a:t> </a:t>
            </a:r>
            <a:r>
              <a:rPr lang="en-US" sz="2400" b="1"/>
              <a:t>The</a:t>
            </a:r>
            <a:r>
              <a:rPr lang="en-US" sz="2400"/>
              <a:t> </a:t>
            </a:r>
            <a:r>
              <a:rPr lang="en-US" sz="2400" b="1"/>
              <a:t>accuracy</a:t>
            </a:r>
            <a:r>
              <a:rPr lang="en-US" sz="2400"/>
              <a:t> of a measure </a:t>
            </a:r>
            <a:endParaRPr 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FACTORS DURING DATA COLLECTION </a:t>
            </a:r>
            <a:endParaRPr lang="en-US"/>
          </a:p>
        </p:txBody>
      </p:sp>
      <p:sp>
        <p:nvSpPr>
          <p:cNvPr id="3" name="Content Placeholder 2"/>
          <p:cNvSpPr>
            <a14:cpLocks xmlns:a14="http://schemas.microsoft.com/office/drawing/2010/main" noGrp="1"/>
          </p:cNvSpPr>
          <p:nvPr>
            <p:ph idx="1"/>
          </p:nvPr>
        </p:nvSpPr>
        <p:spPr/>
        <p:txBody>
          <a:bodyPr/>
          <a:lstStyle/>
          <a:p>
            <a:r>
              <a:rPr lang="en-US" sz="2400"/>
              <a:t>Issues in Data Collection 1</a:t>
            </a:r>
            <a:endParaRPr lang="en-US" sz="2400"/>
          </a:p>
          <a:p>
            <a:r>
              <a:rPr lang="en-US" sz="2400"/>
              <a:t> Practical Issues </a:t>
            </a:r>
            <a:endParaRPr lang="en-US" sz="2400"/>
          </a:p>
          <a:p>
            <a:pPr lvl="1"/>
            <a:r>
              <a:rPr lang="en-US" sz="2400"/>
              <a:t> Number of staff available to collect and analyze data</a:t>
            </a:r>
            <a:endParaRPr lang="en-US" sz="2400"/>
          </a:p>
          <a:p>
            <a:pPr lvl="1"/>
            <a:r>
              <a:rPr lang="en-US" sz="2400"/>
              <a:t> Cost of administering the test</a:t>
            </a:r>
            <a:endParaRPr lang="en-US" sz="2400"/>
          </a:p>
          <a:p>
            <a:pPr lvl="1"/>
            <a:r>
              <a:rPr lang="en-US" sz="2400"/>
              <a:t>Time needed to identify and interview or sample members of the target population. </a:t>
            </a:r>
            <a:endParaRPr lang="en-US" sz="2400"/>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541228" y="3104428"/>
              <a:ext cx="1516654" cy="315793"/>
            </p14:xfrm>
          </p:contentPart>
        </mc:Choice>
        <mc:Fallback xmlns="">
          <p:pic>
            <p:nvPicPr>
              <p:cNvPr id="4" name="Ink 3"/>
            </p:nvPicPr>
            <p:blipFill>
              <a:blip/>
            </p:blipFill>
            <p:spPr>
              <a:xfrm>
                <a:off x="1541228" y="3104428"/>
                <a:ext cx="1516654" cy="31579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430024" y="3139516"/>
              <a:ext cx="2320620" cy="85966"/>
            </p14:xfrm>
          </p:contentPart>
        </mc:Choice>
        <mc:Fallback xmlns="">
          <p:pic>
            <p:nvPicPr>
              <p:cNvPr id="5" name="Ink 4"/>
            </p:nvPicPr>
            <p:blipFill>
              <a:blip/>
            </p:blipFill>
            <p:spPr>
              <a:xfrm>
                <a:off x="3430024" y="3139516"/>
                <a:ext cx="2320620" cy="8596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5985865" y="3146534"/>
              <a:ext cx="3754771" cy="100001"/>
            </p14:xfrm>
          </p:contentPart>
        </mc:Choice>
        <mc:Fallback xmlns="">
          <p:pic>
            <p:nvPicPr>
              <p:cNvPr id="6" name="Ink 5"/>
            </p:nvPicPr>
            <p:blipFill>
              <a:blip/>
            </p:blipFill>
            <p:spPr>
              <a:xfrm>
                <a:off x="5985865" y="3146534"/>
                <a:ext cx="3754771" cy="100001"/>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593890" y="3543029"/>
              <a:ext cx="800456" cy="119300"/>
            </p14:xfrm>
          </p:contentPart>
        </mc:Choice>
        <mc:Fallback xmlns="">
          <p:pic>
            <p:nvPicPr>
              <p:cNvPr id="7" name="Ink 6"/>
            </p:nvPicPr>
            <p:blipFill>
              <a:blip/>
            </p:blipFill>
            <p:spPr>
              <a:xfrm>
                <a:off x="1593890" y="3543029"/>
                <a:ext cx="800456" cy="1193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548250" y="3869349"/>
              <a:ext cx="2004650" cy="136844"/>
            </p14:xfrm>
          </p:contentPart>
        </mc:Choice>
        <mc:Fallback xmlns="">
          <p:pic>
            <p:nvPicPr>
              <p:cNvPr id="8" name="Ink 7"/>
            </p:nvPicPr>
            <p:blipFill>
              <a:blip/>
            </p:blipFill>
            <p:spPr>
              <a:xfrm>
                <a:off x="1548250" y="3869349"/>
                <a:ext cx="2004650" cy="136844"/>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005788" y="709272"/>
              <a:ext cx="3058212" cy="158183"/>
            </p14:xfrm>
          </p:contentPart>
        </mc:Choice>
        <mc:Fallback xmlns="">
          <p:pic>
            <p:nvPicPr>
              <p:cNvPr id="9" name="Ink 8"/>
            </p:nvPicPr>
            <p:blipFill>
              <a:blip/>
            </p:blipFill>
            <p:spPr>
              <a:xfrm>
                <a:off x="1005788" y="709272"/>
                <a:ext cx="3058212" cy="15818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3936361" y="71437"/>
              <a:ext cx="3701508" cy="1423647"/>
            </p14:xfrm>
          </p:contentPart>
        </mc:Choice>
        <mc:Fallback xmlns="">
          <p:pic>
            <p:nvPicPr>
              <p:cNvPr id="10" name="Ink 9"/>
            </p:nvPicPr>
            <p:blipFill>
              <a:blip/>
            </p:blipFill>
            <p:spPr>
              <a:xfrm>
                <a:off x="3936361" y="71437"/>
                <a:ext cx="3701508" cy="142364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7239638" y="989919"/>
              <a:ext cx="2792723" cy="181145"/>
            </p14:xfrm>
          </p:contentPart>
        </mc:Choice>
        <mc:Fallback xmlns="">
          <p:pic>
            <p:nvPicPr>
              <p:cNvPr id="11" name="Ink 10"/>
            </p:nvPicPr>
            <p:blipFill>
              <a:blip/>
            </p:blipFill>
            <p:spPr>
              <a:xfrm>
                <a:off x="7239638" y="989919"/>
                <a:ext cx="2792723" cy="181145"/>
              </a:xfrm>
              <a:prstGeom prst="rect"/>
            </p:spPr>
          </p:pic>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food FREQUENCY method</a:t>
            </a:r>
            <a:endParaRPr lang="en-US"/>
          </a:p>
        </p:txBody>
      </p:sp>
      <p:sp>
        <p:nvSpPr>
          <p:cNvPr id="3" name="Content Placeholder 2"/>
          <p:cNvSpPr>
            <a14:cpLocks xmlns:a14="http://schemas.microsoft.com/office/drawing/2010/main" noGrp="1"/>
          </p:cNvSpPr>
          <p:nvPr>
            <p:ph idx="1"/>
          </p:nvPr>
        </p:nvSpPr>
        <p:spPr/>
        <p:txBody>
          <a:bodyPr/>
          <a:lstStyle/>
          <a:p>
            <a:r>
              <a:rPr lang="en-US" sz="2400" u="sng">
                <a:cs typeface="Arial" charset="0"/>
              </a:rPr>
              <a:t>Simple FFQ</a:t>
            </a:r>
            <a:r>
              <a:rPr lang="en-US" sz="2400">
                <a:cs typeface="Arial" charset="0"/>
              </a:rPr>
              <a:t> in which no information on portion sizes is collected- only frequencies. </a:t>
            </a:r>
            <a:endParaRPr lang="en-US" sz="2400">
              <a:cs typeface="Arial" charset="0"/>
            </a:endParaRPr>
          </a:p>
          <a:p>
            <a:endParaRPr lang="en-US" sz="2400">
              <a:cs typeface="Arial" charset="0"/>
            </a:endParaRPr>
          </a:p>
          <a:p>
            <a:r>
              <a:rPr lang="en-US" sz="2400">
                <a:cs typeface="Arial" charset="0"/>
              </a:rPr>
              <a:t> </a:t>
            </a:r>
            <a:r>
              <a:rPr lang="en-US" sz="2400" u="sng">
                <a:cs typeface="Arial" charset="0"/>
              </a:rPr>
              <a:t>Semi-quantified FFQ</a:t>
            </a:r>
            <a:r>
              <a:rPr lang="en-US" sz="2400">
                <a:cs typeface="Arial" charset="0"/>
              </a:rPr>
              <a:t> in which a certain portion size is specified for each food item or foods. </a:t>
            </a:r>
            <a:endParaRPr lang="en-US" sz="2400">
              <a:cs typeface="Arial" charset="0"/>
            </a:endParaRPr>
          </a:p>
          <a:p>
            <a:endParaRPr lang="en-US" sz="2400">
              <a:cs typeface="Arial" charset="0"/>
            </a:endParaRPr>
          </a:p>
          <a:p>
            <a:r>
              <a:rPr lang="en-US" sz="2400" u="sng">
                <a:cs typeface="Arial" charset="0"/>
              </a:rPr>
              <a:t>Open-ended FFQ </a:t>
            </a:r>
            <a:r>
              <a:rPr lang="en-US" sz="2400">
                <a:cs typeface="Arial" charset="0"/>
              </a:rPr>
              <a:t>in which subjects can select portion sizes , or indicate freely</a:t>
            </a:r>
            <a:endParaRPr lang="en-US" sz="2400"/>
          </a:p>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272" y="6550223"/>
            <a:ext cx="10858500" cy="307777"/>
          </a:xfrm>
          <a:prstGeom prst="rect">
            <a:avLst/>
          </a:prstGeom>
          <a:noFill/>
        </p:spPr>
        <p:txBody>
          <a:bodyPr wrap="square" rtlCol="0">
            <a:spAutoFit/>
          </a:bodyPr>
          <a:lstStyle/>
          <a:p>
            <a:r>
              <a:rPr lang="en-US" sz="1400"/>
              <a:t>https://dapa-toolkit.mrc.ac.uk/diet/subjective-methods/food-frequency-questionnaire</a:t>
            </a:r>
            <a:endParaRPr lang="en-US" sz="1400"/>
          </a:p>
        </p:txBody>
      </p:sp>
      <p:sp>
        <p:nvSpPr>
          <p:cNvPr id="5" name="TextBox 4"/>
          <p:cNvSpPr txBox="1"/>
          <p:nvPr/>
        </p:nvSpPr>
        <p:spPr>
          <a:xfrm>
            <a:off x="473529" y="685800"/>
            <a:ext cx="3298371" cy="1908215"/>
          </a:xfrm>
          <a:prstGeom prst="rect">
            <a:avLst/>
          </a:prstGeom>
          <a:noFill/>
        </p:spPr>
        <p:txBody>
          <a:bodyPr wrap="square" rtlCol="0">
            <a:spAutoFit/>
          </a:bodyPr>
          <a:lstStyle/>
          <a:p>
            <a:r>
              <a:rPr lang="en-US" sz="2000">
                <a:solidFill>
                  <a:schemeClr val="accent1"/>
                </a:solidFill>
              </a:rPr>
              <a:t>self-administered</a:t>
            </a:r>
            <a:endParaRPr lang="en-US" sz="2000">
              <a:solidFill>
                <a:schemeClr val="accent1"/>
              </a:solidFill>
            </a:endParaRPr>
          </a:p>
          <a:p>
            <a:r>
              <a:rPr lang="en-US" sz="2000">
                <a:solidFill>
                  <a:schemeClr val="accent1"/>
                </a:solidFill>
              </a:rPr>
              <a:t> requires only about 15 to 30 minutes to complete</a:t>
            </a:r>
            <a:endParaRPr lang="en-US" sz="2000">
              <a:solidFill>
                <a:schemeClr val="accent1"/>
              </a:solidFill>
            </a:endParaRPr>
          </a:p>
          <a:p>
            <a:r>
              <a:rPr lang="en-US" sz="2000">
                <a:solidFill>
                  <a:schemeClr val="accent1"/>
                </a:solidFill>
              </a:rPr>
              <a:t>Analyzed at a reasonable cost</a:t>
            </a:r>
            <a:endParaRPr lang="en-US" sz="2000">
              <a:solidFill>
                <a:schemeClr val="accent1"/>
              </a:solidFill>
            </a:endParaRPr>
          </a:p>
          <a:p>
            <a:endParaRPr lang="en-US"/>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86300" y="300726"/>
            <a:ext cx="7180153" cy="624949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food balance sheets</a:t>
            </a:r>
            <a:endParaRPr lang="en-US"/>
          </a:p>
        </p:txBody>
      </p:sp>
      <p:sp>
        <p:nvSpPr>
          <p:cNvPr id="3" name="Content Placeholder 2"/>
          <p:cNvSpPr>
            <a14:cpLocks xmlns:a14="http://schemas.microsoft.com/office/drawing/2010/main" noGrp="1"/>
          </p:cNvSpPr>
          <p:nvPr>
            <p:ph idx="1"/>
          </p:nvPr>
        </p:nvSpPr>
        <p:spPr/>
        <p:txBody>
          <a:bodyPr/>
          <a:lstStyle/>
          <a:p>
            <a:pPr marL="0" indent="0">
              <a:buNone/>
            </a:pPr>
            <a:r>
              <a:rPr lang="en-US"/>
              <a:t> </a:t>
            </a:r>
            <a:r>
              <a:rPr lang="en-US" sz="2400"/>
              <a:t>food balance sheet shows the amount of food available for human consumption, taking into account amount of food grown , imported, exported, used for animal feed, used for food industry. </a:t>
            </a:r>
            <a:endParaRPr lang="en-US" sz="2400"/>
          </a:p>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b="1"/>
              <a:t>Step 4: Analyze and interpret the data </a:t>
            </a:r>
            <a:br>
              <a:rPr lang="en-US"/>
            </a:br>
            <a:endParaRPr lang="en-US"/>
          </a:p>
        </p:txBody>
      </p:sp>
      <p:sp>
        <p:nvSpPr>
          <p:cNvPr id="3" name="Content Placeholder 2"/>
          <p:cNvSpPr>
            <a14:cpLocks xmlns:a14="http://schemas.microsoft.com/office/drawing/2010/main" noGrp="1"/>
          </p:cNvSpPr>
          <p:nvPr>
            <p:ph idx="1"/>
          </p:nvPr>
        </p:nvSpPr>
        <p:spPr/>
        <p:txBody>
          <a:bodyPr>
            <a:normAutofit fontScale="92500" lnSpcReduction="10000"/>
          </a:bodyPr>
          <a:lstStyle/>
          <a:p>
            <a:r>
              <a:rPr lang="en-US" sz="2400"/>
              <a:t>Merging Data - community background data and data about target population ( dietary and nutrition assessment data ) </a:t>
            </a:r>
            <a:endParaRPr lang="en-US" sz="2400"/>
          </a:p>
          <a:p>
            <a:r>
              <a:rPr lang="en-US" sz="2400"/>
              <a:t> Make a diagnose about the community. </a:t>
            </a:r>
            <a:endParaRPr lang="en-US" sz="2400"/>
          </a:p>
          <a:p>
            <a:r>
              <a:rPr lang="en-US" sz="2400">
                <a:solidFill>
                  <a:schemeClr val="accent1"/>
                </a:solidFill>
              </a:rPr>
              <a:t>Four steps:</a:t>
            </a:r>
            <a:endParaRPr lang="en-US" sz="2400">
              <a:solidFill>
                <a:schemeClr val="accent1"/>
              </a:solidFill>
            </a:endParaRPr>
          </a:p>
          <a:p>
            <a:pPr lvl="1"/>
            <a:r>
              <a:rPr lang="en-US" sz="2400">
                <a:solidFill>
                  <a:schemeClr val="accent1"/>
                </a:solidFill>
              </a:rPr>
              <a:t>Interpreting the nutrition status of the target population within the community </a:t>
            </a:r>
            <a:endParaRPr lang="en-US" sz="2400">
              <a:solidFill>
                <a:schemeClr val="accent1"/>
              </a:solidFill>
            </a:endParaRPr>
          </a:p>
          <a:p>
            <a:pPr lvl="1"/>
            <a:r>
              <a:rPr lang="en-US" sz="2400">
                <a:solidFill>
                  <a:schemeClr val="accent1"/>
                </a:solidFill>
              </a:rPr>
              <a:t>Interpreting the pattern of health care services and programs designed to address the target population’s nutrition status </a:t>
            </a:r>
            <a:endParaRPr lang="en-US" sz="2400">
              <a:solidFill>
                <a:schemeClr val="accent1"/>
              </a:solidFill>
            </a:endParaRPr>
          </a:p>
          <a:p>
            <a:pPr lvl="1"/>
            <a:r>
              <a:rPr lang="en-US" sz="2400">
                <a:solidFill>
                  <a:schemeClr val="accent1"/>
                </a:solidFill>
              </a:rPr>
              <a:t>Interpreting the relationship between the target population’s nutrition status and community characteristics </a:t>
            </a:r>
            <a:endParaRPr lang="en-US" sz="2400">
              <a:solidFill>
                <a:schemeClr val="accent1"/>
              </a:solidFill>
            </a:endParaRPr>
          </a:p>
          <a:p>
            <a:pPr lvl="1"/>
            <a:r>
              <a:rPr lang="en-US" sz="2400">
                <a:solidFill>
                  <a:schemeClr val="accent1"/>
                </a:solidFill>
              </a:rPr>
              <a:t>Summarizing the evidence linking the target population’s nutrition status to their community environment. </a:t>
            </a:r>
            <a:endParaRPr lang="en-US" sz="2400">
              <a:solidFill>
                <a:schemeClr val="accent1"/>
              </a:solidFill>
            </a:endParaRP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Community Needs Assessment </a:t>
            </a:r>
            <a:endParaRPr lang="en-US" dirty="0"/>
          </a:p>
        </p:txBody>
      </p:sp>
      <p:sp>
        <p:nvSpPr>
          <p:cNvPr id="3" name="Content Placeholder 2"/>
          <p:cNvSpPr>
            <a14:cpLocks xmlns:a14="http://schemas.microsoft.com/office/drawing/2010/main" noGrp="1"/>
          </p:cNvSpPr>
          <p:nvPr>
            <p:ph idx="1"/>
          </p:nvPr>
        </p:nvSpPr>
        <p:spPr/>
        <p:txBody>
          <a:bodyPr>
            <a:normAutofit/>
          </a:bodyPr>
          <a:lstStyle/>
          <a:p>
            <a:r>
              <a:rPr lang="en-US" sz="3200" dirty="0">
                <a:latin typeface="Times New Roman" pitchFamily="18" charset="0"/>
                <a:cs typeface="Times New Roman" pitchFamily="18" charset="0"/>
              </a:rPr>
              <a:t>Why conduct a community needs assessment ( A snapshot of the nutritional problem in our community)</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Imagine we are trying to assess food insecurity in the West Bank.</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What type of questions should we be asking?</a:t>
            </a:r>
            <a:endParaRPr lang="en-US" sz="3200"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73905" y="1353964"/>
            <a:ext cx="10058400" cy="5226449"/>
          </a:xfrm>
        </p:spPr>
        <p:txBody>
          <a:bodyPr/>
          <a:lstStyle/>
          <a:p>
            <a:pPr marL="0" indent="0">
              <a:buNone/>
            </a:pPr>
            <a:r>
              <a:rPr lang="en-US" sz="2400"/>
              <a:t>The summary here should include: </a:t>
            </a:r>
            <a:endParaRPr lang="en-US" sz="2400"/>
          </a:p>
          <a:p>
            <a:r>
              <a:rPr lang="en-US" sz="2400"/>
              <a:t>The dimensions of the nutritional problem: severity, extent, frequency, distribution across the regional setting, distribution among age groups, it’s causes, associated morbidity and mortality </a:t>
            </a:r>
            <a:endParaRPr lang="en-US" sz="2400"/>
          </a:p>
          <a:p>
            <a:r>
              <a:rPr lang="en-US" sz="2400"/>
              <a:t>Community: what resources can you find in your community, the strength of these services, areas where it can be improved, areas where health problems are concentrated</a:t>
            </a:r>
            <a:endParaRPr lang="en-US" sz="2400"/>
          </a:p>
          <a:p>
            <a:r>
              <a:rPr lang="en-US" sz="2400"/>
              <a:t>Costs: what is the cost of treating this nutritional problem, compared with the costs of preventing it? </a:t>
            </a:r>
            <a:endParaRPr lang="en-US" sz="2400"/>
          </a:p>
          <a:p>
            <a:r>
              <a:rPr lang="en-US" sz="2400"/>
              <a:t>Executive summary: three or four key points that emerged from the assessment </a:t>
            </a:r>
            <a:endParaRPr lang="en-US" sz="2400"/>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a:t>Step 5: Share the Findings of the Assessment </a:t>
            </a:r>
            <a:br>
              <a:rPr lang="en-US"/>
            </a:br>
            <a:endParaRPr lang="en-US"/>
          </a:p>
        </p:txBody>
      </p:sp>
      <p:sp>
        <p:nvSpPr>
          <p:cNvPr id="3" name="Content Placeholder 2"/>
          <p:cNvSpPr>
            <a14:cpLocks xmlns:a14="http://schemas.microsoft.com/office/drawing/2010/main" noGrp="1"/>
          </p:cNvSpPr>
          <p:nvPr>
            <p:ph idx="1"/>
          </p:nvPr>
        </p:nvSpPr>
        <p:spPr/>
        <p:txBody>
          <a:bodyPr/>
          <a:lstStyle/>
          <a:p>
            <a:r>
              <a:rPr lang="en-US" sz="2400">
                <a:solidFill>
                  <a:schemeClr val="accent1"/>
                </a:solidFill>
              </a:rPr>
              <a:t>Results are useful to other agencies and organizations </a:t>
            </a:r>
            <a:endParaRPr lang="en-US" sz="2400">
              <a:solidFill>
                <a:schemeClr val="accent1"/>
              </a:solidFill>
            </a:endParaRPr>
          </a:p>
          <a:p>
            <a:r>
              <a:rPr lang="en-US" sz="2400">
                <a:solidFill>
                  <a:schemeClr val="accent1"/>
                </a:solidFill>
              </a:rPr>
              <a:t>  Prevents duplication of effort </a:t>
            </a:r>
            <a:endParaRPr lang="en-US" sz="2400">
              <a:solidFill>
                <a:schemeClr val="accent1"/>
              </a:solidFill>
            </a:endParaRPr>
          </a:p>
          <a:p>
            <a:r>
              <a:rPr lang="en-US" sz="2400">
                <a:solidFill>
                  <a:schemeClr val="accent1"/>
                </a:solidFill>
              </a:rPr>
              <a:t>  Promote cooperation among organizations and agencies </a:t>
            </a:r>
            <a:endParaRPr lang="en-US" sz="2400">
              <a:solidFill>
                <a:schemeClr val="accent1"/>
              </a:solidFill>
            </a:endParaRPr>
          </a:p>
          <a:p>
            <a:r>
              <a:rPr lang="en-US" sz="2400">
                <a:solidFill>
                  <a:schemeClr val="accent1"/>
                </a:solidFill>
              </a:rPr>
              <a:t> Increase awareness of nutritional problem so that more communities can address it </a:t>
            </a:r>
            <a:endParaRPr lang="en-US" sz="2400">
              <a:solidFill>
                <a:schemeClr val="accent1"/>
              </a:solidFill>
            </a:endParaRPr>
          </a:p>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Step 6: Set Priorities </a:t>
            </a:r>
            <a:br>
              <a:rPr lang="en-US"/>
            </a:br>
            <a:endParaRPr lang="en-US"/>
          </a:p>
        </p:txBody>
      </p:sp>
      <p:sp>
        <p:nvSpPr>
          <p:cNvPr id="3" name="Content Placeholder 2"/>
          <p:cNvSpPr>
            <a14:cpLocks xmlns:a14="http://schemas.microsoft.com/office/drawing/2010/main" noGrp="1"/>
          </p:cNvSpPr>
          <p:nvPr>
            <p:ph idx="1"/>
          </p:nvPr>
        </p:nvSpPr>
        <p:spPr/>
        <p:txBody>
          <a:bodyPr/>
          <a:lstStyle/>
          <a:p>
            <a:r>
              <a:rPr lang="en-US"/>
              <a:t>When several nutritional problems are identified by the assessment—as often happens—the question asked by the community nutritionist is “Which health outcome is most important?” </a:t>
            </a:r>
            <a:endParaRPr lang="en-US"/>
          </a:p>
          <a:p>
            <a:r>
              <a:rPr lang="en-US"/>
              <a:t>Based on resources, community/target group priorities (not yours), political realities, public and administrative opinion </a:t>
            </a:r>
            <a:endParaRPr lang="en-US"/>
          </a:p>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ge36image815206096"/>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069975" y="881743"/>
            <a:ext cx="10058400" cy="49699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a:bodyPr>
          <a:lstStyle/>
          <a:p>
            <a:r>
              <a:rPr lang="en-US"/>
              <a:t>Step 7: Choose a plan of action</a:t>
            </a:r>
            <a:br>
              <a:rPr lang="en-US"/>
            </a:br>
            <a:endParaRPr lang="en-US"/>
          </a:p>
        </p:txBody>
      </p:sp>
      <p:pic>
        <p:nvPicPr>
          <p:cNvPr id="5124" name="Picture 4" descr="page37image814407168"/>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867025" y="2228850"/>
            <a:ext cx="6464300" cy="383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Goals and Objectives </a:t>
            </a:r>
            <a:br>
              <a:rPr lang="en-US"/>
            </a:br>
            <a:endParaRPr lang="en-US"/>
          </a:p>
        </p:txBody>
      </p:sp>
      <p:sp>
        <p:nvSpPr>
          <p:cNvPr id="3" name="Content Placeholder 2"/>
          <p:cNvSpPr>
            <a14:cpLocks xmlns:a14="http://schemas.microsoft.com/office/drawing/2010/main" noGrp="1"/>
          </p:cNvSpPr>
          <p:nvPr>
            <p:ph idx="1"/>
          </p:nvPr>
        </p:nvSpPr>
        <p:spPr/>
        <p:txBody>
          <a:bodyPr/>
          <a:lstStyle/>
          <a:p>
            <a:r>
              <a:rPr lang="en-US"/>
              <a:t>Goals – broad (visionary) statements of desired changes or outcomes</a:t>
            </a:r>
            <a:endParaRPr lang="en-US"/>
          </a:p>
          <a:p>
            <a:r>
              <a:rPr lang="en-US"/>
              <a:t> “Reduce the incidence of overweight among adults.” </a:t>
            </a:r>
            <a:endParaRPr lang="en-US"/>
          </a:p>
          <a:p>
            <a:r>
              <a:rPr lang="en-US"/>
              <a:t>Objectives – specific </a:t>
            </a:r>
            <a:r>
              <a:rPr lang="en-US" i="1"/>
              <a:t>measurable </a:t>
            </a:r>
            <a:r>
              <a:rPr lang="en-US"/>
              <a:t>actions or outcomes to be completed within a specific time frame </a:t>
            </a:r>
            <a:endParaRPr lang="en-US"/>
          </a:p>
          <a:p>
            <a:r>
              <a:rPr lang="en-US"/>
              <a:t> “By 2019, the incidence of anemia among children from a specific population will be reduced by 15%.” </a:t>
            </a:r>
            <a:endParaRPr lang="en-US"/>
          </a:p>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Types of Goals and objectives</a:t>
            </a:r>
            <a:endParaRPr lang="en-US"/>
          </a:p>
        </p:txBody>
      </p:sp>
      <p:sp>
        <p:nvSpPr>
          <p:cNvPr id="3" name="Content Placeholder 2"/>
          <p:cNvSpPr>
            <a14:cpLocks xmlns:a14="http://schemas.microsoft.com/office/drawing/2010/main" noGrp="1"/>
          </p:cNvSpPr>
          <p:nvPr>
            <p:ph idx="1"/>
          </p:nvPr>
        </p:nvSpPr>
        <p:spPr/>
        <p:txBody>
          <a:bodyPr>
            <a:normAutofit lnSpcReduction="10000"/>
          </a:bodyPr>
          <a:lstStyle/>
          <a:p>
            <a:r>
              <a:rPr lang="en-US" sz="2400"/>
              <a:t>Outcome objectives</a:t>
            </a:r>
            <a:br>
              <a:rPr lang="en-US" sz="2400"/>
            </a:br>
            <a:endParaRPr lang="en-US" sz="2400"/>
          </a:p>
          <a:p>
            <a:r>
              <a:rPr lang="en-US" sz="2400">
                <a:solidFill>
                  <a:schemeClr val="accent1"/>
                </a:solidFill>
              </a:rPr>
              <a:t>Examples</a:t>
            </a:r>
            <a:endParaRPr lang="en-US" sz="2400">
              <a:solidFill>
                <a:schemeClr val="accent1"/>
              </a:solidFill>
            </a:endParaRPr>
          </a:p>
          <a:p>
            <a:endParaRPr lang="en-US" sz="2400"/>
          </a:p>
          <a:p>
            <a:r>
              <a:rPr lang="en-US" sz="2400">
                <a:solidFill>
                  <a:schemeClr val="accent1"/>
                </a:solidFill>
              </a:rPr>
              <a:t>Process objectives</a:t>
            </a:r>
            <a:endParaRPr lang="en-US" sz="2400">
              <a:solidFill>
                <a:schemeClr val="accent1"/>
              </a:solidFill>
            </a:endParaRPr>
          </a:p>
          <a:p>
            <a:r>
              <a:rPr lang="en-US" sz="2400"/>
              <a:t> In 2020 , the staff will distribute food baskets with iron rich foods designed to meet the iron needs of pregnant women in their first and third trimester. </a:t>
            </a:r>
            <a:endParaRPr lang="en-US" sz="2400"/>
          </a:p>
          <a:p>
            <a:pPr marL="0" indent="0">
              <a:buNone/>
            </a:pPr>
            <a:br>
              <a:rPr lang="en-US" sz="2400"/>
            </a:br>
            <a:br>
              <a:rPr lang="en-US"/>
            </a:b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Objectives/examples</a:t>
            </a:r>
            <a:endParaRPr lang="en-US"/>
          </a:p>
        </p:txBody>
      </p:sp>
      <p:sp>
        <p:nvSpPr>
          <p:cNvPr id="3" name="Content Placeholder 2"/>
          <p:cNvSpPr>
            <a14:cpLocks xmlns:a14="http://schemas.microsoft.com/office/drawing/2010/main" noGrp="1"/>
          </p:cNvSpPr>
          <p:nvPr>
            <p:ph idx="1"/>
          </p:nvPr>
        </p:nvSpPr>
        <p:spPr>
          <a:xfrm>
            <a:off x="751114" y="2121408"/>
            <a:ext cx="10377134" cy="4050792"/>
          </a:xfrm>
        </p:spPr>
        <p:txBody>
          <a:bodyPr>
            <a:normAutofit fontScale="92500" lnSpcReduction="10000"/>
          </a:bodyPr>
          <a:lstStyle/>
          <a:p>
            <a:r>
              <a:rPr lang="en-US" sz="2400">
                <a:solidFill>
                  <a:schemeClr val="accent1"/>
                </a:solidFill>
              </a:rPr>
              <a:t>Health: </a:t>
            </a:r>
            <a:endParaRPr lang="en-US" sz="2400">
              <a:solidFill>
                <a:schemeClr val="accent1"/>
              </a:solidFill>
            </a:endParaRPr>
          </a:p>
          <a:p>
            <a:r>
              <a:rPr lang="en-US" sz="2400"/>
              <a:t>By 2020, the incidence of iron deficiency anemia in low income pregnant women who are in their first and third trimester living in the region of Utuado will decrease by 30%</a:t>
            </a:r>
            <a:endParaRPr lang="en-US" sz="2400"/>
          </a:p>
          <a:p>
            <a:endParaRPr lang="en-US" sz="2400"/>
          </a:p>
          <a:p>
            <a:r>
              <a:rPr lang="en-US" sz="2400">
                <a:solidFill>
                  <a:schemeClr val="accent1"/>
                </a:solidFill>
              </a:rPr>
              <a:t>Behavioral</a:t>
            </a:r>
            <a:r>
              <a:rPr lang="en-US" sz="2400"/>
              <a:t>:</a:t>
            </a:r>
            <a:endParaRPr lang="en-US" sz="2400"/>
          </a:p>
          <a:p>
            <a:r>
              <a:rPr lang="en-US" sz="2400"/>
              <a:t> By 2020, 60% of low income pregnant women will be able to explain the risk of anemia in pregnancy, how iron is related to anemia, as well as as list foods high in iron</a:t>
            </a:r>
            <a:br>
              <a:rPr lang="en-US"/>
            </a:br>
            <a:br>
              <a:rPr lang="en-US"/>
            </a:br>
            <a:br>
              <a:rPr lang="en-US"/>
            </a:br>
            <a:br>
              <a:rPr lang="en-US"/>
            </a:b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when WRITING OBJECTIVES CONSIDER </a:t>
            </a:r>
            <a:endParaRPr lang="en-US"/>
          </a:p>
        </p:txBody>
      </p:sp>
      <p:sp>
        <p:nvSpPr>
          <p:cNvPr id="3" name="Content Placeholder 2"/>
          <p:cNvSpPr>
            <a14:cpLocks xmlns:a14="http://schemas.microsoft.com/office/drawing/2010/main" noGrp="1"/>
          </p:cNvSpPr>
          <p:nvPr>
            <p:ph idx="1"/>
          </p:nvPr>
        </p:nvSpPr>
        <p:spPr/>
        <p:txBody>
          <a:bodyPr/>
          <a:lstStyle/>
          <a:p>
            <a:r>
              <a:rPr lang="en-US" sz="2400" b="1"/>
              <a:t>SMART objectives</a:t>
            </a:r>
            <a:br>
              <a:rPr lang="en-US" sz="2400" b="1"/>
            </a:br>
            <a:r>
              <a:rPr lang="en-US" sz="2400" b="1"/>
              <a:t>• Specific, Measurable, Attainable, Relevant, Time‐limited </a:t>
            </a:r>
            <a:endParaRPr lang="en-US" sz="2400" b="1"/>
          </a:p>
          <a:p>
            <a:r>
              <a:rPr lang="en-US" sz="2400" b="1"/>
              <a:t>Structure of objectives</a:t>
            </a:r>
            <a:br>
              <a:rPr lang="en-US" sz="2400" b="1"/>
            </a:br>
            <a:r>
              <a:rPr lang="en-US" sz="2400" b="1"/>
              <a:t>• Time frame in which objective will be met</a:t>
            </a:r>
            <a:br>
              <a:rPr lang="en-US" sz="2400" b="1"/>
            </a:br>
            <a:r>
              <a:rPr lang="en-US" sz="2400" b="1"/>
              <a:t>• Measurable characteristic, behavior, or action </a:t>
            </a:r>
            <a:endParaRPr lang="en-US" sz="2400" b="1"/>
          </a:p>
          <a:p>
            <a:r>
              <a:rPr lang="en-US" sz="2400" b="1"/>
              <a:t> Target population</a:t>
            </a:r>
            <a:endParaRPr lang="en-US" sz="2400" b="1"/>
          </a:p>
          <a:p>
            <a:r>
              <a:rPr lang="en-US" sz="2400" b="1"/>
              <a:t>Indication of how success will be evaluated </a:t>
            </a:r>
            <a:endParaRPr lang="en-US" sz="2400" b="1"/>
          </a:p>
          <a:p>
            <a:r>
              <a:rPr lang="en-US" u="sng">
                <a:solidFill>
                  <a:schemeClr val="accent1"/>
                </a:solidFill>
              </a:rPr>
              <a:t>Example</a:t>
            </a:r>
            <a:endParaRPr lang="en-US" u="sng">
              <a:solidFill>
                <a:schemeClr val="accent1"/>
              </a:solidFill>
            </a:endParaRPr>
          </a:p>
          <a:p>
            <a:r>
              <a:rPr lang="en-US"/>
              <a:t>By 2019, the incidence of anemia among children from a specific population will be reduced by 15%.</a:t>
            </a:r>
            <a:endParaRPr lang="en-US" u="sng">
              <a:solidFill>
                <a:schemeClr val="accent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1167820" y="88827"/>
            <a:ext cx="10058400" cy="1609344"/>
          </a:xfrm>
        </p:spPr>
        <p:txBody>
          <a:bodyPr/>
          <a:lstStyle/>
          <a:p>
            <a:r>
              <a:rPr lang="en-US"/>
              <a:t>Abstract due next week</a:t>
            </a:r>
            <a:br>
              <a:rPr lang="en-US"/>
            </a:br>
            <a:r>
              <a:rPr lang="en-US"/>
              <a:t>Thursday 14/4</a:t>
            </a:r>
            <a:endParaRPr lang="en-US"/>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028700" y="1698171"/>
            <a:ext cx="9715500" cy="49149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1069848" y="939800"/>
            <a:ext cx="10058400" cy="5232400"/>
          </a:xfrm>
        </p:spPr>
        <p:txBody>
          <a:bodyPr>
            <a:normAutofit/>
          </a:bodyPr>
          <a:lstStyle/>
          <a:p>
            <a:r>
              <a:rPr lang="en-US" sz="3200" dirty="0">
                <a:solidFill>
                  <a:schemeClr val="accent1"/>
                </a:solidFill>
                <a:latin typeface="Times New Roman" pitchFamily="18" charset="0"/>
                <a:cs typeface="Times New Roman" pitchFamily="18" charset="0"/>
              </a:rPr>
              <a:t>How many people in our community experience food insecurity?</a:t>
            </a:r>
            <a:endParaRPr lang="en-US" sz="3200" dirty="0">
              <a:solidFill>
                <a:schemeClr val="accent1"/>
              </a:solidFill>
              <a:latin typeface="Times New Roman" pitchFamily="18" charset="0"/>
              <a:cs typeface="Times New Roman" pitchFamily="18" charset="0"/>
            </a:endParaRPr>
          </a:p>
          <a:p>
            <a:r>
              <a:rPr lang="en-US" sz="3200" dirty="0">
                <a:solidFill>
                  <a:schemeClr val="accent1"/>
                </a:solidFill>
                <a:latin typeface="Times New Roman" pitchFamily="18" charset="0"/>
                <a:cs typeface="Times New Roman" pitchFamily="18" charset="0"/>
              </a:rPr>
              <a:t>What is the mean income of a Palestinian family living in the West Bank? </a:t>
            </a:r>
            <a:endParaRPr lang="en-US" sz="3200" dirty="0">
              <a:solidFill>
                <a:schemeClr val="accent1"/>
              </a:solidFill>
              <a:latin typeface="Times New Roman" pitchFamily="18" charset="0"/>
              <a:cs typeface="Times New Roman" pitchFamily="18" charset="0"/>
            </a:endParaRPr>
          </a:p>
          <a:p>
            <a:r>
              <a:rPr lang="en-US" sz="3200" dirty="0">
                <a:solidFill>
                  <a:schemeClr val="accent1"/>
                </a:solidFill>
                <a:latin typeface="Times New Roman" pitchFamily="18" charset="0"/>
                <a:cs typeface="Times New Roman" pitchFamily="18" charset="0"/>
              </a:rPr>
              <a:t>Unemployment rates, movement restrictions?</a:t>
            </a:r>
            <a:endParaRPr lang="en-US" sz="3200" dirty="0">
              <a:solidFill>
                <a:schemeClr val="accent1"/>
              </a:solidFill>
              <a:latin typeface="Times New Roman" pitchFamily="18" charset="0"/>
              <a:cs typeface="Times New Roman" pitchFamily="18" charset="0"/>
            </a:endParaRPr>
          </a:p>
          <a:p>
            <a:r>
              <a:rPr lang="en-US" sz="3200" dirty="0">
                <a:solidFill>
                  <a:schemeClr val="accent1"/>
                </a:solidFill>
                <a:latin typeface="Times New Roman" pitchFamily="18" charset="0"/>
                <a:cs typeface="Times New Roman" pitchFamily="18" charset="0"/>
              </a:rPr>
              <a:t>What available food assistance programs exist? </a:t>
            </a:r>
            <a:endParaRPr lang="en-US" sz="3200" dirty="0">
              <a:solidFill>
                <a:schemeClr val="accent1"/>
              </a:solidFill>
              <a:latin typeface="Times New Roman" pitchFamily="18" charset="0"/>
              <a:cs typeface="Times New Roman" pitchFamily="18" charset="0"/>
            </a:endParaRPr>
          </a:p>
          <a:p>
            <a:r>
              <a:rPr lang="en-US" sz="3200" dirty="0">
                <a:solidFill>
                  <a:schemeClr val="accent1"/>
                </a:solidFill>
                <a:latin typeface="Times New Roman" pitchFamily="18" charset="0"/>
                <a:cs typeface="Times New Roman" pitchFamily="18" charset="0"/>
              </a:rPr>
              <a:t>What are the barriers to participation in these programs? </a:t>
            </a:r>
            <a:endParaRPr lang="en-US" sz="3200" dirty="0">
              <a:solidFill>
                <a:schemeClr val="accent1"/>
              </a:solidFill>
              <a:latin typeface="Times New Roman" pitchFamily="18" charset="0"/>
              <a:cs typeface="Times New Roman" pitchFamily="18" charset="0"/>
            </a:endParaRPr>
          </a:p>
          <a:p>
            <a:r>
              <a:rPr lang="en-US" sz="3200" dirty="0">
                <a:solidFill>
                  <a:schemeClr val="accent1"/>
                </a:solidFill>
                <a:latin typeface="Times New Roman" pitchFamily="18" charset="0"/>
                <a:cs typeface="Times New Roman" pitchFamily="18" charset="0"/>
              </a:rPr>
              <a:t>What factors contribute to food insecurity in this population? </a:t>
            </a:r>
            <a:endParaRPr lang="en-US" sz="3200" dirty="0">
              <a:solidFill>
                <a:schemeClr val="accent1"/>
              </a:solidFill>
              <a:latin typeface="Times New Roman" pitchFamily="18" charset="0"/>
              <a:cs typeface="Times New Roman" pitchFamily="18" charset="0"/>
            </a:endParaRP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ABSTRACT</a:t>
            </a:r>
            <a:endParaRPr lang="en-US" dirty="0"/>
          </a:p>
        </p:txBody>
      </p:sp>
      <p:sp>
        <p:nvSpPr>
          <p:cNvPr id="3" name="Content Placeholder 2"/>
          <p:cNvSpPr>
            <a14:cpLocks xmlns:a14="http://schemas.microsoft.com/office/drawing/2010/main" noGrp="1"/>
          </p:cNvSpPr>
          <p:nvPr>
            <p:ph idx="1"/>
          </p:nvPr>
        </p:nvSpPr>
        <p:spPr/>
        <p:txBody>
          <a:bodyPr/>
          <a:lstStyle/>
          <a:p>
            <a:r>
              <a:rPr lang="en-US" sz="4400" dirty="0">
                <a:latin typeface="Times New Roman" pitchFamily="18" charset="0"/>
                <a:cs typeface="Times New Roman" pitchFamily="18" charset="0"/>
              </a:rPr>
              <a:t>Purpose</a:t>
            </a:r>
            <a:endParaRPr lang="en-US" sz="4400" dirty="0">
              <a:latin typeface="Times New Roman" pitchFamily="18" charset="0"/>
              <a:cs typeface="Times New Roman" pitchFamily="18" charset="0"/>
            </a:endParaRPr>
          </a:p>
          <a:p>
            <a:r>
              <a:rPr lang="en-US" sz="4400" dirty="0">
                <a:latin typeface="Times New Roman" pitchFamily="18" charset="0"/>
                <a:cs typeface="Times New Roman" pitchFamily="18" charset="0"/>
              </a:rPr>
              <a:t>Target Group</a:t>
            </a:r>
            <a:endParaRPr lang="en-US" sz="4400" dirty="0">
              <a:latin typeface="Times New Roman" pitchFamily="18" charset="0"/>
              <a:cs typeface="Times New Roman" pitchFamily="18" charset="0"/>
            </a:endParaRPr>
          </a:p>
          <a:p>
            <a:r>
              <a:rPr lang="en-US" sz="4400" dirty="0">
                <a:latin typeface="Times New Roman" pitchFamily="18" charset="0"/>
                <a:cs typeface="Times New Roman" pitchFamily="18" charset="0"/>
              </a:rPr>
              <a:t>Methods</a:t>
            </a:r>
            <a:endParaRPr lang="en-US" sz="4400" dirty="0">
              <a:latin typeface="Times New Roman" pitchFamily="18" charset="0"/>
              <a:cs typeface="Times New Roman" pitchFamily="18" charset="0"/>
            </a:endParaRPr>
          </a:p>
          <a:p>
            <a:r>
              <a:rPr lang="en-US" sz="4400" dirty="0">
                <a:latin typeface="Times New Roman" pitchFamily="18" charset="0"/>
                <a:cs typeface="Times New Roman" pitchFamily="18" charset="0"/>
              </a:rPr>
              <a:t>Expected outcomes</a:t>
            </a:r>
            <a:endParaRPr lang="en-US" sz="4400" dirty="0">
              <a:latin typeface="Times New Roman" pitchFamily="18" charset="0"/>
              <a:cs typeface="Times New Roman" pitchFamily="18" charset="0"/>
            </a:endParaRPr>
          </a:p>
          <a:p>
            <a:endParaRPr lang="en-US" dirty="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0" y="0"/>
            <a:ext cx="10058400" cy="1609344"/>
          </a:xfrm>
        </p:spPr>
        <p:txBody>
          <a:bodyPr/>
          <a:lstStyle/>
          <a:p>
            <a:r>
              <a:rPr lang="en-US" dirty="0"/>
              <a:t>Thursday’s class</a:t>
            </a:r>
            <a:br>
              <a:rPr lang="en-US" dirty="0"/>
            </a:br>
            <a:endParaRPr lang="en-US" dirty="0"/>
          </a:p>
        </p:txBody>
      </p:sp>
      <p:sp>
        <p:nvSpPr>
          <p:cNvPr id="3" name="Content Placeholder 2"/>
          <p:cNvSpPr>
            <a14:cpLocks xmlns:a14="http://schemas.microsoft.com/office/drawing/2010/main" noGrp="1"/>
          </p:cNvSpPr>
          <p:nvPr>
            <p:ph idx="1"/>
          </p:nvPr>
        </p:nvSpPr>
        <p:spPr>
          <a:xfrm>
            <a:off x="314324" y="914400"/>
            <a:ext cx="11877675" cy="5943600"/>
          </a:xfrm>
        </p:spPr>
        <p:txBody>
          <a:bodyPr>
            <a:normAutofit lnSpcReduction="10000"/>
          </a:bodyPr>
          <a:lstStyle/>
          <a:p>
            <a:r>
              <a:rPr lang="en-US" sz="3200" b="1" u="sng" dirty="0">
                <a:latin typeface="Times New Roman" pitchFamily="18" charset="0"/>
                <a:cs typeface="Times New Roman" pitchFamily="18" charset="0"/>
              </a:rPr>
              <a:t>Part 1: </a:t>
            </a:r>
            <a:r>
              <a:rPr lang="en-US" sz="3200" dirty="0">
                <a:latin typeface="Times New Roman" pitchFamily="18" charset="0"/>
                <a:cs typeface="Times New Roman" pitchFamily="18" charset="0"/>
              </a:rPr>
              <a:t>Introduction &amp; Part 5 The impact of  global food prices- </a:t>
            </a:r>
            <a:r>
              <a:rPr lang="en-US" sz="3200" b="1" dirty="0">
                <a:solidFill>
                  <a:srgbClr val="C00000"/>
                </a:solidFill>
                <a:latin typeface="Times New Roman" pitchFamily="18" charset="0"/>
                <a:cs typeface="Times New Roman" pitchFamily="18" charset="0"/>
              </a:rPr>
              <a:t>Group 7</a:t>
            </a:r>
            <a:endParaRPr lang="en-US" sz="3200" b="1" dirty="0">
              <a:solidFill>
                <a:srgbClr val="C00000"/>
              </a:solidFill>
              <a:latin typeface="Times New Roman" pitchFamily="18" charset="0"/>
              <a:cs typeface="Times New Roman" pitchFamily="18" charset="0"/>
            </a:endParaRPr>
          </a:p>
          <a:p>
            <a:r>
              <a:rPr lang="en-US" sz="3200" b="1" u="sng" dirty="0">
                <a:latin typeface="Times New Roman" pitchFamily="18" charset="0"/>
                <a:cs typeface="Times New Roman" pitchFamily="18" charset="0"/>
              </a:rPr>
              <a:t>Part 2: </a:t>
            </a:r>
            <a:r>
              <a:rPr lang="en-US" sz="3200" dirty="0">
                <a:latin typeface="Times New Roman" pitchFamily="18" charset="0"/>
                <a:cs typeface="Times New Roman" pitchFamily="18" charset="0"/>
              </a:rPr>
              <a:t>Food Sovereignty and Food Security- </a:t>
            </a:r>
            <a:r>
              <a:rPr lang="en-US" sz="3200" b="1" dirty="0">
                <a:solidFill>
                  <a:srgbClr val="C00000"/>
                </a:solidFill>
                <a:latin typeface="Times New Roman" pitchFamily="18" charset="0"/>
                <a:cs typeface="Times New Roman" pitchFamily="18" charset="0"/>
              </a:rPr>
              <a:t>Group 6 &amp; Group 2 </a:t>
            </a:r>
            <a:br>
              <a:rPr lang="en-US" sz="3200" b="1" dirty="0">
                <a:latin typeface="Times New Roman" pitchFamily="18" charset="0"/>
                <a:cs typeface="Times New Roman" pitchFamily="18" charset="0"/>
              </a:rPr>
            </a:br>
            <a:r>
              <a:rPr lang="en-US" sz="3200" dirty="0">
                <a:latin typeface="Times New Roman" pitchFamily="18" charset="0"/>
                <a:cs typeface="Times New Roman" pitchFamily="18" charset="0"/>
              </a:rPr>
              <a:t>in the occupied Palestinian territories </a:t>
            </a:r>
            <a:endParaRPr lang="en-US" sz="3200" dirty="0">
              <a:latin typeface="Times New Roman" pitchFamily="18" charset="0"/>
              <a:cs typeface="Times New Roman" pitchFamily="18" charset="0"/>
            </a:endParaRPr>
          </a:p>
          <a:p>
            <a:r>
              <a:rPr lang="en-US" sz="3200" b="1" u="sng" dirty="0">
                <a:latin typeface="Times New Roman" pitchFamily="18" charset="0"/>
                <a:cs typeface="Times New Roman" pitchFamily="18" charset="0"/>
              </a:rPr>
              <a:t>Part 3: </a:t>
            </a:r>
            <a:r>
              <a:rPr lang="en-US" sz="3200" dirty="0">
                <a:latin typeface="Times New Roman" pitchFamily="18" charset="0"/>
                <a:cs typeface="Times New Roman" pitchFamily="18" charset="0"/>
              </a:rPr>
              <a:t>Israel’s Policies of Land and Resource Confiscation as a Cause of Food Insecurity </a:t>
            </a:r>
            <a:r>
              <a:rPr lang="en-US"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Group 1</a:t>
            </a:r>
            <a:endParaRPr lang="en-US" sz="3200" dirty="0">
              <a:solidFill>
                <a:srgbClr val="C00000"/>
              </a:solidFill>
              <a:latin typeface="Times New Roman" pitchFamily="18" charset="0"/>
              <a:cs typeface="Times New Roman" pitchFamily="18" charset="0"/>
            </a:endParaRPr>
          </a:p>
          <a:p>
            <a:r>
              <a:rPr lang="en-US" sz="3200" b="1" u="sng" dirty="0">
                <a:latin typeface="Times New Roman" pitchFamily="18" charset="0"/>
                <a:cs typeface="Times New Roman" pitchFamily="18" charset="0"/>
              </a:rPr>
              <a:t>Part 4: </a:t>
            </a:r>
            <a:r>
              <a:rPr lang="en-US" sz="3200" dirty="0">
                <a:latin typeface="Times New Roman" pitchFamily="18" charset="0"/>
                <a:cs typeface="Times New Roman" pitchFamily="18" charset="0"/>
              </a:rPr>
              <a:t>Israel’s movement and Business restrictions – </a:t>
            </a:r>
            <a:r>
              <a:rPr lang="en-US" sz="3200" b="1" dirty="0">
                <a:solidFill>
                  <a:srgbClr val="C00000"/>
                </a:solidFill>
                <a:latin typeface="Times New Roman" pitchFamily="18" charset="0"/>
                <a:cs typeface="Times New Roman" pitchFamily="18" charset="0"/>
              </a:rPr>
              <a:t>Group 4</a:t>
            </a:r>
            <a:endParaRPr lang="en-US" sz="3200" b="1" dirty="0">
              <a:solidFill>
                <a:srgbClr val="C00000"/>
              </a:solidFill>
              <a:latin typeface="Times New Roman" pitchFamily="18" charset="0"/>
              <a:cs typeface="Times New Roman" pitchFamily="18" charset="0"/>
            </a:endParaRPr>
          </a:p>
          <a:p>
            <a:r>
              <a:rPr lang="en-US" sz="3200" b="1" u="sng" dirty="0">
                <a:latin typeface="Times New Roman" pitchFamily="18" charset="0"/>
                <a:cs typeface="Times New Roman" pitchFamily="18" charset="0"/>
              </a:rPr>
              <a:t>Part 5 </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Environmental factors- </a:t>
            </a:r>
            <a:r>
              <a:rPr lang="en-US" sz="3200" b="1" dirty="0">
                <a:solidFill>
                  <a:srgbClr val="C00000"/>
                </a:solidFill>
                <a:latin typeface="Times New Roman" pitchFamily="18" charset="0"/>
                <a:cs typeface="Times New Roman" pitchFamily="18" charset="0"/>
              </a:rPr>
              <a:t>Group 3</a:t>
            </a:r>
            <a:endParaRPr lang="en-US" sz="3200" b="1" dirty="0">
              <a:solidFill>
                <a:srgbClr val="C00000"/>
              </a:solidFill>
              <a:latin typeface="Times New Roman" pitchFamily="18" charset="0"/>
              <a:cs typeface="Times New Roman" pitchFamily="18" charset="0"/>
            </a:endParaRPr>
          </a:p>
          <a:p>
            <a:r>
              <a:rPr lang="en-US" sz="3200" b="1" u="sng" dirty="0">
                <a:latin typeface="Times New Roman" pitchFamily="18" charset="0"/>
                <a:cs typeface="Times New Roman" pitchFamily="18" charset="0"/>
              </a:rPr>
              <a:t>Part 6</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Creating Food Sovereignty in the oPt: Overcoming Food Insecurity </a:t>
            </a:r>
            <a:r>
              <a:rPr lang="en-US" sz="3200" b="1" dirty="0">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Group 5</a:t>
            </a:r>
            <a:endParaRPr lang="en-US" sz="3200" b="1" dirty="0">
              <a:solidFill>
                <a:srgbClr val="C00000"/>
              </a:solidFill>
              <a:latin typeface="Times New Roman" pitchFamily="18" charset="0"/>
              <a:cs typeface="Times New Roman" pitchFamily="18" charset="0"/>
            </a:endParaRPr>
          </a:p>
          <a:p>
            <a:endParaRPr lang="en-US" sz="3200" dirty="0"/>
          </a:p>
          <a:p>
            <a:pPr marL="0" indent="0">
              <a:buNone/>
            </a:pPr>
            <a:r>
              <a:rPr lang="en-US" dirty="0"/>
              <a:t>https://reliefweb.int/sites/</a:t>
            </a:r>
            <a:r>
              <a:rPr lang="en-US" dirty="0" err="1"/>
              <a:t>reliefweb.int</a:t>
            </a:r>
            <a:r>
              <a:rPr lang="en-US" dirty="0"/>
              <a:t>/files/resources/</a:t>
            </a:r>
            <a:r>
              <a:rPr lang="en-US" dirty="0" err="1"/>
              <a:t>FS.pdf</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Community needs assessment </a:t>
            </a:r>
            <a:br>
              <a:rPr lang="en-US" dirty="0"/>
            </a:br>
            <a:endParaRPr lang="en-US" dirty="0"/>
          </a:p>
        </p:txBody>
      </p:sp>
      <p:sp>
        <p:nvSpPr>
          <p:cNvPr id="3" name="Content Placeholder 2"/>
          <p:cNvSpPr>
            <a14:cpLocks xmlns:a14="http://schemas.microsoft.com/office/drawing/2010/main" noGrp="1"/>
          </p:cNvSpPr>
          <p:nvPr>
            <p:ph idx="1"/>
          </p:nvPr>
        </p:nvSpPr>
        <p:spPr/>
        <p:txBody>
          <a:bodyPr>
            <a:normAutofit/>
          </a:bodyPr>
          <a:lstStyle/>
          <a:p>
            <a:pPr marL="0" indent="0">
              <a:buNone/>
            </a:pPr>
            <a:r>
              <a:rPr lang="en-US" sz="3200" dirty="0">
                <a:latin typeface="Times New Roman" pitchFamily="18" charset="0"/>
                <a:cs typeface="Times New Roman" pitchFamily="18" charset="0"/>
              </a:rPr>
              <a:t>An evaluation of the community in terms of its health and nutritional </a:t>
            </a:r>
            <a:r>
              <a:rPr lang="en-US" sz="3200" dirty="0" err="1">
                <a:latin typeface="Times New Roman" pitchFamily="18" charset="0"/>
                <a:cs typeface="Times New Roman" pitchFamily="18" charset="0"/>
              </a:rPr>
              <a:t>status,its</a:t>
            </a:r>
            <a:r>
              <a:rPr lang="en-US" sz="3200">
                <a:latin typeface="Times New Roman" pitchFamily="18" charset="0"/>
                <a:cs typeface="Times New Roman" pitchFamily="18" charset="0"/>
              </a:rPr>
              <a:t> needs, and the resources available to address those needs </a:t>
            </a:r>
            <a:endParaRPr lang="en-US" sz="3200">
              <a:latin typeface="Times New Roman" pitchFamily="18" charset="0"/>
              <a:cs typeface="Times New Roman" pitchFamily="18" charset="0"/>
            </a:endParaRPr>
          </a:p>
          <a:p>
            <a:pPr marL="0" indent="0">
              <a:buNone/>
            </a:pP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The process of evaluating the health and nutrition status of a community</a:t>
            </a:r>
            <a:endParaRPr lang="en-US" sz="3200">
              <a:latin typeface="Times New Roman" pitchFamily="18" charset="0"/>
              <a:cs typeface="Times New Roman" pitchFamily="18" charset="0"/>
            </a:endParaRPr>
          </a:p>
          <a:p>
            <a:pPr lvl="1"/>
            <a:r>
              <a:rPr lang="en-US" sz="2800">
                <a:latin typeface="Times New Roman" pitchFamily="18" charset="0"/>
                <a:cs typeface="Times New Roman" pitchFamily="18" charset="0"/>
              </a:rPr>
              <a:t>By determining what those health and nutrition needs are </a:t>
            </a:r>
            <a:endParaRPr lang="en-US" sz="2800">
              <a:latin typeface="Times New Roman" pitchFamily="18" charset="0"/>
              <a:cs typeface="Times New Roman" pitchFamily="18" charset="0"/>
            </a:endParaRPr>
          </a:p>
          <a:p>
            <a:pPr lvl="1"/>
            <a:r>
              <a:rPr lang="en-US" sz="2800">
                <a:latin typeface="Times New Roman" pitchFamily="18" charset="0"/>
                <a:cs typeface="Times New Roman" pitchFamily="18" charset="0"/>
              </a:rPr>
              <a:t>Identifying places where those needs are not being met. </a:t>
            </a:r>
            <a:endParaRPr lang="en-US" sz="2800">
              <a:latin typeface="Times New Roman" pitchFamily="18" charset="0"/>
              <a:cs typeface="Times New Roman" pitchFamily="18" charset="0"/>
            </a:endParaRPr>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3819297" y="4397777"/>
              <a:ext cx="1751579" cy="341771"/>
            </p14:xfrm>
          </p:contentPart>
        </mc:Choice>
        <mc:Fallback xmlns="">
          <p:pic>
            <p:nvPicPr>
              <p:cNvPr id="4" name="Ink 3"/>
            </p:nvPicPr>
            <p:blipFill>
              <a:blip/>
            </p:blipFill>
            <p:spPr>
              <a:xfrm>
                <a:off x="3819297" y="4397777"/>
                <a:ext cx="1751579" cy="34177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6245875" y="4474675"/>
              <a:ext cx="4126892" cy="76899"/>
            </p14:xfrm>
          </p:contentPart>
        </mc:Choice>
        <mc:Fallback xmlns="">
          <p:pic>
            <p:nvPicPr>
              <p:cNvPr id="5" name="Ink 4"/>
            </p:nvPicPr>
            <p:blipFill>
              <a:blip/>
            </p:blipFill>
            <p:spPr>
              <a:xfrm>
                <a:off x="6245875" y="4474675"/>
                <a:ext cx="4126892" cy="7689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332909" y="4927523"/>
              <a:ext cx="2123256" cy="34177"/>
            </p14:xfrm>
          </p:contentPart>
        </mc:Choice>
        <mc:Fallback xmlns="">
          <p:pic>
            <p:nvPicPr>
              <p:cNvPr id="6" name="Ink 5"/>
            </p:nvPicPr>
            <p:blipFill>
              <a:blip/>
            </p:blipFill>
            <p:spPr>
              <a:xfrm>
                <a:off x="1332909" y="4927523"/>
                <a:ext cx="2123256" cy="3417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435440" y="5303471"/>
              <a:ext cx="367404" cy="196519"/>
            </p14:xfrm>
          </p:contentPart>
        </mc:Choice>
        <mc:Fallback xmlns="">
          <p:pic>
            <p:nvPicPr>
              <p:cNvPr id="7" name="Ink 6"/>
            </p:nvPicPr>
            <p:blipFill>
              <a:blip/>
            </p:blipFill>
            <p:spPr>
              <a:xfrm>
                <a:off x="1435440" y="5303471"/>
                <a:ext cx="367404" cy="196519"/>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724992" y="5320560"/>
              <a:ext cx="5075307" cy="145253"/>
            </p14:xfrm>
          </p:contentPart>
        </mc:Choice>
        <mc:Fallback xmlns="">
          <p:pic>
            <p:nvPicPr>
              <p:cNvPr id="8" name="Ink 7"/>
            </p:nvPicPr>
            <p:blipFill>
              <a:blip/>
            </p:blipFill>
            <p:spPr>
              <a:xfrm>
                <a:off x="4724992" y="5320560"/>
                <a:ext cx="5075307" cy="14525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4323410" y="5833217"/>
              <a:ext cx="5062492" cy="42722"/>
            </p14:xfrm>
          </p:contentPart>
        </mc:Choice>
        <mc:Fallback xmlns="">
          <p:pic>
            <p:nvPicPr>
              <p:cNvPr id="9" name="Ink 8"/>
            </p:nvPicPr>
            <p:blipFill>
              <a:blip/>
            </p:blipFill>
            <p:spPr>
              <a:xfrm>
                <a:off x="4323410" y="5833217"/>
                <a:ext cx="5062492" cy="42722"/>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HEALTH AND nutrition STATUS </a:t>
            </a:r>
            <a:endParaRPr lang="en-US"/>
          </a:p>
        </p:txBody>
      </p:sp>
      <p:sp>
        <p:nvSpPr>
          <p:cNvPr id="3" name="Content Placeholder 2"/>
          <p:cNvSpPr>
            <a14:cpLocks xmlns:a14="http://schemas.microsoft.com/office/drawing/2010/main" noGrp="1"/>
          </p:cNvSpPr>
          <p:nvPr>
            <p:ph idx="1"/>
          </p:nvPr>
        </p:nvSpPr>
        <p:spPr/>
        <p:txBody>
          <a:bodyPr>
            <a:normAutofit/>
          </a:bodyPr>
          <a:lstStyle/>
          <a:p>
            <a:r>
              <a:rPr lang="en-US" sz="3200">
                <a:latin typeface="Times New Roman" pitchFamily="18" charset="0"/>
                <a:cs typeface="Times New Roman" pitchFamily="18" charset="0"/>
              </a:rPr>
              <a:t>Health status: the condition of a population’s or individual’s health (estimates of quality of life, physical functioning, and psychosocial functioning)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Nutrition status: the condition of a population’s or individual’s health as affected by the intake and utilization of nutrients and nonnutrients. </a:t>
            </a:r>
            <a:endParaRPr lang="en-US" sz="3200">
              <a:latin typeface="Times New Roman" pitchFamily="18" charset="0"/>
              <a:cs typeface="Times New Roman" pitchFamily="18" charset="0"/>
            </a:endParaRPr>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1318054" y="2399270"/>
              <a:ext cx="1971932" cy="82378"/>
            </p14:xfrm>
          </p:contentPart>
        </mc:Choice>
        <mc:Fallback xmlns="">
          <p:pic>
            <p:nvPicPr>
              <p:cNvPr id="4" name="Ink 3"/>
            </p:nvPicPr>
            <p:blipFill>
              <a:blip/>
            </p:blipFill>
            <p:spPr>
              <a:xfrm>
                <a:off x="1318054" y="2399270"/>
                <a:ext cx="1971932" cy="82378"/>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4510216" y="2852351"/>
              <a:ext cx="5879756" cy="154459"/>
            </p14:xfrm>
          </p:contentPart>
        </mc:Choice>
        <mc:Fallback xmlns="">
          <p:pic>
            <p:nvPicPr>
              <p:cNvPr id="5" name="Ink 4"/>
            </p:nvPicPr>
            <p:blipFill>
              <a:blip/>
            </p:blipFill>
            <p:spPr>
              <a:xfrm>
                <a:off x="4510216" y="2852351"/>
                <a:ext cx="5879756" cy="15445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1379837" y="3259094"/>
              <a:ext cx="6847703" cy="66933"/>
            </p14:xfrm>
          </p:contentPart>
        </mc:Choice>
        <mc:Fallback xmlns="">
          <p:pic>
            <p:nvPicPr>
              <p:cNvPr id="6" name="Ink 5"/>
            </p:nvPicPr>
            <p:blipFill>
              <a:blip/>
            </p:blipFill>
            <p:spPr>
              <a:xfrm>
                <a:off x="1379837" y="3259094"/>
                <a:ext cx="6847703" cy="6693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431324" y="3851189"/>
              <a:ext cx="2553730" cy="82378"/>
            </p14:xfrm>
          </p:contentPart>
        </mc:Choice>
        <mc:Fallback xmlns="">
          <p:pic>
            <p:nvPicPr>
              <p:cNvPr id="7" name="Ink 6"/>
            </p:nvPicPr>
            <p:blipFill>
              <a:blip/>
            </p:blipFill>
            <p:spPr>
              <a:xfrm>
                <a:off x="1431324" y="3851189"/>
                <a:ext cx="2553730" cy="8237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1297459" y="4716162"/>
              <a:ext cx="4582298" cy="205945"/>
            </p14:xfrm>
          </p:contentPart>
        </mc:Choice>
        <mc:Fallback xmlns="">
          <p:pic>
            <p:nvPicPr>
              <p:cNvPr id="8" name="Ink 7"/>
            </p:nvPicPr>
            <p:blipFill>
              <a:blip/>
            </p:blipFill>
            <p:spPr>
              <a:xfrm>
                <a:off x="1297459" y="4716162"/>
                <a:ext cx="4582298" cy="205945"/>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nutrition STATUS: Questions we are trying to answer </a:t>
            </a:r>
            <a:endParaRPr lang="en-US"/>
          </a:p>
        </p:txBody>
      </p:sp>
      <p:sp>
        <p:nvSpPr>
          <p:cNvPr id="3" name="Content Placeholder 2"/>
          <p:cNvSpPr>
            <a14:cpLocks xmlns:a14="http://schemas.microsoft.com/office/drawing/2010/main" noGrp="1"/>
          </p:cNvSpPr>
          <p:nvPr>
            <p:ph idx="1"/>
          </p:nvPr>
        </p:nvSpPr>
        <p:spPr/>
        <p:txBody>
          <a:bodyPr>
            <a:normAutofit lnSpcReduction="10000"/>
          </a:bodyPr>
          <a:lstStyle/>
          <a:p>
            <a:pPr marL="0" indent="0">
              <a:buNone/>
            </a:pP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Who has nutrition needs that is not being addressed?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What programs and services exist to address these needs?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Why do existing programs and services fail to address these needs?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How do the community environment, background factors, and culture affect the ease and desirability of making healthy food choices? </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What can be done to improve the health and nutrition status of the population? </a:t>
            </a:r>
            <a:endParaRPr lang="en-US" sz="2800">
              <a:latin typeface="Times New Roman" pitchFamily="18" charset="0"/>
              <a:cs typeface="Times New Roman" pitchFamily="18" charset="0"/>
            </a:endParaRPr>
          </a:p>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0</Words>
  <Application/>
  <PresentationFormat>Widescreen</PresentationFormat>
  <Paragraphs>374</Paragraphs>
  <Slides>0</Slides>
  <Notes>14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61</vt:i4>
      </vt:variant>
    </vt:vector>
  </HeadingPairs>
  <TitlesOfParts>
    <vt:vector size="71" baseType="lpstr">
      <vt:lpstr>Arial</vt:lpstr>
      <vt:lpstr>SimSun</vt:lpstr>
      <vt:lpstr>Wingdings</vt:lpstr>
      <vt:lpstr>Rockwell Extra Bold</vt:lpstr>
      <vt:lpstr>Calibri</vt:lpstr>
      <vt:lpstr>Times New Roman</vt:lpstr>
      <vt:lpstr>HelveticaNeueLTStd</vt:lpstr>
      <vt:lpstr>Rockwell</vt:lpstr>
      <vt:lpstr>Rockwell Condensed</vt:lpstr>
      <vt:lpstr>Wood Type</vt:lpstr>
      <vt:lpstr>Community Nutrition</vt:lpstr>
      <vt:lpstr>Health Promotion</vt:lpstr>
      <vt:lpstr>PowerPoint 演示文稿</vt:lpstr>
      <vt:lpstr>Nutrition Monitoring  and Surveillance  </vt:lpstr>
      <vt:lpstr>Community Needs Assessment </vt:lpstr>
      <vt:lpstr>PowerPoint 演示文稿</vt:lpstr>
      <vt:lpstr>Community needs assessment  </vt:lpstr>
      <vt:lpstr>HEALTH AND nutrition STATUS </vt:lpstr>
      <vt:lpstr>nutrition STATUS: Questions we are trying to answer </vt:lpstr>
      <vt:lpstr>What triggers a community needs assessment?  </vt:lpstr>
      <vt:lpstr>Community assessment</vt:lpstr>
      <vt:lpstr>Large- scale Assessment  </vt:lpstr>
      <vt:lpstr>Problems</vt:lpstr>
      <vt:lpstr>Small-scale Assessment  </vt:lpstr>
      <vt:lpstr>EXAMPLE of a small-scale assessment</vt:lpstr>
      <vt:lpstr>Steps in Needs Assessment  </vt:lpstr>
      <vt:lpstr>Step 1: Define the problem  </vt:lpstr>
      <vt:lpstr>PowerPoint 演示文稿</vt:lpstr>
      <vt:lpstr>Step 2: Set the Parameters of the Assessment  </vt:lpstr>
      <vt:lpstr>example</vt:lpstr>
      <vt:lpstr>PowerPoint 演示文稿</vt:lpstr>
      <vt:lpstr>PowerPoint 演示文稿</vt:lpstr>
      <vt:lpstr>PowerPoint 演示文稿</vt:lpstr>
      <vt:lpstr>Example:</vt:lpstr>
      <vt:lpstr>Step 3: collect Data</vt:lpstr>
      <vt:lpstr>Collect Data </vt:lpstr>
      <vt:lpstr>Collect DATA</vt:lpstr>
      <vt:lpstr>COLLECT DATA </vt:lpstr>
      <vt:lpstr>Community characteristics data </vt:lpstr>
      <vt:lpstr>Where to collect data about the community?  </vt:lpstr>
      <vt:lpstr>PowerPoint 演示文稿</vt:lpstr>
      <vt:lpstr>Surveys</vt:lpstr>
      <vt:lpstr>SURVEYS</vt:lpstr>
      <vt:lpstr>PowerPoint 演示文稿</vt:lpstr>
      <vt:lpstr>Screening  </vt:lpstr>
      <vt:lpstr>Focus Groups  </vt:lpstr>
      <vt:lpstr>PowerPoint 演示文稿</vt:lpstr>
      <vt:lpstr>Interviews with Key Informants  </vt:lpstr>
      <vt:lpstr>Direct Assessment of Nutritional Status  </vt:lpstr>
      <vt:lpstr>PowerPoint 演示文稿</vt:lpstr>
      <vt:lpstr>Diet History Method  </vt:lpstr>
      <vt:lpstr>PowerPoint 演示文稿</vt:lpstr>
      <vt:lpstr>Twenty-Four-Hour Recall Method </vt:lpstr>
      <vt:lpstr>FACTORS DURING DATA COLLECTION </vt:lpstr>
      <vt:lpstr>FACTORS DURING DATA COLLECTION </vt:lpstr>
      <vt:lpstr>food FREQUENCY method</vt:lpstr>
      <vt:lpstr>PowerPoint 演示文稿</vt:lpstr>
      <vt:lpstr>food balance sheets</vt:lpstr>
      <vt:lpstr>Step 4: Analyze and interpret the data  </vt:lpstr>
      <vt:lpstr>PowerPoint 演示文稿</vt:lpstr>
      <vt:lpstr>Step 5: Share the Findings of the Assessment  </vt:lpstr>
      <vt:lpstr>Step 6: Set Priorities  </vt:lpstr>
      <vt:lpstr>PowerPoint 演示文稿</vt:lpstr>
      <vt:lpstr>Step 7: Choose a plan of action </vt:lpstr>
      <vt:lpstr>Goals and Objectives  </vt:lpstr>
      <vt:lpstr>Types of Goals and objectives</vt:lpstr>
      <vt:lpstr>Objectives/examples</vt:lpstr>
      <vt:lpstr>when WRITING OBJECTIVES CONSIDER </vt:lpstr>
      <vt:lpstr>Abstract due next week Thursday 14/4</vt:lpstr>
      <vt:lpstr>ABSTRACT</vt:lpstr>
      <vt:lpstr>Thursday’s class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Nutrition</dc:title>
  <dc:creator>Hind Eliyan</dc:creator>
  <cp:lastModifiedBy>Ebaa’s iPad</cp:lastModifiedBy>
  <cp:revision>76</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982ACA28B05887367AACAC622026CACE</vt:lpwstr>
  </property>
  <property fmtid="{D5CDD505-2E9C-101B-9397-08002B2CF9AE}" pid="3" name="KSOProductBuildVer">
    <vt:lpwstr>3081-11.20.3</vt:lpwstr>
  </property>
</Properties>
</file>