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30"/>
  </p:notesMasterIdLst>
  <p:sldIdLst>
    <p:sldId id="425" r:id="rId2"/>
    <p:sldId id="470" r:id="rId3"/>
    <p:sldId id="448" r:id="rId4"/>
    <p:sldId id="450" r:id="rId5"/>
    <p:sldId id="480" r:id="rId6"/>
    <p:sldId id="481" r:id="rId7"/>
    <p:sldId id="483" r:id="rId8"/>
    <p:sldId id="482" r:id="rId9"/>
    <p:sldId id="484" r:id="rId10"/>
    <p:sldId id="449" r:id="rId11"/>
    <p:sldId id="478" r:id="rId12"/>
    <p:sldId id="485" r:id="rId13"/>
    <p:sldId id="486" r:id="rId14"/>
    <p:sldId id="488" r:id="rId15"/>
    <p:sldId id="491" r:id="rId16"/>
    <p:sldId id="479" r:id="rId17"/>
    <p:sldId id="451" r:id="rId18"/>
    <p:sldId id="476" r:id="rId19"/>
    <p:sldId id="453" r:id="rId20"/>
    <p:sldId id="489" r:id="rId21"/>
    <p:sldId id="490" r:id="rId22"/>
    <p:sldId id="458" r:id="rId23"/>
    <p:sldId id="492" r:id="rId24"/>
    <p:sldId id="493" r:id="rId25"/>
    <p:sldId id="455" r:id="rId26"/>
    <p:sldId id="494" r:id="rId27"/>
    <p:sldId id="495" r:id="rId28"/>
    <p:sldId id="463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AF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922"/>
    <p:restoredTop sz="94543"/>
  </p:normalViewPr>
  <p:slideViewPr>
    <p:cSldViewPr>
      <p:cViewPr varScale="1">
        <p:scale>
          <a:sx n="83" d="100"/>
          <a:sy n="83" d="100"/>
        </p:scale>
        <p:origin x="208" y="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BE8A98EE-AB60-40A6-ADCB-14F29DD304E1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28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718B9-7A96-4905-95DB-3EA2489D3A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9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D06E-5037-4A27-85D2-6AD6F5A77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776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46D1-4C91-4879-B731-67E442454E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84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B103-FB0D-4D46-BEDD-E3A3710FCD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49140-ABD8-4577-B507-E4D9621D2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61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C71A-1B90-402D-B209-3206E30515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30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FC99-7FF9-4CFC-B404-B928D5B0B2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6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4876-C172-4FBD-9DBE-C2E622BB96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28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D990-68A0-422F-87BA-A4B3A24A5B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06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17C49-6D36-453E-A4A3-15887AD67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741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FB8FB-C5C8-4209-AE87-40704AC623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735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C5D6A-274E-4709-B5AB-24F51F0511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7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cap="none" dirty="0">
                <a:solidFill>
                  <a:schemeClr val="tx1"/>
                </a:solidFill>
                <a:latin typeface="Comic Sans MS" charset="0"/>
                <a:ea typeface="Comic Sans MS" charset="0"/>
                <a:cs typeface="Comic Sans MS" charset="0"/>
              </a:rPr>
              <a:t>Factors that influence microbes in food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86200"/>
            <a:ext cx="6781800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Intrinsic factors – pH </a:t>
            </a:r>
            <a:br>
              <a:rPr lang="en-US" sz="32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Typical pH values for  foods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511033"/>
              </p:ext>
            </p:extLst>
          </p:nvPr>
        </p:nvGraphicFramePr>
        <p:xfrm>
          <a:off x="1524000" y="1690689"/>
          <a:ext cx="60960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Food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Egg albumin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7 - 6.5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Milk, poultry, fish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6.5 - 5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Raw beef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5 - 4.5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Cottage cheese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&lt; 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Tomatoes, fruits, pickles, yogurt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43000" y="4419600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Most food pathogens will not grow </a:t>
            </a:r>
            <a:r>
              <a:rPr lang="en-US" sz="2000" b="1" u="sng" dirty="0">
                <a:latin typeface="Comic Sans MS" charset="0"/>
                <a:ea typeface="Comic Sans MS" charset="0"/>
                <a:cs typeface="Comic Sans MS" charset="0"/>
              </a:rPr>
              <a:t>&lt;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pH 4.4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Lactic acid bacteria + yeast  can grow in acidic products  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Rare microbial problems occurs in foods with pH &lt;3 or &gt;8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Foods are never alkaline with pH &gt;8-9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Environmental bacteria can grow at pH &lt; 1.0 “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extremophiles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”</a:t>
            </a:r>
          </a:p>
          <a:p>
            <a:r>
              <a:rPr lang="en-US" sz="2000" i="1" dirty="0" err="1">
                <a:latin typeface="Comic Sans MS" charset="0"/>
                <a:ea typeface="Comic Sans MS" charset="0"/>
                <a:cs typeface="Comic Sans MS" charset="0"/>
              </a:rPr>
              <a:t>Thiobacillus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and </a:t>
            </a:r>
            <a:r>
              <a:rPr lang="en-US" sz="2000" i="1" dirty="0" err="1">
                <a:latin typeface="Comic Sans MS" charset="0"/>
                <a:ea typeface="Comic Sans MS" charset="0"/>
                <a:cs typeface="Comic Sans MS" charset="0"/>
              </a:rPr>
              <a:t>sulfobolus</a:t>
            </a:r>
            <a:endParaRPr lang="en-US" sz="2000" i="1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12348"/>
            <a:ext cx="5359400" cy="6267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3288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Temperature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Temperature and gas composition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are the primary extrinsic factors influencing microbial growth. 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Temperature influence is on:</a:t>
            </a:r>
          </a:p>
          <a:p>
            <a:pPr lvl="1"/>
            <a:r>
              <a:rPr lang="en-US" sz="1700" dirty="0">
                <a:latin typeface="Comic Sans MS" charset="0"/>
                <a:ea typeface="Comic Sans MS" charset="0"/>
                <a:cs typeface="Comic Sans MS" charset="0"/>
              </a:rPr>
              <a:t> growth kinetics </a:t>
            </a:r>
          </a:p>
          <a:p>
            <a:pPr lvl="1"/>
            <a:r>
              <a:rPr lang="en-US" sz="1700" dirty="0">
                <a:latin typeface="Comic Sans MS" charset="0"/>
                <a:ea typeface="Comic Sans MS" charset="0"/>
                <a:cs typeface="Comic Sans MS" charset="0"/>
              </a:rPr>
              <a:t>gene expression</a:t>
            </a:r>
          </a:p>
          <a:p>
            <a:pPr lvl="1"/>
            <a:r>
              <a:rPr lang="en-US" sz="1600" dirty="0">
                <a:latin typeface="Comic Sans MS" charset="0"/>
                <a:ea typeface="Comic Sans MS" charset="0"/>
                <a:cs typeface="Comic Sans MS" charset="0"/>
              </a:rPr>
              <a:t>regulates motility and virulence</a:t>
            </a:r>
            <a:endParaRPr lang="en-US" sz="1700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Cells grown at refrigerated temperature express different genes different from those grown at ambient Temperature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temperature.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 rule in chemistry suggests that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reaction rates double with every 10‹C increase in temperature.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This also applies for bacterial growth rates over a limited range of organism dependent temperatures (Fig. 1.4). </a:t>
            </a:r>
          </a:p>
        </p:txBody>
      </p:sp>
    </p:spTree>
    <p:extLst>
      <p:ext uri="{BB962C8B-B14F-4D97-AF65-F5344CB8AC3E}">
        <p14:creationId xmlns:p14="http://schemas.microsoft.com/office/powerpoint/2010/main" val="347653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Temperature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09800"/>
            <a:ext cx="7219950" cy="40386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>
                <a:latin typeface="Comic Sans MS" charset="0"/>
                <a:ea typeface="Comic Sans MS" charset="0"/>
                <a:cs typeface="Comic Sans MS" charset="0"/>
              </a:rPr>
              <a:t>Bacteria are classified as: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b="1" dirty="0" err="1">
                <a:latin typeface="Comic Sans MS" charset="0"/>
                <a:ea typeface="Comic Sans MS" charset="0"/>
                <a:cs typeface="Comic Sans MS" charset="0"/>
              </a:rPr>
              <a:t>psychrophiles</a:t>
            </a:r>
            <a:r>
              <a:rPr lang="en-US" sz="1800" b="1" dirty="0">
                <a:latin typeface="Comic Sans MS" charset="0"/>
                <a:ea typeface="Comic Sans MS" charset="0"/>
                <a:cs typeface="Comic Sans MS" charset="0"/>
              </a:rPr>
              <a:t>: </a:t>
            </a:r>
            <a:r>
              <a:rPr lang="en-US" sz="1800" dirty="0">
                <a:latin typeface="Comic Sans MS" charset="0"/>
                <a:ea typeface="Comic Sans MS" charset="0"/>
                <a:cs typeface="Comic Sans MS" charset="0"/>
              </a:rPr>
              <a:t>slow growth at 0 C. Optimal growth at 15 C, cant grow &gt;25 C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b="1" dirty="0">
                <a:latin typeface="Comic Sans MS" charset="0"/>
                <a:ea typeface="Comic Sans MS" charset="0"/>
                <a:cs typeface="Comic Sans MS" charset="0"/>
              </a:rPr>
              <a:t>Psychrotrophs: </a:t>
            </a:r>
            <a:r>
              <a:rPr lang="en-US" sz="1800" dirty="0">
                <a:latin typeface="Comic Sans MS" charset="0"/>
                <a:ea typeface="Comic Sans MS" charset="0"/>
                <a:cs typeface="Comic Sans MS" charset="0"/>
              </a:rPr>
              <a:t>slow growth at 0 C, optimal at 35 C, NG&gt;40 C as Clostridium botulinum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b="1" dirty="0" err="1">
                <a:latin typeface="Comic Sans MS" charset="0"/>
                <a:ea typeface="Comic Sans MS" charset="0"/>
                <a:cs typeface="Comic Sans MS" charset="0"/>
              </a:rPr>
              <a:t>Mesophiles</a:t>
            </a:r>
            <a:endParaRPr lang="en-US" sz="1800" b="1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1800" dirty="0">
                <a:latin typeface="Comic Sans MS" charset="0"/>
                <a:ea typeface="Comic Sans MS" charset="0"/>
                <a:cs typeface="Comic Sans MS" charset="0"/>
              </a:rPr>
              <a:t>Because some </a:t>
            </a:r>
            <a:r>
              <a:rPr lang="en-US" sz="1800" dirty="0" err="1">
                <a:latin typeface="Comic Sans MS" charset="0"/>
                <a:ea typeface="Comic Sans MS" charset="0"/>
                <a:cs typeface="Comic Sans MS" charset="0"/>
              </a:rPr>
              <a:t>psychrotrophs</a:t>
            </a:r>
            <a:r>
              <a:rPr lang="en-US" sz="1800" dirty="0">
                <a:latin typeface="Comic Sans MS" charset="0"/>
                <a:ea typeface="Comic Sans MS" charset="0"/>
                <a:cs typeface="Comic Sans MS" charset="0"/>
              </a:rPr>
              <a:t> and </a:t>
            </a:r>
            <a:r>
              <a:rPr lang="en-US" sz="1800" dirty="0" err="1">
                <a:latin typeface="Comic Sans MS" charset="0"/>
                <a:ea typeface="Comic Sans MS" charset="0"/>
                <a:cs typeface="Comic Sans MS" charset="0"/>
              </a:rPr>
              <a:t>mesophiles</a:t>
            </a:r>
            <a:r>
              <a:rPr lang="en-US" sz="1800" dirty="0">
                <a:latin typeface="Comic Sans MS" charset="0"/>
                <a:ea typeface="Comic Sans MS" charset="0"/>
                <a:cs typeface="Comic Sans MS" charset="0"/>
              </a:rPr>
              <a:t> are foodborne pathogens (S. aureus can grow at &lt;10 C), </a:t>
            </a:r>
            <a:r>
              <a:rPr lang="en-US" sz="1800" b="1" dirty="0">
                <a:latin typeface="Comic Sans MS" charset="0"/>
                <a:ea typeface="Comic Sans MS" charset="0"/>
                <a:cs typeface="Comic Sans MS" charset="0"/>
              </a:rPr>
              <a:t>conventional refrigeration cannot ensure the safety</a:t>
            </a:r>
            <a:r>
              <a:rPr lang="en-US" sz="1800" dirty="0">
                <a:latin typeface="Comic Sans MS" charset="0"/>
                <a:ea typeface="Comic Sans MS" charset="0"/>
                <a:cs typeface="Comic Sans MS" charset="0"/>
              </a:rPr>
              <a:t> of a food. </a:t>
            </a:r>
          </a:p>
          <a:p>
            <a:r>
              <a:rPr lang="en-US" sz="1800" dirty="0">
                <a:latin typeface="Comic Sans MS" charset="0"/>
                <a:ea typeface="Comic Sans MS" charset="0"/>
                <a:cs typeface="Comic Sans MS" charset="0"/>
              </a:rPr>
              <a:t>Additional barriers to microbial growth should be incorporated into refrigerated foods containing no other inhibitors.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b="1" dirty="0">
                <a:latin typeface="Comic Sans MS" charset="0"/>
                <a:ea typeface="Comic Sans MS" charset="0"/>
                <a:cs typeface="Comic Sans MS" charset="0"/>
              </a:rPr>
              <a:t>Thermophiles</a:t>
            </a:r>
            <a:endParaRPr lang="en-US" sz="1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8733" y="152400"/>
            <a:ext cx="3615303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292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Comic Sans MS" charset="0"/>
                <a:ea typeface="Comic Sans MS" charset="0"/>
                <a:cs typeface="Comic Sans MS" charset="0"/>
              </a:rPr>
              <a:t>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For growth in the cold:</a:t>
            </a:r>
          </a:p>
          <a:p>
            <a:pPr lvl="1"/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Homeoviscous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adaptation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enables cells to maintain membrane fluidity at low temperatures.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As temperature decreases,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cells synthesize increasing amounts of mono- and di-unsaturated fatty acids</a:t>
            </a:r>
          </a:p>
          <a:p>
            <a:pPr lvl="1"/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Double bonds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prevent tight packing of the fatty acids into a more crystalline state. 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membrane’s physical state can regulate the expression of genes that respond to temperature.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production of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cold shock proteins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contributes to an organism’s ability to grow at low temperatures by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minimizing the folding of mRNA and facilitate translation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At 20 C, induction of cold shock protein mRNA occurs and increases survival by 1000 fold</a:t>
            </a:r>
          </a:p>
          <a:p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752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Effect of time and T on bacteria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690689"/>
          <a:ext cx="60960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  <a:r>
                        <a:rPr lang="en-US" baseline="30000" dirty="0"/>
                        <a:t> o</a:t>
                      </a:r>
                      <a:r>
                        <a:rPr lang="en-US" dirty="0"/>
                        <a:t>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Death in few seconds (0157:H7)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C00000"/>
                          </a:solidFill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Death in several seconds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Death in few minutes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Death in several minutes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Death after few</a:t>
                      </a:r>
                      <a:r>
                        <a:rPr lang="en-US" sz="1800" baseline="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hours</a:t>
                      </a:r>
                      <a:endParaRPr lang="en-US" sz="1800" dirty="0"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48 -25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Dangerous in few hours, v. dangerous at 37 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aseline="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Dangerous in several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Dangerous in few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Dangerous in few weeks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C00000"/>
                          </a:solidFill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Slow death of most vegetative forms but may survive for months (</a:t>
                      </a:r>
                      <a:r>
                        <a:rPr lang="en-US" sz="1800" dirty="0" err="1">
                          <a:solidFill>
                            <a:srgbClr val="C00000"/>
                          </a:solidFill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L.nonocytogenes</a:t>
                      </a:r>
                      <a:r>
                        <a:rPr lang="en-US" sz="1800" dirty="0">
                          <a:solidFill>
                            <a:srgbClr val="C00000"/>
                          </a:solidFill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591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Definition of water activity- 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aw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of a food is 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ratio between the vapor pressure of the food itself and the vapor pressure of distilled water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aw increases with temperature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moisture condition of a product can be measured: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as 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equilibrium relative humidity (ERH)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expressed in %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or as 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water activity expressed as a decimal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Most foods have aw &gt; 0.95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and that will provide sufficient moisture to support the growth of bacteria, yeasts, and mold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amount of available moisture can be reduced to inhibit growth of organisms-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If aw of food is controlled to </a:t>
            </a:r>
            <a:r>
              <a:rPr lang="en-US" sz="2000" b="1" u="sng" dirty="0">
                <a:latin typeface="Comic Sans MS" charset="0"/>
                <a:ea typeface="Comic Sans MS" charset="0"/>
                <a:cs typeface="Comic Sans MS" charset="0"/>
              </a:rPr>
              <a:t>&lt;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0.85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845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Water activity, a</a:t>
            </a:r>
            <a:r>
              <a:rPr lang="en-US" sz="3200" baseline="-25000" dirty="0">
                <a:latin typeface="Comic Sans MS" charset="0"/>
                <a:ea typeface="Comic Sans MS" charset="0"/>
                <a:cs typeface="Comic Sans MS" charset="0"/>
              </a:rPr>
              <a:t>w</a:t>
            </a:r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Water is necessary for chemical reactions and microbial growth </a:t>
            </a:r>
          </a:p>
          <a:p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water can relatively be </a:t>
            </a:r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bound </a:t>
            </a:r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to food by:</a:t>
            </a:r>
          </a:p>
          <a:p>
            <a:pPr lvl="1"/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Ionic</a:t>
            </a:r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 interactions</a:t>
            </a:r>
          </a:p>
          <a:p>
            <a:pPr lvl="1"/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H - bonds</a:t>
            </a:r>
          </a:p>
          <a:p>
            <a:pPr lvl="1"/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Capillary action</a:t>
            </a:r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 – </a:t>
            </a:r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hard to remove water</a:t>
            </a:r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, not available for chemical reactions or microbial growth</a:t>
            </a:r>
          </a:p>
          <a:p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Unbound water </a:t>
            </a:r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– the amount available determines if microorganisms can grow</a:t>
            </a:r>
          </a:p>
          <a:p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Measure of available water or </a:t>
            </a:r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water activity (a</a:t>
            </a:r>
            <a:r>
              <a:rPr lang="en-US" sz="2200" b="1" baseline="-25000" dirty="0">
                <a:latin typeface="Comic Sans MS" charset="0"/>
                <a:ea typeface="Comic Sans MS" charset="0"/>
                <a:cs typeface="Comic Sans MS" charset="0"/>
              </a:rPr>
              <a:t>w</a:t>
            </a:r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 )</a:t>
            </a:r>
          </a:p>
          <a:p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a</a:t>
            </a:r>
            <a:r>
              <a:rPr lang="en-US" sz="2200" b="1" baseline="-25000" dirty="0">
                <a:latin typeface="Comic Sans MS" charset="0"/>
                <a:ea typeface="Comic Sans MS" charset="0"/>
                <a:cs typeface="Comic Sans MS" charset="0"/>
              </a:rPr>
              <a:t>w</a:t>
            </a:r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 = P/P</a:t>
            </a:r>
            <a:r>
              <a:rPr lang="en-US" sz="2200" b="1" baseline="-25000" dirty="0">
                <a:latin typeface="Comic Sans MS" charset="0"/>
                <a:ea typeface="Comic Sans MS" charset="0"/>
                <a:cs typeface="Comic Sans MS" charset="0"/>
              </a:rPr>
              <a:t>O</a:t>
            </a:r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  (at the same T and conditions)</a:t>
            </a:r>
          </a:p>
          <a:p>
            <a:pPr lvl="1"/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P, water vapor pressure in food       </a:t>
            </a:r>
          </a:p>
          <a:p>
            <a:pPr lvl="1"/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P</a:t>
            </a:r>
            <a:r>
              <a:rPr lang="en-US" sz="2200" baseline="-25000" dirty="0">
                <a:latin typeface="Comic Sans MS" charset="0"/>
                <a:ea typeface="Comic Sans MS" charset="0"/>
                <a:cs typeface="Comic Sans MS" charset="0"/>
              </a:rPr>
              <a:t>o </a:t>
            </a:r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, pure water vapor pressure</a:t>
            </a:r>
            <a:r>
              <a:rPr lang="en-US" sz="2200" baseline="-250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</a:p>
          <a:p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aw = p/</a:t>
            </a:r>
            <a:r>
              <a:rPr lang="en-US" sz="2200" b="1" dirty="0" err="1">
                <a:latin typeface="Comic Sans MS" charset="0"/>
                <a:ea typeface="Comic Sans MS" charset="0"/>
                <a:cs typeface="Comic Sans MS" charset="0"/>
              </a:rPr>
              <a:t>po</a:t>
            </a:r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 = </a:t>
            </a:r>
            <a:r>
              <a:rPr lang="en-US" sz="2200" b="1" u="sng" dirty="0">
                <a:latin typeface="Comic Sans MS" charset="0"/>
                <a:ea typeface="Comic Sans MS" charset="0"/>
                <a:cs typeface="Comic Sans MS" charset="0"/>
              </a:rPr>
              <a:t>ERH (%) </a:t>
            </a:r>
            <a:endParaRPr lang="en-US" sz="2200" b="1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                100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Water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45268"/>
            <a:ext cx="5791200" cy="4876800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When 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 = Po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 this is called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equilibrium moisture content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Example: potato chips in a humid day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</a:t>
            </a:r>
            <a:r>
              <a:rPr lang="en-US" sz="2000" b="1" baseline="-25000" dirty="0">
                <a:latin typeface="Comic Sans MS" charset="0"/>
                <a:ea typeface="Comic Sans MS" charset="0"/>
                <a:cs typeface="Comic Sans MS" charset="0"/>
              </a:rPr>
              <a:t>w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can also be determined by the equilibrium relative humidity (ERH) of the air surrounding the food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</a:t>
            </a:r>
            <a:r>
              <a:rPr lang="en-US" sz="2000" baseline="-25000" dirty="0">
                <a:latin typeface="Comic Sans MS" charset="0"/>
                <a:ea typeface="Comic Sans MS" charset="0"/>
                <a:cs typeface="Comic Sans MS" charset="0"/>
              </a:rPr>
              <a:t>w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= ERH%/100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(ERH% is measured by a machine)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87" y="2969179"/>
            <a:ext cx="2309004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477087" y="2599847"/>
            <a:ext cx="2291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Electric Hygrometers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Water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698" y="1828800"/>
            <a:ext cx="7543800" cy="2057400"/>
          </a:xfrm>
        </p:spPr>
        <p:txBody>
          <a:bodyPr/>
          <a:lstStyle/>
          <a:p>
            <a:r>
              <a:rPr lang="en-US" sz="1800" dirty="0">
                <a:latin typeface="Comic Sans MS" charset="0"/>
                <a:ea typeface="Comic Sans MS" charset="0"/>
                <a:cs typeface="Comic Sans MS" charset="0"/>
              </a:rPr>
              <a:t>Reducing a</a:t>
            </a:r>
            <a:r>
              <a:rPr lang="en-US" sz="1800" baseline="-25000" dirty="0">
                <a:latin typeface="Comic Sans MS" charset="0"/>
                <a:ea typeface="Comic Sans MS" charset="0"/>
                <a:cs typeface="Comic Sans MS" charset="0"/>
              </a:rPr>
              <a:t>w</a:t>
            </a:r>
            <a:r>
              <a:rPr lang="en-US" sz="1800" dirty="0">
                <a:latin typeface="Comic Sans MS" charset="0"/>
                <a:ea typeface="Comic Sans MS" charset="0"/>
                <a:cs typeface="Comic Sans MS" charset="0"/>
              </a:rPr>
              <a:t> of food inhibit microbial growth and preserve food Reduction by:</a:t>
            </a:r>
          </a:p>
          <a:p>
            <a:pPr lvl="1"/>
            <a:r>
              <a:rPr lang="en-US" b="1" dirty="0">
                <a:latin typeface="Comic Sans MS" charset="0"/>
                <a:ea typeface="Comic Sans MS" charset="0"/>
                <a:cs typeface="Comic Sans MS" charset="0"/>
              </a:rPr>
              <a:t>dehydration</a:t>
            </a:r>
            <a:r>
              <a:rPr lang="en-US" dirty="0">
                <a:latin typeface="Comic Sans MS" charset="0"/>
                <a:ea typeface="Comic Sans MS" charset="0"/>
                <a:cs typeface="Comic Sans MS" charset="0"/>
              </a:rPr>
              <a:t> (removal of available water), </a:t>
            </a:r>
          </a:p>
          <a:p>
            <a:pPr lvl="1"/>
            <a:r>
              <a:rPr lang="en-US" dirty="0">
                <a:latin typeface="Comic Sans MS" charset="0"/>
                <a:ea typeface="Comic Sans MS" charset="0"/>
                <a:cs typeface="Comic Sans MS" charset="0"/>
              </a:rPr>
              <a:t>Hot air removes water – evaporation</a:t>
            </a:r>
          </a:p>
          <a:p>
            <a:pPr lvl="1"/>
            <a:r>
              <a:rPr lang="en-US" dirty="0">
                <a:latin typeface="Comic Sans MS" charset="0"/>
                <a:ea typeface="Comic Sans MS" charset="0"/>
                <a:cs typeface="Comic Sans MS" charset="0"/>
              </a:rPr>
              <a:t>Freeze drying removes water by sublimation (ice to vapor)</a:t>
            </a:r>
          </a:p>
          <a:p>
            <a:pPr lvl="1"/>
            <a:r>
              <a:rPr lang="en-US" dirty="0">
                <a:latin typeface="Comic Sans MS" charset="0"/>
                <a:ea typeface="Comic Sans MS" charset="0"/>
                <a:cs typeface="Comic Sans MS" charset="0"/>
              </a:rPr>
              <a:t>When food thaws, a</a:t>
            </a:r>
            <a:r>
              <a:rPr lang="en-US" baseline="-25000" dirty="0">
                <a:latin typeface="Comic Sans MS" charset="0"/>
                <a:ea typeface="Comic Sans MS" charset="0"/>
                <a:cs typeface="Comic Sans MS" charset="0"/>
              </a:rPr>
              <a:t>w</a:t>
            </a:r>
            <a:r>
              <a:rPr lang="en-US" dirty="0">
                <a:latin typeface="Comic Sans MS" charset="0"/>
                <a:ea typeface="Comic Sans MS" charset="0"/>
                <a:cs typeface="Comic Sans MS" charset="0"/>
              </a:rPr>
              <a:t> increases</a:t>
            </a:r>
            <a:r>
              <a:rPr lang="en-US" baseline="-250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195562"/>
              </p:ext>
            </p:extLst>
          </p:nvPr>
        </p:nvGraphicFramePr>
        <p:xfrm>
          <a:off x="1828800" y="3886200"/>
          <a:ext cx="46482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Organism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</a:t>
                      </a:r>
                      <a:r>
                        <a:rPr lang="en-US" sz="1800" b="1" baseline="-25000" dirty="0"/>
                        <a:t>w</a:t>
                      </a:r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dirty="0" err="1"/>
                        <a:t>Enterobacteriacea</a:t>
                      </a:r>
                      <a:r>
                        <a:rPr lang="en-US" sz="1800" i="1" dirty="0"/>
                        <a:t>, P. </a:t>
                      </a:r>
                      <a:r>
                        <a:rPr lang="en-US" sz="1800" i="1" dirty="0" err="1"/>
                        <a:t>aerug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0.93 -0.96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Most bacteria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0.91-0.88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Most yeasts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0.88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Molds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0.8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Halophilic</a:t>
                      </a:r>
                      <a:r>
                        <a:rPr lang="en-US" sz="1800" dirty="0"/>
                        <a:t> bacteria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0.75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Xerotolerant</a:t>
                      </a:r>
                      <a:r>
                        <a:rPr lang="en-US" sz="1800" dirty="0"/>
                        <a:t> molds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0.70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Factors that influence microbes in food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81200"/>
            <a:ext cx="7886700" cy="4572000"/>
          </a:xfrm>
        </p:spPr>
        <p:txBody>
          <a:bodyPr/>
          <a:lstStyle/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Factors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that are important to microbial growth: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storage, distribution, sale, food service to assure safety.</a:t>
            </a:r>
          </a:p>
          <a:p>
            <a:pPr lvl="1"/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Intrinsic factors </a:t>
            </a:r>
          </a:p>
          <a:p>
            <a:pPr lvl="2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Factors that are inherent to the food itself</a:t>
            </a:r>
          </a:p>
          <a:p>
            <a:pPr lvl="2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Include natural compounds found in food, preservatives, oxidation-reduction potential, water activity (a</a:t>
            </a:r>
            <a:r>
              <a:rPr lang="en-US" sz="2000" baseline="-25000" dirty="0">
                <a:latin typeface="Comic Sans MS" charset="0"/>
                <a:ea typeface="Comic Sans MS" charset="0"/>
                <a:cs typeface="Comic Sans MS" charset="0"/>
              </a:rPr>
              <a:t>w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) and pH</a:t>
            </a:r>
          </a:p>
          <a:p>
            <a:pPr lvl="1"/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Extrinsic factors</a:t>
            </a:r>
          </a:p>
          <a:p>
            <a:pPr lvl="2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refer to 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external environment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surrounding the food such as Temp. Time, salt, gas,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Hurdle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Factors that affect growth of organisms in food include Temp, pH, water activity and redox potential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Instead of using one parameter to the extreme limit, combining factors can be used at very low concentration each. 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By combining hurdles, the intensity of the individual preservation techniques can be kept comparatively low, minimizing the loss of quality, while the overall impact on microbial growth may remain high. 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. Hurdle technology is most effective when it combines two factors that act by different mechanisms. 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For example,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 limiting aw of 0.85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or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limiting pH of 4.6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prevents growth of foodborne pathogens.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Hurdle technology obtain similar inhibition at pH 5.2 and an aw of 0.92. </a:t>
            </a:r>
          </a:p>
        </p:txBody>
      </p:sp>
    </p:spTree>
    <p:extLst>
      <p:ext uri="{BB962C8B-B14F-4D97-AF65-F5344CB8AC3E}">
        <p14:creationId xmlns:p14="http://schemas.microsoft.com/office/powerpoint/2010/main" val="48084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Comic Sans MS" charset="0"/>
                <a:ea typeface="Comic Sans MS" charset="0"/>
                <a:cs typeface="Comic Sans MS" charset="0"/>
              </a:rPr>
              <a:t>Hurdle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>
                <a:latin typeface="Comic Sans MS" charset="0"/>
                <a:ea typeface="Comic Sans MS" charset="0"/>
                <a:cs typeface="Comic Sans MS" charset="0"/>
              </a:rPr>
              <a:t>Hurdle technology assaults multiple homeostatic processes.</a:t>
            </a:r>
          </a:p>
          <a:p>
            <a:r>
              <a:rPr lang="en-US" sz="2400" dirty="0">
                <a:latin typeface="Comic Sans MS" charset="0"/>
                <a:ea typeface="Comic Sans MS" charset="0"/>
                <a:cs typeface="Comic Sans MS" charset="0"/>
              </a:rPr>
              <a:t> In acidic conditions, cells use energy to pump out protons. </a:t>
            </a:r>
          </a:p>
          <a:p>
            <a:r>
              <a:rPr lang="en-US" sz="2400" dirty="0">
                <a:latin typeface="Comic Sans MS" charset="0"/>
                <a:ea typeface="Comic Sans MS" charset="0"/>
                <a:cs typeface="Comic Sans MS" charset="0"/>
              </a:rPr>
              <a:t>In low-aw environments, cells use energy to accumulate compatible solutes. </a:t>
            </a:r>
          </a:p>
          <a:p>
            <a:r>
              <a:rPr lang="en-US" sz="2400" dirty="0">
                <a:latin typeface="Comic Sans MS" charset="0"/>
                <a:ea typeface="Comic Sans MS" charset="0"/>
                <a:cs typeface="Comic Sans MS" charset="0"/>
              </a:rPr>
              <a:t>Maintenance of membrane fluidity also requires energy. </a:t>
            </a:r>
          </a:p>
          <a:p>
            <a:r>
              <a:rPr lang="en-US" sz="2400" dirty="0">
                <a:latin typeface="Comic Sans MS" charset="0"/>
                <a:ea typeface="Comic Sans MS" charset="0"/>
                <a:cs typeface="Comic Sans MS" charset="0"/>
              </a:rPr>
              <a:t>When the energy needed for biosynthesis is diverted into maintenance of homeostasis, cell growth is inhibited. </a:t>
            </a:r>
          </a:p>
          <a:p>
            <a:r>
              <a:rPr lang="en-US" sz="2400" dirty="0">
                <a:latin typeface="Comic Sans MS" charset="0"/>
                <a:ea typeface="Comic Sans MS" charset="0"/>
                <a:cs typeface="Comic Sans MS" charset="0"/>
              </a:rPr>
              <a:t>When homeostatic energy demands exceed the cell’s energy-producing capacity, the cell dies.</a:t>
            </a:r>
          </a:p>
          <a:p>
            <a:r>
              <a:rPr lang="en-US" sz="2400" dirty="0">
                <a:latin typeface="Comic Sans MS" charset="0"/>
                <a:ea typeface="Comic Sans MS" charset="0"/>
                <a:cs typeface="Comic Sans MS" charset="0"/>
              </a:rPr>
              <a:t>Hurdle effects can be additive or synergistic</a:t>
            </a:r>
          </a:p>
          <a:p>
            <a:endParaRPr lang="en-US" sz="2400" dirty="0"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2561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Hurdle Technology</a:t>
            </a:r>
            <a:br>
              <a:rPr lang="en-US" sz="32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interaction of pH and aw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749203"/>
              </p:ext>
            </p:extLst>
          </p:nvPr>
        </p:nvGraphicFramePr>
        <p:xfrm>
          <a:off x="1524000" y="2590800"/>
          <a:ext cx="609600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pH + 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Recommended Storage T 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Food classification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pH&gt;5, aw &gt;0.95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&lt;4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Easily perishable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pH 5-5.2, aw 0.9-0.95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&lt;10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perishable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pH &lt;5, aw &lt;0.9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May</a:t>
                      </a:r>
                      <a:r>
                        <a:rPr lang="en-US" sz="1800" baseline="0" dirty="0"/>
                        <a:t> not require refrigeration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Shelf stable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902030302020204" pitchFamily="66" charset="0"/>
              </a:rPr>
              <a:t>Oxidation Reduction Potential or </a:t>
            </a:r>
            <a:br>
              <a:rPr lang="en-US" sz="3200" dirty="0">
                <a:latin typeface="Comic Sans MS" panose="030F0902030302020204" pitchFamily="66" charset="0"/>
              </a:rPr>
            </a:br>
            <a:r>
              <a:rPr lang="en-US" sz="3200" dirty="0">
                <a:latin typeface="Comic Sans MS" panose="030F0902030302020204" pitchFamily="66" charset="0"/>
              </a:rPr>
              <a:t>Redox Potential (Eh)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989138"/>
            <a:ext cx="8031163" cy="4564062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>
                <a:latin typeface="Comic Sans MS" charset="0"/>
                <a:ea typeface="Comic Sans MS" charset="0"/>
                <a:cs typeface="Comic Sans MS" charset="0"/>
              </a:rPr>
              <a:t>Eh is to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acquire electrons and become reduced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more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positive the potential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the greater affinity for electrons and tendency to be reduced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 system that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accepts electrons have positive ER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 system that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donates electrons have negative ER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Eh is measured in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millivolts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(mV) at neutral pH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Strict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aerobes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can be active only at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positive Eh values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Strict anaerobes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can be active only at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negative Eh values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Microaerophiles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- small amounts of oxygen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Facultative anaerobes – both aerobic and anaerobic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Eh changes with packaging – canning, vacuum packaging</a:t>
            </a:r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01683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Oxidation Reduction Potential  </a:t>
            </a:r>
            <a:br>
              <a:rPr lang="en-US" sz="32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3200" dirty="0" err="1">
                <a:latin typeface="Comic Sans MS" charset="0"/>
                <a:ea typeface="Comic Sans MS" charset="0"/>
                <a:cs typeface="Comic Sans MS" charset="0"/>
              </a:rPr>
              <a:t>Redox</a:t>
            </a:r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 Potential (Eh)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981200"/>
            <a:ext cx="7981950" cy="46482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Oxidation Reduction potential: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000" dirty="0">
                <a:effectLst/>
                <a:latin typeface="Comic Sans MS" charset="0"/>
                <a:ea typeface="Comic Sans MS" charset="0"/>
                <a:cs typeface="Comic Sans MS" charset="0"/>
              </a:rPr>
              <a:t>An experiment was conducted (1975), to evaluate the effect of ER on the growth of anaerobic bacteria. The following organisms were tested: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sz="2000" b="1" i="1" dirty="0">
                <a:effectLst/>
                <a:latin typeface="Comic Sans MS" charset="0"/>
                <a:ea typeface="Comic Sans MS" charset="0"/>
                <a:cs typeface="Comic Sans MS" charset="0"/>
              </a:rPr>
              <a:t>C. </a:t>
            </a:r>
            <a:r>
              <a:rPr lang="en-US" sz="2000" b="1" i="1" dirty="0" err="1">
                <a:effectLst/>
                <a:latin typeface="Comic Sans MS" charset="0"/>
                <a:ea typeface="Comic Sans MS" charset="0"/>
                <a:cs typeface="Comic Sans MS" charset="0"/>
              </a:rPr>
              <a:t>perfringenes</a:t>
            </a:r>
            <a:r>
              <a:rPr lang="en-US" sz="2000" b="1" i="1" dirty="0">
                <a:effectLst/>
                <a:latin typeface="Comic Sans MS" charset="0"/>
                <a:ea typeface="Comic Sans MS" charset="0"/>
                <a:cs typeface="Comic Sans MS" charset="0"/>
              </a:rPr>
              <a:t>, B. </a:t>
            </a:r>
            <a:r>
              <a:rPr lang="en-US" sz="2000" b="1" i="1" dirty="0" err="1">
                <a:effectLst/>
                <a:latin typeface="Comic Sans MS" charset="0"/>
                <a:ea typeface="Comic Sans MS" charset="0"/>
                <a:cs typeface="Comic Sans MS" charset="0"/>
              </a:rPr>
              <a:t>fragilis</a:t>
            </a:r>
            <a:r>
              <a:rPr lang="en-US" sz="2000" b="1" i="1" dirty="0">
                <a:effectLst/>
                <a:latin typeface="Comic Sans MS" charset="0"/>
                <a:ea typeface="Comic Sans MS" charset="0"/>
                <a:cs typeface="Comic Sans MS" charset="0"/>
              </a:rPr>
              <a:t>, P. </a:t>
            </a:r>
            <a:r>
              <a:rPr lang="en-US" sz="2000" b="1" i="1" dirty="0" err="1">
                <a:effectLst/>
                <a:latin typeface="Comic Sans MS" charset="0"/>
                <a:ea typeface="Comic Sans MS" charset="0"/>
                <a:cs typeface="Comic Sans MS" charset="0"/>
              </a:rPr>
              <a:t>magnus</a:t>
            </a:r>
            <a:endParaRPr lang="en-US" sz="2000" b="1" i="1" dirty="0">
              <a:effectLst/>
              <a:latin typeface="Comic Sans MS" charset="0"/>
              <a:ea typeface="Comic Sans MS" charset="0"/>
              <a:cs typeface="Comic Sans MS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000" dirty="0">
                <a:effectLst/>
                <a:latin typeface="Comic Sans MS" charset="0"/>
                <a:ea typeface="Comic Sans MS" charset="0"/>
                <a:cs typeface="Comic Sans MS" charset="0"/>
              </a:rPr>
              <a:t>The outcome of this experiment was the following: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sz="2000" dirty="0">
                <a:effectLst/>
                <a:latin typeface="Comic Sans MS" charset="0"/>
                <a:ea typeface="Comic Sans MS" charset="0"/>
                <a:cs typeface="Comic Sans MS" charset="0"/>
              </a:rPr>
              <a:t>The presence of </a:t>
            </a:r>
            <a:r>
              <a:rPr lang="en-US" sz="2000" b="1" dirty="0">
                <a:effectLst/>
                <a:latin typeface="Comic Sans MS" charset="0"/>
                <a:ea typeface="Comic Sans MS" charset="0"/>
                <a:cs typeface="Comic Sans MS" charset="0"/>
              </a:rPr>
              <a:t>oxygen inhibited the growth of the 3 organisms regardless of the Eh </a:t>
            </a:r>
            <a:r>
              <a:rPr lang="en-US" sz="2000" dirty="0">
                <a:effectLst/>
                <a:latin typeface="Comic Sans MS" charset="0"/>
                <a:ea typeface="Comic Sans MS" charset="0"/>
                <a:cs typeface="Comic Sans MS" charset="0"/>
              </a:rPr>
              <a:t>(range tested:  – 50 </a:t>
            </a:r>
            <a:r>
              <a:rPr lang="en-US" sz="2000" dirty="0" err="1">
                <a:effectLst/>
                <a:latin typeface="Comic Sans MS" charset="0"/>
                <a:ea typeface="Comic Sans MS" charset="0"/>
                <a:cs typeface="Comic Sans MS" charset="0"/>
              </a:rPr>
              <a:t>mv</a:t>
            </a:r>
            <a:r>
              <a:rPr lang="en-US" sz="2000" dirty="0">
                <a:effectLst/>
                <a:latin typeface="Comic Sans MS" charset="0"/>
                <a:ea typeface="Comic Sans MS" charset="0"/>
                <a:cs typeface="Comic Sans MS" charset="0"/>
              </a:rPr>
              <a:t> to +500 </a:t>
            </a:r>
            <a:r>
              <a:rPr lang="en-US" sz="2000" dirty="0" err="1">
                <a:effectLst/>
                <a:latin typeface="Comic Sans MS" charset="0"/>
                <a:ea typeface="Comic Sans MS" charset="0"/>
                <a:cs typeface="Comic Sans MS" charset="0"/>
              </a:rPr>
              <a:t>mv</a:t>
            </a:r>
            <a:r>
              <a:rPr lang="en-US" sz="2000" dirty="0">
                <a:effectLst/>
                <a:latin typeface="Comic Sans MS" charset="0"/>
                <a:ea typeface="Comic Sans MS" charset="0"/>
                <a:cs typeface="Comic Sans MS" charset="0"/>
              </a:rPr>
              <a:t>).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sz="2000" dirty="0">
                <a:effectLst/>
                <a:latin typeface="Comic Sans MS" charset="0"/>
                <a:ea typeface="Comic Sans MS" charset="0"/>
                <a:cs typeface="Comic Sans MS" charset="0"/>
              </a:rPr>
              <a:t>In the absence of oxygen, </a:t>
            </a:r>
            <a:r>
              <a:rPr lang="en-US" sz="2000" b="1" dirty="0">
                <a:effectLst/>
                <a:latin typeface="Comic Sans MS" charset="0"/>
                <a:ea typeface="Comic Sans MS" charset="0"/>
                <a:cs typeface="Comic Sans MS" charset="0"/>
              </a:rPr>
              <a:t>the three organisms were able to grow regardless of the Eh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sz="2000" dirty="0">
                <a:effectLst/>
                <a:latin typeface="Comic Sans MS" charset="0"/>
                <a:ea typeface="Comic Sans MS" charset="0"/>
                <a:cs typeface="Comic Sans MS" charset="0"/>
              </a:rPr>
              <a:t>At high </a:t>
            </a:r>
            <a:r>
              <a:rPr lang="en-US" sz="2000" b="1" dirty="0">
                <a:effectLst/>
                <a:latin typeface="Comic Sans MS" charset="0"/>
                <a:ea typeface="Comic Sans MS" charset="0"/>
                <a:cs typeface="Comic Sans MS" charset="0"/>
              </a:rPr>
              <a:t>Eh of +325 </a:t>
            </a:r>
            <a:r>
              <a:rPr lang="en-US" sz="2000" b="1" dirty="0" err="1">
                <a:effectLst/>
                <a:latin typeface="Comic Sans MS" charset="0"/>
                <a:ea typeface="Comic Sans MS" charset="0"/>
                <a:cs typeface="Comic Sans MS" charset="0"/>
              </a:rPr>
              <a:t>mv</a:t>
            </a:r>
            <a:r>
              <a:rPr lang="en-US" sz="2000" b="1" dirty="0">
                <a:effectLst/>
                <a:latin typeface="Comic Sans MS" charset="0"/>
                <a:ea typeface="Comic Sans MS" charset="0"/>
                <a:cs typeface="Comic Sans MS" charset="0"/>
              </a:rPr>
              <a:t>, </a:t>
            </a:r>
            <a:r>
              <a:rPr lang="en-US" sz="2000" dirty="0">
                <a:effectLst/>
                <a:latin typeface="Comic Sans MS" charset="0"/>
                <a:ea typeface="Comic Sans MS" charset="0"/>
                <a:cs typeface="Comic Sans MS" charset="0"/>
              </a:rPr>
              <a:t>which is suppose to be inhibitory to anaerobes, all three organisms were able to grow.</a:t>
            </a:r>
          </a:p>
        </p:txBody>
      </p:sp>
    </p:spTree>
    <p:extLst>
      <p:ext uri="{BB962C8B-B14F-4D97-AF65-F5344CB8AC3E}">
        <p14:creationId xmlns:p14="http://schemas.microsoft.com/office/powerpoint/2010/main" val="10567312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Growth Kinetics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698" y="1981200"/>
            <a:ext cx="7543800" cy="4419600"/>
          </a:xfrm>
        </p:spPr>
        <p:txBody>
          <a:bodyPr>
            <a:normAutofit/>
          </a:bodyPr>
          <a:lstStyle/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Generation times: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bacterial growth rates during logarithmic phase under standard nutritional conditions (culture medium, temperature, pH, etc.),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Generation times for bacteria vary from about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12 minutes to 24 hours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or more. 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generation time for </a:t>
            </a:r>
            <a:r>
              <a:rPr lang="en-US" sz="2000" i="1" dirty="0">
                <a:latin typeface="Comic Sans MS" charset="0"/>
                <a:ea typeface="Comic Sans MS" charset="0"/>
                <a:cs typeface="Comic Sans MS" charset="0"/>
              </a:rPr>
              <a:t>E. coli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is 15-20 m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 the intestinal tract, it is ~12-24 hours (all coliforms)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generation time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is the time interval required for the cells (or population) to divide.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  <a:latin typeface="Comic Sans MS" charset="0"/>
                <a:ea typeface="Comic Sans MS" charset="0"/>
                <a:cs typeface="Comic Sans MS" charset="0"/>
              </a:rPr>
              <a:t>Generation Time - Doubling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153400" cy="457200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time that one cell takes to divide into two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generation time of cells is called 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doubling time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Cells do not divide at the same time or rate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latin typeface="Comic Sans MS" charset="0"/>
                <a:ea typeface="Comic Sans MS" charset="0"/>
                <a:cs typeface="Comic Sans MS" charset="0"/>
              </a:rPr>
              <a:t>Calculating generation time under different conditions provides valuable information for developing methods to preserve foods.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latin typeface="Comic Sans MS" charset="0"/>
                <a:ea typeface="Comic Sans MS" charset="0"/>
                <a:cs typeface="Comic Sans MS" charset="0"/>
              </a:rPr>
              <a:t>Optimal growth conditions (culture), bacteria have the shortest generation time ~12 m but slower in foods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latin typeface="Comic Sans MS" charset="0"/>
                <a:ea typeface="Comic Sans MS" charset="0"/>
                <a:cs typeface="Comic Sans MS" charset="0"/>
              </a:rPr>
              <a:t>Factors that affect optimal growth:</a:t>
            </a:r>
          </a:p>
          <a:p>
            <a:pPr lvl="2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nutrients, Temp, time, water activity,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redox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potential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yeasts and molds have slower generation time ~40 m</a:t>
            </a:r>
          </a:p>
        </p:txBody>
      </p:sp>
    </p:spTree>
    <p:extLst>
      <p:ext uri="{BB962C8B-B14F-4D97-AF65-F5344CB8AC3E}">
        <p14:creationId xmlns:p14="http://schemas.microsoft.com/office/powerpoint/2010/main" val="6927941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  <a:latin typeface="Comic Sans MS" charset="0"/>
                <a:ea typeface="Comic Sans MS" charset="0"/>
                <a:cs typeface="Comic Sans MS" charset="0"/>
              </a:rPr>
              <a:t>Generation Time - Doubling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G (generation time) = (time, in minutes or hours)/n(number of generations)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G = t/n 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G = Log 2 t/ log N – log N0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N0 initial number (10</a:t>
            </a:r>
            <a:r>
              <a:rPr lang="en-US" sz="2000" baseline="30000" dirty="0">
                <a:latin typeface="Comic Sans MS" charset="0"/>
                <a:ea typeface="Comic Sans MS" charset="0"/>
                <a:cs typeface="Comic Sans MS" charset="0"/>
              </a:rPr>
              <a:t>4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)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N final number (10</a:t>
            </a:r>
            <a:r>
              <a:rPr lang="en-US" sz="2000" baseline="30000" dirty="0">
                <a:latin typeface="Comic Sans MS" charset="0"/>
                <a:ea typeface="Comic Sans MS" charset="0"/>
                <a:cs typeface="Comic Sans MS" charset="0"/>
              </a:rPr>
              <a:t>6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)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 duration in minutes when initial number reaches the final  (here in this example = 120 minutes)</a:t>
            </a:r>
          </a:p>
          <a:p>
            <a:pPr lvl="1"/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  <a:p>
            <a:pPr lvl="2"/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G =  </a:t>
            </a:r>
            <a:r>
              <a:rPr lang="en-US" sz="2000" b="1" u="sng" dirty="0">
                <a:latin typeface="Comic Sans MS" charset="0"/>
                <a:ea typeface="Comic Sans MS" charset="0"/>
                <a:cs typeface="Comic Sans MS" charset="0"/>
              </a:rPr>
              <a:t>        t_____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 OR</a:t>
            </a:r>
            <a:b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       3.3 log Bf/Bi </a:t>
            </a:r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  <a:p>
            <a:pPr lvl="2"/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  <a:p>
            <a:pPr lvl="2"/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G = 0.3 x 120/6-4 = 18 minutes</a:t>
            </a:r>
          </a:p>
        </p:txBody>
      </p:sp>
    </p:spTree>
    <p:extLst>
      <p:ext uri="{BB962C8B-B14F-4D97-AF65-F5344CB8AC3E}">
        <p14:creationId xmlns:p14="http://schemas.microsoft.com/office/powerpoint/2010/main" val="1347433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Calculation of Generation Time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Example: 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What is the generation time of a bacterial population that increases from 10,000 cells to 10,000,000 cells in four hours of growth? 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G = Log 2 t/ log N – log N0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G = 0.3 X4 /7-4 = 1.2/3 = 0.4 hours or 24 minutes</a:t>
            </a:r>
          </a:p>
          <a:p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Intrinsic factors pH and acidity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81200"/>
            <a:ext cx="7886700" cy="43434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pH of food is the log scale measurement  of its acidity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pH = -log [H</a:t>
            </a:r>
            <a:r>
              <a:rPr lang="en-US" sz="2000" b="1" baseline="30000" dirty="0">
                <a:latin typeface="Comic Sans MS" charset="0"/>
                <a:ea typeface="Comic Sans MS" charset="0"/>
                <a:cs typeface="Comic Sans MS" charset="0"/>
              </a:rPr>
              <a:t>+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]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Each unit on the pH scale is 10 fold difference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If pH = 6 ,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[H</a:t>
            </a:r>
            <a:r>
              <a:rPr lang="en-US" sz="2000" b="1" baseline="30000" dirty="0">
                <a:latin typeface="Comic Sans MS" charset="0"/>
                <a:ea typeface="Comic Sans MS" charset="0"/>
                <a:cs typeface="Comic Sans MS" charset="0"/>
              </a:rPr>
              <a:t>+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] = 1x10</a:t>
            </a:r>
            <a:r>
              <a:rPr lang="en-US" sz="2000" b="1" baseline="30000" dirty="0">
                <a:latin typeface="Comic Sans MS" charset="0"/>
                <a:ea typeface="Comic Sans MS" charset="0"/>
                <a:cs typeface="Comic Sans MS" charset="0"/>
              </a:rPr>
              <a:t>-6 </a:t>
            </a:r>
            <a:endParaRPr lang="en-US" sz="2000" b="1" dirty="0">
              <a:latin typeface="Comic Sans MS" charset="0"/>
              <a:ea typeface="Comic Sans MS" charset="0"/>
              <a:cs typeface="Comic Sans MS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If pH = 5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, [H</a:t>
            </a:r>
            <a:r>
              <a:rPr lang="en-US" sz="2000" b="1" baseline="30000" dirty="0">
                <a:latin typeface="Comic Sans MS" charset="0"/>
                <a:ea typeface="Comic Sans MS" charset="0"/>
                <a:cs typeface="Comic Sans MS" charset="0"/>
              </a:rPr>
              <a:t>+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] = 1x10</a:t>
            </a:r>
            <a:r>
              <a:rPr lang="en-US" sz="2000" b="1" baseline="30000" dirty="0">
                <a:latin typeface="Comic Sans MS" charset="0"/>
                <a:ea typeface="Comic Sans MS" charset="0"/>
                <a:cs typeface="Comic Sans MS" charset="0"/>
              </a:rPr>
              <a:t>-5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increasing pH with decreasing [H</a:t>
            </a:r>
            <a:r>
              <a:rPr lang="en-US" sz="2000" b="1" baseline="30000" dirty="0">
                <a:latin typeface="Comic Sans MS" charset="0"/>
                <a:ea typeface="Comic Sans MS" charset="0"/>
                <a:cs typeface="Comic Sans MS" charset="0"/>
              </a:rPr>
              <a:t>+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]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Low pH number means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more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acidity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The lower the pH, the more energy the cell has to spend to maintain its intracellular pH near neutral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It means that the cell has less energy to grow, produce toxins and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sporulate</a:t>
            </a:r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  <a:p>
            <a:pPr lvl="1"/>
            <a:endParaRPr lang="en-US" sz="2400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Intrinsic factors - 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93871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pH affects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Energy needed to maintain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neutral intracellular pH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Influence  of gene expression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How can cells sense pH changes?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Organic acids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(acetic, formic – R-COOH) enter the cell un-dissociated, then it dissociates inside the cell to release the   H</a:t>
            </a:r>
            <a:r>
              <a:rPr lang="en-US" sz="2000" baseline="30000" dirty="0">
                <a:latin typeface="Comic Sans MS" charset="0"/>
                <a:ea typeface="Comic Sans MS" charset="0"/>
                <a:cs typeface="Comic Sans MS" charset="0"/>
              </a:rPr>
              <a:t>+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proton, the H</a:t>
            </a:r>
            <a:r>
              <a:rPr lang="en-US" sz="2000" baseline="30000" dirty="0">
                <a:latin typeface="Comic Sans MS" charset="0"/>
                <a:ea typeface="Comic Sans MS" charset="0"/>
                <a:cs typeface="Comic Sans MS" charset="0"/>
              </a:rPr>
              <a:t>+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proton cannot pass out the CM, it accumulate in the cytoplasm.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cells can sense accumulated H</a:t>
            </a:r>
            <a:r>
              <a:rPr lang="en-US" sz="2000" b="1" baseline="30000" dirty="0">
                <a:latin typeface="Comic Sans MS" charset="0"/>
                <a:ea typeface="Comic Sans MS" charset="0"/>
                <a:cs typeface="Comic Sans MS" charset="0"/>
              </a:rPr>
              <a:t>+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proton inside the cell and pH gradient across the CM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Protons in the cytoplasm can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protonate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or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deprotonate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AA,  and alter the 2</a:t>
            </a:r>
            <a:r>
              <a:rPr lang="en-US" sz="2000" b="1" baseline="30000" dirty="0">
                <a:latin typeface="Comic Sans MS" charset="0"/>
                <a:ea typeface="Comic Sans MS" charset="0"/>
                <a:cs typeface="Comic Sans MS" charset="0"/>
              </a:rPr>
              <a:t>nd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structure/function  of proteins 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and signal the cell to sense the pH change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58873"/>
          </a:xfrm>
        </p:spPr>
        <p:txBody>
          <a:bodyPr/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05000"/>
            <a:ext cx="7886700" cy="4648199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Intracellular pH (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pHi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) must be maintained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above some critical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level at which intracellular proteins become irreversibly denatured.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Three mechanisms maintain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pHi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consistent with cell viability.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homeostatic response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acid tolerance response (ATR)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synthesis of acid shock protein,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Studied extensively in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Salmonella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enterica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serovar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Typhimurium.</a:t>
            </a:r>
          </a:p>
        </p:txBody>
      </p:sp>
    </p:spTree>
    <p:extLst>
      <p:ext uri="{BB962C8B-B14F-4D97-AF65-F5344CB8AC3E}">
        <p14:creationId xmlns:p14="http://schemas.microsoft.com/office/powerpoint/2010/main" val="495546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Comic Sans MS" charset="0"/>
                <a:ea typeface="Comic Sans MS" charset="0"/>
                <a:cs typeface="Comic Sans MS" charset="0"/>
              </a:rPr>
              <a:t>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The homeostatic response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helps cells maintain viability at mildly acidic external pH values, (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pHo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&gt;6.0)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maintains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pHi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by modulating the activity of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proton pumps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to increase the rate at which protons are expelled from the cytoplasm.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homeostatic mechanism is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constitutive (genes responsible are continuously expressed)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and functions in the presence of protein synthesis inhibitors.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804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The the acid tolerance response (ATR )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ATR is triggered by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pHo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 of 5.5 to 6.0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maintains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pHi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&gt;5.0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when the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pHo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 values are as low as 4.0.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In L. monocytogenes ATR involves the membrane-bound proton pump.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Induced ATR in E. coli  O157:H7 alters the expression of 86 genes, of which 6 are important for survival at low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pH.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0749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Comic Sans MS" charset="0"/>
                <a:ea typeface="Comic Sans MS" charset="0"/>
                <a:cs typeface="Comic Sans MS" charset="0"/>
              </a:rPr>
              <a:t>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Synthesis of acid shock proteins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triggered by a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pHo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 from 3.0 to 5.0</a:t>
            </a:r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Acid shock proteins are trans -acting regulatory proteins (transcription proteins bind to DNA). 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majority of acid-induced proteins are common for the responses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to acid adaptation and acid stress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Three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stationary-phase-dependent acid resistance systems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protect E . coli  O157:H7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under extremely acid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(pH 2.5 or less) conditions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. </a:t>
            </a:r>
          </a:p>
          <a:p>
            <a:pPr lvl="1"/>
            <a:r>
              <a:rPr lang="en-US" sz="1700" dirty="0">
                <a:latin typeface="Comic Sans MS" charset="0"/>
                <a:ea typeface="Comic Sans MS" charset="0"/>
                <a:cs typeface="Comic Sans MS" charset="0"/>
              </a:rPr>
              <a:t>These include 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glucose-repressed system, the glutamate decarboxylase system, and the arginine decarboxylase system. </a:t>
            </a:r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503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DNA-binding proteins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700" dirty="0">
                <a:latin typeface="Comic Sans MS" charset="0"/>
                <a:ea typeface="Comic Sans MS" charset="0"/>
                <a:cs typeface="Comic Sans MS" charset="0"/>
              </a:rPr>
              <a:t>interact with DNA to form stable complexes that protect the DNA from acid-mediated damage.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700" dirty="0">
                <a:latin typeface="Comic Sans MS" charset="0"/>
                <a:ea typeface="Comic Sans MS" charset="0"/>
                <a:cs typeface="Comic Sans MS" charset="0"/>
              </a:rPr>
              <a:t>An organism deficient in these proteins cant survive under highly acidic conditions.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External pH (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pHo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) can regulate the expression of genes governing proton transport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amino acid degradation, adaptation to acidic or basic conditions, and even virulence.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6823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4855</TotalTime>
  <Words>2251</Words>
  <Application>Microsoft Macintosh PowerPoint</Application>
  <PresentationFormat>On-screen Show (4:3)</PresentationFormat>
  <Paragraphs>254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Comic Sans MS</vt:lpstr>
      <vt:lpstr>Tahoma</vt:lpstr>
      <vt:lpstr>Office Theme</vt:lpstr>
      <vt:lpstr>Factors that influence microbes in food</vt:lpstr>
      <vt:lpstr>Factors that influence microbes in food</vt:lpstr>
      <vt:lpstr>Intrinsic factors pH and acidity</vt:lpstr>
      <vt:lpstr>Intrinsic factors - pH</vt:lpstr>
      <vt:lpstr>pH</vt:lpstr>
      <vt:lpstr>pH</vt:lpstr>
      <vt:lpstr>pH</vt:lpstr>
      <vt:lpstr>pH</vt:lpstr>
      <vt:lpstr>PowerPoint Presentation</vt:lpstr>
      <vt:lpstr>Intrinsic factors – pH  Typical pH values for  foods</vt:lpstr>
      <vt:lpstr>PowerPoint Presentation</vt:lpstr>
      <vt:lpstr>Temperature</vt:lpstr>
      <vt:lpstr>Temperature</vt:lpstr>
      <vt:lpstr>Temperature</vt:lpstr>
      <vt:lpstr>Effect of time and T on bacteria</vt:lpstr>
      <vt:lpstr>Definition of water activity- aw</vt:lpstr>
      <vt:lpstr>Water activity, aw </vt:lpstr>
      <vt:lpstr>Water activity</vt:lpstr>
      <vt:lpstr>Water activity</vt:lpstr>
      <vt:lpstr>Hurdle Technology</vt:lpstr>
      <vt:lpstr>Hurdle Technology</vt:lpstr>
      <vt:lpstr>Hurdle Technology interaction of pH and aw</vt:lpstr>
      <vt:lpstr>Oxidation Reduction Potential or  Redox Potential (Eh)</vt:lpstr>
      <vt:lpstr>Oxidation Reduction Potential   Redox Potential (Eh)</vt:lpstr>
      <vt:lpstr>Growth Kinetics</vt:lpstr>
      <vt:lpstr>Generation Time - Doubling Time</vt:lpstr>
      <vt:lpstr>Generation Time - Doubling Time</vt:lpstr>
      <vt:lpstr>Calculation of Generation Time 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Microbiology</dc:title>
  <dc:creator>home</dc:creator>
  <cp:lastModifiedBy>Mohammad A Farraj</cp:lastModifiedBy>
  <cp:revision>367</cp:revision>
  <dcterms:created xsi:type="dcterms:W3CDTF">2005-08-09T20:41:04Z</dcterms:created>
  <dcterms:modified xsi:type="dcterms:W3CDTF">2020-09-29T17:06:23Z</dcterms:modified>
</cp:coreProperties>
</file>