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8" r:id="rId1"/>
  </p:sldMasterIdLst>
  <p:notesMasterIdLst>
    <p:notesMasterId r:id="rId30"/>
  </p:notesMasterIdLst>
  <p:sldIdLst>
    <p:sldId id="425" r:id="rId2"/>
    <p:sldId id="470" r:id="rId3"/>
    <p:sldId id="448" r:id="rId4"/>
    <p:sldId id="450" r:id="rId5"/>
    <p:sldId id="480" r:id="rId6"/>
    <p:sldId id="481" r:id="rId7"/>
    <p:sldId id="483" r:id="rId8"/>
    <p:sldId id="482" r:id="rId9"/>
    <p:sldId id="484" r:id="rId10"/>
    <p:sldId id="449" r:id="rId11"/>
    <p:sldId id="478" r:id="rId12"/>
    <p:sldId id="485" r:id="rId13"/>
    <p:sldId id="486" r:id="rId14"/>
    <p:sldId id="488" r:id="rId15"/>
    <p:sldId id="491" r:id="rId16"/>
    <p:sldId id="479" r:id="rId17"/>
    <p:sldId id="451" r:id="rId18"/>
    <p:sldId id="476" r:id="rId19"/>
    <p:sldId id="453" r:id="rId20"/>
    <p:sldId id="489" r:id="rId21"/>
    <p:sldId id="490" r:id="rId22"/>
    <p:sldId id="458" r:id="rId23"/>
    <p:sldId id="492" r:id="rId24"/>
    <p:sldId id="493" r:id="rId25"/>
    <p:sldId id="455" r:id="rId26"/>
    <p:sldId id="494" r:id="rId27"/>
    <p:sldId id="495" r:id="rId28"/>
    <p:sldId id="463" r:id="rId2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AFD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922"/>
    <p:restoredTop sz="94543"/>
  </p:normalViewPr>
  <p:slideViewPr>
    <p:cSldViewPr>
      <p:cViewPr varScale="1">
        <p:scale>
          <a:sx n="83" d="100"/>
          <a:sy n="83" d="100"/>
        </p:scale>
        <p:origin x="208" y="7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15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BE8A98EE-AB60-40A6-ADCB-14F29DD304E1}" type="slidenum">
              <a:rPr lang="ar-SA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3286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718B9-7A96-4905-95DB-3EA2489D3A0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9954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CD06E-5037-4A27-85D2-6AD6F5A770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7768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E46D1-4C91-4879-B731-67E442454EE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8450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CB103-FB0D-4D46-BEDD-E3A3710FCD6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465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49140-ABD8-4577-B507-E4D9621D29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8615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AC71A-1B90-402D-B209-3206E30515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0308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7FC99-7FF9-4CFC-B404-B928D5B0B2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762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44876-C172-4FBD-9DBE-C2E622BB96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8288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9D990-68A0-422F-87BA-A4B3A24A5B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0674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17C49-6D36-453E-A4A3-15887AD6729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7412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FB8FB-C5C8-4209-AE87-40704AC623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7354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7C5D6A-274E-4709-B5AB-24F51F0511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478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200" cap="none" dirty="0">
                <a:solidFill>
                  <a:schemeClr val="tx1"/>
                </a:solidFill>
                <a:latin typeface="Comic Sans MS" charset="0"/>
                <a:ea typeface="Comic Sans MS" charset="0"/>
                <a:cs typeface="Comic Sans MS" charset="0"/>
              </a:rPr>
              <a:t>Factors that influence microbes in food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3886200"/>
            <a:ext cx="6781800" cy="175260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Comic Sans MS" charset="0"/>
                <a:ea typeface="Comic Sans MS" charset="0"/>
                <a:cs typeface="Comic Sans MS" charset="0"/>
              </a:rPr>
              <a:t>Intrinsic factors – pH </a:t>
            </a:r>
            <a:br>
              <a:rPr lang="en-US" sz="3200" dirty="0">
                <a:latin typeface="Comic Sans MS" charset="0"/>
                <a:ea typeface="Comic Sans MS" charset="0"/>
                <a:cs typeface="Comic Sans MS" charset="0"/>
              </a:rPr>
            </a:br>
            <a:r>
              <a:rPr lang="en-US" sz="3200" dirty="0">
                <a:latin typeface="Comic Sans MS" charset="0"/>
                <a:ea typeface="Comic Sans MS" charset="0"/>
                <a:cs typeface="Comic Sans MS" charset="0"/>
              </a:rPr>
              <a:t>Typical pH values for  foods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2511033"/>
              </p:ext>
            </p:extLst>
          </p:nvPr>
        </p:nvGraphicFramePr>
        <p:xfrm>
          <a:off x="1524000" y="1690689"/>
          <a:ext cx="6096000" cy="2377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1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pH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Food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Egg albumin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7 - 6.5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Milk, poultry, fish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6.5 - 5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Raw beef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5 - 4.5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Cottage cheese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&lt; 4.5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Tomatoes, fruits, pickles, yogurt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143000" y="4419600"/>
            <a:ext cx="7391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Comic Sans MS" charset="0"/>
                <a:ea typeface="Comic Sans MS" charset="0"/>
                <a:cs typeface="Comic Sans MS" charset="0"/>
              </a:rPr>
              <a:t>Most food pathogens will not grow </a:t>
            </a:r>
            <a:r>
              <a:rPr lang="en-US" sz="2000" b="1" u="sng" dirty="0">
                <a:latin typeface="Comic Sans MS" charset="0"/>
                <a:ea typeface="Comic Sans MS" charset="0"/>
                <a:cs typeface="Comic Sans MS" charset="0"/>
              </a:rPr>
              <a:t>&lt;</a:t>
            </a:r>
            <a:r>
              <a:rPr lang="en-US" sz="2000" b="1" dirty="0">
                <a:latin typeface="Comic Sans MS" charset="0"/>
                <a:ea typeface="Comic Sans MS" charset="0"/>
                <a:cs typeface="Comic Sans MS" charset="0"/>
              </a:rPr>
              <a:t>pH 4.4</a:t>
            </a:r>
          </a:p>
          <a:p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Lactic acid bacteria + yeast  can grow in acidic products  </a:t>
            </a:r>
          </a:p>
          <a:p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Rare microbial problems occurs in foods with pH &lt;3 or &gt;8</a:t>
            </a:r>
          </a:p>
          <a:p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Foods are never alkaline with pH &gt;8-9</a:t>
            </a:r>
          </a:p>
          <a:p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Environmental bacteria can grow at pH &lt; 1.0 “</a:t>
            </a:r>
            <a:r>
              <a:rPr lang="en-US" sz="2000" dirty="0" err="1">
                <a:latin typeface="Comic Sans MS" charset="0"/>
                <a:ea typeface="Comic Sans MS" charset="0"/>
                <a:cs typeface="Comic Sans MS" charset="0"/>
              </a:rPr>
              <a:t>extremophiles</a:t>
            </a:r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”</a:t>
            </a:r>
          </a:p>
          <a:p>
            <a:r>
              <a:rPr lang="en-US" sz="2000" i="1" dirty="0" err="1">
                <a:latin typeface="Comic Sans MS" charset="0"/>
                <a:ea typeface="Comic Sans MS" charset="0"/>
                <a:cs typeface="Comic Sans MS" charset="0"/>
              </a:rPr>
              <a:t>Thiobacillus</a:t>
            </a:r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 and </a:t>
            </a:r>
            <a:r>
              <a:rPr lang="en-US" sz="2000" i="1" dirty="0" err="1">
                <a:latin typeface="Comic Sans MS" charset="0"/>
                <a:ea typeface="Comic Sans MS" charset="0"/>
                <a:cs typeface="Comic Sans MS" charset="0"/>
              </a:rPr>
              <a:t>sulfobolus</a:t>
            </a:r>
            <a:endParaRPr lang="en-US" sz="2000" i="1" dirty="0">
              <a:latin typeface="Comic Sans MS" charset="0"/>
              <a:ea typeface="Comic Sans MS" charset="0"/>
              <a:cs typeface="Comic Sans MS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312348"/>
            <a:ext cx="5359400" cy="62674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732883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>
                <a:latin typeface="Comic Sans MS" charset="0"/>
                <a:ea typeface="Comic Sans MS" charset="0"/>
                <a:cs typeface="Comic Sans MS" charset="0"/>
              </a:rPr>
              <a:t>Temperature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000" b="1" dirty="0">
                <a:latin typeface="Comic Sans MS" charset="0"/>
                <a:ea typeface="Comic Sans MS" charset="0"/>
                <a:cs typeface="Comic Sans MS" charset="0"/>
              </a:rPr>
              <a:t>Temperature and gas composition </a:t>
            </a:r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are the primary extrinsic factors influencing microbial growth. </a:t>
            </a:r>
          </a:p>
          <a:p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Temperature influence is on:</a:t>
            </a:r>
          </a:p>
          <a:p>
            <a:pPr lvl="1"/>
            <a:r>
              <a:rPr lang="en-US" sz="1700" dirty="0">
                <a:latin typeface="Comic Sans MS" charset="0"/>
                <a:ea typeface="Comic Sans MS" charset="0"/>
                <a:cs typeface="Comic Sans MS" charset="0"/>
              </a:rPr>
              <a:t> growth kinetics </a:t>
            </a:r>
          </a:p>
          <a:p>
            <a:pPr lvl="1"/>
            <a:r>
              <a:rPr lang="en-US" sz="1700" dirty="0">
                <a:latin typeface="Comic Sans MS" charset="0"/>
                <a:ea typeface="Comic Sans MS" charset="0"/>
                <a:cs typeface="Comic Sans MS" charset="0"/>
              </a:rPr>
              <a:t>gene expression</a:t>
            </a:r>
          </a:p>
          <a:p>
            <a:pPr lvl="1"/>
            <a:r>
              <a:rPr lang="en-US" sz="1600" dirty="0">
                <a:latin typeface="Comic Sans MS" charset="0"/>
                <a:ea typeface="Comic Sans MS" charset="0"/>
                <a:cs typeface="Comic Sans MS" charset="0"/>
              </a:rPr>
              <a:t>regulates motility and virulence</a:t>
            </a:r>
            <a:endParaRPr lang="en-US" sz="1700" dirty="0">
              <a:latin typeface="Comic Sans MS" charset="0"/>
              <a:ea typeface="Comic Sans MS" charset="0"/>
              <a:cs typeface="Comic Sans MS" charset="0"/>
            </a:endParaRPr>
          </a:p>
          <a:p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Cells grown at refrigerated temperature express different genes different from those grown at ambient Temperature</a:t>
            </a:r>
          </a:p>
          <a:p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 temperature.</a:t>
            </a:r>
          </a:p>
          <a:p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A rule in chemistry suggests that </a:t>
            </a:r>
            <a:r>
              <a:rPr lang="en-US" sz="2000" b="1" dirty="0">
                <a:latin typeface="Comic Sans MS" charset="0"/>
                <a:ea typeface="Comic Sans MS" charset="0"/>
                <a:cs typeface="Comic Sans MS" charset="0"/>
              </a:rPr>
              <a:t>reaction rates double with every 10‹C increase in temperature.</a:t>
            </a:r>
          </a:p>
          <a:p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This also applies for bacterial growth rates over a limited range of organism dependent temperatures (Fig. 1.4). </a:t>
            </a:r>
          </a:p>
        </p:txBody>
      </p:sp>
    </p:spTree>
    <p:extLst>
      <p:ext uri="{BB962C8B-B14F-4D97-AF65-F5344CB8AC3E}">
        <p14:creationId xmlns:p14="http://schemas.microsoft.com/office/powerpoint/2010/main" val="3476536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>
                <a:latin typeface="Comic Sans MS" charset="0"/>
                <a:ea typeface="Comic Sans MS" charset="0"/>
                <a:cs typeface="Comic Sans MS" charset="0"/>
              </a:rPr>
              <a:t>Temperature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209800"/>
            <a:ext cx="7219950" cy="4038600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1800" dirty="0">
                <a:latin typeface="Comic Sans MS" charset="0"/>
                <a:ea typeface="Comic Sans MS" charset="0"/>
                <a:cs typeface="Comic Sans MS" charset="0"/>
              </a:rPr>
              <a:t>Bacteria are classified as: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1800" b="1" dirty="0" err="1">
                <a:latin typeface="Comic Sans MS" charset="0"/>
                <a:ea typeface="Comic Sans MS" charset="0"/>
                <a:cs typeface="Comic Sans MS" charset="0"/>
              </a:rPr>
              <a:t>psychrophiles</a:t>
            </a:r>
            <a:r>
              <a:rPr lang="en-US" sz="1800" b="1" dirty="0">
                <a:latin typeface="Comic Sans MS" charset="0"/>
                <a:ea typeface="Comic Sans MS" charset="0"/>
                <a:cs typeface="Comic Sans MS" charset="0"/>
              </a:rPr>
              <a:t>: </a:t>
            </a:r>
            <a:r>
              <a:rPr lang="en-US" sz="1800" dirty="0">
                <a:latin typeface="Comic Sans MS" charset="0"/>
                <a:ea typeface="Comic Sans MS" charset="0"/>
                <a:cs typeface="Comic Sans MS" charset="0"/>
              </a:rPr>
              <a:t>slow growth at 0 C. Optimal growth at 15 C, cant grow &gt;25 C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1800" b="1" dirty="0">
                <a:latin typeface="Comic Sans MS" charset="0"/>
                <a:ea typeface="Comic Sans MS" charset="0"/>
                <a:cs typeface="Comic Sans MS" charset="0"/>
              </a:rPr>
              <a:t>Psychrotrophs: </a:t>
            </a:r>
            <a:r>
              <a:rPr lang="en-US" sz="1800" dirty="0">
                <a:latin typeface="Comic Sans MS" charset="0"/>
                <a:ea typeface="Comic Sans MS" charset="0"/>
                <a:cs typeface="Comic Sans MS" charset="0"/>
              </a:rPr>
              <a:t>slow growth at 0 C, optimal at 35 C, NG&gt;40 C as Clostridium botulinum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1800" b="1" dirty="0" err="1">
                <a:latin typeface="Comic Sans MS" charset="0"/>
                <a:ea typeface="Comic Sans MS" charset="0"/>
                <a:cs typeface="Comic Sans MS" charset="0"/>
              </a:rPr>
              <a:t>Mesophiles</a:t>
            </a:r>
            <a:endParaRPr lang="en-US" sz="1800" b="1" dirty="0">
              <a:latin typeface="Comic Sans MS" charset="0"/>
              <a:ea typeface="Comic Sans MS" charset="0"/>
              <a:cs typeface="Comic Sans MS" charset="0"/>
            </a:endParaRPr>
          </a:p>
          <a:p>
            <a:r>
              <a:rPr lang="en-US" sz="1800" dirty="0">
                <a:latin typeface="Comic Sans MS" charset="0"/>
                <a:ea typeface="Comic Sans MS" charset="0"/>
                <a:cs typeface="Comic Sans MS" charset="0"/>
              </a:rPr>
              <a:t>Because some </a:t>
            </a:r>
            <a:r>
              <a:rPr lang="en-US" sz="1800" dirty="0" err="1">
                <a:latin typeface="Comic Sans MS" charset="0"/>
                <a:ea typeface="Comic Sans MS" charset="0"/>
                <a:cs typeface="Comic Sans MS" charset="0"/>
              </a:rPr>
              <a:t>psychrotrophs</a:t>
            </a:r>
            <a:r>
              <a:rPr lang="en-US" sz="1800" dirty="0">
                <a:latin typeface="Comic Sans MS" charset="0"/>
                <a:ea typeface="Comic Sans MS" charset="0"/>
                <a:cs typeface="Comic Sans MS" charset="0"/>
              </a:rPr>
              <a:t> and </a:t>
            </a:r>
            <a:r>
              <a:rPr lang="en-US" sz="1800" dirty="0" err="1">
                <a:latin typeface="Comic Sans MS" charset="0"/>
                <a:ea typeface="Comic Sans MS" charset="0"/>
                <a:cs typeface="Comic Sans MS" charset="0"/>
              </a:rPr>
              <a:t>mesophiles</a:t>
            </a:r>
            <a:r>
              <a:rPr lang="en-US" sz="1800" dirty="0">
                <a:latin typeface="Comic Sans MS" charset="0"/>
                <a:ea typeface="Comic Sans MS" charset="0"/>
                <a:cs typeface="Comic Sans MS" charset="0"/>
              </a:rPr>
              <a:t> are foodborne pathogens (S. aureus can grow at &lt;10 C), </a:t>
            </a:r>
            <a:r>
              <a:rPr lang="en-US" sz="1800" b="1" dirty="0">
                <a:latin typeface="Comic Sans MS" charset="0"/>
                <a:ea typeface="Comic Sans MS" charset="0"/>
                <a:cs typeface="Comic Sans MS" charset="0"/>
              </a:rPr>
              <a:t>conventional refrigeration cannot ensure the safety</a:t>
            </a:r>
            <a:r>
              <a:rPr lang="en-US" sz="1800" dirty="0">
                <a:latin typeface="Comic Sans MS" charset="0"/>
                <a:ea typeface="Comic Sans MS" charset="0"/>
                <a:cs typeface="Comic Sans MS" charset="0"/>
              </a:rPr>
              <a:t> of a food. </a:t>
            </a:r>
          </a:p>
          <a:p>
            <a:r>
              <a:rPr lang="en-US" sz="1800" dirty="0">
                <a:latin typeface="Comic Sans MS" charset="0"/>
                <a:ea typeface="Comic Sans MS" charset="0"/>
                <a:cs typeface="Comic Sans MS" charset="0"/>
              </a:rPr>
              <a:t>Additional barriers to microbial growth should be incorporated into refrigerated foods containing no other inhibitors.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1800" b="1" dirty="0">
                <a:latin typeface="Comic Sans MS" charset="0"/>
                <a:ea typeface="Comic Sans MS" charset="0"/>
                <a:cs typeface="Comic Sans MS" charset="0"/>
              </a:rPr>
              <a:t>Thermophiles</a:t>
            </a:r>
            <a:endParaRPr lang="en-US" sz="18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08733" y="152400"/>
            <a:ext cx="3615303" cy="22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12921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latin typeface="Comic Sans MS" charset="0"/>
                <a:ea typeface="Comic Sans MS" charset="0"/>
                <a:cs typeface="Comic Sans MS" charset="0"/>
              </a:rPr>
              <a:t>Temperature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For growth in the cold:</a:t>
            </a:r>
          </a:p>
          <a:p>
            <a:pPr lvl="1"/>
            <a:r>
              <a:rPr lang="en-US" sz="2000" b="1" dirty="0" err="1">
                <a:latin typeface="Comic Sans MS" charset="0"/>
                <a:ea typeface="Comic Sans MS" charset="0"/>
                <a:cs typeface="Comic Sans MS" charset="0"/>
              </a:rPr>
              <a:t>Homeoviscous</a:t>
            </a:r>
            <a:r>
              <a:rPr lang="en-US" sz="2000" b="1" dirty="0">
                <a:latin typeface="Comic Sans MS" charset="0"/>
                <a:ea typeface="Comic Sans MS" charset="0"/>
                <a:cs typeface="Comic Sans MS" charset="0"/>
              </a:rPr>
              <a:t> adaptation</a:t>
            </a:r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 enables cells to maintain membrane fluidity at low temperatures.</a:t>
            </a:r>
          </a:p>
          <a:p>
            <a:pPr lvl="1"/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As temperature decreases, </a:t>
            </a:r>
            <a:r>
              <a:rPr lang="en-US" sz="2000" b="1" dirty="0">
                <a:latin typeface="Comic Sans MS" charset="0"/>
                <a:ea typeface="Comic Sans MS" charset="0"/>
                <a:cs typeface="Comic Sans MS" charset="0"/>
              </a:rPr>
              <a:t>cells synthesize increasing amounts of mono- and di-unsaturated fatty acids</a:t>
            </a:r>
          </a:p>
          <a:p>
            <a:pPr lvl="1"/>
            <a:r>
              <a:rPr lang="en-US" sz="2000" b="1" dirty="0">
                <a:latin typeface="Comic Sans MS" charset="0"/>
                <a:ea typeface="Comic Sans MS" charset="0"/>
                <a:cs typeface="Comic Sans MS" charset="0"/>
              </a:rPr>
              <a:t>Double bonds </a:t>
            </a:r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prevent tight packing of the fatty acids into a more crystalline state. </a:t>
            </a:r>
          </a:p>
          <a:p>
            <a:pPr lvl="1"/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The membrane’s physical state can regulate the expression of genes that respond to temperature.</a:t>
            </a:r>
          </a:p>
          <a:p>
            <a:pPr lvl="1"/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The production of </a:t>
            </a:r>
            <a:r>
              <a:rPr lang="en-US" sz="2000" b="1" dirty="0">
                <a:latin typeface="Comic Sans MS" charset="0"/>
                <a:ea typeface="Comic Sans MS" charset="0"/>
                <a:cs typeface="Comic Sans MS" charset="0"/>
              </a:rPr>
              <a:t>cold shock proteins </a:t>
            </a:r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contributes to an organism’s ability to grow at low temperatures by </a:t>
            </a:r>
            <a:r>
              <a:rPr lang="en-US" sz="2000" b="1" dirty="0">
                <a:latin typeface="Comic Sans MS" charset="0"/>
                <a:ea typeface="Comic Sans MS" charset="0"/>
                <a:cs typeface="Comic Sans MS" charset="0"/>
              </a:rPr>
              <a:t>minimizing the folding of mRNA and facilitate translation</a:t>
            </a:r>
          </a:p>
          <a:p>
            <a:pPr lvl="1"/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At 20 C, induction of cold shock protein mRNA occurs and increases survival by 1000 fold</a:t>
            </a:r>
          </a:p>
          <a:p>
            <a:endParaRPr lang="en-US" sz="2000" dirty="0">
              <a:latin typeface="Comic Sans MS" charset="0"/>
              <a:ea typeface="Comic Sans MS" charset="0"/>
              <a:cs typeface="Comic Sans MS" charset="0"/>
            </a:endParaRPr>
          </a:p>
          <a:p>
            <a:endParaRPr lang="en-US" sz="2000" dirty="0">
              <a:latin typeface="Comic Sans MS" charset="0"/>
              <a:ea typeface="Comic Sans MS" charset="0"/>
              <a:cs typeface="Comic Sans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37524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>
                <a:latin typeface="Comic Sans MS" charset="0"/>
                <a:ea typeface="Comic Sans MS" charset="0"/>
                <a:cs typeface="Comic Sans MS" charset="0"/>
              </a:rPr>
              <a:t>Effect of time and T on bacteria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524000" y="1690689"/>
          <a:ext cx="6096000" cy="4348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6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29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</a:t>
                      </a:r>
                      <a:r>
                        <a:rPr lang="en-US" baseline="30000" dirty="0"/>
                        <a:t> o</a:t>
                      </a:r>
                      <a:r>
                        <a:rPr lang="en-US" dirty="0"/>
                        <a:t> 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mic Sans MS" charset="0"/>
                          <a:ea typeface="Comic Sans MS" charset="0"/>
                          <a:cs typeface="Comic Sans MS" charset="0"/>
                        </a:rPr>
                        <a:t>75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Comic Sans MS" charset="0"/>
                          <a:ea typeface="Comic Sans MS" charset="0"/>
                          <a:cs typeface="Comic Sans MS" charset="0"/>
                        </a:rPr>
                        <a:t>Death in few seconds (0157:H7)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Comic Sans MS" charset="0"/>
                          <a:ea typeface="Comic Sans MS" charset="0"/>
                          <a:cs typeface="Comic Sans MS" charset="0"/>
                        </a:rPr>
                        <a:t>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rgbClr val="C00000"/>
                          </a:solidFill>
                          <a:latin typeface="Comic Sans MS" charset="0"/>
                          <a:ea typeface="Comic Sans MS" charset="0"/>
                          <a:cs typeface="Comic Sans MS" charset="0"/>
                        </a:rPr>
                        <a:t>Death in several seconds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mic Sans MS" charset="0"/>
                          <a:ea typeface="Comic Sans MS" charset="0"/>
                          <a:cs typeface="Comic Sans MS" charset="0"/>
                        </a:rPr>
                        <a:t>65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Comic Sans MS" charset="0"/>
                          <a:ea typeface="Comic Sans MS" charset="0"/>
                          <a:cs typeface="Comic Sans MS" charset="0"/>
                        </a:rPr>
                        <a:t>Death in few minutes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mic Sans MS" charset="0"/>
                          <a:ea typeface="Comic Sans MS" charset="0"/>
                          <a:cs typeface="Comic Sans MS" charset="0"/>
                        </a:rPr>
                        <a:t>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Comic Sans MS" charset="0"/>
                          <a:ea typeface="Comic Sans MS" charset="0"/>
                          <a:cs typeface="Comic Sans MS" charset="0"/>
                        </a:rPr>
                        <a:t>Death in several minutes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mic Sans MS" charset="0"/>
                          <a:ea typeface="Comic Sans MS" charset="0"/>
                          <a:cs typeface="Comic Sans MS" charset="0"/>
                        </a:rPr>
                        <a:t>55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Comic Sans MS" charset="0"/>
                          <a:ea typeface="Comic Sans MS" charset="0"/>
                          <a:cs typeface="Comic Sans MS" charset="0"/>
                        </a:rPr>
                        <a:t>Death after few</a:t>
                      </a:r>
                      <a:r>
                        <a:rPr lang="en-US" sz="1800" baseline="0" dirty="0">
                          <a:latin typeface="Comic Sans MS" charset="0"/>
                          <a:ea typeface="Comic Sans MS" charset="0"/>
                          <a:cs typeface="Comic Sans MS" charset="0"/>
                        </a:rPr>
                        <a:t> hours</a:t>
                      </a:r>
                      <a:endParaRPr lang="en-US" sz="1800" dirty="0">
                        <a:latin typeface="Comic Sans MS" charset="0"/>
                        <a:ea typeface="Comic Sans MS" charset="0"/>
                        <a:cs typeface="Comic Sans MS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rgbClr val="FF0000"/>
                          </a:solidFill>
                          <a:latin typeface="Comic Sans MS" charset="0"/>
                          <a:ea typeface="Comic Sans MS" charset="0"/>
                          <a:cs typeface="Comic Sans MS" charset="0"/>
                        </a:rPr>
                        <a:t>48 -25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FF0000"/>
                          </a:solidFill>
                          <a:latin typeface="Comic Sans MS" charset="0"/>
                          <a:ea typeface="Comic Sans MS" charset="0"/>
                          <a:cs typeface="Comic Sans MS" charset="0"/>
                        </a:rPr>
                        <a:t>Dangerous in few hours, v. dangerous at 37 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mic Sans MS" charset="0"/>
                          <a:ea typeface="Comic Sans MS" charset="0"/>
                          <a:cs typeface="Comic Sans MS" charset="0"/>
                        </a:rPr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aseline="0" dirty="0">
                          <a:latin typeface="Comic Sans MS" charset="0"/>
                          <a:ea typeface="Comic Sans MS" charset="0"/>
                          <a:cs typeface="Comic Sans MS" charset="0"/>
                        </a:rPr>
                        <a:t>Dangerous in several hours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mic Sans MS" charset="0"/>
                          <a:ea typeface="Comic Sans MS" charset="0"/>
                          <a:cs typeface="Comic Sans MS" charset="0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Comic Sans MS" charset="0"/>
                          <a:ea typeface="Comic Sans MS" charset="0"/>
                          <a:cs typeface="Comic Sans MS" charset="0"/>
                        </a:rPr>
                        <a:t>Dangerous in few days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mic Sans MS" charset="0"/>
                          <a:ea typeface="Comic Sans MS" charset="0"/>
                          <a:cs typeface="Comic Sans MS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Comic Sans MS" charset="0"/>
                          <a:ea typeface="Comic Sans MS" charset="0"/>
                          <a:cs typeface="Comic Sans MS" charset="0"/>
                        </a:rPr>
                        <a:t>Dangerous in few weeks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Comic Sans MS" charset="0"/>
                          <a:ea typeface="Comic Sans MS" charset="0"/>
                          <a:cs typeface="Comic Sans MS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rgbClr val="C00000"/>
                          </a:solidFill>
                          <a:latin typeface="Comic Sans MS" charset="0"/>
                          <a:ea typeface="Comic Sans MS" charset="0"/>
                          <a:cs typeface="Comic Sans MS" charset="0"/>
                        </a:rPr>
                        <a:t>Slow death of most vegetative forms but may survive for months (</a:t>
                      </a:r>
                      <a:r>
                        <a:rPr lang="en-US" sz="1800" dirty="0" err="1">
                          <a:solidFill>
                            <a:srgbClr val="C00000"/>
                          </a:solidFill>
                          <a:latin typeface="Comic Sans MS" charset="0"/>
                          <a:ea typeface="Comic Sans MS" charset="0"/>
                          <a:cs typeface="Comic Sans MS" charset="0"/>
                        </a:rPr>
                        <a:t>L.nonocytogenes</a:t>
                      </a:r>
                      <a:r>
                        <a:rPr lang="en-US" sz="1800" dirty="0">
                          <a:solidFill>
                            <a:srgbClr val="C00000"/>
                          </a:solidFill>
                          <a:latin typeface="Comic Sans MS" charset="0"/>
                          <a:ea typeface="Comic Sans MS" charset="0"/>
                          <a:cs typeface="Comic Sans MS" charset="0"/>
                        </a:rPr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115918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Comic Sans MS" charset="0"/>
                <a:ea typeface="Comic Sans MS" charset="0"/>
                <a:cs typeface="Comic Sans MS" charset="0"/>
              </a:rPr>
              <a:t>Definition of water activity- aw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30000"/>
              </a:lnSpc>
              <a:spcBef>
                <a:spcPts val="0"/>
              </a:spcBef>
            </a:pPr>
            <a:r>
              <a:rPr lang="en-US" sz="2000" b="1" dirty="0">
                <a:latin typeface="Comic Sans MS" charset="0"/>
                <a:ea typeface="Comic Sans MS" charset="0"/>
                <a:cs typeface="Comic Sans MS" charset="0"/>
              </a:rPr>
              <a:t>aw </a:t>
            </a:r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of a food is the </a:t>
            </a:r>
            <a:r>
              <a:rPr lang="en-US" sz="2000" b="1" dirty="0">
                <a:latin typeface="Comic Sans MS" charset="0"/>
                <a:ea typeface="Comic Sans MS" charset="0"/>
                <a:cs typeface="Comic Sans MS" charset="0"/>
              </a:rPr>
              <a:t>ratio between the vapor pressure of the food itself and the vapor pressure of distilled water </a:t>
            </a:r>
          </a:p>
          <a:p>
            <a:pPr>
              <a:lnSpc>
                <a:spcPct val="130000"/>
              </a:lnSpc>
              <a:spcBef>
                <a:spcPts val="0"/>
              </a:spcBef>
            </a:pPr>
            <a:r>
              <a:rPr lang="en-US" sz="2000" b="1" dirty="0">
                <a:latin typeface="Comic Sans MS" charset="0"/>
                <a:ea typeface="Comic Sans MS" charset="0"/>
                <a:cs typeface="Comic Sans MS" charset="0"/>
              </a:rPr>
              <a:t>aw increases with temperature</a:t>
            </a:r>
          </a:p>
          <a:p>
            <a:pPr>
              <a:lnSpc>
                <a:spcPct val="130000"/>
              </a:lnSpc>
              <a:spcBef>
                <a:spcPts val="0"/>
              </a:spcBef>
            </a:pPr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The moisture condition of a product can be measured:</a:t>
            </a:r>
          </a:p>
          <a:p>
            <a:pPr lvl="1">
              <a:lnSpc>
                <a:spcPct val="130000"/>
              </a:lnSpc>
              <a:spcBef>
                <a:spcPts val="0"/>
              </a:spcBef>
            </a:pPr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 as the </a:t>
            </a:r>
            <a:r>
              <a:rPr lang="en-US" sz="2000" b="1" dirty="0">
                <a:latin typeface="Comic Sans MS" charset="0"/>
                <a:ea typeface="Comic Sans MS" charset="0"/>
                <a:cs typeface="Comic Sans MS" charset="0"/>
              </a:rPr>
              <a:t>equilibrium relative humidity (ERH) </a:t>
            </a:r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expressed in %</a:t>
            </a:r>
          </a:p>
          <a:p>
            <a:pPr lvl="1">
              <a:lnSpc>
                <a:spcPct val="130000"/>
              </a:lnSpc>
              <a:spcBef>
                <a:spcPts val="0"/>
              </a:spcBef>
            </a:pPr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or as the </a:t>
            </a:r>
            <a:r>
              <a:rPr lang="en-US" sz="2000" b="1" dirty="0">
                <a:latin typeface="Comic Sans MS" charset="0"/>
                <a:ea typeface="Comic Sans MS" charset="0"/>
                <a:cs typeface="Comic Sans MS" charset="0"/>
              </a:rPr>
              <a:t>water activity expressed as a decimal</a:t>
            </a:r>
          </a:p>
          <a:p>
            <a:pPr>
              <a:lnSpc>
                <a:spcPct val="130000"/>
              </a:lnSpc>
              <a:spcBef>
                <a:spcPts val="0"/>
              </a:spcBef>
            </a:pPr>
            <a:r>
              <a:rPr lang="en-US" sz="2000" b="1" dirty="0">
                <a:latin typeface="Comic Sans MS" charset="0"/>
                <a:ea typeface="Comic Sans MS" charset="0"/>
                <a:cs typeface="Comic Sans MS" charset="0"/>
              </a:rPr>
              <a:t>Most foods have aw &gt; 0.95 </a:t>
            </a:r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and that will provide sufficient moisture to support the growth of bacteria, yeasts, and mold</a:t>
            </a:r>
          </a:p>
          <a:p>
            <a:pPr>
              <a:lnSpc>
                <a:spcPct val="130000"/>
              </a:lnSpc>
              <a:spcBef>
                <a:spcPts val="0"/>
              </a:spcBef>
            </a:pPr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The amount of available moisture can be reduced to inhibit growth of organisms- </a:t>
            </a:r>
            <a:r>
              <a:rPr lang="en-US" sz="2000" b="1" dirty="0">
                <a:latin typeface="Comic Sans MS" charset="0"/>
                <a:ea typeface="Comic Sans MS" charset="0"/>
                <a:cs typeface="Comic Sans MS" charset="0"/>
              </a:rPr>
              <a:t>If aw of food is controlled to </a:t>
            </a:r>
            <a:r>
              <a:rPr lang="en-US" sz="2000" b="1" u="sng" dirty="0">
                <a:latin typeface="Comic Sans MS" charset="0"/>
                <a:ea typeface="Comic Sans MS" charset="0"/>
                <a:cs typeface="Comic Sans MS" charset="0"/>
              </a:rPr>
              <a:t>&lt;</a:t>
            </a:r>
            <a:r>
              <a:rPr lang="en-US" sz="2000" b="1" dirty="0">
                <a:latin typeface="Comic Sans MS" charset="0"/>
                <a:ea typeface="Comic Sans MS" charset="0"/>
                <a:cs typeface="Comic Sans MS" charset="0"/>
              </a:rPr>
              <a:t>0.85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98454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>
                <a:latin typeface="Comic Sans MS" charset="0"/>
                <a:ea typeface="Comic Sans MS" charset="0"/>
                <a:cs typeface="Comic Sans MS" charset="0"/>
              </a:rPr>
              <a:t>Water activity, a</a:t>
            </a:r>
            <a:r>
              <a:rPr lang="en-US" sz="3200" baseline="-25000" dirty="0">
                <a:latin typeface="Comic Sans MS" charset="0"/>
                <a:ea typeface="Comic Sans MS" charset="0"/>
                <a:cs typeface="Comic Sans MS" charset="0"/>
              </a:rPr>
              <a:t>w</a:t>
            </a:r>
            <a:r>
              <a:rPr lang="en-US" sz="3200" dirty="0">
                <a:latin typeface="Comic Sans MS" charset="0"/>
                <a:ea typeface="Comic Sans MS" charset="0"/>
                <a:cs typeface="Comic Sans MS" charset="0"/>
              </a:rPr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200" dirty="0">
                <a:latin typeface="Comic Sans MS" charset="0"/>
                <a:ea typeface="Comic Sans MS" charset="0"/>
                <a:cs typeface="Comic Sans MS" charset="0"/>
              </a:rPr>
              <a:t>Water is necessary for chemical reactions and microbial growth </a:t>
            </a:r>
          </a:p>
          <a:p>
            <a:r>
              <a:rPr lang="en-US" sz="2200" dirty="0">
                <a:latin typeface="Comic Sans MS" charset="0"/>
                <a:ea typeface="Comic Sans MS" charset="0"/>
                <a:cs typeface="Comic Sans MS" charset="0"/>
              </a:rPr>
              <a:t>water can relatively be </a:t>
            </a:r>
            <a:r>
              <a:rPr lang="en-US" sz="2200" b="1" dirty="0">
                <a:latin typeface="Comic Sans MS" charset="0"/>
                <a:ea typeface="Comic Sans MS" charset="0"/>
                <a:cs typeface="Comic Sans MS" charset="0"/>
              </a:rPr>
              <a:t>bound </a:t>
            </a:r>
            <a:r>
              <a:rPr lang="en-US" sz="2200" dirty="0">
                <a:latin typeface="Comic Sans MS" charset="0"/>
                <a:ea typeface="Comic Sans MS" charset="0"/>
                <a:cs typeface="Comic Sans MS" charset="0"/>
              </a:rPr>
              <a:t>to food by:</a:t>
            </a:r>
          </a:p>
          <a:p>
            <a:pPr lvl="1"/>
            <a:r>
              <a:rPr lang="en-US" sz="2200" b="1" dirty="0">
                <a:latin typeface="Comic Sans MS" charset="0"/>
                <a:ea typeface="Comic Sans MS" charset="0"/>
                <a:cs typeface="Comic Sans MS" charset="0"/>
              </a:rPr>
              <a:t>Ionic</a:t>
            </a:r>
            <a:r>
              <a:rPr lang="en-US" sz="2200" dirty="0">
                <a:latin typeface="Comic Sans MS" charset="0"/>
                <a:ea typeface="Comic Sans MS" charset="0"/>
                <a:cs typeface="Comic Sans MS" charset="0"/>
              </a:rPr>
              <a:t> interactions</a:t>
            </a:r>
          </a:p>
          <a:p>
            <a:pPr lvl="1"/>
            <a:r>
              <a:rPr lang="en-US" sz="2200" b="1" dirty="0">
                <a:latin typeface="Comic Sans MS" charset="0"/>
                <a:ea typeface="Comic Sans MS" charset="0"/>
                <a:cs typeface="Comic Sans MS" charset="0"/>
              </a:rPr>
              <a:t>H - bonds</a:t>
            </a:r>
          </a:p>
          <a:p>
            <a:pPr lvl="1"/>
            <a:r>
              <a:rPr lang="en-US" sz="2200" b="1" dirty="0">
                <a:latin typeface="Comic Sans MS" charset="0"/>
                <a:ea typeface="Comic Sans MS" charset="0"/>
                <a:cs typeface="Comic Sans MS" charset="0"/>
              </a:rPr>
              <a:t>Capillary action</a:t>
            </a:r>
            <a:r>
              <a:rPr lang="en-US" sz="2200" dirty="0">
                <a:latin typeface="Comic Sans MS" charset="0"/>
                <a:ea typeface="Comic Sans MS" charset="0"/>
                <a:cs typeface="Comic Sans MS" charset="0"/>
              </a:rPr>
              <a:t> – </a:t>
            </a:r>
            <a:r>
              <a:rPr lang="en-US" sz="2200" b="1" dirty="0">
                <a:latin typeface="Comic Sans MS" charset="0"/>
                <a:ea typeface="Comic Sans MS" charset="0"/>
                <a:cs typeface="Comic Sans MS" charset="0"/>
              </a:rPr>
              <a:t>hard to remove water</a:t>
            </a:r>
            <a:r>
              <a:rPr lang="en-US" sz="2200" dirty="0">
                <a:latin typeface="Comic Sans MS" charset="0"/>
                <a:ea typeface="Comic Sans MS" charset="0"/>
                <a:cs typeface="Comic Sans MS" charset="0"/>
              </a:rPr>
              <a:t>, not available for chemical reactions or microbial growth</a:t>
            </a:r>
          </a:p>
          <a:p>
            <a:r>
              <a:rPr lang="en-US" sz="2200" b="1" dirty="0">
                <a:latin typeface="Comic Sans MS" charset="0"/>
                <a:ea typeface="Comic Sans MS" charset="0"/>
                <a:cs typeface="Comic Sans MS" charset="0"/>
              </a:rPr>
              <a:t>Unbound water </a:t>
            </a:r>
            <a:r>
              <a:rPr lang="en-US" sz="2200" dirty="0">
                <a:latin typeface="Comic Sans MS" charset="0"/>
                <a:ea typeface="Comic Sans MS" charset="0"/>
                <a:cs typeface="Comic Sans MS" charset="0"/>
              </a:rPr>
              <a:t>– the amount available determines if microorganisms can grow</a:t>
            </a:r>
          </a:p>
          <a:p>
            <a:r>
              <a:rPr lang="en-US" sz="2200" dirty="0">
                <a:latin typeface="Comic Sans MS" charset="0"/>
                <a:ea typeface="Comic Sans MS" charset="0"/>
                <a:cs typeface="Comic Sans MS" charset="0"/>
              </a:rPr>
              <a:t>Measure of available water or </a:t>
            </a:r>
            <a:r>
              <a:rPr lang="en-US" sz="2200" b="1" dirty="0">
                <a:latin typeface="Comic Sans MS" charset="0"/>
                <a:ea typeface="Comic Sans MS" charset="0"/>
                <a:cs typeface="Comic Sans MS" charset="0"/>
              </a:rPr>
              <a:t>water activity (a</a:t>
            </a:r>
            <a:r>
              <a:rPr lang="en-US" sz="2200" b="1" baseline="-25000" dirty="0">
                <a:latin typeface="Comic Sans MS" charset="0"/>
                <a:ea typeface="Comic Sans MS" charset="0"/>
                <a:cs typeface="Comic Sans MS" charset="0"/>
              </a:rPr>
              <a:t>w</a:t>
            </a:r>
            <a:r>
              <a:rPr lang="en-US" sz="2200" b="1" dirty="0">
                <a:latin typeface="Comic Sans MS" charset="0"/>
                <a:ea typeface="Comic Sans MS" charset="0"/>
                <a:cs typeface="Comic Sans MS" charset="0"/>
              </a:rPr>
              <a:t> )</a:t>
            </a:r>
          </a:p>
          <a:p>
            <a:r>
              <a:rPr lang="en-US" sz="2200" b="1" dirty="0">
                <a:latin typeface="Comic Sans MS" charset="0"/>
                <a:ea typeface="Comic Sans MS" charset="0"/>
                <a:cs typeface="Comic Sans MS" charset="0"/>
              </a:rPr>
              <a:t>a</a:t>
            </a:r>
            <a:r>
              <a:rPr lang="en-US" sz="2200" b="1" baseline="-25000" dirty="0">
                <a:latin typeface="Comic Sans MS" charset="0"/>
                <a:ea typeface="Comic Sans MS" charset="0"/>
                <a:cs typeface="Comic Sans MS" charset="0"/>
              </a:rPr>
              <a:t>w</a:t>
            </a:r>
            <a:r>
              <a:rPr lang="en-US" sz="2200" b="1" dirty="0">
                <a:latin typeface="Comic Sans MS" charset="0"/>
                <a:ea typeface="Comic Sans MS" charset="0"/>
                <a:cs typeface="Comic Sans MS" charset="0"/>
              </a:rPr>
              <a:t> = P/P</a:t>
            </a:r>
            <a:r>
              <a:rPr lang="en-US" sz="2200" b="1" baseline="-25000" dirty="0">
                <a:latin typeface="Comic Sans MS" charset="0"/>
                <a:ea typeface="Comic Sans MS" charset="0"/>
                <a:cs typeface="Comic Sans MS" charset="0"/>
              </a:rPr>
              <a:t>O</a:t>
            </a:r>
            <a:r>
              <a:rPr lang="en-US" sz="2200" b="1" dirty="0">
                <a:latin typeface="Comic Sans MS" charset="0"/>
                <a:ea typeface="Comic Sans MS" charset="0"/>
                <a:cs typeface="Comic Sans MS" charset="0"/>
              </a:rPr>
              <a:t>  (at the same T and conditions)</a:t>
            </a:r>
          </a:p>
          <a:p>
            <a:pPr lvl="1"/>
            <a:r>
              <a:rPr lang="en-US" sz="2200" dirty="0">
                <a:latin typeface="Comic Sans MS" charset="0"/>
                <a:ea typeface="Comic Sans MS" charset="0"/>
                <a:cs typeface="Comic Sans MS" charset="0"/>
              </a:rPr>
              <a:t>P, water vapor pressure in food       </a:t>
            </a:r>
          </a:p>
          <a:p>
            <a:pPr lvl="1"/>
            <a:r>
              <a:rPr lang="en-US" sz="2200" dirty="0">
                <a:latin typeface="Comic Sans MS" charset="0"/>
                <a:ea typeface="Comic Sans MS" charset="0"/>
                <a:cs typeface="Comic Sans MS" charset="0"/>
              </a:rPr>
              <a:t>P</a:t>
            </a:r>
            <a:r>
              <a:rPr lang="en-US" sz="2200" baseline="-25000" dirty="0">
                <a:latin typeface="Comic Sans MS" charset="0"/>
                <a:ea typeface="Comic Sans MS" charset="0"/>
                <a:cs typeface="Comic Sans MS" charset="0"/>
              </a:rPr>
              <a:t>o </a:t>
            </a:r>
            <a:r>
              <a:rPr lang="en-US" sz="2200" dirty="0">
                <a:latin typeface="Comic Sans MS" charset="0"/>
                <a:ea typeface="Comic Sans MS" charset="0"/>
                <a:cs typeface="Comic Sans MS" charset="0"/>
              </a:rPr>
              <a:t>, pure water vapor pressure</a:t>
            </a:r>
            <a:r>
              <a:rPr lang="en-US" sz="2200" baseline="-25000" dirty="0">
                <a:latin typeface="Comic Sans MS" charset="0"/>
                <a:ea typeface="Comic Sans MS" charset="0"/>
                <a:cs typeface="Comic Sans MS" charset="0"/>
              </a:rPr>
              <a:t> </a:t>
            </a:r>
          </a:p>
          <a:p>
            <a:r>
              <a:rPr lang="en-US" sz="2200" b="1" dirty="0">
                <a:latin typeface="Comic Sans MS" charset="0"/>
                <a:ea typeface="Comic Sans MS" charset="0"/>
                <a:cs typeface="Comic Sans MS" charset="0"/>
              </a:rPr>
              <a:t>aw = p/</a:t>
            </a:r>
            <a:r>
              <a:rPr lang="en-US" sz="2200" b="1" dirty="0" err="1">
                <a:latin typeface="Comic Sans MS" charset="0"/>
                <a:ea typeface="Comic Sans MS" charset="0"/>
                <a:cs typeface="Comic Sans MS" charset="0"/>
              </a:rPr>
              <a:t>po</a:t>
            </a:r>
            <a:r>
              <a:rPr lang="en-US" sz="2200" b="1" dirty="0">
                <a:latin typeface="Comic Sans MS" charset="0"/>
                <a:ea typeface="Comic Sans MS" charset="0"/>
                <a:cs typeface="Comic Sans MS" charset="0"/>
              </a:rPr>
              <a:t> = </a:t>
            </a:r>
            <a:r>
              <a:rPr lang="en-US" sz="2200" b="1" u="sng" dirty="0">
                <a:latin typeface="Comic Sans MS" charset="0"/>
                <a:ea typeface="Comic Sans MS" charset="0"/>
                <a:cs typeface="Comic Sans MS" charset="0"/>
              </a:rPr>
              <a:t>ERH (%) </a:t>
            </a:r>
            <a:endParaRPr lang="en-US" sz="2200" b="1" dirty="0">
              <a:latin typeface="Comic Sans MS" charset="0"/>
              <a:ea typeface="Comic Sans MS" charset="0"/>
              <a:cs typeface="Comic Sans MS" charset="0"/>
            </a:endParaRPr>
          </a:p>
          <a:p>
            <a:r>
              <a:rPr lang="en-US" sz="2200" b="1" dirty="0">
                <a:latin typeface="Comic Sans MS" charset="0"/>
                <a:ea typeface="Comic Sans MS" charset="0"/>
                <a:cs typeface="Comic Sans MS" charset="0"/>
              </a:rPr>
              <a:t>                100</a:t>
            </a:r>
          </a:p>
          <a:p>
            <a:endParaRPr lang="en-US" sz="24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>
                <a:latin typeface="Comic Sans MS" charset="0"/>
                <a:ea typeface="Comic Sans MS" charset="0"/>
                <a:cs typeface="Comic Sans MS" charset="0"/>
              </a:rPr>
              <a:t>Water activity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145268"/>
            <a:ext cx="5791200" cy="4876800"/>
          </a:xfrm>
        </p:spPr>
        <p:txBody>
          <a:bodyPr>
            <a:normAutofit/>
          </a:bodyPr>
          <a:lstStyle/>
          <a:p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When  </a:t>
            </a:r>
            <a:r>
              <a:rPr lang="en-US" sz="2000" b="1" dirty="0">
                <a:latin typeface="Comic Sans MS" charset="0"/>
                <a:ea typeface="Comic Sans MS" charset="0"/>
                <a:cs typeface="Comic Sans MS" charset="0"/>
              </a:rPr>
              <a:t>P = Po</a:t>
            </a:r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,  this is called </a:t>
            </a:r>
            <a:r>
              <a:rPr lang="en-US" sz="2000" b="1" dirty="0">
                <a:latin typeface="Comic Sans MS" charset="0"/>
                <a:ea typeface="Comic Sans MS" charset="0"/>
                <a:cs typeface="Comic Sans MS" charset="0"/>
              </a:rPr>
              <a:t>equilibrium moisture content</a:t>
            </a:r>
          </a:p>
          <a:p>
            <a:pPr lvl="1"/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Example: potato chips in a humid day</a:t>
            </a:r>
          </a:p>
          <a:p>
            <a:r>
              <a:rPr lang="en-US" sz="2000" b="1" dirty="0">
                <a:latin typeface="Comic Sans MS" charset="0"/>
                <a:ea typeface="Comic Sans MS" charset="0"/>
                <a:cs typeface="Comic Sans MS" charset="0"/>
              </a:rPr>
              <a:t>a</a:t>
            </a:r>
            <a:r>
              <a:rPr lang="en-US" sz="2000" b="1" baseline="-25000" dirty="0">
                <a:latin typeface="Comic Sans MS" charset="0"/>
                <a:ea typeface="Comic Sans MS" charset="0"/>
                <a:cs typeface="Comic Sans MS" charset="0"/>
              </a:rPr>
              <a:t>w</a:t>
            </a:r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 can also be determined by the equilibrium relative humidity (ERH) of the air surrounding the food</a:t>
            </a:r>
          </a:p>
          <a:p>
            <a:pPr lvl="1"/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a</a:t>
            </a:r>
            <a:r>
              <a:rPr lang="en-US" sz="2000" baseline="-25000" dirty="0">
                <a:latin typeface="Comic Sans MS" charset="0"/>
                <a:ea typeface="Comic Sans MS" charset="0"/>
                <a:cs typeface="Comic Sans MS" charset="0"/>
              </a:rPr>
              <a:t>w</a:t>
            </a:r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 = ERH%/100</a:t>
            </a:r>
          </a:p>
          <a:p>
            <a:pPr lvl="1"/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 (ERH% is measured by a machine)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87" y="2969179"/>
            <a:ext cx="2309004" cy="167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6477087" y="2599847"/>
            <a:ext cx="22919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Electric Hygrometers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>
                <a:latin typeface="Comic Sans MS" charset="0"/>
                <a:ea typeface="Comic Sans MS" charset="0"/>
                <a:cs typeface="Comic Sans MS" charset="0"/>
              </a:rPr>
              <a:t>Water activity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1698" y="1828800"/>
            <a:ext cx="7543800" cy="2057400"/>
          </a:xfrm>
        </p:spPr>
        <p:txBody>
          <a:bodyPr/>
          <a:lstStyle/>
          <a:p>
            <a:r>
              <a:rPr lang="en-US" sz="1800" dirty="0">
                <a:latin typeface="Comic Sans MS" charset="0"/>
                <a:ea typeface="Comic Sans MS" charset="0"/>
                <a:cs typeface="Comic Sans MS" charset="0"/>
              </a:rPr>
              <a:t>Reducing a</a:t>
            </a:r>
            <a:r>
              <a:rPr lang="en-US" sz="1800" baseline="-25000" dirty="0">
                <a:latin typeface="Comic Sans MS" charset="0"/>
                <a:ea typeface="Comic Sans MS" charset="0"/>
                <a:cs typeface="Comic Sans MS" charset="0"/>
              </a:rPr>
              <a:t>w</a:t>
            </a:r>
            <a:r>
              <a:rPr lang="en-US" sz="1800" dirty="0">
                <a:latin typeface="Comic Sans MS" charset="0"/>
                <a:ea typeface="Comic Sans MS" charset="0"/>
                <a:cs typeface="Comic Sans MS" charset="0"/>
              </a:rPr>
              <a:t> of food inhibit microbial growth and preserve food Reduction by:</a:t>
            </a:r>
          </a:p>
          <a:p>
            <a:pPr lvl="1"/>
            <a:r>
              <a:rPr lang="en-US" b="1" dirty="0">
                <a:latin typeface="Comic Sans MS" charset="0"/>
                <a:ea typeface="Comic Sans MS" charset="0"/>
                <a:cs typeface="Comic Sans MS" charset="0"/>
              </a:rPr>
              <a:t>dehydration</a:t>
            </a:r>
            <a:r>
              <a:rPr lang="en-US" dirty="0">
                <a:latin typeface="Comic Sans MS" charset="0"/>
                <a:ea typeface="Comic Sans MS" charset="0"/>
                <a:cs typeface="Comic Sans MS" charset="0"/>
              </a:rPr>
              <a:t> (removal of available water), </a:t>
            </a:r>
          </a:p>
          <a:p>
            <a:pPr lvl="1"/>
            <a:r>
              <a:rPr lang="en-US" dirty="0">
                <a:latin typeface="Comic Sans MS" charset="0"/>
                <a:ea typeface="Comic Sans MS" charset="0"/>
                <a:cs typeface="Comic Sans MS" charset="0"/>
              </a:rPr>
              <a:t>Hot air removes water – evaporation</a:t>
            </a:r>
          </a:p>
          <a:p>
            <a:pPr lvl="1"/>
            <a:r>
              <a:rPr lang="en-US" dirty="0">
                <a:latin typeface="Comic Sans MS" charset="0"/>
                <a:ea typeface="Comic Sans MS" charset="0"/>
                <a:cs typeface="Comic Sans MS" charset="0"/>
              </a:rPr>
              <a:t>Freeze drying removes water by sublimation (ice to vapor)</a:t>
            </a:r>
          </a:p>
          <a:p>
            <a:pPr lvl="1"/>
            <a:r>
              <a:rPr lang="en-US" dirty="0">
                <a:latin typeface="Comic Sans MS" charset="0"/>
                <a:ea typeface="Comic Sans MS" charset="0"/>
                <a:cs typeface="Comic Sans MS" charset="0"/>
              </a:rPr>
              <a:t>When food thaws, a</a:t>
            </a:r>
            <a:r>
              <a:rPr lang="en-US" baseline="-25000" dirty="0">
                <a:latin typeface="Comic Sans MS" charset="0"/>
                <a:ea typeface="Comic Sans MS" charset="0"/>
                <a:cs typeface="Comic Sans MS" charset="0"/>
              </a:rPr>
              <a:t>w</a:t>
            </a:r>
            <a:r>
              <a:rPr lang="en-US" dirty="0">
                <a:latin typeface="Comic Sans MS" charset="0"/>
                <a:ea typeface="Comic Sans MS" charset="0"/>
                <a:cs typeface="Comic Sans MS" charset="0"/>
              </a:rPr>
              <a:t> increases</a:t>
            </a:r>
            <a:r>
              <a:rPr lang="en-US" baseline="-25000" dirty="0">
                <a:latin typeface="Comic Sans MS" charset="0"/>
                <a:ea typeface="Comic Sans MS" charset="0"/>
                <a:cs typeface="Comic Sans MS" charset="0"/>
              </a:rPr>
              <a:t> </a:t>
            </a:r>
          </a:p>
          <a:p>
            <a:endParaRPr lang="en-US" sz="24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7195562"/>
              </p:ext>
            </p:extLst>
          </p:nvPr>
        </p:nvGraphicFramePr>
        <p:xfrm>
          <a:off x="1828800" y="3886200"/>
          <a:ext cx="464820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Organism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a</a:t>
                      </a:r>
                      <a:r>
                        <a:rPr lang="en-US" sz="1800" b="1" baseline="-25000" dirty="0"/>
                        <a:t>w</a:t>
                      </a:r>
                      <a:endParaRPr lang="en-US" sz="1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i="1" dirty="0" err="1"/>
                        <a:t>Enterobacteriacea</a:t>
                      </a:r>
                      <a:r>
                        <a:rPr lang="en-US" sz="1800" i="1" dirty="0"/>
                        <a:t>, P. </a:t>
                      </a:r>
                      <a:r>
                        <a:rPr lang="en-US" sz="1800" i="1" dirty="0" err="1"/>
                        <a:t>aerug</a:t>
                      </a:r>
                      <a:endParaRPr lang="en-US" sz="18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0.93 -0.96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/>
                        <a:t>Most bacteria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0.91-0.88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/>
                        <a:t>Most yeasts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0.88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/>
                        <a:t>Molds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0.8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err="1"/>
                        <a:t>Halophilic</a:t>
                      </a:r>
                      <a:r>
                        <a:rPr lang="en-US" sz="1800" dirty="0"/>
                        <a:t> bacteria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0.75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err="1"/>
                        <a:t>Xerotolerant</a:t>
                      </a:r>
                      <a:r>
                        <a:rPr lang="en-US" sz="1800" dirty="0"/>
                        <a:t> molds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0.70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>
                <a:latin typeface="Comic Sans MS" charset="0"/>
                <a:ea typeface="Comic Sans MS" charset="0"/>
                <a:cs typeface="Comic Sans MS" charset="0"/>
              </a:rPr>
              <a:t>Factors that influence microbes in food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981200"/>
            <a:ext cx="7886700" cy="4572000"/>
          </a:xfrm>
        </p:spPr>
        <p:txBody>
          <a:bodyPr/>
          <a:lstStyle/>
          <a:p>
            <a:r>
              <a:rPr lang="en-US" sz="2000" b="1" dirty="0">
                <a:latin typeface="Comic Sans MS" charset="0"/>
                <a:ea typeface="Comic Sans MS" charset="0"/>
                <a:cs typeface="Comic Sans MS" charset="0"/>
              </a:rPr>
              <a:t>Factors</a:t>
            </a:r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 that are important to microbial growth:</a:t>
            </a:r>
          </a:p>
          <a:p>
            <a:pPr lvl="1"/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 storage, distribution, sale, food service to assure safety.</a:t>
            </a:r>
          </a:p>
          <a:p>
            <a:pPr lvl="1"/>
            <a:r>
              <a:rPr lang="en-US" sz="2000" b="1" dirty="0">
                <a:latin typeface="Comic Sans MS" charset="0"/>
                <a:ea typeface="Comic Sans MS" charset="0"/>
                <a:cs typeface="Comic Sans MS" charset="0"/>
              </a:rPr>
              <a:t>Intrinsic factors </a:t>
            </a:r>
          </a:p>
          <a:p>
            <a:pPr lvl="2"/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Factors that are inherent to the food itself</a:t>
            </a:r>
          </a:p>
          <a:p>
            <a:pPr lvl="2"/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Include natural compounds found in food, preservatives, oxidation-reduction potential, water activity (a</a:t>
            </a:r>
            <a:r>
              <a:rPr lang="en-US" sz="2000" baseline="-25000" dirty="0">
                <a:latin typeface="Comic Sans MS" charset="0"/>
                <a:ea typeface="Comic Sans MS" charset="0"/>
                <a:cs typeface="Comic Sans MS" charset="0"/>
              </a:rPr>
              <a:t>w</a:t>
            </a:r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) and pH</a:t>
            </a:r>
          </a:p>
          <a:p>
            <a:pPr lvl="1"/>
            <a:r>
              <a:rPr lang="en-US" sz="2000" b="1" dirty="0">
                <a:latin typeface="Comic Sans MS" charset="0"/>
                <a:ea typeface="Comic Sans MS" charset="0"/>
                <a:cs typeface="Comic Sans MS" charset="0"/>
              </a:rPr>
              <a:t>Extrinsic factors</a:t>
            </a:r>
          </a:p>
          <a:p>
            <a:pPr lvl="2"/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refer to the </a:t>
            </a:r>
            <a:r>
              <a:rPr lang="en-US" sz="2000" b="1" dirty="0">
                <a:latin typeface="Comic Sans MS" charset="0"/>
                <a:ea typeface="Comic Sans MS" charset="0"/>
                <a:cs typeface="Comic Sans MS" charset="0"/>
              </a:rPr>
              <a:t>external environment</a:t>
            </a:r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 surrounding the food such as Temp. Time, salt, gas, 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Comic Sans MS" charset="0"/>
                <a:ea typeface="Comic Sans MS" charset="0"/>
                <a:cs typeface="Comic Sans MS" charset="0"/>
              </a:rPr>
              <a:t>Hurdle Technology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Factors that affect growth of organisms in food include Temp, pH, water activity and redox potential</a:t>
            </a:r>
          </a:p>
          <a:p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Instead of using one parameter to the extreme limit, combining factors can be used at very low concentration each. </a:t>
            </a:r>
          </a:p>
          <a:p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By combining hurdles, the intensity of the individual preservation techniques can be kept comparatively low, minimizing the loss of quality, while the overall impact on microbial growth may remain high. </a:t>
            </a:r>
          </a:p>
          <a:p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. Hurdle technology is most effective when it combines two factors that act by different mechanisms. </a:t>
            </a:r>
          </a:p>
          <a:p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For example, </a:t>
            </a:r>
            <a:r>
              <a:rPr lang="en-US" sz="2000" b="1" dirty="0">
                <a:latin typeface="Comic Sans MS" charset="0"/>
                <a:ea typeface="Comic Sans MS" charset="0"/>
                <a:cs typeface="Comic Sans MS" charset="0"/>
              </a:rPr>
              <a:t>a limiting aw of 0.85 </a:t>
            </a:r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or </a:t>
            </a:r>
            <a:r>
              <a:rPr lang="en-US" sz="2000" b="1" dirty="0">
                <a:latin typeface="Comic Sans MS" charset="0"/>
                <a:ea typeface="Comic Sans MS" charset="0"/>
                <a:cs typeface="Comic Sans MS" charset="0"/>
              </a:rPr>
              <a:t>limiting pH of 4.6 </a:t>
            </a:r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prevents growth of foodborne pathogens.</a:t>
            </a:r>
          </a:p>
          <a:p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 Hurdle technology obtain similar inhibition at pH 5.2 and an aw of 0.92. </a:t>
            </a:r>
          </a:p>
        </p:txBody>
      </p:sp>
    </p:spTree>
    <p:extLst>
      <p:ext uri="{BB962C8B-B14F-4D97-AF65-F5344CB8AC3E}">
        <p14:creationId xmlns:p14="http://schemas.microsoft.com/office/powerpoint/2010/main" val="4808425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latin typeface="Comic Sans MS" charset="0"/>
                <a:ea typeface="Comic Sans MS" charset="0"/>
                <a:cs typeface="Comic Sans MS" charset="0"/>
              </a:rPr>
              <a:t>Hurdle Technology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2400" dirty="0">
                <a:latin typeface="Comic Sans MS" charset="0"/>
                <a:ea typeface="Comic Sans MS" charset="0"/>
                <a:cs typeface="Comic Sans MS" charset="0"/>
              </a:rPr>
              <a:t>Hurdle technology assaults multiple homeostatic processes.</a:t>
            </a:r>
          </a:p>
          <a:p>
            <a:r>
              <a:rPr lang="en-US" sz="2400" dirty="0">
                <a:latin typeface="Comic Sans MS" charset="0"/>
                <a:ea typeface="Comic Sans MS" charset="0"/>
                <a:cs typeface="Comic Sans MS" charset="0"/>
              </a:rPr>
              <a:t> In acidic conditions, cells use energy to pump out protons. </a:t>
            </a:r>
          </a:p>
          <a:p>
            <a:r>
              <a:rPr lang="en-US" sz="2400" dirty="0">
                <a:latin typeface="Comic Sans MS" charset="0"/>
                <a:ea typeface="Comic Sans MS" charset="0"/>
                <a:cs typeface="Comic Sans MS" charset="0"/>
              </a:rPr>
              <a:t>In low-aw environments, cells use energy to accumulate compatible solutes. </a:t>
            </a:r>
          </a:p>
          <a:p>
            <a:r>
              <a:rPr lang="en-US" sz="2400" dirty="0">
                <a:latin typeface="Comic Sans MS" charset="0"/>
                <a:ea typeface="Comic Sans MS" charset="0"/>
                <a:cs typeface="Comic Sans MS" charset="0"/>
              </a:rPr>
              <a:t>Maintenance of membrane fluidity also requires energy. </a:t>
            </a:r>
          </a:p>
          <a:p>
            <a:r>
              <a:rPr lang="en-US" sz="2400" dirty="0">
                <a:latin typeface="Comic Sans MS" charset="0"/>
                <a:ea typeface="Comic Sans MS" charset="0"/>
                <a:cs typeface="Comic Sans MS" charset="0"/>
              </a:rPr>
              <a:t>When the energy needed for biosynthesis is diverted into maintenance of homeostasis, cell growth is inhibited. </a:t>
            </a:r>
          </a:p>
          <a:p>
            <a:r>
              <a:rPr lang="en-US" sz="2400" dirty="0">
                <a:latin typeface="Comic Sans MS" charset="0"/>
                <a:ea typeface="Comic Sans MS" charset="0"/>
                <a:cs typeface="Comic Sans MS" charset="0"/>
              </a:rPr>
              <a:t>When homeostatic energy demands exceed the cell’s energy-producing capacity, the cell dies.</a:t>
            </a:r>
          </a:p>
          <a:p>
            <a:r>
              <a:rPr lang="en-US" sz="2400" dirty="0">
                <a:latin typeface="Comic Sans MS" charset="0"/>
                <a:ea typeface="Comic Sans MS" charset="0"/>
                <a:cs typeface="Comic Sans MS" charset="0"/>
              </a:rPr>
              <a:t>Hurdle effects can be additive or synergistic</a:t>
            </a:r>
          </a:p>
          <a:p>
            <a:endParaRPr lang="en-US" sz="2400" dirty="0">
              <a:latin typeface="Comic Sans MS" charset="0"/>
              <a:ea typeface="Comic Sans MS" charset="0"/>
              <a:cs typeface="Comic Sans MS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825612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Comic Sans MS" charset="0"/>
                <a:ea typeface="Comic Sans MS" charset="0"/>
                <a:cs typeface="Comic Sans MS" charset="0"/>
              </a:rPr>
              <a:t>Hurdle Technology</a:t>
            </a:r>
            <a:br>
              <a:rPr lang="en-US" sz="3200" dirty="0">
                <a:latin typeface="Comic Sans MS" charset="0"/>
                <a:ea typeface="Comic Sans MS" charset="0"/>
                <a:cs typeface="Comic Sans MS" charset="0"/>
              </a:rPr>
            </a:br>
            <a:r>
              <a:rPr lang="en-US" sz="3200" dirty="0">
                <a:latin typeface="Comic Sans MS" charset="0"/>
                <a:ea typeface="Comic Sans MS" charset="0"/>
                <a:cs typeface="Comic Sans MS" charset="0"/>
              </a:rPr>
              <a:t>interaction of pH and aw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1749203"/>
              </p:ext>
            </p:extLst>
          </p:nvPr>
        </p:nvGraphicFramePr>
        <p:xfrm>
          <a:off x="1524000" y="2590800"/>
          <a:ext cx="6096000" cy="202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7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dirty="0"/>
                        <a:t>pH + aw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Recommended Storage T 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Food classification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/>
                        <a:t>pH&gt;5, aw &gt;0.95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&lt;4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Easily perishable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pH 5-5.2, aw 0.9-0.95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&lt;10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perishable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pH &lt;5, aw &lt;0.9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May</a:t>
                      </a:r>
                      <a:r>
                        <a:rPr lang="en-US" sz="1800" baseline="0" dirty="0"/>
                        <a:t> not require refrigeration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Shelf stable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Comic Sans MS" panose="030F0902030302020204" pitchFamily="66" charset="0"/>
              </a:rPr>
              <a:t>Oxidation Reduction Potential or </a:t>
            </a:r>
            <a:br>
              <a:rPr lang="en-US" sz="3200" dirty="0">
                <a:latin typeface="Comic Sans MS" panose="030F0902030302020204" pitchFamily="66" charset="0"/>
              </a:rPr>
            </a:br>
            <a:r>
              <a:rPr lang="en-US" sz="3200" dirty="0">
                <a:latin typeface="Comic Sans MS" panose="030F0902030302020204" pitchFamily="66" charset="0"/>
              </a:rPr>
              <a:t>Redox Potential (Eh)</a:t>
            </a:r>
          </a:p>
        </p:txBody>
      </p:sp>
      <p:sp>
        <p:nvSpPr>
          <p:cNvPr id="114691" name="Rectangle 3"/>
          <p:cNvSpPr>
            <a:spLocks noGrp="1" noChangeArrowheads="1"/>
          </p:cNvSpPr>
          <p:nvPr>
            <p:ph idx="1"/>
          </p:nvPr>
        </p:nvSpPr>
        <p:spPr>
          <a:xfrm>
            <a:off x="628650" y="1989138"/>
            <a:ext cx="8031163" cy="4564062"/>
          </a:xfrm>
        </p:spPr>
        <p:txBody>
          <a:bodyPr>
            <a:normAutofit/>
          </a:bodyPr>
          <a:lstStyle/>
          <a:p>
            <a:pPr>
              <a:lnSpc>
                <a:spcPct val="130000"/>
              </a:lnSpc>
              <a:spcBef>
                <a:spcPts val="0"/>
              </a:spcBef>
            </a:pPr>
            <a:r>
              <a:rPr lang="en-US" sz="2000">
                <a:latin typeface="Comic Sans MS" charset="0"/>
                <a:ea typeface="Comic Sans MS" charset="0"/>
                <a:cs typeface="Comic Sans MS" charset="0"/>
              </a:rPr>
              <a:t>Eh is to </a:t>
            </a:r>
            <a:r>
              <a:rPr lang="en-US" sz="2000" b="1" dirty="0">
                <a:latin typeface="Comic Sans MS" charset="0"/>
                <a:ea typeface="Comic Sans MS" charset="0"/>
                <a:cs typeface="Comic Sans MS" charset="0"/>
              </a:rPr>
              <a:t>acquire electrons and become reduced</a:t>
            </a:r>
          </a:p>
          <a:p>
            <a:pPr>
              <a:lnSpc>
                <a:spcPct val="130000"/>
              </a:lnSpc>
              <a:spcBef>
                <a:spcPts val="0"/>
              </a:spcBef>
            </a:pPr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The more </a:t>
            </a:r>
            <a:r>
              <a:rPr lang="en-US" sz="2000" b="1" dirty="0">
                <a:latin typeface="Comic Sans MS" charset="0"/>
                <a:ea typeface="Comic Sans MS" charset="0"/>
                <a:cs typeface="Comic Sans MS" charset="0"/>
              </a:rPr>
              <a:t>positive the potential</a:t>
            </a:r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, the greater affinity for electrons and tendency to be reduced</a:t>
            </a:r>
          </a:p>
          <a:p>
            <a:pPr lvl="1">
              <a:lnSpc>
                <a:spcPct val="130000"/>
              </a:lnSpc>
              <a:spcBef>
                <a:spcPts val="0"/>
              </a:spcBef>
            </a:pPr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A system that </a:t>
            </a:r>
            <a:r>
              <a:rPr lang="en-US" sz="2000" b="1" dirty="0">
                <a:latin typeface="Comic Sans MS" charset="0"/>
                <a:ea typeface="Comic Sans MS" charset="0"/>
                <a:cs typeface="Comic Sans MS" charset="0"/>
              </a:rPr>
              <a:t>accepts electrons have positive ER</a:t>
            </a:r>
          </a:p>
          <a:p>
            <a:pPr lvl="1">
              <a:lnSpc>
                <a:spcPct val="130000"/>
              </a:lnSpc>
              <a:spcBef>
                <a:spcPts val="0"/>
              </a:spcBef>
            </a:pPr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A system that </a:t>
            </a:r>
            <a:r>
              <a:rPr lang="en-US" sz="2000" b="1" dirty="0">
                <a:latin typeface="Comic Sans MS" charset="0"/>
                <a:ea typeface="Comic Sans MS" charset="0"/>
                <a:cs typeface="Comic Sans MS" charset="0"/>
              </a:rPr>
              <a:t>donates electrons have negative ER</a:t>
            </a:r>
          </a:p>
          <a:p>
            <a:pPr lvl="1">
              <a:lnSpc>
                <a:spcPct val="130000"/>
              </a:lnSpc>
              <a:spcBef>
                <a:spcPts val="0"/>
              </a:spcBef>
            </a:pPr>
            <a:r>
              <a:rPr lang="en-US" sz="2000" b="1" dirty="0">
                <a:latin typeface="Comic Sans MS" charset="0"/>
                <a:ea typeface="Comic Sans MS" charset="0"/>
                <a:cs typeface="Comic Sans MS" charset="0"/>
              </a:rPr>
              <a:t>Eh is measured in </a:t>
            </a:r>
            <a:r>
              <a:rPr lang="en-US" sz="2000" b="1" dirty="0" err="1">
                <a:latin typeface="Comic Sans MS" charset="0"/>
                <a:ea typeface="Comic Sans MS" charset="0"/>
                <a:cs typeface="Comic Sans MS" charset="0"/>
              </a:rPr>
              <a:t>millivolts</a:t>
            </a:r>
            <a:r>
              <a:rPr lang="en-US" sz="2000" b="1" dirty="0">
                <a:latin typeface="Comic Sans MS" charset="0"/>
                <a:ea typeface="Comic Sans MS" charset="0"/>
                <a:cs typeface="Comic Sans MS" charset="0"/>
              </a:rPr>
              <a:t> (mV) at neutral pH</a:t>
            </a:r>
          </a:p>
          <a:p>
            <a:pPr>
              <a:lnSpc>
                <a:spcPct val="130000"/>
              </a:lnSpc>
              <a:spcBef>
                <a:spcPts val="0"/>
              </a:spcBef>
            </a:pPr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Strict </a:t>
            </a:r>
            <a:r>
              <a:rPr lang="en-US" sz="2000" b="1" dirty="0">
                <a:latin typeface="Comic Sans MS" charset="0"/>
                <a:ea typeface="Comic Sans MS" charset="0"/>
                <a:cs typeface="Comic Sans MS" charset="0"/>
              </a:rPr>
              <a:t>aerobes </a:t>
            </a:r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can be active only at </a:t>
            </a:r>
            <a:r>
              <a:rPr lang="en-US" sz="2000" b="1" dirty="0">
                <a:latin typeface="Comic Sans MS" charset="0"/>
                <a:ea typeface="Comic Sans MS" charset="0"/>
                <a:cs typeface="Comic Sans MS" charset="0"/>
              </a:rPr>
              <a:t>positive Eh values</a:t>
            </a:r>
          </a:p>
          <a:p>
            <a:pPr>
              <a:lnSpc>
                <a:spcPct val="130000"/>
              </a:lnSpc>
              <a:spcBef>
                <a:spcPts val="0"/>
              </a:spcBef>
            </a:pPr>
            <a:r>
              <a:rPr lang="en-US" sz="2000" b="1" dirty="0">
                <a:latin typeface="Comic Sans MS" charset="0"/>
                <a:ea typeface="Comic Sans MS" charset="0"/>
                <a:cs typeface="Comic Sans MS" charset="0"/>
              </a:rPr>
              <a:t>Strict anaerobes</a:t>
            </a:r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 can be active only at </a:t>
            </a:r>
            <a:r>
              <a:rPr lang="en-US" sz="2000" b="1" dirty="0">
                <a:latin typeface="Comic Sans MS" charset="0"/>
                <a:ea typeface="Comic Sans MS" charset="0"/>
                <a:cs typeface="Comic Sans MS" charset="0"/>
              </a:rPr>
              <a:t>negative Eh values</a:t>
            </a:r>
          </a:p>
          <a:p>
            <a:pPr>
              <a:lnSpc>
                <a:spcPct val="130000"/>
              </a:lnSpc>
              <a:spcBef>
                <a:spcPts val="0"/>
              </a:spcBef>
            </a:pPr>
            <a:r>
              <a:rPr lang="en-US" sz="2000" dirty="0" err="1">
                <a:latin typeface="Comic Sans MS" charset="0"/>
                <a:ea typeface="Comic Sans MS" charset="0"/>
                <a:cs typeface="Comic Sans MS" charset="0"/>
              </a:rPr>
              <a:t>Microaerophiles</a:t>
            </a:r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- small amounts of oxygen</a:t>
            </a:r>
          </a:p>
          <a:p>
            <a:pPr>
              <a:lnSpc>
                <a:spcPct val="130000"/>
              </a:lnSpc>
              <a:spcBef>
                <a:spcPts val="0"/>
              </a:spcBef>
            </a:pPr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Facultative anaerobes – both aerobic and anaerobic</a:t>
            </a:r>
          </a:p>
          <a:p>
            <a:pPr>
              <a:lnSpc>
                <a:spcPct val="130000"/>
              </a:lnSpc>
              <a:spcBef>
                <a:spcPts val="0"/>
              </a:spcBef>
            </a:pPr>
            <a:r>
              <a:rPr lang="en-US" sz="2000" b="1" dirty="0">
                <a:latin typeface="Comic Sans MS" charset="0"/>
                <a:ea typeface="Comic Sans MS" charset="0"/>
                <a:cs typeface="Comic Sans MS" charset="0"/>
              </a:rPr>
              <a:t>Eh changes with packaging – canning, vacuum packaging</a:t>
            </a:r>
          </a:p>
          <a:p>
            <a:pPr>
              <a:lnSpc>
                <a:spcPct val="80000"/>
              </a:lnSpc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1016835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Comic Sans MS" charset="0"/>
                <a:ea typeface="Comic Sans MS" charset="0"/>
                <a:cs typeface="Comic Sans MS" charset="0"/>
              </a:rPr>
              <a:t>Oxidation Reduction Potential  </a:t>
            </a:r>
            <a:br>
              <a:rPr lang="en-US" sz="3200" dirty="0">
                <a:latin typeface="Comic Sans MS" charset="0"/>
                <a:ea typeface="Comic Sans MS" charset="0"/>
                <a:cs typeface="Comic Sans MS" charset="0"/>
              </a:rPr>
            </a:br>
            <a:r>
              <a:rPr lang="en-US" sz="3200" dirty="0" err="1">
                <a:latin typeface="Comic Sans MS" charset="0"/>
                <a:ea typeface="Comic Sans MS" charset="0"/>
                <a:cs typeface="Comic Sans MS" charset="0"/>
              </a:rPr>
              <a:t>Redox</a:t>
            </a:r>
            <a:r>
              <a:rPr lang="en-US" sz="3200" dirty="0">
                <a:latin typeface="Comic Sans MS" charset="0"/>
                <a:ea typeface="Comic Sans MS" charset="0"/>
                <a:cs typeface="Comic Sans MS" charset="0"/>
              </a:rPr>
              <a:t> Potential (Eh)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628650" y="1981200"/>
            <a:ext cx="7981950" cy="4648200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sz="2000" b="1" dirty="0">
                <a:latin typeface="Comic Sans MS" charset="0"/>
                <a:ea typeface="Comic Sans MS" charset="0"/>
                <a:cs typeface="Comic Sans MS" charset="0"/>
              </a:rPr>
              <a:t>Oxidation Reduction potential: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sz="2000" dirty="0">
                <a:effectLst/>
                <a:latin typeface="Comic Sans MS" charset="0"/>
                <a:ea typeface="Comic Sans MS" charset="0"/>
                <a:cs typeface="Comic Sans MS" charset="0"/>
              </a:rPr>
              <a:t>An experiment was conducted (1975), to evaluate the effect of ER on the growth of anaerobic bacteria. The following organisms were tested:</a:t>
            </a:r>
          </a:p>
          <a:p>
            <a:pPr lvl="2">
              <a:lnSpc>
                <a:spcPct val="110000"/>
              </a:lnSpc>
              <a:spcBef>
                <a:spcPts val="0"/>
              </a:spcBef>
            </a:pPr>
            <a:r>
              <a:rPr lang="en-US" sz="2000" b="1" i="1" dirty="0">
                <a:effectLst/>
                <a:latin typeface="Comic Sans MS" charset="0"/>
                <a:ea typeface="Comic Sans MS" charset="0"/>
                <a:cs typeface="Comic Sans MS" charset="0"/>
              </a:rPr>
              <a:t>C. </a:t>
            </a:r>
            <a:r>
              <a:rPr lang="en-US" sz="2000" b="1" i="1" dirty="0" err="1">
                <a:effectLst/>
                <a:latin typeface="Comic Sans MS" charset="0"/>
                <a:ea typeface="Comic Sans MS" charset="0"/>
                <a:cs typeface="Comic Sans MS" charset="0"/>
              </a:rPr>
              <a:t>perfringenes</a:t>
            </a:r>
            <a:r>
              <a:rPr lang="en-US" sz="2000" b="1" i="1" dirty="0">
                <a:effectLst/>
                <a:latin typeface="Comic Sans MS" charset="0"/>
                <a:ea typeface="Comic Sans MS" charset="0"/>
                <a:cs typeface="Comic Sans MS" charset="0"/>
              </a:rPr>
              <a:t>, B. </a:t>
            </a:r>
            <a:r>
              <a:rPr lang="en-US" sz="2000" b="1" i="1" dirty="0" err="1">
                <a:effectLst/>
                <a:latin typeface="Comic Sans MS" charset="0"/>
                <a:ea typeface="Comic Sans MS" charset="0"/>
                <a:cs typeface="Comic Sans MS" charset="0"/>
              </a:rPr>
              <a:t>fragilis</a:t>
            </a:r>
            <a:r>
              <a:rPr lang="en-US" sz="2000" b="1" i="1" dirty="0">
                <a:effectLst/>
                <a:latin typeface="Comic Sans MS" charset="0"/>
                <a:ea typeface="Comic Sans MS" charset="0"/>
                <a:cs typeface="Comic Sans MS" charset="0"/>
              </a:rPr>
              <a:t>, P. </a:t>
            </a:r>
            <a:r>
              <a:rPr lang="en-US" sz="2000" b="1" i="1" dirty="0" err="1">
                <a:effectLst/>
                <a:latin typeface="Comic Sans MS" charset="0"/>
                <a:ea typeface="Comic Sans MS" charset="0"/>
                <a:cs typeface="Comic Sans MS" charset="0"/>
              </a:rPr>
              <a:t>magnus</a:t>
            </a:r>
            <a:endParaRPr lang="en-US" sz="2000" b="1" i="1" dirty="0">
              <a:effectLst/>
              <a:latin typeface="Comic Sans MS" charset="0"/>
              <a:ea typeface="Comic Sans MS" charset="0"/>
              <a:cs typeface="Comic Sans MS" charset="0"/>
            </a:endParaRP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sz="2000" dirty="0">
                <a:effectLst/>
                <a:latin typeface="Comic Sans MS" charset="0"/>
                <a:ea typeface="Comic Sans MS" charset="0"/>
                <a:cs typeface="Comic Sans MS" charset="0"/>
              </a:rPr>
              <a:t>The outcome of this experiment was the following:</a:t>
            </a:r>
          </a:p>
          <a:p>
            <a:pPr lvl="2">
              <a:lnSpc>
                <a:spcPct val="110000"/>
              </a:lnSpc>
              <a:spcBef>
                <a:spcPts val="0"/>
              </a:spcBef>
            </a:pPr>
            <a:r>
              <a:rPr lang="en-US" sz="2000" dirty="0">
                <a:effectLst/>
                <a:latin typeface="Comic Sans MS" charset="0"/>
                <a:ea typeface="Comic Sans MS" charset="0"/>
                <a:cs typeface="Comic Sans MS" charset="0"/>
              </a:rPr>
              <a:t>The presence of </a:t>
            </a:r>
            <a:r>
              <a:rPr lang="en-US" sz="2000" b="1" dirty="0">
                <a:effectLst/>
                <a:latin typeface="Comic Sans MS" charset="0"/>
                <a:ea typeface="Comic Sans MS" charset="0"/>
                <a:cs typeface="Comic Sans MS" charset="0"/>
              </a:rPr>
              <a:t>oxygen inhibited the growth of the 3 organisms regardless of the Eh </a:t>
            </a:r>
            <a:r>
              <a:rPr lang="en-US" sz="2000" dirty="0">
                <a:effectLst/>
                <a:latin typeface="Comic Sans MS" charset="0"/>
                <a:ea typeface="Comic Sans MS" charset="0"/>
                <a:cs typeface="Comic Sans MS" charset="0"/>
              </a:rPr>
              <a:t>(range tested:  – 50 </a:t>
            </a:r>
            <a:r>
              <a:rPr lang="en-US" sz="2000" dirty="0" err="1">
                <a:effectLst/>
                <a:latin typeface="Comic Sans MS" charset="0"/>
                <a:ea typeface="Comic Sans MS" charset="0"/>
                <a:cs typeface="Comic Sans MS" charset="0"/>
              </a:rPr>
              <a:t>mv</a:t>
            </a:r>
            <a:r>
              <a:rPr lang="en-US" sz="2000" dirty="0">
                <a:effectLst/>
                <a:latin typeface="Comic Sans MS" charset="0"/>
                <a:ea typeface="Comic Sans MS" charset="0"/>
                <a:cs typeface="Comic Sans MS" charset="0"/>
              </a:rPr>
              <a:t> to +500 </a:t>
            </a:r>
            <a:r>
              <a:rPr lang="en-US" sz="2000" dirty="0" err="1">
                <a:effectLst/>
                <a:latin typeface="Comic Sans MS" charset="0"/>
                <a:ea typeface="Comic Sans MS" charset="0"/>
                <a:cs typeface="Comic Sans MS" charset="0"/>
              </a:rPr>
              <a:t>mv</a:t>
            </a:r>
            <a:r>
              <a:rPr lang="en-US" sz="2000" dirty="0">
                <a:effectLst/>
                <a:latin typeface="Comic Sans MS" charset="0"/>
                <a:ea typeface="Comic Sans MS" charset="0"/>
                <a:cs typeface="Comic Sans MS" charset="0"/>
              </a:rPr>
              <a:t>).</a:t>
            </a:r>
          </a:p>
          <a:p>
            <a:pPr lvl="2">
              <a:lnSpc>
                <a:spcPct val="110000"/>
              </a:lnSpc>
              <a:spcBef>
                <a:spcPts val="0"/>
              </a:spcBef>
            </a:pPr>
            <a:r>
              <a:rPr lang="en-US" sz="2000" dirty="0">
                <a:effectLst/>
                <a:latin typeface="Comic Sans MS" charset="0"/>
                <a:ea typeface="Comic Sans MS" charset="0"/>
                <a:cs typeface="Comic Sans MS" charset="0"/>
              </a:rPr>
              <a:t>In the absence of oxygen, </a:t>
            </a:r>
            <a:r>
              <a:rPr lang="en-US" sz="2000" b="1" dirty="0">
                <a:effectLst/>
                <a:latin typeface="Comic Sans MS" charset="0"/>
                <a:ea typeface="Comic Sans MS" charset="0"/>
                <a:cs typeface="Comic Sans MS" charset="0"/>
              </a:rPr>
              <a:t>the three organisms were able to grow regardless of the Eh</a:t>
            </a:r>
          </a:p>
          <a:p>
            <a:pPr lvl="2">
              <a:lnSpc>
                <a:spcPct val="110000"/>
              </a:lnSpc>
              <a:spcBef>
                <a:spcPts val="0"/>
              </a:spcBef>
            </a:pPr>
            <a:r>
              <a:rPr lang="en-US" sz="2000" dirty="0">
                <a:effectLst/>
                <a:latin typeface="Comic Sans MS" charset="0"/>
                <a:ea typeface="Comic Sans MS" charset="0"/>
                <a:cs typeface="Comic Sans MS" charset="0"/>
              </a:rPr>
              <a:t>At high </a:t>
            </a:r>
            <a:r>
              <a:rPr lang="en-US" sz="2000" b="1" dirty="0">
                <a:effectLst/>
                <a:latin typeface="Comic Sans MS" charset="0"/>
                <a:ea typeface="Comic Sans MS" charset="0"/>
                <a:cs typeface="Comic Sans MS" charset="0"/>
              </a:rPr>
              <a:t>Eh of +325 </a:t>
            </a:r>
            <a:r>
              <a:rPr lang="en-US" sz="2000" b="1" dirty="0" err="1">
                <a:effectLst/>
                <a:latin typeface="Comic Sans MS" charset="0"/>
                <a:ea typeface="Comic Sans MS" charset="0"/>
                <a:cs typeface="Comic Sans MS" charset="0"/>
              </a:rPr>
              <a:t>mv</a:t>
            </a:r>
            <a:r>
              <a:rPr lang="en-US" sz="2000" b="1" dirty="0">
                <a:effectLst/>
                <a:latin typeface="Comic Sans MS" charset="0"/>
                <a:ea typeface="Comic Sans MS" charset="0"/>
                <a:cs typeface="Comic Sans MS" charset="0"/>
              </a:rPr>
              <a:t>, </a:t>
            </a:r>
            <a:r>
              <a:rPr lang="en-US" sz="2000" dirty="0">
                <a:effectLst/>
                <a:latin typeface="Comic Sans MS" charset="0"/>
                <a:ea typeface="Comic Sans MS" charset="0"/>
                <a:cs typeface="Comic Sans MS" charset="0"/>
              </a:rPr>
              <a:t>which is suppose to be inhibitory to anaerobes, all three organisms were able to grow.</a:t>
            </a:r>
          </a:p>
        </p:txBody>
      </p:sp>
    </p:spTree>
    <p:extLst>
      <p:ext uri="{BB962C8B-B14F-4D97-AF65-F5344CB8AC3E}">
        <p14:creationId xmlns:p14="http://schemas.microsoft.com/office/powerpoint/2010/main" val="105673121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>
                <a:latin typeface="Comic Sans MS" charset="0"/>
                <a:ea typeface="Comic Sans MS" charset="0"/>
                <a:cs typeface="Comic Sans MS" charset="0"/>
              </a:rPr>
              <a:t>Growth Kinetics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1698" y="1981200"/>
            <a:ext cx="7543800" cy="4419600"/>
          </a:xfrm>
        </p:spPr>
        <p:txBody>
          <a:bodyPr>
            <a:normAutofit/>
          </a:bodyPr>
          <a:lstStyle/>
          <a:p>
            <a:r>
              <a:rPr lang="en-US" sz="2000" b="1" dirty="0">
                <a:latin typeface="Comic Sans MS" charset="0"/>
                <a:ea typeface="Comic Sans MS" charset="0"/>
                <a:cs typeface="Comic Sans MS" charset="0"/>
              </a:rPr>
              <a:t>Generation times:</a:t>
            </a:r>
          </a:p>
          <a:p>
            <a:pPr lvl="1"/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 bacterial growth rates during logarithmic phase under standard nutritional conditions (culture medium, temperature, pH, etc.),</a:t>
            </a:r>
          </a:p>
          <a:p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Generation times for bacteria vary from about </a:t>
            </a:r>
            <a:r>
              <a:rPr lang="en-US" sz="2000" b="1" dirty="0">
                <a:latin typeface="Comic Sans MS" charset="0"/>
                <a:ea typeface="Comic Sans MS" charset="0"/>
                <a:cs typeface="Comic Sans MS" charset="0"/>
              </a:rPr>
              <a:t>12 minutes to 24 hours </a:t>
            </a:r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or more. </a:t>
            </a:r>
          </a:p>
          <a:p>
            <a:pPr lvl="1"/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The generation time for </a:t>
            </a:r>
            <a:r>
              <a:rPr lang="en-US" sz="2000" i="1" dirty="0">
                <a:latin typeface="Comic Sans MS" charset="0"/>
                <a:ea typeface="Comic Sans MS" charset="0"/>
                <a:cs typeface="Comic Sans MS" charset="0"/>
              </a:rPr>
              <a:t>E. coli</a:t>
            </a:r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 is 15-20 m</a:t>
            </a:r>
          </a:p>
          <a:p>
            <a:pPr lvl="1"/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in the intestinal tract, it is ~12-24 hours (all coliforms)</a:t>
            </a:r>
          </a:p>
          <a:p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 The </a:t>
            </a:r>
            <a:r>
              <a:rPr lang="en-US" sz="2000" b="1" dirty="0">
                <a:latin typeface="Comic Sans MS" charset="0"/>
                <a:ea typeface="Comic Sans MS" charset="0"/>
                <a:cs typeface="Comic Sans MS" charset="0"/>
              </a:rPr>
              <a:t>generation time</a:t>
            </a:r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 is the time interval required for the cells (or population) to divide. 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>
                <a:solidFill>
                  <a:schemeClr val="tx1"/>
                </a:solidFill>
                <a:latin typeface="Comic Sans MS" charset="0"/>
                <a:ea typeface="Comic Sans MS" charset="0"/>
                <a:cs typeface="Comic Sans MS" charset="0"/>
              </a:rPr>
              <a:t>Generation Time - Doubling Time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153400" cy="4572000"/>
          </a:xfrm>
        </p:spPr>
        <p:txBody>
          <a:bodyPr>
            <a:normAutofit/>
          </a:bodyPr>
          <a:lstStyle/>
          <a:p>
            <a:pPr>
              <a:lnSpc>
                <a:spcPct val="130000"/>
              </a:lnSpc>
              <a:spcBef>
                <a:spcPts val="0"/>
              </a:spcBef>
            </a:pPr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The time that one cell takes to divide into two </a:t>
            </a:r>
          </a:p>
          <a:p>
            <a:pPr>
              <a:lnSpc>
                <a:spcPct val="130000"/>
              </a:lnSpc>
              <a:spcBef>
                <a:spcPts val="0"/>
              </a:spcBef>
            </a:pPr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 generation time of cells is called the </a:t>
            </a:r>
            <a:r>
              <a:rPr lang="en-US" sz="2000" b="1" dirty="0">
                <a:latin typeface="Comic Sans MS" charset="0"/>
                <a:ea typeface="Comic Sans MS" charset="0"/>
                <a:cs typeface="Comic Sans MS" charset="0"/>
              </a:rPr>
              <a:t>doubling time </a:t>
            </a:r>
          </a:p>
          <a:p>
            <a:pPr>
              <a:lnSpc>
                <a:spcPct val="130000"/>
              </a:lnSpc>
              <a:spcBef>
                <a:spcPts val="0"/>
              </a:spcBef>
            </a:pPr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 Cells do not divide at the same time or rate </a:t>
            </a:r>
          </a:p>
          <a:p>
            <a:pPr lvl="1">
              <a:lnSpc>
                <a:spcPct val="130000"/>
              </a:lnSpc>
              <a:spcBef>
                <a:spcPts val="0"/>
              </a:spcBef>
            </a:pPr>
            <a:r>
              <a:rPr lang="en-US" dirty="0">
                <a:latin typeface="Comic Sans MS" charset="0"/>
                <a:ea typeface="Comic Sans MS" charset="0"/>
                <a:cs typeface="Comic Sans MS" charset="0"/>
              </a:rPr>
              <a:t>Calculating generation time under different conditions provides valuable information for developing methods to preserve foods. </a:t>
            </a:r>
          </a:p>
          <a:p>
            <a:pPr lvl="1">
              <a:lnSpc>
                <a:spcPct val="130000"/>
              </a:lnSpc>
              <a:spcBef>
                <a:spcPts val="0"/>
              </a:spcBef>
            </a:pPr>
            <a:r>
              <a:rPr lang="en-US" dirty="0">
                <a:latin typeface="Comic Sans MS" charset="0"/>
                <a:ea typeface="Comic Sans MS" charset="0"/>
                <a:cs typeface="Comic Sans MS" charset="0"/>
              </a:rPr>
              <a:t>Optimal growth conditions (culture), bacteria have the shortest generation time ~12 m but slower in foods</a:t>
            </a:r>
          </a:p>
          <a:p>
            <a:pPr lvl="1">
              <a:lnSpc>
                <a:spcPct val="130000"/>
              </a:lnSpc>
              <a:spcBef>
                <a:spcPts val="0"/>
              </a:spcBef>
            </a:pPr>
            <a:r>
              <a:rPr lang="en-US" dirty="0">
                <a:latin typeface="Comic Sans MS" charset="0"/>
                <a:ea typeface="Comic Sans MS" charset="0"/>
                <a:cs typeface="Comic Sans MS" charset="0"/>
              </a:rPr>
              <a:t>Factors that affect optimal growth:</a:t>
            </a:r>
          </a:p>
          <a:p>
            <a:pPr lvl="2">
              <a:lnSpc>
                <a:spcPct val="130000"/>
              </a:lnSpc>
              <a:spcBef>
                <a:spcPts val="0"/>
              </a:spcBef>
            </a:pPr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 nutrients, Temp, time, water activity, </a:t>
            </a:r>
            <a:r>
              <a:rPr lang="en-US" sz="2000" dirty="0" err="1">
                <a:latin typeface="Comic Sans MS" charset="0"/>
                <a:ea typeface="Comic Sans MS" charset="0"/>
                <a:cs typeface="Comic Sans MS" charset="0"/>
              </a:rPr>
              <a:t>redox</a:t>
            </a:r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 potential </a:t>
            </a:r>
          </a:p>
          <a:p>
            <a:pPr>
              <a:lnSpc>
                <a:spcPct val="130000"/>
              </a:lnSpc>
              <a:spcBef>
                <a:spcPts val="0"/>
              </a:spcBef>
            </a:pPr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yeasts and molds have slower generation time ~40 m</a:t>
            </a:r>
          </a:p>
        </p:txBody>
      </p:sp>
    </p:spTree>
    <p:extLst>
      <p:ext uri="{BB962C8B-B14F-4D97-AF65-F5344CB8AC3E}">
        <p14:creationId xmlns:p14="http://schemas.microsoft.com/office/powerpoint/2010/main" val="69279413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>
                <a:solidFill>
                  <a:schemeClr val="tx1"/>
                </a:solidFill>
                <a:latin typeface="Comic Sans MS" charset="0"/>
                <a:ea typeface="Comic Sans MS" charset="0"/>
                <a:cs typeface="Comic Sans MS" charset="0"/>
              </a:rPr>
              <a:t>Generation Time - Doubling Time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G (generation time) = (time, in minutes or hours)/n(number of generations) </a:t>
            </a:r>
            <a:r>
              <a:rPr lang="en-US" sz="2000" b="1" dirty="0">
                <a:latin typeface="Comic Sans MS" charset="0"/>
                <a:ea typeface="Comic Sans MS" charset="0"/>
                <a:cs typeface="Comic Sans MS" charset="0"/>
              </a:rPr>
              <a:t>G = t/n </a:t>
            </a:r>
          </a:p>
          <a:p>
            <a:r>
              <a:rPr lang="en-US" sz="2000" b="1" dirty="0">
                <a:latin typeface="Comic Sans MS" charset="0"/>
                <a:ea typeface="Comic Sans MS" charset="0"/>
                <a:cs typeface="Comic Sans MS" charset="0"/>
              </a:rPr>
              <a:t>G = Log 2 t/ log N – log N0</a:t>
            </a:r>
          </a:p>
          <a:p>
            <a:pPr lvl="1"/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N0 initial number (10</a:t>
            </a:r>
            <a:r>
              <a:rPr lang="en-US" sz="2000" baseline="30000" dirty="0">
                <a:latin typeface="Comic Sans MS" charset="0"/>
                <a:ea typeface="Comic Sans MS" charset="0"/>
                <a:cs typeface="Comic Sans MS" charset="0"/>
              </a:rPr>
              <a:t>4</a:t>
            </a:r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)</a:t>
            </a:r>
          </a:p>
          <a:p>
            <a:pPr lvl="1"/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N final number (10</a:t>
            </a:r>
            <a:r>
              <a:rPr lang="en-US" sz="2000" baseline="30000" dirty="0">
                <a:latin typeface="Comic Sans MS" charset="0"/>
                <a:ea typeface="Comic Sans MS" charset="0"/>
                <a:cs typeface="Comic Sans MS" charset="0"/>
              </a:rPr>
              <a:t>6</a:t>
            </a:r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)</a:t>
            </a:r>
          </a:p>
          <a:p>
            <a:pPr lvl="1"/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t duration in minutes when initial number reaches the final  (here in this example = 120 minutes)</a:t>
            </a:r>
          </a:p>
          <a:p>
            <a:pPr lvl="1"/>
            <a:endParaRPr lang="en-US" sz="2000" dirty="0">
              <a:latin typeface="Comic Sans MS" charset="0"/>
              <a:ea typeface="Comic Sans MS" charset="0"/>
              <a:cs typeface="Comic Sans MS" charset="0"/>
            </a:endParaRPr>
          </a:p>
          <a:p>
            <a:pPr lvl="2"/>
            <a:r>
              <a:rPr lang="en-US" sz="2000" b="1" dirty="0">
                <a:latin typeface="Comic Sans MS" charset="0"/>
                <a:ea typeface="Comic Sans MS" charset="0"/>
                <a:cs typeface="Comic Sans MS" charset="0"/>
              </a:rPr>
              <a:t>G =  </a:t>
            </a:r>
            <a:r>
              <a:rPr lang="en-US" sz="2000" b="1" u="sng" dirty="0">
                <a:latin typeface="Comic Sans MS" charset="0"/>
                <a:ea typeface="Comic Sans MS" charset="0"/>
                <a:cs typeface="Comic Sans MS" charset="0"/>
              </a:rPr>
              <a:t>        t_____</a:t>
            </a:r>
            <a:r>
              <a:rPr lang="en-US" sz="2000" b="1" dirty="0">
                <a:latin typeface="Comic Sans MS" charset="0"/>
                <a:ea typeface="Comic Sans MS" charset="0"/>
                <a:cs typeface="Comic Sans MS" charset="0"/>
              </a:rPr>
              <a:t>  OR</a:t>
            </a:r>
            <a:br>
              <a:rPr lang="en-US" sz="2000" b="1" dirty="0">
                <a:latin typeface="Comic Sans MS" charset="0"/>
                <a:ea typeface="Comic Sans MS" charset="0"/>
                <a:cs typeface="Comic Sans MS" charset="0"/>
              </a:rPr>
            </a:br>
            <a:r>
              <a:rPr lang="en-US" sz="2000" b="1" dirty="0">
                <a:latin typeface="Comic Sans MS" charset="0"/>
                <a:ea typeface="Comic Sans MS" charset="0"/>
                <a:cs typeface="Comic Sans MS" charset="0"/>
              </a:rPr>
              <a:t>       3.3 log Bf/Bi </a:t>
            </a:r>
            <a:endParaRPr lang="en-US" sz="2000" dirty="0">
              <a:latin typeface="Comic Sans MS" charset="0"/>
              <a:ea typeface="Comic Sans MS" charset="0"/>
              <a:cs typeface="Comic Sans MS" charset="0"/>
            </a:endParaRPr>
          </a:p>
          <a:p>
            <a:pPr lvl="2"/>
            <a:endParaRPr lang="en-US" sz="2000" dirty="0">
              <a:latin typeface="Comic Sans MS" charset="0"/>
              <a:ea typeface="Comic Sans MS" charset="0"/>
              <a:cs typeface="Comic Sans MS" charset="0"/>
            </a:endParaRPr>
          </a:p>
          <a:p>
            <a:pPr lvl="2"/>
            <a:r>
              <a:rPr lang="en-US" sz="2000" b="1" dirty="0">
                <a:latin typeface="Comic Sans MS" charset="0"/>
                <a:ea typeface="Comic Sans MS" charset="0"/>
                <a:cs typeface="Comic Sans MS" charset="0"/>
              </a:rPr>
              <a:t>G = 0.3 x 120/6-4 = 18 minutes</a:t>
            </a:r>
          </a:p>
        </p:txBody>
      </p:sp>
    </p:spTree>
    <p:extLst>
      <p:ext uri="{BB962C8B-B14F-4D97-AF65-F5344CB8AC3E}">
        <p14:creationId xmlns:p14="http://schemas.microsoft.com/office/powerpoint/2010/main" val="13474333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>
                <a:latin typeface="Comic Sans MS" charset="0"/>
                <a:ea typeface="Comic Sans MS" charset="0"/>
                <a:cs typeface="Comic Sans MS" charset="0"/>
              </a:rPr>
              <a:t>Calculation of Generation Time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Example: </a:t>
            </a:r>
          </a:p>
          <a:p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What is the generation time of a bacterial population that increases from 10,000 cells to 10,000,000 cells in four hours of growth? </a:t>
            </a:r>
          </a:p>
          <a:p>
            <a:r>
              <a:rPr lang="en-US" sz="2000" b="1" dirty="0">
                <a:latin typeface="Comic Sans MS" charset="0"/>
                <a:ea typeface="Comic Sans MS" charset="0"/>
                <a:cs typeface="Comic Sans MS" charset="0"/>
              </a:rPr>
              <a:t>G = Log 2 t/ log N – log N0</a:t>
            </a:r>
          </a:p>
          <a:p>
            <a:r>
              <a:rPr lang="en-US" sz="2000" b="1" dirty="0">
                <a:latin typeface="Comic Sans MS" charset="0"/>
                <a:ea typeface="Comic Sans MS" charset="0"/>
                <a:cs typeface="Comic Sans MS" charset="0"/>
              </a:rPr>
              <a:t>G = 0.3 X4 /7-4 = 1.2/3 = 0.4 hours or 24 minutes</a:t>
            </a:r>
          </a:p>
          <a:p>
            <a:endParaRPr lang="en-US" sz="2000" dirty="0">
              <a:latin typeface="Comic Sans MS" charset="0"/>
              <a:ea typeface="Comic Sans MS" charset="0"/>
              <a:cs typeface="Comic Sans MS" charset="0"/>
            </a:endParaRPr>
          </a:p>
          <a:p>
            <a:endParaRPr lang="en-US" sz="2000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Comic Sans MS" charset="0"/>
                <a:ea typeface="Comic Sans MS" charset="0"/>
                <a:cs typeface="Comic Sans MS" charset="0"/>
              </a:rPr>
              <a:t>Intrinsic factors pH and acidity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981200"/>
            <a:ext cx="7886700" cy="4343400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pH of food is the log scale measurement  of its acidity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2000" b="1" dirty="0">
                <a:latin typeface="Comic Sans MS" charset="0"/>
                <a:ea typeface="Comic Sans MS" charset="0"/>
                <a:cs typeface="Comic Sans MS" charset="0"/>
              </a:rPr>
              <a:t>pH = -log [H</a:t>
            </a:r>
            <a:r>
              <a:rPr lang="en-US" sz="2000" b="1" baseline="30000" dirty="0">
                <a:latin typeface="Comic Sans MS" charset="0"/>
                <a:ea typeface="Comic Sans MS" charset="0"/>
                <a:cs typeface="Comic Sans MS" charset="0"/>
              </a:rPr>
              <a:t>+</a:t>
            </a:r>
            <a:r>
              <a:rPr lang="en-US" sz="2000" b="1" dirty="0">
                <a:latin typeface="Comic Sans MS" charset="0"/>
                <a:ea typeface="Comic Sans MS" charset="0"/>
                <a:cs typeface="Comic Sans MS" charset="0"/>
              </a:rPr>
              <a:t>]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Each unit on the pH scale is 10 fold difference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If pH = 6 , </a:t>
            </a:r>
            <a:r>
              <a:rPr lang="en-US" sz="2000" b="1" dirty="0">
                <a:latin typeface="Comic Sans MS" charset="0"/>
                <a:ea typeface="Comic Sans MS" charset="0"/>
                <a:cs typeface="Comic Sans MS" charset="0"/>
              </a:rPr>
              <a:t>[H</a:t>
            </a:r>
            <a:r>
              <a:rPr lang="en-US" sz="2000" b="1" baseline="30000" dirty="0">
                <a:latin typeface="Comic Sans MS" charset="0"/>
                <a:ea typeface="Comic Sans MS" charset="0"/>
                <a:cs typeface="Comic Sans MS" charset="0"/>
              </a:rPr>
              <a:t>+</a:t>
            </a:r>
            <a:r>
              <a:rPr lang="en-US" sz="2000" b="1" dirty="0">
                <a:latin typeface="Comic Sans MS" charset="0"/>
                <a:ea typeface="Comic Sans MS" charset="0"/>
                <a:cs typeface="Comic Sans MS" charset="0"/>
              </a:rPr>
              <a:t>] = 1x10</a:t>
            </a:r>
            <a:r>
              <a:rPr lang="en-US" sz="2000" b="1" baseline="30000" dirty="0">
                <a:latin typeface="Comic Sans MS" charset="0"/>
                <a:ea typeface="Comic Sans MS" charset="0"/>
                <a:cs typeface="Comic Sans MS" charset="0"/>
              </a:rPr>
              <a:t>-6 </a:t>
            </a:r>
            <a:endParaRPr lang="en-US" sz="2000" b="1" dirty="0">
              <a:latin typeface="Comic Sans MS" charset="0"/>
              <a:ea typeface="Comic Sans MS" charset="0"/>
              <a:cs typeface="Comic Sans MS" charset="0"/>
            </a:endParaRP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If pH = 5</a:t>
            </a:r>
            <a:r>
              <a:rPr lang="en-US" sz="2000" b="1" dirty="0">
                <a:latin typeface="Comic Sans MS" charset="0"/>
                <a:ea typeface="Comic Sans MS" charset="0"/>
                <a:cs typeface="Comic Sans MS" charset="0"/>
              </a:rPr>
              <a:t>, [H</a:t>
            </a:r>
            <a:r>
              <a:rPr lang="en-US" sz="2000" b="1" baseline="30000" dirty="0">
                <a:latin typeface="Comic Sans MS" charset="0"/>
                <a:ea typeface="Comic Sans MS" charset="0"/>
                <a:cs typeface="Comic Sans MS" charset="0"/>
              </a:rPr>
              <a:t>+</a:t>
            </a:r>
            <a:r>
              <a:rPr lang="en-US" sz="2000" b="1" dirty="0">
                <a:latin typeface="Comic Sans MS" charset="0"/>
                <a:ea typeface="Comic Sans MS" charset="0"/>
                <a:cs typeface="Comic Sans MS" charset="0"/>
              </a:rPr>
              <a:t>] = 1x10</a:t>
            </a:r>
            <a:r>
              <a:rPr lang="en-US" sz="2000" b="1" baseline="30000" dirty="0">
                <a:latin typeface="Comic Sans MS" charset="0"/>
                <a:ea typeface="Comic Sans MS" charset="0"/>
                <a:cs typeface="Comic Sans MS" charset="0"/>
              </a:rPr>
              <a:t>-5 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2000" b="1" dirty="0">
                <a:latin typeface="Comic Sans MS" charset="0"/>
                <a:ea typeface="Comic Sans MS" charset="0"/>
                <a:cs typeface="Comic Sans MS" charset="0"/>
              </a:rPr>
              <a:t>increasing pH with decreasing [H</a:t>
            </a:r>
            <a:r>
              <a:rPr lang="en-US" sz="2000" b="1" baseline="30000" dirty="0">
                <a:latin typeface="Comic Sans MS" charset="0"/>
                <a:ea typeface="Comic Sans MS" charset="0"/>
                <a:cs typeface="Comic Sans MS" charset="0"/>
              </a:rPr>
              <a:t>+</a:t>
            </a:r>
            <a:r>
              <a:rPr lang="en-US" sz="2000" b="1" dirty="0">
                <a:latin typeface="Comic Sans MS" charset="0"/>
                <a:ea typeface="Comic Sans MS" charset="0"/>
                <a:cs typeface="Comic Sans MS" charset="0"/>
              </a:rPr>
              <a:t>]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Low pH number means </a:t>
            </a:r>
            <a:r>
              <a:rPr lang="en-US" sz="2000" b="1" dirty="0">
                <a:latin typeface="Comic Sans MS" charset="0"/>
                <a:ea typeface="Comic Sans MS" charset="0"/>
                <a:cs typeface="Comic Sans MS" charset="0"/>
              </a:rPr>
              <a:t>more</a:t>
            </a:r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 acidity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2000" b="1" dirty="0">
                <a:latin typeface="Comic Sans MS" charset="0"/>
                <a:ea typeface="Comic Sans MS" charset="0"/>
                <a:cs typeface="Comic Sans MS" charset="0"/>
              </a:rPr>
              <a:t>The lower the pH, the more energy the cell has to spend to maintain its intracellular pH near neutral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It means that the cell has less energy to grow, produce toxins and </a:t>
            </a:r>
            <a:r>
              <a:rPr lang="en-US" sz="2000" dirty="0" err="1">
                <a:latin typeface="Comic Sans MS" charset="0"/>
                <a:ea typeface="Comic Sans MS" charset="0"/>
                <a:cs typeface="Comic Sans MS" charset="0"/>
              </a:rPr>
              <a:t>sporulate</a:t>
            </a:r>
            <a:endParaRPr lang="en-US" sz="2000" dirty="0">
              <a:latin typeface="Comic Sans MS" charset="0"/>
              <a:ea typeface="Comic Sans MS" charset="0"/>
              <a:cs typeface="Comic Sans MS" charset="0"/>
            </a:endParaRPr>
          </a:p>
          <a:p>
            <a:pPr lvl="1"/>
            <a:endParaRPr lang="en-US" sz="2400" dirty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Comic Sans MS" charset="0"/>
                <a:ea typeface="Comic Sans MS" charset="0"/>
                <a:cs typeface="Comic Sans MS" charset="0"/>
              </a:rPr>
              <a:t>Intrinsic factors - pH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690689"/>
            <a:ext cx="7886700" cy="4938711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2000" b="1" dirty="0">
                <a:latin typeface="Comic Sans MS" charset="0"/>
                <a:ea typeface="Comic Sans MS" charset="0"/>
                <a:cs typeface="Comic Sans MS" charset="0"/>
              </a:rPr>
              <a:t>pH affects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Energy needed to maintain </a:t>
            </a:r>
            <a:r>
              <a:rPr lang="en-US" sz="2000" b="1" dirty="0">
                <a:latin typeface="Comic Sans MS" charset="0"/>
                <a:ea typeface="Comic Sans MS" charset="0"/>
                <a:cs typeface="Comic Sans MS" charset="0"/>
              </a:rPr>
              <a:t>neutral intracellular pH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2000" b="1" dirty="0">
                <a:latin typeface="Comic Sans MS" charset="0"/>
                <a:ea typeface="Comic Sans MS" charset="0"/>
                <a:cs typeface="Comic Sans MS" charset="0"/>
              </a:rPr>
              <a:t>Influence  of gene expression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2000" b="1" dirty="0">
                <a:latin typeface="Comic Sans MS" charset="0"/>
                <a:ea typeface="Comic Sans MS" charset="0"/>
                <a:cs typeface="Comic Sans MS" charset="0"/>
              </a:rPr>
              <a:t>How can cells sense pH changes?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2000" b="1" dirty="0">
                <a:latin typeface="Comic Sans MS" charset="0"/>
                <a:ea typeface="Comic Sans MS" charset="0"/>
                <a:cs typeface="Comic Sans MS" charset="0"/>
              </a:rPr>
              <a:t>Organic acids </a:t>
            </a:r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(acetic, formic – R-COOH) enter the cell un-dissociated, then it dissociates inside the cell to release the   H</a:t>
            </a:r>
            <a:r>
              <a:rPr lang="en-US" sz="2000" baseline="30000" dirty="0">
                <a:latin typeface="Comic Sans MS" charset="0"/>
                <a:ea typeface="Comic Sans MS" charset="0"/>
                <a:cs typeface="Comic Sans MS" charset="0"/>
              </a:rPr>
              <a:t>+ </a:t>
            </a:r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 proton, the H</a:t>
            </a:r>
            <a:r>
              <a:rPr lang="en-US" sz="2000" baseline="30000" dirty="0">
                <a:latin typeface="Comic Sans MS" charset="0"/>
                <a:ea typeface="Comic Sans MS" charset="0"/>
                <a:cs typeface="Comic Sans MS" charset="0"/>
              </a:rPr>
              <a:t>+ </a:t>
            </a:r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 proton cannot pass out the CM, it accumulate in the cytoplasm. 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2000" b="1" dirty="0">
                <a:latin typeface="Comic Sans MS" charset="0"/>
                <a:ea typeface="Comic Sans MS" charset="0"/>
                <a:cs typeface="Comic Sans MS" charset="0"/>
              </a:rPr>
              <a:t>cells can sense accumulated H</a:t>
            </a:r>
            <a:r>
              <a:rPr lang="en-US" sz="2000" b="1" baseline="30000" dirty="0">
                <a:latin typeface="Comic Sans MS" charset="0"/>
                <a:ea typeface="Comic Sans MS" charset="0"/>
                <a:cs typeface="Comic Sans MS" charset="0"/>
              </a:rPr>
              <a:t>+ </a:t>
            </a:r>
            <a:r>
              <a:rPr lang="en-US" sz="2000" b="1" dirty="0">
                <a:latin typeface="Comic Sans MS" charset="0"/>
                <a:ea typeface="Comic Sans MS" charset="0"/>
                <a:cs typeface="Comic Sans MS" charset="0"/>
              </a:rPr>
              <a:t> proton inside the cell and pH gradient across the CM</a:t>
            </a:r>
          </a:p>
          <a:p>
            <a:pPr lvl="2">
              <a:lnSpc>
                <a:spcPct val="120000"/>
              </a:lnSpc>
              <a:spcBef>
                <a:spcPts val="0"/>
              </a:spcBef>
            </a:pPr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Protons in the cytoplasm can </a:t>
            </a:r>
            <a:r>
              <a:rPr lang="en-US" sz="2000" b="1" dirty="0" err="1">
                <a:latin typeface="Comic Sans MS" charset="0"/>
                <a:ea typeface="Comic Sans MS" charset="0"/>
                <a:cs typeface="Comic Sans MS" charset="0"/>
              </a:rPr>
              <a:t>protonate</a:t>
            </a:r>
            <a:r>
              <a:rPr lang="en-US" sz="2000" b="1" dirty="0">
                <a:latin typeface="Comic Sans MS" charset="0"/>
                <a:ea typeface="Comic Sans MS" charset="0"/>
                <a:cs typeface="Comic Sans MS" charset="0"/>
              </a:rPr>
              <a:t> or </a:t>
            </a:r>
            <a:r>
              <a:rPr lang="en-US" sz="2000" b="1" dirty="0" err="1">
                <a:latin typeface="Comic Sans MS" charset="0"/>
                <a:ea typeface="Comic Sans MS" charset="0"/>
                <a:cs typeface="Comic Sans MS" charset="0"/>
              </a:rPr>
              <a:t>deprotonate</a:t>
            </a:r>
            <a:r>
              <a:rPr lang="en-US" sz="2000" b="1" dirty="0">
                <a:latin typeface="Comic Sans MS" charset="0"/>
                <a:ea typeface="Comic Sans MS" charset="0"/>
                <a:cs typeface="Comic Sans MS" charset="0"/>
              </a:rPr>
              <a:t> AA,  and alter the 2</a:t>
            </a:r>
            <a:r>
              <a:rPr lang="en-US" sz="2000" b="1" baseline="30000" dirty="0">
                <a:latin typeface="Comic Sans MS" charset="0"/>
                <a:ea typeface="Comic Sans MS" charset="0"/>
                <a:cs typeface="Comic Sans MS" charset="0"/>
              </a:rPr>
              <a:t>nd</a:t>
            </a:r>
            <a:r>
              <a:rPr lang="en-US" sz="2000" b="1" dirty="0">
                <a:latin typeface="Comic Sans MS" charset="0"/>
                <a:ea typeface="Comic Sans MS" charset="0"/>
                <a:cs typeface="Comic Sans MS" charset="0"/>
              </a:rPr>
              <a:t> structure/function  of proteins  </a:t>
            </a:r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and signal the cell to sense the pH change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158873"/>
          </a:xfrm>
        </p:spPr>
        <p:txBody>
          <a:bodyPr/>
          <a:lstStyle/>
          <a:p>
            <a:r>
              <a:rPr lang="en-US" sz="3200" dirty="0">
                <a:latin typeface="Comic Sans MS" charset="0"/>
                <a:ea typeface="Comic Sans MS" charset="0"/>
                <a:cs typeface="Comic Sans MS" charset="0"/>
              </a:rPr>
              <a:t>pH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905000"/>
            <a:ext cx="7886700" cy="4648199"/>
          </a:xfrm>
        </p:spPr>
        <p:txBody>
          <a:bodyPr>
            <a:normAutofit/>
          </a:bodyPr>
          <a:lstStyle/>
          <a:p>
            <a:pPr>
              <a:lnSpc>
                <a:spcPct val="140000"/>
              </a:lnSpc>
              <a:spcBef>
                <a:spcPts val="0"/>
              </a:spcBef>
            </a:pPr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Intracellular pH (</a:t>
            </a:r>
            <a:r>
              <a:rPr lang="en-US" sz="2000" dirty="0" err="1">
                <a:latin typeface="Comic Sans MS" charset="0"/>
                <a:ea typeface="Comic Sans MS" charset="0"/>
                <a:cs typeface="Comic Sans MS" charset="0"/>
              </a:rPr>
              <a:t>pHi</a:t>
            </a:r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) must be maintained </a:t>
            </a:r>
            <a:r>
              <a:rPr lang="en-US" sz="2000" b="1" dirty="0">
                <a:latin typeface="Comic Sans MS" charset="0"/>
                <a:ea typeface="Comic Sans MS" charset="0"/>
                <a:cs typeface="Comic Sans MS" charset="0"/>
              </a:rPr>
              <a:t>above some critical </a:t>
            </a:r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level at which intracellular proteins become irreversibly denatured. </a:t>
            </a:r>
          </a:p>
          <a:p>
            <a:pPr>
              <a:lnSpc>
                <a:spcPct val="140000"/>
              </a:lnSpc>
              <a:spcBef>
                <a:spcPts val="0"/>
              </a:spcBef>
            </a:pPr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Three mechanisms maintain </a:t>
            </a:r>
            <a:r>
              <a:rPr lang="en-US" sz="2000" b="1" dirty="0">
                <a:latin typeface="Comic Sans MS" charset="0"/>
                <a:ea typeface="Comic Sans MS" charset="0"/>
                <a:cs typeface="Comic Sans MS" charset="0"/>
              </a:rPr>
              <a:t>a </a:t>
            </a:r>
            <a:r>
              <a:rPr lang="en-US" sz="2000" b="1" dirty="0" err="1">
                <a:latin typeface="Comic Sans MS" charset="0"/>
                <a:ea typeface="Comic Sans MS" charset="0"/>
                <a:cs typeface="Comic Sans MS" charset="0"/>
              </a:rPr>
              <a:t>pHi</a:t>
            </a:r>
            <a:r>
              <a:rPr lang="en-US" sz="2000" b="1" dirty="0">
                <a:latin typeface="Comic Sans MS" charset="0"/>
                <a:ea typeface="Comic Sans MS" charset="0"/>
                <a:cs typeface="Comic Sans MS" charset="0"/>
              </a:rPr>
              <a:t> </a:t>
            </a:r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consistent with cell viability.</a:t>
            </a:r>
          </a:p>
          <a:p>
            <a:pPr lvl="1">
              <a:lnSpc>
                <a:spcPct val="140000"/>
              </a:lnSpc>
              <a:spcBef>
                <a:spcPts val="0"/>
              </a:spcBef>
            </a:pPr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the homeostatic response</a:t>
            </a:r>
          </a:p>
          <a:p>
            <a:pPr lvl="1">
              <a:lnSpc>
                <a:spcPct val="140000"/>
              </a:lnSpc>
              <a:spcBef>
                <a:spcPts val="0"/>
              </a:spcBef>
            </a:pPr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the acid tolerance response (ATR)</a:t>
            </a:r>
          </a:p>
          <a:p>
            <a:pPr lvl="1">
              <a:lnSpc>
                <a:spcPct val="140000"/>
              </a:lnSpc>
              <a:spcBef>
                <a:spcPts val="0"/>
              </a:spcBef>
            </a:pPr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the synthesis of acid shock protein, </a:t>
            </a:r>
          </a:p>
          <a:p>
            <a:pPr>
              <a:lnSpc>
                <a:spcPct val="140000"/>
              </a:lnSpc>
              <a:spcBef>
                <a:spcPts val="0"/>
              </a:spcBef>
            </a:pPr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Studied extensively in </a:t>
            </a:r>
            <a:r>
              <a:rPr lang="en-US" sz="2000" b="1" dirty="0">
                <a:latin typeface="Comic Sans MS" charset="0"/>
                <a:ea typeface="Comic Sans MS" charset="0"/>
                <a:cs typeface="Comic Sans MS" charset="0"/>
              </a:rPr>
              <a:t>Salmonella </a:t>
            </a:r>
            <a:r>
              <a:rPr lang="en-US" sz="2000" b="1" dirty="0" err="1">
                <a:latin typeface="Comic Sans MS" charset="0"/>
                <a:ea typeface="Comic Sans MS" charset="0"/>
                <a:cs typeface="Comic Sans MS" charset="0"/>
              </a:rPr>
              <a:t>enterica</a:t>
            </a:r>
            <a:r>
              <a:rPr lang="en-US" sz="2000" b="1" dirty="0">
                <a:latin typeface="Comic Sans MS" charset="0"/>
                <a:ea typeface="Comic Sans MS" charset="0"/>
                <a:cs typeface="Comic Sans MS" charset="0"/>
              </a:rPr>
              <a:t> </a:t>
            </a:r>
            <a:r>
              <a:rPr lang="en-US" sz="2000" b="1" dirty="0" err="1">
                <a:latin typeface="Comic Sans MS" charset="0"/>
                <a:ea typeface="Comic Sans MS" charset="0"/>
                <a:cs typeface="Comic Sans MS" charset="0"/>
              </a:rPr>
              <a:t>serovar</a:t>
            </a:r>
            <a:r>
              <a:rPr lang="en-US" sz="2000" b="1" dirty="0">
                <a:latin typeface="Comic Sans MS" charset="0"/>
                <a:ea typeface="Comic Sans MS" charset="0"/>
                <a:cs typeface="Comic Sans MS" charset="0"/>
              </a:rPr>
              <a:t> Typhimurium.</a:t>
            </a:r>
          </a:p>
        </p:txBody>
      </p:sp>
    </p:spTree>
    <p:extLst>
      <p:ext uri="{BB962C8B-B14F-4D97-AF65-F5344CB8AC3E}">
        <p14:creationId xmlns:p14="http://schemas.microsoft.com/office/powerpoint/2010/main" val="4955461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latin typeface="Comic Sans MS" charset="0"/>
                <a:ea typeface="Comic Sans MS" charset="0"/>
                <a:cs typeface="Comic Sans MS" charset="0"/>
              </a:rPr>
              <a:t>pH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2000" b="1" dirty="0">
                <a:latin typeface="Comic Sans MS" charset="0"/>
                <a:ea typeface="Comic Sans MS" charset="0"/>
                <a:cs typeface="Comic Sans MS" charset="0"/>
              </a:rPr>
              <a:t>The homeostatic response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helps cells maintain viability at mildly acidic external pH values, (</a:t>
            </a:r>
            <a:r>
              <a:rPr lang="en-US" sz="2000" dirty="0" err="1">
                <a:latin typeface="Comic Sans MS" charset="0"/>
                <a:ea typeface="Comic Sans MS" charset="0"/>
                <a:cs typeface="Comic Sans MS" charset="0"/>
              </a:rPr>
              <a:t>pHo</a:t>
            </a:r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 &gt;6.0)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 maintains </a:t>
            </a:r>
            <a:r>
              <a:rPr lang="en-US" sz="2000" dirty="0" err="1">
                <a:latin typeface="Comic Sans MS" charset="0"/>
                <a:ea typeface="Comic Sans MS" charset="0"/>
                <a:cs typeface="Comic Sans MS" charset="0"/>
              </a:rPr>
              <a:t>pHi</a:t>
            </a:r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 by modulating the activity of </a:t>
            </a:r>
            <a:r>
              <a:rPr lang="en-US" sz="2000" b="1" dirty="0">
                <a:latin typeface="Comic Sans MS" charset="0"/>
                <a:ea typeface="Comic Sans MS" charset="0"/>
                <a:cs typeface="Comic Sans MS" charset="0"/>
              </a:rPr>
              <a:t>proton pumps </a:t>
            </a:r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to increase the rate at which protons are expelled from the cytoplasm.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The homeostatic mechanism is </a:t>
            </a:r>
            <a:r>
              <a:rPr lang="en-US" sz="2000" b="1" dirty="0">
                <a:latin typeface="Comic Sans MS" charset="0"/>
                <a:ea typeface="Comic Sans MS" charset="0"/>
                <a:cs typeface="Comic Sans MS" charset="0"/>
              </a:rPr>
              <a:t>constitutive (genes responsible are continuously expressed)</a:t>
            </a:r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 and functions in the presence of protein synthesis inhibitors.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98045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>
                <a:latin typeface="Comic Sans MS" charset="0"/>
                <a:ea typeface="Comic Sans MS" charset="0"/>
                <a:cs typeface="Comic Sans MS" charset="0"/>
              </a:rPr>
              <a:t>pH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30000"/>
              </a:lnSpc>
              <a:spcBef>
                <a:spcPts val="0"/>
              </a:spcBef>
            </a:pPr>
            <a:r>
              <a:rPr lang="en-US" sz="2000" b="1" dirty="0">
                <a:latin typeface="Comic Sans MS" charset="0"/>
                <a:ea typeface="Comic Sans MS" charset="0"/>
                <a:cs typeface="Comic Sans MS" charset="0"/>
              </a:rPr>
              <a:t>The the acid tolerance response (ATR )</a:t>
            </a:r>
          </a:p>
          <a:p>
            <a:pPr>
              <a:lnSpc>
                <a:spcPct val="130000"/>
              </a:lnSpc>
              <a:spcBef>
                <a:spcPts val="0"/>
              </a:spcBef>
            </a:pPr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ATR is triggered by </a:t>
            </a:r>
            <a:r>
              <a:rPr lang="en-US" sz="2000" b="1" dirty="0">
                <a:latin typeface="Comic Sans MS" charset="0"/>
                <a:ea typeface="Comic Sans MS" charset="0"/>
                <a:cs typeface="Comic Sans MS" charset="0"/>
              </a:rPr>
              <a:t>a </a:t>
            </a:r>
            <a:r>
              <a:rPr lang="en-US" sz="2000" b="1" dirty="0" err="1">
                <a:latin typeface="Comic Sans MS" charset="0"/>
                <a:ea typeface="Comic Sans MS" charset="0"/>
                <a:cs typeface="Comic Sans MS" charset="0"/>
              </a:rPr>
              <a:t>pHo</a:t>
            </a:r>
            <a:r>
              <a:rPr lang="en-US" sz="2000" b="1" dirty="0">
                <a:latin typeface="Comic Sans MS" charset="0"/>
                <a:ea typeface="Comic Sans MS" charset="0"/>
                <a:cs typeface="Comic Sans MS" charset="0"/>
              </a:rPr>
              <a:t>  of 5.5 to 6.0 </a:t>
            </a:r>
          </a:p>
          <a:p>
            <a:pPr>
              <a:lnSpc>
                <a:spcPct val="130000"/>
              </a:lnSpc>
              <a:spcBef>
                <a:spcPts val="0"/>
              </a:spcBef>
            </a:pPr>
            <a:r>
              <a:rPr lang="en-US" sz="2000" b="1" dirty="0">
                <a:latin typeface="Comic Sans MS" charset="0"/>
                <a:ea typeface="Comic Sans MS" charset="0"/>
                <a:cs typeface="Comic Sans MS" charset="0"/>
              </a:rPr>
              <a:t>maintains </a:t>
            </a:r>
            <a:r>
              <a:rPr lang="en-US" sz="2000" b="1" dirty="0" err="1">
                <a:latin typeface="Comic Sans MS" charset="0"/>
                <a:ea typeface="Comic Sans MS" charset="0"/>
                <a:cs typeface="Comic Sans MS" charset="0"/>
              </a:rPr>
              <a:t>pHi</a:t>
            </a:r>
            <a:r>
              <a:rPr lang="en-US" sz="2000" b="1" dirty="0">
                <a:latin typeface="Comic Sans MS" charset="0"/>
                <a:ea typeface="Comic Sans MS" charset="0"/>
                <a:cs typeface="Comic Sans MS" charset="0"/>
              </a:rPr>
              <a:t> &gt;5.0 </a:t>
            </a:r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when the </a:t>
            </a:r>
            <a:r>
              <a:rPr lang="en-US" sz="2000" dirty="0" err="1">
                <a:latin typeface="Comic Sans MS" charset="0"/>
                <a:ea typeface="Comic Sans MS" charset="0"/>
                <a:cs typeface="Comic Sans MS" charset="0"/>
              </a:rPr>
              <a:t>pHo</a:t>
            </a:r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  values are as low as 4.0.</a:t>
            </a:r>
          </a:p>
          <a:p>
            <a:pPr>
              <a:lnSpc>
                <a:spcPct val="130000"/>
              </a:lnSpc>
              <a:spcBef>
                <a:spcPts val="0"/>
              </a:spcBef>
            </a:pPr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 In L. monocytogenes ATR involves the membrane-bound proton pump. </a:t>
            </a:r>
          </a:p>
          <a:p>
            <a:pPr>
              <a:lnSpc>
                <a:spcPct val="130000"/>
              </a:lnSpc>
              <a:spcBef>
                <a:spcPts val="0"/>
              </a:spcBef>
            </a:pPr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Induced ATR in E. coli  O157:H7 alters the expression of 86 genes, of which 6 are important for survival at low </a:t>
            </a:r>
            <a:r>
              <a:rPr lang="en-US" sz="2000" dirty="0" err="1">
                <a:latin typeface="Comic Sans MS" charset="0"/>
                <a:ea typeface="Comic Sans MS" charset="0"/>
                <a:cs typeface="Comic Sans MS" charset="0"/>
              </a:rPr>
              <a:t>pH.</a:t>
            </a:r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307495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latin typeface="Comic Sans MS" charset="0"/>
                <a:ea typeface="Comic Sans MS" charset="0"/>
                <a:cs typeface="Comic Sans MS" charset="0"/>
              </a:rPr>
              <a:t>pH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000" b="1" dirty="0">
                <a:latin typeface="Comic Sans MS" charset="0"/>
                <a:ea typeface="Comic Sans MS" charset="0"/>
                <a:cs typeface="Comic Sans MS" charset="0"/>
              </a:rPr>
              <a:t>Synthesis of acid shock proteins</a:t>
            </a:r>
          </a:p>
          <a:p>
            <a:r>
              <a:rPr lang="en-US" sz="2000" b="1" dirty="0">
                <a:latin typeface="Comic Sans MS" charset="0"/>
                <a:ea typeface="Comic Sans MS" charset="0"/>
                <a:cs typeface="Comic Sans MS" charset="0"/>
              </a:rPr>
              <a:t>triggered by a </a:t>
            </a:r>
            <a:r>
              <a:rPr lang="en-US" sz="2000" b="1" dirty="0" err="1">
                <a:latin typeface="Comic Sans MS" charset="0"/>
                <a:ea typeface="Comic Sans MS" charset="0"/>
                <a:cs typeface="Comic Sans MS" charset="0"/>
              </a:rPr>
              <a:t>pHo</a:t>
            </a:r>
            <a:r>
              <a:rPr lang="en-US" sz="2000" b="1" dirty="0">
                <a:latin typeface="Comic Sans MS" charset="0"/>
                <a:ea typeface="Comic Sans MS" charset="0"/>
                <a:cs typeface="Comic Sans MS" charset="0"/>
              </a:rPr>
              <a:t>  from 3.0 to 5.0</a:t>
            </a:r>
            <a:endParaRPr lang="en-US" sz="2000" dirty="0">
              <a:latin typeface="Comic Sans MS" charset="0"/>
              <a:ea typeface="Comic Sans MS" charset="0"/>
              <a:cs typeface="Comic Sans MS" charset="0"/>
            </a:endParaRPr>
          </a:p>
          <a:p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Acid shock proteins are trans -acting regulatory proteins (transcription proteins bind to DNA). </a:t>
            </a:r>
          </a:p>
          <a:p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The majority of acid-induced proteins are common for the responses </a:t>
            </a:r>
            <a:r>
              <a:rPr lang="en-US" sz="2000" b="1" dirty="0">
                <a:latin typeface="Comic Sans MS" charset="0"/>
                <a:ea typeface="Comic Sans MS" charset="0"/>
                <a:cs typeface="Comic Sans MS" charset="0"/>
              </a:rPr>
              <a:t>to acid adaptation and acid stress</a:t>
            </a:r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, </a:t>
            </a:r>
          </a:p>
          <a:p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Three </a:t>
            </a:r>
            <a:r>
              <a:rPr lang="en-US" sz="2000" b="1" dirty="0">
                <a:latin typeface="Comic Sans MS" charset="0"/>
                <a:ea typeface="Comic Sans MS" charset="0"/>
                <a:cs typeface="Comic Sans MS" charset="0"/>
              </a:rPr>
              <a:t>stationary-phase-dependent acid resistance systems</a:t>
            </a:r>
          </a:p>
          <a:p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protect E . coli  O157:H7 </a:t>
            </a:r>
            <a:r>
              <a:rPr lang="en-US" sz="2000" b="1" dirty="0">
                <a:latin typeface="Comic Sans MS" charset="0"/>
                <a:ea typeface="Comic Sans MS" charset="0"/>
                <a:cs typeface="Comic Sans MS" charset="0"/>
              </a:rPr>
              <a:t>under extremely acid</a:t>
            </a:r>
          </a:p>
          <a:p>
            <a:r>
              <a:rPr lang="en-US" sz="2000" b="1" dirty="0">
                <a:latin typeface="Comic Sans MS" charset="0"/>
                <a:ea typeface="Comic Sans MS" charset="0"/>
                <a:cs typeface="Comic Sans MS" charset="0"/>
              </a:rPr>
              <a:t>(pH 2.5 or less) conditions</a:t>
            </a:r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. </a:t>
            </a:r>
          </a:p>
          <a:p>
            <a:pPr lvl="1"/>
            <a:r>
              <a:rPr lang="en-US" sz="1700" dirty="0">
                <a:latin typeface="Comic Sans MS" charset="0"/>
                <a:ea typeface="Comic Sans MS" charset="0"/>
                <a:cs typeface="Comic Sans MS" charset="0"/>
              </a:rPr>
              <a:t>These include the </a:t>
            </a:r>
            <a:r>
              <a:rPr lang="en-US" sz="2000" b="1" dirty="0">
                <a:latin typeface="Comic Sans MS" charset="0"/>
                <a:ea typeface="Comic Sans MS" charset="0"/>
                <a:cs typeface="Comic Sans MS" charset="0"/>
              </a:rPr>
              <a:t>glucose-repressed system, the glutamate decarboxylase system, and the arginine decarboxylase system. </a:t>
            </a:r>
            <a:endParaRPr lang="en-US" sz="2000" dirty="0">
              <a:latin typeface="Comic Sans MS" charset="0"/>
              <a:ea typeface="Comic Sans MS" charset="0"/>
              <a:cs typeface="Comic Sans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15039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2000" b="1" dirty="0">
                <a:latin typeface="Comic Sans MS" charset="0"/>
                <a:ea typeface="Comic Sans MS" charset="0"/>
                <a:cs typeface="Comic Sans MS" charset="0"/>
              </a:rPr>
              <a:t>DNA-binding proteins 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1700" dirty="0">
                <a:latin typeface="Comic Sans MS" charset="0"/>
                <a:ea typeface="Comic Sans MS" charset="0"/>
                <a:cs typeface="Comic Sans MS" charset="0"/>
              </a:rPr>
              <a:t>interact with DNA to form stable complexes that protect the DNA from acid-mediated damage.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1700" dirty="0">
                <a:latin typeface="Comic Sans MS" charset="0"/>
                <a:ea typeface="Comic Sans MS" charset="0"/>
                <a:cs typeface="Comic Sans MS" charset="0"/>
              </a:rPr>
              <a:t>An organism deficient in these proteins cant survive under highly acidic conditions.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2000" b="1" dirty="0">
                <a:latin typeface="Comic Sans MS" charset="0"/>
                <a:ea typeface="Comic Sans MS" charset="0"/>
                <a:cs typeface="Comic Sans MS" charset="0"/>
              </a:rPr>
              <a:t>External pH (</a:t>
            </a:r>
            <a:r>
              <a:rPr lang="en-US" sz="2000" b="1" dirty="0" err="1">
                <a:latin typeface="Comic Sans MS" charset="0"/>
                <a:ea typeface="Comic Sans MS" charset="0"/>
                <a:cs typeface="Comic Sans MS" charset="0"/>
              </a:rPr>
              <a:t>pHo</a:t>
            </a:r>
            <a:r>
              <a:rPr lang="en-US" sz="2000" b="1" dirty="0">
                <a:latin typeface="Comic Sans MS" charset="0"/>
                <a:ea typeface="Comic Sans MS" charset="0"/>
                <a:cs typeface="Comic Sans MS" charset="0"/>
              </a:rPr>
              <a:t> ) can regulate the expression of genes governing proton transport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amino acid degradation, adaptation to acidic or basic conditions, and even virulence.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9682376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4855</TotalTime>
  <Words>2251</Words>
  <Application>Microsoft Macintosh PowerPoint</Application>
  <PresentationFormat>On-screen Show (4:3)</PresentationFormat>
  <Paragraphs>254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4" baseType="lpstr">
      <vt:lpstr>Arial</vt:lpstr>
      <vt:lpstr>Calibri</vt:lpstr>
      <vt:lpstr>Calibri Light</vt:lpstr>
      <vt:lpstr>Comic Sans MS</vt:lpstr>
      <vt:lpstr>Tahoma</vt:lpstr>
      <vt:lpstr>Office Theme</vt:lpstr>
      <vt:lpstr>Factors that influence microbes in food</vt:lpstr>
      <vt:lpstr>Factors that influence microbes in food</vt:lpstr>
      <vt:lpstr>Intrinsic factors pH and acidity</vt:lpstr>
      <vt:lpstr>Intrinsic factors - pH</vt:lpstr>
      <vt:lpstr>pH</vt:lpstr>
      <vt:lpstr>pH</vt:lpstr>
      <vt:lpstr>pH</vt:lpstr>
      <vt:lpstr>pH</vt:lpstr>
      <vt:lpstr>PowerPoint Presentation</vt:lpstr>
      <vt:lpstr>Intrinsic factors – pH  Typical pH values for  foods</vt:lpstr>
      <vt:lpstr>PowerPoint Presentation</vt:lpstr>
      <vt:lpstr>Temperature</vt:lpstr>
      <vt:lpstr>Temperature</vt:lpstr>
      <vt:lpstr>Temperature</vt:lpstr>
      <vt:lpstr>Effect of time and T on bacteria</vt:lpstr>
      <vt:lpstr>Definition of water activity- aw</vt:lpstr>
      <vt:lpstr>Water activity, aw </vt:lpstr>
      <vt:lpstr>Water activity</vt:lpstr>
      <vt:lpstr>Water activity</vt:lpstr>
      <vt:lpstr>Hurdle Technology</vt:lpstr>
      <vt:lpstr>Hurdle Technology</vt:lpstr>
      <vt:lpstr>Hurdle Technology interaction of pH and aw</vt:lpstr>
      <vt:lpstr>Oxidation Reduction Potential or  Redox Potential (Eh)</vt:lpstr>
      <vt:lpstr>Oxidation Reduction Potential   Redox Potential (Eh)</vt:lpstr>
      <vt:lpstr>Growth Kinetics</vt:lpstr>
      <vt:lpstr>Generation Time - Doubling Time</vt:lpstr>
      <vt:lpstr>Generation Time - Doubling Time</vt:lpstr>
      <vt:lpstr>Calculation of Generation Time 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Microbiology</dc:title>
  <dc:creator>home</dc:creator>
  <cp:lastModifiedBy>Mohammad A Farraj</cp:lastModifiedBy>
  <cp:revision>367</cp:revision>
  <dcterms:created xsi:type="dcterms:W3CDTF">2005-08-09T20:41:04Z</dcterms:created>
  <dcterms:modified xsi:type="dcterms:W3CDTF">2020-09-29T17:06:23Z</dcterms:modified>
</cp:coreProperties>
</file>