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8" roundtripDataSignature="AMtx7mj/D5zje2O4VcxQkqRUgNKNL7rr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D9CDC16-5087-48DD-9BF7-38ED7DDA78F2}">
  <a:tblStyle styleId="{1D9CDC16-5087-48DD-9BF7-38ED7DDA78F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  <a:tblStyle styleId="{6F4E35D4-6462-4867-A2F6-630ABBE152D4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slide" Target="slides/slide39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46" Type="http://schemas.openxmlformats.org/officeDocument/2006/relationships/slide" Target="slides/slide41.xml"/><Relationship Id="rId23" Type="http://schemas.openxmlformats.org/officeDocument/2006/relationships/slide" Target="slides/slide18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48" Type="http://customschemas.google.com/relationships/presentationmetadata" Target="metadata"/><Relationship Id="rId25" Type="http://schemas.openxmlformats.org/officeDocument/2006/relationships/slide" Target="slides/slide20.xml"/><Relationship Id="rId47" Type="http://schemas.openxmlformats.org/officeDocument/2006/relationships/slide" Target="slides/slide42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0" name="Google Shape;200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3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3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3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3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3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3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3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4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4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4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4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4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4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5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5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5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5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5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5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5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5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4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4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4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6" name="Google Shape;46;p4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5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5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5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5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5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5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5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5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5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5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5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5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5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5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1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Foodborne Bacterial Infections</a:t>
            </a:r>
            <a:b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Chapter 26</a:t>
            </a:r>
            <a:b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Theodor Escherich in 1885</a:t>
            </a:r>
            <a:b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 Pathogenic </a:t>
            </a:r>
            <a:r>
              <a:rPr i="1" lang="en-US" sz="2800">
                <a:latin typeface="Comic Sans MS"/>
                <a:ea typeface="Comic Sans MS"/>
                <a:cs typeface="Comic Sans MS"/>
                <a:sym typeface="Comic Sans MS"/>
              </a:rPr>
              <a:t>E. coli 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2590800" y="3886200"/>
            <a:ext cx="7086600" cy="24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US" sz="2590">
                <a:latin typeface="Comic Sans MS"/>
                <a:ea typeface="Comic Sans MS"/>
                <a:cs typeface="Comic Sans MS"/>
                <a:sym typeface="Comic Sans MS"/>
              </a:rPr>
              <a:t>Enterohemorrhagic </a:t>
            </a:r>
            <a:r>
              <a:rPr i="1" lang="en-US" sz="2590">
                <a:latin typeface="Comic Sans MS"/>
                <a:ea typeface="Comic Sans MS"/>
                <a:cs typeface="Comic Sans MS"/>
                <a:sym typeface="Comic Sans MS"/>
              </a:rPr>
              <a:t>E. coli  </a:t>
            </a:r>
            <a:r>
              <a:rPr lang="en-US" sz="2590">
                <a:latin typeface="Comic Sans MS"/>
                <a:ea typeface="Comic Sans MS"/>
                <a:cs typeface="Comic Sans MS"/>
                <a:sym typeface="Comic Sans MS"/>
              </a:rPr>
              <a:t>(0157:H7) , 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US" sz="2590">
                <a:latin typeface="Comic Sans MS"/>
                <a:ea typeface="Comic Sans MS"/>
                <a:cs typeface="Comic Sans MS"/>
                <a:sym typeface="Comic Sans MS"/>
              </a:rPr>
              <a:t>Shiga-toxigenic </a:t>
            </a:r>
            <a:r>
              <a:rPr i="1" lang="en-US" sz="2590">
                <a:latin typeface="Comic Sans MS"/>
                <a:ea typeface="Comic Sans MS"/>
                <a:cs typeface="Comic Sans MS"/>
                <a:sym typeface="Comic Sans MS"/>
              </a:rPr>
              <a:t>E. coli </a:t>
            </a:r>
            <a:r>
              <a:rPr lang="en-US" sz="2590">
                <a:latin typeface="Comic Sans MS"/>
                <a:ea typeface="Comic Sans MS"/>
                <a:cs typeface="Comic Sans MS"/>
                <a:sym typeface="Comic Sans MS"/>
              </a:rPr>
              <a:t>(STEC)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35"/>
              <a:buNone/>
            </a:pPr>
            <a:r>
              <a:rPr b="1" lang="en-US" sz="2035">
                <a:latin typeface="Comic Sans MS"/>
                <a:ea typeface="Comic Sans MS"/>
                <a:cs typeface="Comic Sans MS"/>
                <a:sym typeface="Comic Sans MS"/>
              </a:rPr>
              <a:t>Causes the most severe illness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65"/>
              <a:buNone/>
            </a:pPr>
            <a:r>
              <a:rPr lang="en-US" sz="1665">
                <a:latin typeface="Comic Sans MS"/>
                <a:ea typeface="Comic Sans MS"/>
                <a:cs typeface="Comic Sans MS"/>
                <a:sym typeface="Comic Sans MS"/>
              </a:rPr>
              <a:t>Ref:Ji Youn Lim, Jang W. Yoon, and Carolyn J. Hovde. 2010. A Brief Overview of Escherichia coli O157:H7 and Its Plasmid O157. J Microbiol Biotechnol . 2010 January ; 20(1): 5–14.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65"/>
              <a:buNone/>
            </a:pPr>
            <a:r>
              <a:rPr lang="en-US" sz="1665">
                <a:latin typeface="Comic Sans MS"/>
                <a:ea typeface="Comic Sans MS"/>
                <a:cs typeface="Comic Sans MS"/>
                <a:sym typeface="Comic Sans MS"/>
              </a:rPr>
              <a:t>NIH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65"/>
              <a:buNone/>
            </a:pPr>
            <a:r>
              <a:t/>
            </a:r>
            <a:endParaRPr sz="1665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62600" y="685800"/>
            <a:ext cx="1447800" cy="83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EHEC</a:t>
            </a:r>
            <a:endParaRPr sz="3200"/>
          </a:p>
        </p:txBody>
      </p:sp>
      <p:sp>
        <p:nvSpPr>
          <p:cNvPr id="143" name="Google Shape;143;p10"/>
          <p:cNvSpPr txBox="1"/>
          <p:nvPr>
            <p:ph idx="1" type="body"/>
          </p:nvPr>
        </p:nvSpPr>
        <p:spPr>
          <a:xfrm>
            <a:off x="838200" y="1825625"/>
            <a:ext cx="10515600" cy="44700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Gastroenteritis Resulting from EHEC/STEC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Characteristics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Esc. coli O157:H7 is the principal serotype associated with enterohemorrhagic colitis (severe bloody diarrhea) 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it does not ferment sorbitol or have glucuronide activity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(94% of E. coli produce glucourinidase enzyme used to indicate or detect its presence in food or carcasses)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grows rapidly at 30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C–42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, grows poorly at 44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C–45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C, and does not grow at </a:t>
            </a:r>
            <a:r>
              <a:rPr lang="en-US" sz="2000" u="sng">
                <a:latin typeface="Comic Sans MS"/>
                <a:ea typeface="Comic Sans MS"/>
                <a:cs typeface="Comic Sans MS"/>
                <a:sym typeface="Comic Sans MS"/>
              </a:rPr>
              <a:t>&lt;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10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Strains resistant to pH 4.5 or below have been identified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organism is destroyed by pasteurization killed at 64.3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 in 9.6 sec.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cells survive well in food at –20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EHEC</a:t>
            </a:r>
            <a:endParaRPr sz="3200"/>
          </a:p>
        </p:txBody>
      </p:sp>
      <p:sp>
        <p:nvSpPr>
          <p:cNvPr id="149" name="Google Shape;149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Toxins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Esc. coli O157:H7 produces Verotoxins (VT) or Shiga-like toxins (Stx)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There are two distinct Stx: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Stx1 and Stx2.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A single STEC can produce Stx1 only, Stx2 only, or both.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Stx2 is more potent than Stx1 and is thought to be responsible for pathogenesis.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Stx binds to a specific glycolipid receptor, globotriaosylceramide (Gb3) located in intestinal and kidney cells and leukocytes.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The toxin blocks protein synthesis, resulting in cell death.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EHEC also produces an adhesion factor called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"/>
          <p:cNvSpPr txBox="1"/>
          <p:nvPr>
            <p:ph type="title"/>
          </p:nvPr>
        </p:nvSpPr>
        <p:spPr>
          <a:xfrm>
            <a:off x="838200" y="365125"/>
            <a:ext cx="10515600" cy="9196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Acid Resistance</a:t>
            </a:r>
            <a:endParaRPr sz="3200"/>
          </a:p>
        </p:txBody>
      </p:sp>
      <p:sp>
        <p:nvSpPr>
          <p:cNvPr id="155" name="Google Shape;155;p12"/>
          <p:cNvSpPr txBox="1"/>
          <p:nvPr>
            <p:ph idx="1" type="body"/>
          </p:nvPr>
        </p:nvSpPr>
        <p:spPr>
          <a:xfrm>
            <a:off x="838200" y="1400537"/>
            <a:ext cx="10515600" cy="5092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Foodborne pathogens must pass an low acidic gastric barrier, pH 1.5 - 2.5 to cause infections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Some enteric pathogens use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assault tactic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- large numbers of infecting cells pass so if few will survive and gain entrance to the intestine (Vibrio cholerae).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E. coli O157:H7 (EHEC), has three systems involved in acid resistance: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acid-induced oxidative system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: the less effective and least understood in protecting the organism from acid stress, inhibited in the presence of glucose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sigma factor RpoS is required for this system, survival depends on its presence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Once induced, this AR state can persist for 28 days at refrigeration.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acid-induced arginine-dependent and glutamate-dependent systems: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1" marL="6858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Both amino acids are decarboxylated by enzymes to create an alkaline environment, protons enter the cytoplasm of the organism raising its ability for acid resistance</a:t>
            </a:r>
            <a:endParaRPr/>
          </a:p>
          <a:p>
            <a:pPr indent="-13017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50"/>
              <a:buNone/>
            </a:pPr>
            <a:r>
              <a:t/>
            </a:r>
            <a:endParaRPr sz="155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968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</a:pPr>
            <a:r>
              <a:t/>
            </a:r>
            <a:endParaRPr sz="5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Acid Resistance</a:t>
            </a:r>
            <a:endParaRPr sz="3200"/>
          </a:p>
        </p:txBody>
      </p:sp>
      <p:sp>
        <p:nvSpPr>
          <p:cNvPr id="161" name="Google Shape;161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minimum pH for E. coli O157:H7 growth is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4.0 to 4.5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Studies on inactivation of E. coli O157:H7 with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organic acid sprays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on beef using acetic, citric, or lactic acid at concentrations of up to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1.5%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revealed that E. coli O157:H7 populations were not affected by any of the treatments.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E. coli O157:H7, when inoculated at high populations, survived fermentation, drying, and storage in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fermented sausage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(pH 4.5) for up to 2 months at 4C, in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mayonnaise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(pH 3.6 to 3.9) for 5 to 7 weeks at 5 C and in apple cider (pH 3.6 to 4.0) for 10 to 31 days </a:t>
            </a:r>
            <a:endParaRPr/>
          </a:p>
          <a:p>
            <a:pPr indent="-228600" lvl="0" marL="2286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Induction of acid resistance in E. coli O157:H7 also can increase tolerance to other environmental stresses, such as heat, radiation, and some antimicrobials.</a:t>
            </a:r>
            <a:endParaRPr sz="8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Disease and Symptoms</a:t>
            </a:r>
            <a:endParaRPr/>
          </a:p>
        </p:txBody>
      </p:sp>
      <p:sp>
        <p:nvSpPr>
          <p:cNvPr id="167" name="Google Shape;167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Upon consumption of contaminated food or water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bacteria colonize the intestine by adhering to the epithelial cells. 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protein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Intimin facilitates intimate adhesion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on the microvilli, producing a lesion.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This lesion destroys the absorptive ability of villi resulting in malabsorption,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Bacteria then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produce toxins (Stx)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that damage colon epithelial cells, resulting in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hemorrhagic colitis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Toxins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(Stx1 or Stx2)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are absorbed into the bloodstream and damage the small blood vessels in the intestine, kidneys, and brain and damage the kidney tubules.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This results in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hemolytic uremic syndrome (HUS) 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sz="2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Disease and Symptoms</a:t>
            </a:r>
            <a:endParaRPr sz="3200"/>
          </a:p>
        </p:txBody>
      </p:sp>
      <p:sp>
        <p:nvSpPr>
          <p:cNvPr id="173" name="Google Shape;173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Colitis Symptoms</a:t>
            </a:r>
            <a:endParaRPr/>
          </a:p>
          <a:p>
            <a:pPr indent="-228600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occur 3-9 days after ingestion </a:t>
            </a:r>
            <a:endParaRPr/>
          </a:p>
          <a:p>
            <a:pPr indent="-228600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sudden abdominal cramps</a:t>
            </a:r>
            <a:endParaRPr/>
          </a:p>
          <a:p>
            <a:pPr indent="-228600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watery diarrhea  that turns bloody (35%–75% of cases)</a:t>
            </a:r>
            <a:endParaRPr/>
          </a:p>
          <a:p>
            <a:pPr indent="-228600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vomiting</a:t>
            </a:r>
            <a:endParaRPr/>
          </a:p>
          <a:p>
            <a:pPr indent="-228600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Fever may or may not be an associated symptom.</a:t>
            </a:r>
            <a:endParaRPr/>
          </a:p>
          <a:p>
            <a:pPr indent="-228600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Damage to the lining of the large intestine causes bleeding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Toxins cause breakdown of red blood cells and clotting in the small blood vessels of the kidney, causing kidney damage and occasional kidney failure, causing HUS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It can be fatal particularly in children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TTP results from a blood clot in the brain with seizures, coma, and often death.</a:t>
            </a:r>
            <a:endParaRPr/>
          </a:p>
          <a:p>
            <a:pPr indent="-508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Food Association</a:t>
            </a:r>
            <a:endParaRPr/>
          </a:p>
        </p:txBody>
      </p:sp>
      <p:sp>
        <p:nvSpPr>
          <p:cNvPr id="179" name="Google Shape;179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Present in the intestine of animals, particularly in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cattle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, without producing symptoms</a:t>
            </a:r>
            <a:endParaRPr/>
          </a:p>
          <a:p>
            <a:pPr indent="-228600" lvl="0" marL="2286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Stx-producing Esc. coli (STEC) has been also isolated from the feces of chicken, goats, sheep, pigs, dogs, cats, and seagulls</a:t>
            </a:r>
            <a:endParaRPr/>
          </a:p>
          <a:p>
            <a:pPr indent="-228600" lvl="0" marL="2286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Food of animal origin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, especially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ground beef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, has been implicated in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many outbreaks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 the US, Europe, Canada.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Irrigation water and soils are the major risk factors for STEC transmission. 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Beef cattle operation can contaminate irrigation water, or untreated manures can directly contaminate produce</a:t>
            </a:r>
            <a:endParaRPr/>
          </a:p>
          <a:p>
            <a:pPr indent="-101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Food Association</a:t>
            </a:r>
            <a:endParaRPr sz="3200"/>
          </a:p>
        </p:txBody>
      </p:sp>
      <p:sp>
        <p:nvSpPr>
          <p:cNvPr id="185" name="Google Shape;185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 2006- a major outbreak in several states in the US was associated with spinach – due to contamination from nearby beef cattle operation.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affected people ate spinach and lettuce in salad or improperly cooked contaminated hamburgers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 a 1993 outbreak, affecting over 500 people and causing four deaths due to consumption of hamburgers in a fast-food chain in Washington, Nevada, Oregon, and California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hamburgers, contaminated with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Esc. coli O157:H7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, were cooked at a temperature that failed to kill the pathogen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other foods- raw milk, mayonnaise, some fruits, uncooked sausages, fermented hard salami, sprouts, and salad have been implicated.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Prevention</a:t>
            </a:r>
            <a:endParaRPr/>
          </a:p>
        </p:txBody>
      </p:sp>
      <p:sp>
        <p:nvSpPr>
          <p:cNvPr id="191" name="Google Shape;191;p18"/>
          <p:cNvSpPr txBox="1"/>
          <p:nvPr>
            <p:ph idx="1" type="body"/>
          </p:nvPr>
        </p:nvSpPr>
        <p:spPr>
          <a:xfrm>
            <a:off x="838200" y="1825625"/>
            <a:ext cx="10515600" cy="4667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415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Proper sanitation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cook at appropriate temperatures, refrigerate, and prevent cross-contamination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Food Safety Inspection Service in the US has provided guidelines to control foodborne illness from this pathogen: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Use only pasteurized milk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quickly refrigerate or freeze perishable foods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never thaw a food at room temperature or keep a refrigerated food at room temperature over two hours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wash hands, utensils, and work areas with hot soapy water after contact with raw meat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cook meat until the center is gray or brown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prevent fecal-oral contamination through proper personal hygiene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. decontaminate produce surfaces using liquid (hypochlorite solution, hydrogen peroxide) or gaseous (ozone, chlorine dioxide)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Treatment</a:t>
            </a:r>
            <a:endParaRPr sz="3200"/>
          </a:p>
        </p:txBody>
      </p:sp>
      <p:sp>
        <p:nvSpPr>
          <p:cNvPr id="197" name="Google Shape;197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Isolation and Identification: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expresses somatic (O) 157 and flagella (H) antigen 7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delayed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D-sorbitol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fermentation (&gt;24 h)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Sorbitol MacConkey (SMAC) agar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serotypes O157 and H7 can be identified by latex agglutination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Treatment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there is no specific treatment for O157:H7 infection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treatment is mainly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supportive to limit the duration of symptoms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and prevent systemic complications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highly effective measures for prevention and control of O157:H7 infections are essential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Enterohemorrhagic Escherichia coli</a:t>
            </a:r>
            <a:endParaRPr/>
          </a:p>
        </p:txBody>
      </p:sp>
      <p:sp>
        <p:nvSpPr>
          <p:cNvPr id="96" name="Google Shape;96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E. coli is facultatively anaerobic gram-negative bacterium present in the gastrointestinal tract of humans and warm-blooded animals.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Most are commensal E. coli strains are harmless,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Many are pathogenic and cause a variety of diseases in humans and animals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Can cause three principal types of infections in humans: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intestinal gastroenteritis,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urinary tract infections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neonatal sepsis/meningitis.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E. coli isolates can be serologically or genetically differentiated based on three major surface antigens or their encoding genes, which enable serotyping: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“O” (somatic)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“H” (flagella)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“K” (capsule) antigens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At present, more than 700 serotypes of E. coli have been identified based on “O,” “H,” and “K” antigens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Shigellosis</a:t>
            </a:r>
            <a:endParaRPr/>
          </a:p>
        </p:txBody>
      </p:sp>
      <p:sp>
        <p:nvSpPr>
          <p:cNvPr id="204" name="Google Shape;204;p2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Bacterial dysentery</a:t>
            </a:r>
            <a:endParaRPr/>
          </a:p>
        </p:txBody>
      </p:sp>
    </p:spTree>
  </p:cSld>
  <p:clrMapOvr>
    <a:masterClrMapping/>
  </p:clrMapOvr>
  <p:transition spd="slow">
    <p:blinds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Shigella Species</a:t>
            </a:r>
            <a:endParaRPr/>
          </a:p>
        </p:txBody>
      </p:sp>
      <p:sp>
        <p:nvSpPr>
          <p:cNvPr id="210" name="Google Shape;210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b="1" lang="en-US" sz="1330">
                <a:latin typeface="Comic Sans MS"/>
                <a:ea typeface="Comic Sans MS"/>
                <a:cs typeface="Comic Sans MS"/>
                <a:sym typeface="Comic Sans MS"/>
              </a:rPr>
              <a:t>Importance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>
                <a:latin typeface="Comic Sans MS"/>
                <a:ea typeface="Comic Sans MS"/>
                <a:cs typeface="Comic Sans MS"/>
                <a:sym typeface="Comic Sans MS"/>
              </a:rPr>
              <a:t>genus Shigella: contains four species, each has several serovars</a:t>
            </a:r>
            <a:endParaRPr sz="133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>
                <a:latin typeface="Comic Sans MS"/>
                <a:ea typeface="Comic Sans MS"/>
                <a:cs typeface="Comic Sans MS"/>
                <a:sym typeface="Comic Sans MS"/>
              </a:rPr>
              <a:t>Shigella dysenteriae</a:t>
            </a:r>
            <a:endParaRPr sz="133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40"/>
              <a:buChar char="•"/>
            </a:pPr>
            <a:r>
              <a:rPr lang="en-US" sz="1140">
                <a:latin typeface="Comic Sans MS"/>
                <a:ea typeface="Comic Sans MS"/>
                <a:cs typeface="Comic Sans MS"/>
                <a:sym typeface="Comic Sans MS"/>
              </a:rPr>
              <a:t> responsible for a brisk but deadly epidemic outbreak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>
                <a:latin typeface="Comic Sans MS"/>
                <a:ea typeface="Comic Sans MS"/>
                <a:cs typeface="Comic Sans MS"/>
                <a:sym typeface="Comic Sans MS"/>
              </a:rPr>
              <a:t> Shi. Flexneri - cause endemic disease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>
                <a:latin typeface="Comic Sans MS"/>
                <a:ea typeface="Comic Sans MS"/>
                <a:cs typeface="Comic Sans MS"/>
                <a:sym typeface="Comic Sans MS"/>
              </a:rPr>
              <a:t> Shi. Boydii- causes rare disease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>
                <a:latin typeface="Comic Sans MS"/>
                <a:ea typeface="Comic Sans MS"/>
                <a:cs typeface="Comic Sans MS"/>
                <a:sym typeface="Comic Sans MS"/>
              </a:rPr>
              <a:t>Shi. sonnei,: cause endemic disease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>
                <a:latin typeface="Comic Sans MS"/>
                <a:ea typeface="Comic Sans MS"/>
                <a:cs typeface="Comic Sans MS"/>
                <a:sym typeface="Comic Sans MS"/>
              </a:rPr>
              <a:t>Only humans and some primates serve as their hosts.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>
                <a:latin typeface="Comic Sans MS"/>
                <a:ea typeface="Comic Sans MS"/>
                <a:cs typeface="Comic Sans MS"/>
                <a:sym typeface="Comic Sans MS"/>
              </a:rPr>
              <a:t>The organisms are transmitted directly through fecal-oral routes or indirectly through fecal-contaminated food and water.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>
                <a:latin typeface="Comic Sans MS"/>
                <a:ea typeface="Comic Sans MS"/>
                <a:cs typeface="Comic Sans MS"/>
                <a:sym typeface="Comic Sans MS"/>
              </a:rPr>
              <a:t>in most developed countries: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>
                <a:latin typeface="Comic Sans MS"/>
                <a:ea typeface="Comic Sans MS"/>
                <a:cs typeface="Comic Sans MS"/>
                <a:sym typeface="Comic Sans MS"/>
              </a:rPr>
              <a:t>transmission through drinking water has been reduced,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>
                <a:latin typeface="Comic Sans MS"/>
                <a:ea typeface="Comic Sans MS"/>
                <a:cs typeface="Comic Sans MS"/>
                <a:sym typeface="Comic Sans MS"/>
              </a:rPr>
              <a:t> in developing countries: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>
                <a:latin typeface="Comic Sans MS"/>
                <a:ea typeface="Comic Sans MS"/>
                <a:cs typeface="Comic Sans MS"/>
                <a:sym typeface="Comic Sans MS"/>
              </a:rPr>
              <a:t> contaminated drinking water is a major cause of shigellosis or bacillary dysentery.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>
                <a:latin typeface="Comic Sans MS"/>
                <a:ea typeface="Comic Sans MS"/>
                <a:cs typeface="Comic Sans MS"/>
                <a:sym typeface="Comic Sans MS"/>
              </a:rPr>
              <a:t>The disease is prevalent in some geographic locations: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40"/>
              <a:buChar char="•"/>
            </a:pPr>
            <a:r>
              <a:rPr lang="en-US" sz="1140">
                <a:latin typeface="Comic Sans MS"/>
                <a:ea typeface="Comic Sans MS"/>
                <a:cs typeface="Comic Sans MS"/>
                <a:sym typeface="Comic Sans MS"/>
              </a:rPr>
              <a:t>Asia, Mexico, and South America. 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40"/>
              <a:buChar char="•"/>
            </a:pPr>
            <a:r>
              <a:rPr lang="en-US" sz="1140">
                <a:latin typeface="Comic Sans MS"/>
                <a:ea typeface="Comic Sans MS"/>
                <a:cs typeface="Comic Sans MS"/>
                <a:sym typeface="Comic Sans MS"/>
              </a:rPr>
              <a:t>It occurs more frequently in places with poor sanitation.</a:t>
            </a:r>
            <a:endParaRPr/>
          </a:p>
          <a:p>
            <a:pPr indent="-16827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</a:pPr>
            <a:r>
              <a:t/>
            </a:r>
            <a:endParaRPr sz="95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Shigella Species</a:t>
            </a:r>
            <a:endParaRPr sz="3200"/>
          </a:p>
        </p:txBody>
      </p:sp>
      <p:sp>
        <p:nvSpPr>
          <p:cNvPr id="216" name="Google Shape;216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 the United States, shigellosis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occurs more in daycare centers.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Children below five years of age are more affected with high fatality rate among children suffering from shigellosis.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predominant species is Shi. sonnei.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In the United States, between 1983 and 1987, there were 44 outbreaks, affecting 9971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people with two deaths. In one outbreak in 1987, several thousand people were affected by eating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commercial meals prepared under poor hygienic conditions that resulted in contamination of food with Shi. sonnei.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CDC estimates Shigella spp. cause about 130,000 cases with 10 deaths annually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Characteristics</a:t>
            </a:r>
            <a:endParaRPr/>
          </a:p>
        </p:txBody>
      </p:sp>
      <p:sp>
        <p:nvSpPr>
          <p:cNvPr id="222" name="Google Shape;222;p2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Gram-negative, nonmotile, facultative anaerobic rods.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Catalase positive, oxidase and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lactose negative.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Ferment sugars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without forming gas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DNA homology-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Shigella and Escherichia can be included in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one genus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, they also have many biochemical similarities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Some suggest that Shigella sp. could be </a:t>
            </a: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pathogenic variants of 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Shiga-toxin-producing </a:t>
            </a: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Esc. coli. with Shigella O antigen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Strains grow between 7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 and 46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C,  optimum at 37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Cells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are not fragile,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survive days under different physical and chemical stresses, as refrigeration, freezing, 5% NaCl, pH 4.5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Killed by pasteurization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Can multiply in many types of food when stored in the growth temperature range.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Shigella</a:t>
            </a:r>
            <a:endParaRPr/>
          </a:p>
        </p:txBody>
      </p:sp>
      <p:sp>
        <p:nvSpPr>
          <p:cNvPr id="228" name="Google Shape;228;p24"/>
          <p:cNvSpPr txBox="1"/>
          <p:nvPr>
            <p:ph idx="1" type="body"/>
          </p:nvPr>
        </p:nvSpPr>
        <p:spPr>
          <a:xfrm>
            <a:off x="1981200" y="1600200"/>
            <a:ext cx="76200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Habitat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The intestine of humans and some primates are the only habitats known.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Humans can carry the organism in the intestine and shed it in the feces without any symptoms.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Following recovery from shigellosis, an individual can remain a carrier for months.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Toxins</a:t>
            </a:r>
            <a:endParaRPr/>
          </a:p>
        </p:txBody>
      </p:sp>
      <p:sp>
        <p:nvSpPr>
          <p:cNvPr id="234" name="Google Shape;234;p25"/>
          <p:cNvSpPr txBox="1"/>
          <p:nvPr>
            <p:ph idx="1" type="body"/>
          </p:nvPr>
        </p:nvSpPr>
        <p:spPr>
          <a:xfrm>
            <a:off x="838200" y="125340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Shigella carry plasmid-encoded invasive traits that enable the shigellae cells to invade epithelial mucosa of the small and large intestines.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 Once engulfed by the epithelial cells,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200">
                <a:latin typeface="Comic Sans MS"/>
                <a:ea typeface="Comic Sans MS"/>
                <a:cs typeface="Comic Sans MS"/>
                <a:sym typeface="Comic Sans MS"/>
              </a:rPr>
              <a:t>they produce an exotoxin that has an enterotoxigenic property. The toxin is designated as Shiga </a:t>
            </a: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toxin (Stx). The invasive trait is expressed at 37</a:t>
            </a:r>
            <a:r>
              <a:rPr baseline="30000" lang="en-US" sz="16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 C but not at 30</a:t>
            </a:r>
            <a:r>
              <a:rPr baseline="30000" lang="en-US" sz="16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 C.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The engulfed shigellae cells kill the epithelial cells and then attack fresh cells, causing ulcers and lesions.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Disease and Symptoms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The infective </a:t>
            </a:r>
            <a:r>
              <a:rPr b="1" lang="en-US" sz="1600">
                <a:latin typeface="Comic Sans MS"/>
                <a:ea typeface="Comic Sans MS"/>
                <a:cs typeface="Comic Sans MS"/>
                <a:sym typeface="Comic Sans MS"/>
              </a:rPr>
              <a:t>dose is very low</a:t>
            </a: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, ~10 cells in adults.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 Bacteria, after ingestion with contaminated food or beverages, pass through the stomach and small intestine and reach the large intestine.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The disease is restricted to the intestinal mucosa and invades the epithelial cells of the colon. Shigellae are also taken up by M cells in the Peyer’s patch, which also facilitate invasion.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Bacteria produce large numbers of virulence proteins, such as IpaA, IpaB, IpaC, IpaD, IcsA, and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so forth, that allow bacteria to invade host epithelial cells, to allow cell-to-cell movement by initiating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actin polymerization, and to induce programmed cell death (Figure 26.4). LPS produced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by Shigella also activates macrophages to produce cytokine (IL-1) that induces inflammation. The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symptoms occur in 12 hours to seven days but generally in one to three days. In case of mild infection,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symptoms last for five to six days, but in severe cases, symptoms can linger for two to three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weeks. Certain individuals might not develop symptoms. An infected person sheds the pathogens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long after the symptoms have stopped. The symptoms are the consequence of both the invasiveness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of epithelial mucosa and the enterotoxin and include abdominal pain, diarrhea often mixed with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blood, mucus and pus, fever, chills, and headache. Generally, children are more susceptible to the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disease than adults.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Classification</a:t>
            </a:r>
            <a:b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Member of the family Enterobacteriaceae</a:t>
            </a: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40" name="Google Shape;240;p2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Genus: shigella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Species: 4 groups based on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somatic </a:t>
            </a:r>
            <a:r>
              <a:rPr b="1" lang="en-US" sz="20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antigen and </a:t>
            </a:r>
            <a:r>
              <a:rPr b="1" lang="en-US" sz="20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50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serotypes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Non-Mannitol Fermenter: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2000"/>
              <a:buChar char="•"/>
            </a:pPr>
            <a:r>
              <a:rPr b="1"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Group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– </a:t>
            </a: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S. dysenteriae (only sp. That doesn't ferment</a:t>
            </a:r>
            <a:r>
              <a:rPr b="1"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mannitol)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most common in developing countries, deadly epidemics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5-15% fatalities in Africa, SA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Mannitol Fermenter: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2000"/>
              <a:buChar char="•"/>
            </a:pP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Group B – 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S. flexneri – 1/3 of US cases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2000"/>
              <a:buChar char="•"/>
            </a:pP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Group C – 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S. boydii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2000"/>
              <a:buChar char="•"/>
            </a:pPr>
            <a:r>
              <a:rPr b="1"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Group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– </a:t>
            </a: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S. sonnei (most mild)</a:t>
            </a:r>
            <a:endParaRPr/>
          </a:p>
          <a:p>
            <a:pPr indent="-228600" lvl="3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most common in industrial world</a:t>
            </a:r>
            <a:endParaRPr/>
          </a:p>
          <a:p>
            <a:pPr indent="-228600" lvl="3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2/3 </a:t>
            </a:r>
            <a:r>
              <a:rPr b="1" lang="en-US" sz="20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US</a:t>
            </a:r>
            <a:r>
              <a:rPr b="1" lang="en-US" sz="2000">
                <a:solidFill>
                  <a:srgbClr val="FFC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cases: </a:t>
            </a:r>
            <a:endParaRPr/>
          </a:p>
          <a:p>
            <a:pPr indent="-228600" lvl="3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450,000 cases in one year (sonnei, flexneri) in the US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General Characteristics of Shigella</a:t>
            </a:r>
            <a:endParaRPr/>
          </a:p>
        </p:txBody>
      </p:sp>
      <p:sp>
        <p:nvSpPr>
          <p:cNvPr id="246" name="Google Shape;246;p2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Coliform bacilli (enteric rods)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400"/>
              <a:buChar char="•"/>
            </a:pPr>
            <a:r>
              <a:rPr lang="en-US" sz="24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Nonmotile </a:t>
            </a: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gram-negative facultative anaerobes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Short rods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Non-lactose fermenting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Non- encapsulated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Some strains of S. sonnei ferment lactose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2400"/>
              <a:buChar char="•"/>
            </a:pP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H2S negative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S. flexneri 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B6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, S. boydii 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C13, C14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are 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H2S positive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Resistant to bile salts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HABITAT AND TRANSMISSION</a:t>
            </a: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52" name="Google Shape;252;p2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Shigella species are found only in the human intestinal tract. 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Carriers of pathogenic strains can excrete the organism up to two weeks after infection and occasionally for longer periods.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 Shigella are killed by drying. 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Shigella are transmitted by the fecal-oral rout.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 The highest incidence of Shigellosis occur in areas of poor sanitation and where water supplies are polluted.</a:t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53" name="Google Shape;253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Epidemiology, Clinical Syndromes</a:t>
            </a:r>
            <a:endParaRPr/>
          </a:p>
        </p:txBody>
      </p:sp>
      <p:sp>
        <p:nvSpPr>
          <p:cNvPr id="259" name="Google Shape;259;p2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0525" lvl="1" marL="679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Low infectious dose - (10</a:t>
            </a:r>
            <a:r>
              <a:rPr baseline="30000" lang="en-US" sz="2200"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-10</a:t>
            </a:r>
            <a:r>
              <a:rPr baseline="30000" lang="en-US" sz="2200">
                <a:latin typeface="Comic Sans MS"/>
                <a:ea typeface="Comic Sans MS"/>
                <a:cs typeface="Comic Sans MS"/>
                <a:sym typeface="Comic Sans MS"/>
              </a:rPr>
              <a:t>4</a:t>
            </a: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 CFU)</a:t>
            </a:r>
            <a:endParaRPr/>
          </a:p>
          <a:p>
            <a:pPr indent="-390525" lvl="1" marL="6794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2200"/>
              <a:buChar char="•"/>
            </a:pPr>
            <a:r>
              <a:rPr lang="en-US" sz="22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Humans - only reservoir</a:t>
            </a:r>
            <a:endParaRPr/>
          </a:p>
          <a:p>
            <a:pPr indent="-390525" lvl="2" marL="10795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Shigella spp. are found only in the human intestinal tract</a:t>
            </a:r>
            <a:endParaRPr sz="22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90525" lvl="1" marL="6794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Watery diarrhea with fever, change to dysentery</a:t>
            </a:r>
            <a:endParaRPr/>
          </a:p>
          <a:p>
            <a:pPr indent="-390525" lvl="1" marL="6794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Major cause of dysentery- </a:t>
            </a:r>
            <a:r>
              <a:rPr lang="en-US" sz="22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severe in children (1-10 yrs)</a:t>
            </a: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  <a:p>
            <a:pPr indent="-390525" lvl="2" marL="10795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2200"/>
              <a:buChar char="•"/>
            </a:pPr>
            <a:r>
              <a:rPr lang="en-US" sz="22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Outbreaks</a:t>
            </a: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 in daycare centers, nurseries, institutions</a:t>
            </a:r>
            <a:endParaRPr/>
          </a:p>
          <a:p>
            <a:pPr indent="-390525" lvl="1" marL="6794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Estimated 15% of pediatric diarrhea in U.S.</a:t>
            </a:r>
            <a:endParaRPr/>
          </a:p>
          <a:p>
            <a:pPr indent="-390525" lvl="1" marL="6794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Leading cause of infant diarrhea and mortality in developing countries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Enterohemorrhagic Escherichia coli</a:t>
            </a:r>
            <a:endParaRPr sz="3200"/>
          </a:p>
        </p:txBody>
      </p:sp>
      <p:sp>
        <p:nvSpPr>
          <p:cNvPr id="102" name="Google Shape;102;p3"/>
          <p:cNvSpPr txBox="1"/>
          <p:nvPr>
            <p:ph idx="1" type="body"/>
          </p:nvPr>
        </p:nvSpPr>
        <p:spPr>
          <a:xfrm>
            <a:off x="838200" y="1825625"/>
            <a:ext cx="10515600" cy="45113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35"/>
              <a:buChar char="•"/>
            </a:pPr>
            <a:r>
              <a:rPr lang="en-US" sz="2035">
                <a:latin typeface="Comic Sans MS"/>
                <a:ea typeface="Comic Sans MS"/>
                <a:cs typeface="Comic Sans MS"/>
                <a:sym typeface="Comic Sans MS"/>
              </a:rPr>
              <a:t>It is necessary to determine only the O and the H antigens, not the K antigens, to serotype strains of E. coli associated with diarrheal disease. </a:t>
            </a:r>
            <a:endParaRPr/>
          </a:p>
          <a:p>
            <a:pPr indent="-228600" lvl="1" marL="6858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35"/>
              <a:buChar char="•"/>
            </a:pPr>
            <a:r>
              <a:rPr lang="en-US" sz="2035">
                <a:latin typeface="Comic Sans MS"/>
                <a:ea typeface="Comic Sans MS"/>
                <a:cs typeface="Comic Sans MS"/>
                <a:sym typeface="Comic Sans MS"/>
              </a:rPr>
              <a:t>The O antigen identifies </a:t>
            </a:r>
            <a:r>
              <a:rPr b="1" lang="en-US" sz="2035">
                <a:latin typeface="Comic Sans MS"/>
                <a:ea typeface="Comic Sans MS"/>
                <a:cs typeface="Comic Sans MS"/>
                <a:sym typeface="Comic Sans MS"/>
              </a:rPr>
              <a:t>the serogroup </a:t>
            </a:r>
            <a:r>
              <a:rPr lang="en-US" sz="2035">
                <a:latin typeface="Comic Sans MS"/>
                <a:ea typeface="Comic Sans MS"/>
                <a:cs typeface="Comic Sans MS"/>
                <a:sym typeface="Comic Sans MS"/>
              </a:rPr>
              <a:t>of a strain, and the</a:t>
            </a:r>
            <a:endParaRPr/>
          </a:p>
          <a:p>
            <a:pPr indent="-228600" lvl="1" marL="6858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35"/>
              <a:buChar char="•"/>
            </a:pPr>
            <a:r>
              <a:rPr lang="en-US" sz="2035">
                <a:latin typeface="Comic Sans MS"/>
                <a:ea typeface="Comic Sans MS"/>
                <a:cs typeface="Comic Sans MS"/>
                <a:sym typeface="Comic Sans MS"/>
              </a:rPr>
              <a:t>H antigen identifies its </a:t>
            </a:r>
            <a:r>
              <a:rPr b="1" lang="en-US" sz="2035">
                <a:latin typeface="Comic Sans MS"/>
                <a:ea typeface="Comic Sans MS"/>
                <a:cs typeface="Comic Sans MS"/>
                <a:sym typeface="Comic Sans MS"/>
              </a:rPr>
              <a:t>serotype</a:t>
            </a:r>
            <a:r>
              <a:rPr lang="en-US" sz="2035"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endParaRPr/>
          </a:p>
          <a:p>
            <a:pPr indent="-228600" lvl="0" marL="2286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35"/>
              <a:buChar char="•"/>
            </a:pPr>
            <a:r>
              <a:rPr lang="en-US" sz="2035">
                <a:latin typeface="Comic Sans MS"/>
                <a:ea typeface="Comic Sans MS"/>
                <a:cs typeface="Comic Sans MS"/>
                <a:sym typeface="Comic Sans MS"/>
              </a:rPr>
              <a:t>Some serogroups such as O55, O111, O126, and O128 are in more than one category.</a:t>
            </a:r>
            <a:endParaRPr/>
          </a:p>
          <a:p>
            <a:pPr indent="-228600" lvl="0" marL="2286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EPEC are subdivided into six groups based on their ability to produce toxins and to adhere to and to invade epithelial cells.</a:t>
            </a:r>
            <a:endParaRPr/>
          </a:p>
          <a:p>
            <a:pPr indent="-228600" lvl="0" marL="2286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 enterotoxigenic (ETEC), enteropathogenic (EPEC), enteroinvasive (EIEC), enterohemorrhagic, (EHEC), enteroaggregative (EAEC),</a:t>
            </a:r>
            <a:endParaRPr/>
          </a:p>
          <a:p>
            <a:pPr indent="-228600" lvl="0" marL="2286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The mechanism of infection and symptoms produced distinct but may show some overlapping characteristics </a:t>
            </a:r>
            <a:endParaRPr sz="2035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400"/>
              <a:buNone/>
            </a:pPr>
            <a:r>
              <a:t/>
            </a:r>
            <a:endParaRPr sz="74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64135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/>
              <a:t>Shigella in foods</a:t>
            </a:r>
            <a:endParaRPr/>
          </a:p>
        </p:txBody>
      </p:sp>
      <p:sp>
        <p:nvSpPr>
          <p:cNvPr id="265" name="Google Shape;265;p3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590"/>
              <a:buChar char="•"/>
            </a:pPr>
            <a:r>
              <a:rPr b="1" lang="en-US" sz="259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Common foods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Potato salad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Chicken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Salad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590"/>
              <a:buChar char="•"/>
            </a:pPr>
            <a:r>
              <a:rPr b="1" lang="en-US" sz="259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Commonly isolated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From homes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Restaurants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Picnics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Camps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Schools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Airlines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Military mess halls</a:t>
            </a:r>
            <a:endParaRPr/>
          </a:p>
          <a:p>
            <a:pPr indent="-8763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t/>
            </a:r>
            <a:endParaRPr sz="222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8763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t/>
            </a:r>
            <a:endParaRPr sz="222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66" name="Google Shape;266;p3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220"/>
              <a:buChar char="•"/>
            </a:pPr>
            <a:r>
              <a:rPr b="1" lang="en-US" sz="222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Introduction to foods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By an </a:t>
            </a:r>
            <a:r>
              <a:rPr lang="en-US" sz="222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infected</a:t>
            </a:r>
            <a:r>
              <a:rPr lang="en-US" sz="2220">
                <a:solidFill>
                  <a:srgbClr val="FFC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person</a:t>
            </a:r>
            <a:endParaRPr/>
          </a:p>
          <a:p>
            <a:pPr indent="-228600" lvl="2" marL="11430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Food handlers with poor personal hygiene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Foods can be contaminated Via sewage water</a:t>
            </a:r>
            <a:endParaRPr/>
          </a:p>
          <a:p>
            <a:pPr indent="-228600" lvl="2" marL="11430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Comic Sans MS"/>
                <a:ea typeface="Comic Sans MS"/>
                <a:cs typeface="Comic Sans MS"/>
                <a:sym typeface="Comic Sans MS"/>
              </a:rPr>
              <a:t>Lettuce</a:t>
            </a:r>
            <a:endParaRPr/>
          </a:p>
          <a:p>
            <a:pPr indent="-111125" lvl="2" marL="11430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outbreaks</a:t>
            </a:r>
            <a:endParaRPr/>
          </a:p>
        </p:txBody>
      </p:sp>
      <p:graphicFrame>
        <p:nvGraphicFramePr>
          <p:cNvPr id="272" name="Google Shape;272;p31"/>
          <p:cNvGraphicFramePr/>
          <p:nvPr/>
        </p:nvGraphicFramePr>
        <p:xfrm>
          <a:off x="3200400" y="190500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{1D9CDC16-5087-48DD-9BF7-38ED7DDA78F2}</a:tableStyleId>
              </a:tblPr>
              <a:tblGrid>
                <a:gridCol w="1619250"/>
                <a:gridCol w="1619250"/>
                <a:gridCol w="1619250"/>
                <a:gridCol w="1619250"/>
              </a:tblGrid>
              <a:tr h="4294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year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location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food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Shigella sp.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4294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1989, 1994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Cruise ships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Potato</a:t>
                      </a:r>
                      <a:r>
                        <a:rPr lang="en-US" sz="1800"/>
                        <a:t>  salad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S. Flexneri (B)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4294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1990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Desert shield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00B050"/>
                          </a:solidFill>
                        </a:rPr>
                        <a:t>lettuce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C00000"/>
                          </a:solidFill>
                        </a:rPr>
                        <a:t>S. Sonnei (D)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7412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1994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Norway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00B050"/>
                          </a:solidFill>
                        </a:rPr>
                        <a:t>Lettuce, green onions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C00000"/>
                          </a:solidFill>
                        </a:rPr>
                        <a:t>S. Sonnei (D)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4294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2001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restaurants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00B050"/>
                          </a:solidFill>
                        </a:rPr>
                        <a:t>tomatoes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C00000"/>
                          </a:solidFill>
                        </a:rPr>
                        <a:t>S. Sonnei (D)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7412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1998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US –several locations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00B050"/>
                          </a:solidFill>
                        </a:rPr>
                        <a:t>parsley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C00000"/>
                          </a:solidFill>
                        </a:rPr>
                        <a:t>S. Sonnei (D)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73" name="Google Shape;273;p31"/>
          <p:cNvSpPr/>
          <p:nvPr/>
        </p:nvSpPr>
        <p:spPr>
          <a:xfrm>
            <a:off x="3124200" y="5410201"/>
            <a:ext cx="64770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Spread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Contaminated water used for irrigation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Fresh produce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Fresh parsley – S. sonnei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Shigella in foods</a:t>
            </a:r>
            <a:endParaRPr/>
          </a:p>
        </p:txBody>
      </p:sp>
      <p:sp>
        <p:nvSpPr>
          <p:cNvPr id="279" name="Google Shape;279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>
                <a:latin typeface="Comic Sans MS"/>
                <a:ea typeface="Comic Sans MS"/>
                <a:cs typeface="Comic Sans MS"/>
                <a:sym typeface="Comic Sans MS"/>
              </a:rPr>
              <a:t>Food commonly associated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400"/>
              <a:buChar char="•"/>
            </a:pPr>
            <a:r>
              <a:rPr lang="en-US" sz="24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Raw</a:t>
            </a:r>
            <a:r>
              <a:rPr lang="en-US" sz="2400">
                <a:solidFill>
                  <a:srgbClr val="FFC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oysters </a:t>
            </a: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and other </a:t>
            </a:r>
            <a:r>
              <a:rPr lang="en-US" sz="24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shellfish </a:t>
            </a: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harvested from contaminated waters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400"/>
              <a:buChar char="•"/>
            </a:pPr>
            <a:r>
              <a:rPr b="1" lang="en-US" sz="24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Vegetables </a:t>
            </a:r>
            <a:r>
              <a:rPr b="1" lang="en-US" sz="2400">
                <a:latin typeface="Comic Sans MS"/>
                <a:ea typeface="Comic Sans MS"/>
                <a:cs typeface="Comic Sans MS"/>
                <a:sym typeface="Comic Sans MS"/>
              </a:rPr>
              <a:t>harvested from fields contaminated with sewage</a:t>
            </a: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2400"/>
              <a:buChar char="•"/>
            </a:pPr>
            <a:r>
              <a:rPr b="1"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Salads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, including chicken, fruit, lettuce, macaroni, pasta, potato, shrimp, tuna, turkey, and vegetable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400"/>
              <a:buChar char="•"/>
            </a:pPr>
            <a:r>
              <a:rPr b="1" lang="en-US" sz="24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Water contaminated with sewage</a:t>
            </a:r>
            <a:r>
              <a:rPr lang="en-US" sz="24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Survival and growth in foods</a:t>
            </a:r>
            <a:endParaRPr/>
          </a:p>
        </p:txBody>
      </p:sp>
      <p:sp>
        <p:nvSpPr>
          <p:cNvPr id="285" name="Google Shape;285;p3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Survive at </a:t>
            </a:r>
            <a:r>
              <a:rPr b="1" lang="en-US" sz="24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low</a:t>
            </a:r>
            <a:r>
              <a:rPr b="1" lang="en-US" sz="2400">
                <a:solidFill>
                  <a:srgbClr val="FFC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en-US" sz="24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pH</a:t>
            </a:r>
            <a:r>
              <a:rPr lang="en-US" sz="24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for hours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pH range </a:t>
            </a:r>
            <a:r>
              <a:rPr b="1"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2-3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Survive at T range -20 C to RT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2400"/>
              <a:buChar char="•"/>
            </a:pPr>
            <a:r>
              <a:rPr b="1"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Survive well in frozen and refrigerated foods</a:t>
            </a:r>
            <a:endParaRPr/>
          </a:p>
          <a:p>
            <a:pPr indent="-228600" lvl="2" marL="11430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2000"/>
              <a:buChar char="•"/>
            </a:pP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Ice</a:t>
            </a:r>
            <a:r>
              <a:rPr lang="en-US">
                <a:solidFill>
                  <a:srgbClr val="FFC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cream 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and frozen shrimp</a:t>
            </a:r>
            <a:endParaRPr/>
          </a:p>
          <a:p>
            <a:pPr indent="-228600" lvl="2" marL="11430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In foods containing 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mayonnaise and cheese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products survival was from 13 to 92 days</a:t>
            </a:r>
            <a:endParaRPr/>
          </a:p>
          <a:p>
            <a:pPr indent="-228600" lvl="2" marL="11430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Survive on 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dry surfaces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for prolonged times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Other conditions</a:t>
            </a:r>
            <a:endParaRPr/>
          </a:p>
          <a:p>
            <a:pPr indent="-228600" lvl="2" marL="11430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In 3.8% - 5,2% 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salt 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at pH 5</a:t>
            </a:r>
            <a:endParaRPr/>
          </a:p>
          <a:p>
            <a:pPr indent="-228600" lvl="2" marL="11430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In 300 – 700 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mg/L of NaNO3</a:t>
            </a:r>
            <a:endParaRPr/>
          </a:p>
          <a:p>
            <a:pPr indent="-228600" lvl="2" marL="11430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0.5 – 1.5 mg/L in 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sodium hypochlorite at 4 C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Sensitive to ionizing radiation  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1" lang="en-US" sz="3200">
                <a:latin typeface="Comic Sans MS"/>
                <a:ea typeface="Comic Sans MS"/>
                <a:cs typeface="Comic Sans MS"/>
                <a:sym typeface="Comic Sans MS"/>
              </a:rPr>
              <a:t>PATHOGENIC DETERMINANTS</a:t>
            </a:r>
            <a:endParaRPr sz="3200"/>
          </a:p>
        </p:txBody>
      </p:sp>
      <p:sp>
        <p:nvSpPr>
          <p:cNvPr id="291" name="Google Shape;291;p3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Char char="•"/>
            </a:pPr>
            <a:r>
              <a:rPr b="1" lang="en-US" sz="20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 antigen: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ability to survive the passage through the host defenses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000"/>
              <a:buChar char="•"/>
            </a:pPr>
            <a:r>
              <a:rPr b="1" lang="en-US" sz="20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Invasiveness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Virulent shigella 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penetrate the mucosa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and epithelial cells of the colon.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Multiply and invade adjacent cells resulting in inflammation and 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cell death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due to cytotoxic properties of 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shiga toxin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that interfere with 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protein synthesis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After cell death, shigella becomes phagocytosed 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Host response results in bloody discharge of mucus, 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pus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and ulcers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000"/>
              <a:buChar char="•"/>
            </a:pPr>
            <a:r>
              <a:rPr b="1" lang="en-US" sz="20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Other toxins: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It has a protein toxin which may be neurotoxic, cytotoxic, and enterotoxic. The </a:t>
            </a:r>
            <a:r>
              <a:rPr lang="en-US" sz="20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enterotoxic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property is responsible for watery diarrhea.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15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PATHOGENICITY</a:t>
            </a: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97" name="Google Shape;297;p3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Shigella dysentariae forms a powerful </a:t>
            </a:r>
            <a:r>
              <a:rPr lang="en-US" sz="22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exotoxin </a:t>
            </a: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associated with </a:t>
            </a:r>
            <a:r>
              <a:rPr lang="en-US" sz="22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epidemics</a:t>
            </a: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 of bacillary dysentery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 Shigellosis symptoms: 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acute gastro-enteritis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abdominal pain and diarrhea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 Later diarrhea losses its fecal characteristic and is followed by </a:t>
            </a:r>
            <a:r>
              <a:rPr lang="en-US" sz="22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mucus with pus and blood</a:t>
            </a:r>
            <a:endParaRPr sz="22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 The disease is usually accompanied by fever and exhaustion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200"/>
              <a:buChar char="•"/>
            </a:pPr>
            <a:r>
              <a:rPr lang="en-US" sz="22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children</a:t>
            </a: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 are more frequently attacked and </a:t>
            </a:r>
            <a:r>
              <a:rPr lang="en-US" sz="22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have more severe symptoms</a:t>
            </a:r>
            <a:endParaRPr/>
          </a:p>
          <a:p>
            <a:pPr indent="-2032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98" name="Google Shape;298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Google Shape;303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24063" y="428625"/>
            <a:ext cx="8215312" cy="6072188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Treatment and Prevention</a:t>
            </a:r>
            <a:endParaRPr/>
          </a:p>
        </p:txBody>
      </p:sp>
      <p:sp>
        <p:nvSpPr>
          <p:cNvPr id="310" name="Google Shape;310;p37"/>
          <p:cNvSpPr txBox="1"/>
          <p:nvPr>
            <p:ph idx="1" type="body"/>
          </p:nvPr>
        </p:nvSpPr>
        <p:spPr>
          <a:xfrm>
            <a:off x="1981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70"/>
              <a:buChar char="•"/>
            </a:pPr>
            <a:r>
              <a:rPr lang="en-US" sz="1870">
                <a:latin typeface="Comic Sans MS"/>
                <a:ea typeface="Comic Sans MS"/>
                <a:cs typeface="Comic Sans MS"/>
                <a:sym typeface="Comic Sans MS"/>
              </a:rPr>
              <a:t>Treatment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70"/>
              <a:buChar char="•"/>
            </a:pPr>
            <a:r>
              <a:rPr lang="en-US" sz="1870">
                <a:latin typeface="Comic Sans MS"/>
                <a:ea typeface="Comic Sans MS"/>
                <a:cs typeface="Comic Sans MS"/>
                <a:sym typeface="Comic Sans MS"/>
              </a:rPr>
              <a:t>Water and electrolytes replacement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70"/>
              <a:buChar char="•"/>
            </a:pPr>
            <a:r>
              <a:rPr lang="en-US" sz="1870">
                <a:latin typeface="Comic Sans MS"/>
                <a:ea typeface="Comic Sans MS"/>
                <a:cs typeface="Comic Sans MS"/>
                <a:sym typeface="Comic Sans MS"/>
              </a:rPr>
              <a:t>Antibiotic therapy is required to eliminate the organism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70"/>
              <a:buChar char="•"/>
            </a:pPr>
            <a:r>
              <a:rPr lang="en-US" sz="1870">
                <a:latin typeface="Comic Sans MS"/>
                <a:ea typeface="Comic Sans MS"/>
                <a:cs typeface="Comic Sans MS"/>
                <a:sym typeface="Comic Sans MS"/>
              </a:rPr>
              <a:t>Due to emergence of resistant strains, sensitivity must be performed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70"/>
              <a:buChar char="•"/>
            </a:pPr>
            <a:r>
              <a:rPr lang="en-US" sz="1870">
                <a:latin typeface="Comic Sans MS"/>
                <a:ea typeface="Comic Sans MS"/>
                <a:cs typeface="Comic Sans MS"/>
                <a:sym typeface="Comic Sans MS"/>
              </a:rPr>
              <a:t>SXT, tetra, ampicillin, chloramphenicol, streptomycin are all active against shigella</a:t>
            </a:r>
            <a:endParaRPr sz="187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70"/>
              <a:buChar char="•"/>
            </a:pPr>
            <a:r>
              <a:rPr lang="en-US" sz="1870"/>
              <a:t> </a:t>
            </a:r>
            <a:r>
              <a:rPr lang="en-US" sz="1870">
                <a:latin typeface="Comic Sans MS"/>
                <a:ea typeface="Comic Sans MS"/>
                <a:cs typeface="Comic Sans MS"/>
                <a:sym typeface="Comic Sans MS"/>
              </a:rPr>
              <a:t>Treatment with antibiotics- trimethoprim sulfamethoxazole (</a:t>
            </a:r>
            <a:r>
              <a:rPr lang="en-US" sz="187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SXT)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70"/>
              <a:buChar char="•"/>
            </a:pPr>
            <a:r>
              <a:rPr lang="en-US" sz="1870">
                <a:latin typeface="Comic Sans MS"/>
                <a:ea typeface="Comic Sans MS"/>
                <a:cs typeface="Comic Sans MS"/>
                <a:sym typeface="Comic Sans MS"/>
              </a:rPr>
              <a:t>There is </a:t>
            </a:r>
            <a:r>
              <a:rPr lang="en-US" sz="187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no vaccine</a:t>
            </a:r>
            <a:r>
              <a:rPr lang="en-US" sz="1870">
                <a:latin typeface="Comic Sans MS"/>
                <a:ea typeface="Comic Sans MS"/>
                <a:cs typeface="Comic Sans MS"/>
                <a:sym typeface="Comic Sans MS"/>
              </a:rPr>
              <a:t> to prevent shigellosis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1870"/>
              <a:buChar char="•"/>
            </a:pPr>
            <a:r>
              <a:rPr b="1" lang="en-US" sz="187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Prevention</a:t>
            </a:r>
            <a:endParaRPr/>
          </a:p>
          <a:p>
            <a:pPr indent="-228600" lvl="1" marL="685800" rtl="0" algn="just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70"/>
              <a:buChar char="•"/>
            </a:pPr>
            <a:r>
              <a:rPr lang="en-US" sz="1870">
                <a:latin typeface="Comic Sans MS"/>
                <a:ea typeface="Comic Sans MS"/>
                <a:cs typeface="Comic Sans MS"/>
                <a:sym typeface="Comic Sans MS"/>
              </a:rPr>
              <a:t>Sanitary precautions Good personal hygiene (hand washing)</a:t>
            </a:r>
            <a:endParaRPr/>
          </a:p>
          <a:p>
            <a:pPr indent="-228600" lvl="0" marL="228600" rtl="0" algn="just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1870"/>
              <a:buChar char="•"/>
            </a:pPr>
            <a:r>
              <a:rPr lang="en-US" sz="187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Food safety</a:t>
            </a:r>
            <a:endParaRPr/>
          </a:p>
          <a:p>
            <a:pPr indent="-228600" lvl="1" marL="685800" rtl="0" algn="just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70"/>
              <a:buChar char="•"/>
            </a:pPr>
            <a:r>
              <a:rPr lang="en-US" sz="1870">
                <a:latin typeface="Comic Sans MS"/>
                <a:ea typeface="Comic Sans MS"/>
                <a:cs typeface="Comic Sans MS"/>
                <a:sym typeface="Comic Sans MS"/>
              </a:rPr>
              <a:t>Use uncontaminated water to water crops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70"/>
              <a:buChar char="•"/>
            </a:pPr>
            <a:r>
              <a:rPr lang="en-US" sz="1870">
                <a:latin typeface="Comic Sans MS"/>
                <a:ea typeface="Comic Sans MS"/>
                <a:cs typeface="Comic Sans MS"/>
                <a:sym typeface="Comic Sans MS"/>
              </a:rPr>
              <a:t>Vegetables could be contaminated by crops harvested from: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70"/>
              <a:buChar char="•"/>
            </a:pPr>
            <a:r>
              <a:rPr lang="en-US" sz="187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en-US" sz="1870">
                <a:latin typeface="Comic Sans MS"/>
                <a:ea typeface="Comic Sans MS"/>
                <a:cs typeface="Comic Sans MS"/>
                <a:sym typeface="Comic Sans MS"/>
              </a:rPr>
              <a:t>field </a:t>
            </a:r>
            <a:r>
              <a:rPr b="1" lang="en-US" sz="187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irrigation</a:t>
            </a:r>
            <a:r>
              <a:rPr b="1" lang="en-US" sz="1870">
                <a:latin typeface="Comic Sans MS"/>
                <a:ea typeface="Comic Sans MS"/>
                <a:cs typeface="Comic Sans MS"/>
                <a:sym typeface="Comic Sans MS"/>
              </a:rPr>
              <a:t> with sewage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1870"/>
              <a:buChar char="•"/>
            </a:pPr>
            <a:r>
              <a:rPr lang="en-US" sz="187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flies</a:t>
            </a:r>
            <a:r>
              <a:rPr lang="en-US" sz="1870">
                <a:latin typeface="Comic Sans MS"/>
                <a:ea typeface="Comic Sans MS"/>
                <a:cs typeface="Comic Sans MS"/>
                <a:sym typeface="Comic Sans MS"/>
              </a:rPr>
              <a:t> bred in infected feces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1870"/>
              <a:buChar char="•"/>
            </a:pPr>
            <a:r>
              <a:rPr lang="en-US" sz="187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food handlers</a:t>
            </a:r>
            <a:r>
              <a:rPr lang="en-US" sz="1870">
                <a:latin typeface="Comic Sans MS"/>
                <a:ea typeface="Comic Sans MS"/>
                <a:cs typeface="Comic Sans MS"/>
                <a:sym typeface="Comic Sans MS"/>
              </a:rPr>
              <a:t> who do not properly </a:t>
            </a:r>
            <a:r>
              <a:rPr b="1" lang="en-US" sz="1870">
                <a:latin typeface="Comic Sans MS"/>
                <a:ea typeface="Comic Sans MS"/>
                <a:cs typeface="Comic Sans MS"/>
                <a:sym typeface="Comic Sans MS"/>
              </a:rPr>
              <a:t>wash their hands</a:t>
            </a:r>
            <a:endParaRPr/>
          </a:p>
          <a:p>
            <a:pPr indent="-120650" lvl="1" marL="685800" rtl="0" algn="just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t/>
            </a:r>
            <a:endParaRPr sz="1700">
              <a:solidFill>
                <a:srgbClr val="FFC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20650" lvl="0" marL="228600" rtl="0" algn="just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t/>
            </a:r>
            <a:endParaRPr sz="17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9906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</a:pPr>
            <a:r>
              <a:t/>
            </a:r>
            <a:endParaRPr b="1" sz="2040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7747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2380">
              <a:solidFill>
                <a:schemeClr val="dk2"/>
              </a:solidFill>
            </a:endParaRPr>
          </a:p>
          <a:p>
            <a:pPr indent="-7747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2380">
              <a:solidFill>
                <a:schemeClr val="dk2"/>
              </a:solidFill>
            </a:endParaRPr>
          </a:p>
          <a:p>
            <a:pPr indent="-7747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238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CULTURAL CHARACTERISTICS</a:t>
            </a: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16" name="Google Shape;316;p3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All members of Shigella: aerobic and facultative anaerobes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Grow in culture media at pH 6.4 to 7.8 at 10</a:t>
            </a:r>
            <a:r>
              <a:rPr baseline="30000" lang="en-US" sz="24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 C – 40</a:t>
            </a:r>
            <a:r>
              <a:rPr baseline="30000" lang="en-US" sz="24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 C, optimum of 37</a:t>
            </a:r>
            <a:r>
              <a:rPr baseline="30000" lang="en-US" sz="24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 C.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Shigella colonies are 2 mm after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24 hours incubation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colonies are circular, convex, colorless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 XLD they appear </a:t>
            </a:r>
            <a:r>
              <a:rPr lang="en-US" sz="20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pinkish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to reddish colonies while in Heaktoen Enteric Agar they give </a:t>
            </a:r>
            <a:r>
              <a:rPr lang="en-US" sz="20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green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to blue green colonies.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17" name="Google Shape;317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CULTURAL CHARACTERISTICS</a:t>
            </a:r>
            <a:endParaRPr/>
          </a:p>
        </p:txBody>
      </p:sp>
      <p:sp>
        <p:nvSpPr>
          <p:cNvPr id="323" name="Google Shape;323;p3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If typical colonies present are seen,  diagnosis can be made by direct slide agglutination with polyvalent Shigella antiserum.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diagnosis should be confirmed by additional biochemical tests and by specific type agglutination.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Biochemical Characteristics: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All ferment glucose, some ferments mannitol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They do not form acetyl-methylcarbinol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Does not hydrolyze urea or liquefy gelatin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Citrate negative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TSI - Alkaline slant over acid butt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IMVIC V + - -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24" name="Google Shape;324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Foodborne Bacterial Infections</a:t>
            </a:r>
            <a:endParaRPr/>
          </a:p>
        </p:txBody>
      </p:sp>
      <p:sp>
        <p:nvSpPr>
          <p:cNvPr id="108" name="Google Shape;108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Occurs due to consumption of food and water contaminated with pathogenic enteric bacteria and viruses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Characteristics of foodborne pathogens: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Live cells of enteric pathogens (bacteria, viruses) have to be consumed in food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Surviving cells adhere /penetrate the mucus membrane into the epithelial cells, multiply, produce toxins or other virulence factors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Dose levels vary- E.coli 0157:H7 10 cells, less virulent strains such as Yersinia enterocolitica 1x 10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5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cells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Symptoms occur  after 24 hrs.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Enteric symptoms: abdominal pain, diarrhea, nausea,  vomiting, fever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Examples: Salmonella, Shigella, campylobacter,                                                                                                         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Laboratory Findings</a:t>
            </a:r>
            <a:endParaRPr/>
          </a:p>
        </p:txBody>
      </p:sp>
      <p:sp>
        <p:nvSpPr>
          <p:cNvPr id="330" name="Google Shape;330;p40"/>
          <p:cNvSpPr txBox="1"/>
          <p:nvPr>
            <p:ph idx="1" type="body"/>
          </p:nvPr>
        </p:nvSpPr>
        <p:spPr>
          <a:xfrm>
            <a:off x="2133600" y="14478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6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Blood picture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16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total WBC count increase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160"/>
              <a:buChar char="•"/>
            </a:pP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neutrophils 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increase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16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Stool examination: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FF"/>
              </a:buClr>
              <a:buSzPts val="192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direct microscopic exam.: 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WBC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, RBC, </a:t>
            </a:r>
            <a:r>
              <a:rPr lang="en-US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pus cells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FF"/>
              </a:buClr>
              <a:buSzPts val="192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R/O Amebiasis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FF"/>
              </a:buClr>
              <a:buSzPts val="192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bacteria culture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16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Sigmoidoscope (colonoscopy):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16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shallow ulcer, scar, polyps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5" name="Google Shape;335;p41"/>
          <p:cNvGrpSpPr/>
          <p:nvPr/>
        </p:nvGrpSpPr>
        <p:grpSpPr>
          <a:xfrm>
            <a:off x="3352800" y="1533051"/>
            <a:ext cx="5486398" cy="4867044"/>
            <a:chOff x="1371600" y="9051"/>
            <a:chExt cx="5486398" cy="4867044"/>
          </a:xfrm>
        </p:grpSpPr>
        <p:sp>
          <p:nvSpPr>
            <p:cNvPr id="336" name="Google Shape;336;p41"/>
            <p:cNvSpPr/>
            <p:nvPr/>
          </p:nvSpPr>
          <p:spPr>
            <a:xfrm>
              <a:off x="5837611" y="1940212"/>
              <a:ext cx="91440" cy="363398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37" name="Google Shape;337;p41"/>
            <p:cNvSpPr/>
            <p:nvPr/>
          </p:nvSpPr>
          <p:spPr>
            <a:xfrm>
              <a:off x="4395926" y="1020295"/>
              <a:ext cx="1487404" cy="355051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80878"/>
                  </a:lnTo>
                  <a:lnTo>
                    <a:pt x="120000" y="80878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38" name="Google Shape;338;p41"/>
            <p:cNvSpPr/>
            <p:nvPr/>
          </p:nvSpPr>
          <p:spPr>
            <a:xfrm>
              <a:off x="5049091" y="3890039"/>
              <a:ext cx="91440" cy="409576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86086"/>
                  </a:lnTo>
                  <a:lnTo>
                    <a:pt x="158959" y="86086"/>
                  </a:lnTo>
                  <a:lnTo>
                    <a:pt x="158959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39" name="Google Shape;339;p41"/>
            <p:cNvSpPr/>
            <p:nvPr/>
          </p:nvSpPr>
          <p:spPr>
            <a:xfrm>
              <a:off x="4273486" y="2944344"/>
              <a:ext cx="821325" cy="363398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40" name="Google Shape;340;p41"/>
            <p:cNvSpPr/>
            <p:nvPr/>
          </p:nvSpPr>
          <p:spPr>
            <a:xfrm>
              <a:off x="3388110" y="3904900"/>
              <a:ext cx="91440" cy="363398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41" name="Google Shape;341;p41"/>
            <p:cNvSpPr/>
            <p:nvPr/>
          </p:nvSpPr>
          <p:spPr>
            <a:xfrm>
              <a:off x="3433830" y="2944344"/>
              <a:ext cx="839655" cy="363398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42" name="Google Shape;342;p41"/>
            <p:cNvSpPr/>
            <p:nvPr/>
          </p:nvSpPr>
          <p:spPr>
            <a:xfrm>
              <a:off x="3124930" y="1940212"/>
              <a:ext cx="1148555" cy="363398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43" name="Google Shape;343;p41"/>
            <p:cNvSpPr/>
            <p:nvPr/>
          </p:nvSpPr>
          <p:spPr>
            <a:xfrm>
              <a:off x="1969758" y="2944344"/>
              <a:ext cx="91440" cy="363398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44" name="Google Shape;344;p41"/>
            <p:cNvSpPr/>
            <p:nvPr/>
          </p:nvSpPr>
          <p:spPr>
            <a:xfrm>
              <a:off x="2015478" y="1940212"/>
              <a:ext cx="1109451" cy="363398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45" name="Google Shape;345;p41"/>
            <p:cNvSpPr/>
            <p:nvPr/>
          </p:nvSpPr>
          <p:spPr>
            <a:xfrm>
              <a:off x="3124930" y="1020295"/>
              <a:ext cx="1270995" cy="355051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80878"/>
                  </a:lnTo>
                  <a:lnTo>
                    <a:pt x="0" y="80878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46" name="Google Shape;346;p41"/>
            <p:cNvSpPr/>
            <p:nvPr/>
          </p:nvSpPr>
          <p:spPr>
            <a:xfrm>
              <a:off x="3752142" y="9051"/>
              <a:ext cx="1287568" cy="1011244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41"/>
            <p:cNvSpPr/>
            <p:nvPr/>
          </p:nvSpPr>
          <p:spPr>
            <a:xfrm>
              <a:off x="3890976" y="140943"/>
              <a:ext cx="1287568" cy="1011244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41"/>
            <p:cNvSpPr txBox="1"/>
            <p:nvPr/>
          </p:nvSpPr>
          <p:spPr>
            <a:xfrm>
              <a:off x="3920594" y="170561"/>
              <a:ext cx="1228332" cy="952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omic Sans MS"/>
                <a:buNone/>
              </a:pPr>
              <a:r>
                <a:rPr lang="en-US" sz="11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Non lactose Fermenting, Non-motile</a:t>
              </a:r>
              <a:endParaRPr/>
            </a:p>
          </p:txBody>
        </p:sp>
        <p:sp>
          <p:nvSpPr>
            <p:cNvPr id="349" name="Google Shape;349;p41"/>
            <p:cNvSpPr/>
            <p:nvPr/>
          </p:nvSpPr>
          <p:spPr>
            <a:xfrm>
              <a:off x="2611388" y="1375347"/>
              <a:ext cx="1027083" cy="564864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41"/>
            <p:cNvSpPr/>
            <p:nvPr/>
          </p:nvSpPr>
          <p:spPr>
            <a:xfrm>
              <a:off x="2750223" y="1507240"/>
              <a:ext cx="1027083" cy="564864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41"/>
            <p:cNvSpPr txBox="1"/>
            <p:nvPr/>
          </p:nvSpPr>
          <p:spPr>
            <a:xfrm>
              <a:off x="2766767" y="1523784"/>
              <a:ext cx="993995" cy="5317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omic Sans MS"/>
                <a:buNone/>
              </a:pPr>
              <a:r>
                <a:rPr lang="en-US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Mannital Positive</a:t>
              </a:r>
              <a:endParaRPr/>
            </a:p>
          </p:txBody>
        </p:sp>
        <p:sp>
          <p:nvSpPr>
            <p:cNvPr id="352" name="Google Shape;352;p41"/>
            <p:cNvSpPr/>
            <p:nvPr/>
          </p:nvSpPr>
          <p:spPr>
            <a:xfrm>
              <a:off x="1480033" y="2303611"/>
              <a:ext cx="1070891" cy="640733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41"/>
            <p:cNvSpPr/>
            <p:nvPr/>
          </p:nvSpPr>
          <p:spPr>
            <a:xfrm>
              <a:off x="1618867" y="2435503"/>
              <a:ext cx="1070891" cy="64073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41"/>
            <p:cNvSpPr txBox="1"/>
            <p:nvPr/>
          </p:nvSpPr>
          <p:spPr>
            <a:xfrm>
              <a:off x="1637633" y="2454269"/>
              <a:ext cx="1033359" cy="6032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omic Sans MS"/>
                <a:buNone/>
              </a:pPr>
              <a:r>
                <a:rPr b="1" lang="en-US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Late</a:t>
              </a:r>
              <a:r>
                <a:rPr lang="en-US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 Lactose Positive</a:t>
              </a:r>
              <a:endParaRPr/>
            </a:p>
          </p:txBody>
        </p:sp>
        <p:sp>
          <p:nvSpPr>
            <p:cNvPr id="355" name="Google Shape;355;p41"/>
            <p:cNvSpPr/>
            <p:nvPr/>
          </p:nvSpPr>
          <p:spPr>
            <a:xfrm>
              <a:off x="1371600" y="3307742"/>
              <a:ext cx="1287756" cy="597157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41"/>
            <p:cNvSpPr/>
            <p:nvPr/>
          </p:nvSpPr>
          <p:spPr>
            <a:xfrm>
              <a:off x="1510434" y="3439635"/>
              <a:ext cx="1287756" cy="597157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41"/>
            <p:cNvSpPr txBox="1"/>
            <p:nvPr/>
          </p:nvSpPr>
          <p:spPr>
            <a:xfrm>
              <a:off x="1527924" y="3457125"/>
              <a:ext cx="1252776" cy="5621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1200"/>
                <a:buFont typeface="Comic Sans MS"/>
                <a:buNone/>
              </a:pPr>
              <a:r>
                <a:rPr b="1" i="1" lang="en-US" sz="1200">
                  <a:solidFill>
                    <a:srgbClr val="C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Shigella sonnei</a:t>
              </a:r>
              <a:endParaRPr b="1" i="1" sz="12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358" name="Google Shape;358;p41"/>
            <p:cNvSpPr/>
            <p:nvPr/>
          </p:nvSpPr>
          <p:spPr>
            <a:xfrm>
              <a:off x="3777143" y="2303611"/>
              <a:ext cx="992684" cy="640733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41"/>
            <p:cNvSpPr/>
            <p:nvPr/>
          </p:nvSpPr>
          <p:spPr>
            <a:xfrm>
              <a:off x="3915977" y="2435503"/>
              <a:ext cx="992684" cy="64073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41"/>
            <p:cNvSpPr txBox="1"/>
            <p:nvPr/>
          </p:nvSpPr>
          <p:spPr>
            <a:xfrm>
              <a:off x="3934743" y="2454269"/>
              <a:ext cx="955152" cy="6032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omic Sans MS"/>
                <a:buNone/>
              </a:pPr>
              <a:r>
                <a:rPr lang="en-US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Lactose negative</a:t>
              </a:r>
              <a:endParaRPr/>
            </a:p>
          </p:txBody>
        </p:sp>
        <p:sp>
          <p:nvSpPr>
            <p:cNvPr id="361" name="Google Shape;361;p41"/>
            <p:cNvSpPr/>
            <p:nvPr/>
          </p:nvSpPr>
          <p:spPr>
            <a:xfrm>
              <a:off x="2937025" y="3307742"/>
              <a:ext cx="993609" cy="597157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41"/>
            <p:cNvSpPr/>
            <p:nvPr/>
          </p:nvSpPr>
          <p:spPr>
            <a:xfrm>
              <a:off x="3075859" y="3439635"/>
              <a:ext cx="993609" cy="597157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41"/>
            <p:cNvSpPr txBox="1"/>
            <p:nvPr/>
          </p:nvSpPr>
          <p:spPr>
            <a:xfrm>
              <a:off x="3093349" y="3457125"/>
              <a:ext cx="958629" cy="5621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omic Sans MS"/>
                <a:buNone/>
              </a:pPr>
              <a:r>
                <a:rPr lang="en-US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Indole Positive</a:t>
              </a:r>
              <a:endParaRPr/>
            </a:p>
          </p:txBody>
        </p:sp>
        <p:sp>
          <p:nvSpPr>
            <p:cNvPr id="364" name="Google Shape;364;p41"/>
            <p:cNvSpPr/>
            <p:nvPr/>
          </p:nvSpPr>
          <p:spPr>
            <a:xfrm>
              <a:off x="2687242" y="4268299"/>
              <a:ext cx="1493175" cy="475904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41"/>
            <p:cNvSpPr/>
            <p:nvPr/>
          </p:nvSpPr>
          <p:spPr>
            <a:xfrm>
              <a:off x="2826076" y="4400191"/>
              <a:ext cx="1493175" cy="475904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" name="Google Shape;366;p41"/>
            <p:cNvSpPr txBox="1"/>
            <p:nvPr/>
          </p:nvSpPr>
          <p:spPr>
            <a:xfrm>
              <a:off x="2840015" y="4414130"/>
              <a:ext cx="1465297" cy="4480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1200"/>
                <a:buFont typeface="Comic Sans MS"/>
                <a:buNone/>
              </a:pPr>
              <a:r>
                <a:rPr b="1" i="1" lang="en-US" sz="1200">
                  <a:solidFill>
                    <a:srgbClr val="C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Shigella flexnerii</a:t>
              </a:r>
              <a:endParaRPr b="1" i="1" sz="12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367" name="Google Shape;367;p41"/>
            <p:cNvSpPr/>
            <p:nvPr/>
          </p:nvSpPr>
          <p:spPr>
            <a:xfrm>
              <a:off x="4579676" y="3307742"/>
              <a:ext cx="1030270" cy="582296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41"/>
            <p:cNvSpPr/>
            <p:nvPr/>
          </p:nvSpPr>
          <p:spPr>
            <a:xfrm>
              <a:off x="4718510" y="3439635"/>
              <a:ext cx="1030270" cy="582296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41"/>
            <p:cNvSpPr txBox="1"/>
            <p:nvPr/>
          </p:nvSpPr>
          <p:spPr>
            <a:xfrm>
              <a:off x="4735565" y="3456690"/>
              <a:ext cx="996160" cy="5481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omic Sans MS"/>
                <a:buNone/>
              </a:pPr>
              <a:r>
                <a:rPr lang="en-US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Indole Negative</a:t>
              </a:r>
              <a:endParaRPr/>
            </a:p>
          </p:txBody>
        </p:sp>
        <p:sp>
          <p:nvSpPr>
            <p:cNvPr id="370" name="Google Shape;370;p41"/>
            <p:cNvSpPr/>
            <p:nvPr/>
          </p:nvSpPr>
          <p:spPr>
            <a:xfrm>
              <a:off x="4533494" y="4299616"/>
              <a:ext cx="1273449" cy="307401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" name="Google Shape;371;p41"/>
            <p:cNvSpPr/>
            <p:nvPr/>
          </p:nvSpPr>
          <p:spPr>
            <a:xfrm>
              <a:off x="4672328" y="4431508"/>
              <a:ext cx="1273449" cy="307401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41"/>
            <p:cNvSpPr txBox="1"/>
            <p:nvPr/>
          </p:nvSpPr>
          <p:spPr>
            <a:xfrm>
              <a:off x="4681331" y="4440511"/>
              <a:ext cx="1255443" cy="2893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1200"/>
                <a:buFont typeface="Comic Sans MS"/>
                <a:buNone/>
              </a:pPr>
              <a:r>
                <a:rPr b="1" i="1" lang="en-US" sz="1200">
                  <a:solidFill>
                    <a:srgbClr val="C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Shigella boydii</a:t>
              </a:r>
              <a:endParaRPr b="1" i="1" sz="12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373" name="Google Shape;373;p41"/>
            <p:cNvSpPr/>
            <p:nvPr/>
          </p:nvSpPr>
          <p:spPr>
            <a:xfrm>
              <a:off x="5423186" y="1375347"/>
              <a:ext cx="920288" cy="564864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" name="Google Shape;374;p41"/>
            <p:cNvSpPr/>
            <p:nvPr/>
          </p:nvSpPr>
          <p:spPr>
            <a:xfrm>
              <a:off x="5562021" y="1507240"/>
              <a:ext cx="920288" cy="564864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41"/>
            <p:cNvSpPr txBox="1"/>
            <p:nvPr/>
          </p:nvSpPr>
          <p:spPr>
            <a:xfrm>
              <a:off x="5578565" y="1523784"/>
              <a:ext cx="887200" cy="5317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omic Sans MS"/>
                <a:buNone/>
              </a:pPr>
              <a:r>
                <a:rPr lang="en-US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Mannital Negative </a:t>
              </a:r>
              <a:endParaRPr/>
            </a:p>
          </p:txBody>
        </p:sp>
        <p:sp>
          <p:nvSpPr>
            <p:cNvPr id="376" name="Google Shape;376;p41"/>
            <p:cNvSpPr/>
            <p:nvPr/>
          </p:nvSpPr>
          <p:spPr>
            <a:xfrm>
              <a:off x="5047497" y="2303611"/>
              <a:ext cx="1671667" cy="640733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" name="Google Shape;377;p41"/>
            <p:cNvSpPr/>
            <p:nvPr/>
          </p:nvSpPr>
          <p:spPr>
            <a:xfrm>
              <a:off x="5186331" y="2435503"/>
              <a:ext cx="1671667" cy="64073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" name="Google Shape;378;p41"/>
            <p:cNvSpPr txBox="1"/>
            <p:nvPr/>
          </p:nvSpPr>
          <p:spPr>
            <a:xfrm>
              <a:off x="5205097" y="2454269"/>
              <a:ext cx="1634135" cy="6032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1200"/>
                <a:buFont typeface="Comic Sans MS"/>
                <a:buNone/>
              </a:pPr>
              <a:r>
                <a:rPr b="1" i="1" lang="en-US" sz="1200">
                  <a:solidFill>
                    <a:srgbClr val="C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Shigella dysenteriae</a:t>
              </a:r>
              <a:endParaRPr b="1" i="1" sz="12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</p:grpSp>
      <p:sp>
        <p:nvSpPr>
          <p:cNvPr id="379" name="Google Shape;379;p41"/>
          <p:cNvSpPr txBox="1"/>
          <p:nvPr/>
        </p:nvSpPr>
        <p:spPr>
          <a:xfrm>
            <a:off x="4876800" y="946298"/>
            <a:ext cx="292740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Identification of Shigella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Shigella vs. Salmonella</a:t>
            </a:r>
            <a:endParaRPr/>
          </a:p>
        </p:txBody>
      </p:sp>
      <p:graphicFrame>
        <p:nvGraphicFramePr>
          <p:cNvPr id="385" name="Google Shape;385;p42"/>
          <p:cNvGraphicFramePr/>
          <p:nvPr/>
        </p:nvGraphicFramePr>
        <p:xfrm>
          <a:off x="2743200" y="2286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{6F4E35D4-6462-4867-A2F6-630ABBE152D4}</a:tableStyleId>
              </a:tblPr>
              <a:tblGrid>
                <a:gridCol w="1676400"/>
                <a:gridCol w="2387600"/>
                <a:gridCol w="20320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8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Feature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8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Salmonella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8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Shigella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Disease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Typhoid or non-typhoid fever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Bacillary dysentary</a:t>
                      </a:r>
                      <a:endParaRPr sz="16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Motility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Motile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Non</a:t>
                      </a: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motile</a:t>
                      </a:r>
                      <a:endParaRPr sz="16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H2S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Positive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Negative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TSI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K/A +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K/A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Infection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Systemic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Gut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Immunity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lasting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Short period, mucosal (IgA)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Toxins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endotoxin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Endotoxin and exotoxin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EHEC</a:t>
            </a:r>
            <a:endParaRPr/>
          </a:p>
        </p:txBody>
      </p:sp>
      <p:sp>
        <p:nvSpPr>
          <p:cNvPr id="114" name="Google Shape;114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EHEC - first recognized as human pathogens in 1982 when E. coli O157:H7 was identified as the cause of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two outbreaks of hemorrhagic colitis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Many other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serogroups of E. coli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, such as O26, O111, and sorbitol-fermenting O157:NM,  have been associated with cases of hemorrhagic colitis and have been classified as EHEC. 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Serotype O157:H7 is the predominant cause of EHEC-associated disease in the US and many other countries. 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All EHEC produce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factors cytotoxic (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verotoxins) to African green monkey kidney (Vero) cells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/>
          <p:nvPr>
            <p:ph type="title"/>
          </p:nvPr>
        </p:nvSpPr>
        <p:spPr>
          <a:xfrm>
            <a:off x="838200" y="365126"/>
            <a:ext cx="10515600" cy="9667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0" name="Google Shape;120;p6"/>
          <p:cNvSpPr txBox="1"/>
          <p:nvPr>
            <p:ph idx="1" type="body"/>
          </p:nvPr>
        </p:nvSpPr>
        <p:spPr>
          <a:xfrm>
            <a:off x="838200" y="1510748"/>
            <a:ext cx="10515600" cy="49821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These factors are named </a:t>
            </a:r>
            <a:r>
              <a:rPr b="1" lang="en-US" sz="2100">
                <a:latin typeface="Comic Sans MS"/>
                <a:ea typeface="Comic Sans MS"/>
                <a:cs typeface="Comic Sans MS"/>
                <a:sym typeface="Comic Sans MS"/>
              </a:rPr>
              <a:t>Stxs</a:t>
            </a:r>
            <a:r>
              <a:rPr lang="en-US" sz="2100">
                <a:latin typeface="Comic Sans MS"/>
                <a:ea typeface="Comic Sans MS"/>
                <a:cs typeface="Comic Sans MS"/>
                <a:sym typeface="Comic Sans MS"/>
              </a:rPr>
              <a:t> due to their similarity to the Stx produced by Shigella dysenteriae type 1</a:t>
            </a:r>
            <a:endParaRPr/>
          </a:p>
          <a:p>
            <a:pPr indent="-228600" lvl="0" marL="2286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 sz="2100">
                <a:latin typeface="Comic Sans MS"/>
                <a:ea typeface="Comic Sans MS"/>
                <a:cs typeface="Comic Sans MS"/>
                <a:sym typeface="Comic Sans MS"/>
              </a:rPr>
              <a:t>Production of Stxs by E. coli O157:H7 was associated with a severe/ sometimes fatal condition</a:t>
            </a:r>
            <a:r>
              <a:rPr b="1" lang="en-US" sz="2100">
                <a:latin typeface="Comic Sans MS"/>
                <a:ea typeface="Comic Sans MS"/>
                <a:cs typeface="Comic Sans MS"/>
                <a:sym typeface="Comic Sans MS"/>
              </a:rPr>
              <a:t>, Hemolytic Uremic Syndrome (HUS)</a:t>
            </a:r>
            <a:endParaRPr/>
          </a:p>
          <a:p>
            <a:pPr indent="-228600" lvl="0" marL="2286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 sz="2100">
                <a:latin typeface="Comic Sans MS"/>
                <a:ea typeface="Comic Sans MS"/>
                <a:cs typeface="Comic Sans MS"/>
                <a:sym typeface="Comic Sans MS"/>
              </a:rPr>
              <a:t>All E. coli serotypes that are capable of producing </a:t>
            </a:r>
            <a:r>
              <a:rPr b="1" lang="en-US" sz="2100">
                <a:latin typeface="Comic Sans MS"/>
                <a:ea typeface="Comic Sans MS"/>
                <a:cs typeface="Comic Sans MS"/>
                <a:sym typeface="Comic Sans MS"/>
              </a:rPr>
              <a:t>Stxs </a:t>
            </a:r>
            <a:r>
              <a:rPr lang="en-US" sz="2100">
                <a:latin typeface="Comic Sans MS"/>
                <a:ea typeface="Comic Sans MS"/>
                <a:cs typeface="Comic Sans MS"/>
                <a:sym typeface="Comic Sans MS"/>
              </a:rPr>
              <a:t>are named </a:t>
            </a:r>
            <a:r>
              <a:rPr b="1" lang="en-US" sz="2100">
                <a:latin typeface="Comic Sans MS"/>
                <a:ea typeface="Comic Sans MS"/>
                <a:cs typeface="Comic Sans MS"/>
                <a:sym typeface="Comic Sans MS"/>
              </a:rPr>
              <a:t>Shiga toxin-producing E. coli (STEC).</a:t>
            </a:r>
            <a:endParaRPr sz="7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More than 600 serotypes of STEC have been identified including:</a:t>
            </a:r>
            <a:endParaRPr/>
          </a:p>
          <a:p>
            <a:pPr indent="-228600" lvl="1" marL="6858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160 O serogroups and 50 H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types, and the list is still growing </a:t>
            </a:r>
            <a:endParaRPr/>
          </a:p>
          <a:p>
            <a:pPr indent="-228600" lvl="1" marL="6858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Only strains that cause hemorrhagic colitis are considered to be EHEC</a:t>
            </a:r>
            <a:endParaRPr/>
          </a:p>
          <a:p>
            <a:pPr indent="-228600" lvl="1" marL="6858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there are at least 130 EHEC serotypes recovered from human patients</a:t>
            </a:r>
            <a:endParaRPr/>
          </a:p>
          <a:p>
            <a:pPr indent="-228600" lvl="0" marL="2286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Major non-O157 EHEC serogroups identified in the US include O26, O45, O103,</a:t>
            </a:r>
            <a:endParaRPr/>
          </a:p>
          <a:p>
            <a:pPr indent="-228600" lvl="0" marL="2286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O111, O121, and O145 </a:t>
            </a:r>
            <a:endParaRPr/>
          </a:p>
          <a:p>
            <a:pPr indent="-1841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Enterohemorrhagic Escherichia coli (EHEC)</a:t>
            </a:r>
            <a:endParaRPr sz="3200"/>
          </a:p>
        </p:txBody>
      </p:sp>
      <p:sp>
        <p:nvSpPr>
          <p:cNvPr id="126" name="Google Shape;126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 2011, the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U.S. Department of Agriculture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decided that the presence of anyone of the 7 major STEC serovars is hazardous to consumers: </a:t>
            </a:r>
            <a:endParaRPr/>
          </a:p>
          <a:p>
            <a:pPr indent="-228600" lvl="1" marL="685800" rtl="0" algn="l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O26, O45, O103, O111, O121, O145, and O157</a:t>
            </a:r>
            <a:endParaRPr/>
          </a:p>
          <a:p>
            <a:pPr indent="-228600" lvl="1" marL="685800" rtl="0" algn="l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meats contaminated with any of these serovars cannot be sold for human consumption.</a:t>
            </a:r>
            <a:endParaRPr/>
          </a:p>
          <a:p>
            <a:pPr indent="-228600" lvl="1" marL="685800" rtl="0" algn="l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Animals, particularly dairy and beef cattle, are thought to be the carriers</a:t>
            </a:r>
            <a:endParaRPr/>
          </a:p>
          <a:p>
            <a:pPr indent="-228600" lvl="1" marL="685800" rtl="0" algn="l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Ingestion of as few as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10–100 cells can produce the disease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544" y="335067"/>
            <a:ext cx="11227982" cy="61878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"/>
          <p:cNvSpPr txBox="1"/>
          <p:nvPr>
            <p:ph type="title"/>
          </p:nvPr>
        </p:nvSpPr>
        <p:spPr>
          <a:xfrm>
            <a:off x="838200" y="365125"/>
            <a:ext cx="10515600" cy="86732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Characteristics of E. coli O157:H7 and Non-O157 EHEC</a:t>
            </a:r>
            <a:endParaRPr/>
          </a:p>
        </p:txBody>
      </p:sp>
      <p:sp>
        <p:nvSpPr>
          <p:cNvPr id="137" name="Google Shape;137;p9"/>
          <p:cNvSpPr txBox="1"/>
          <p:nvPr>
            <p:ph idx="1" type="body"/>
          </p:nvPr>
        </p:nvSpPr>
        <p:spPr>
          <a:xfrm>
            <a:off x="838200" y="1510748"/>
            <a:ext cx="10515600" cy="49821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E. coli O157:H7 - first identified as a foodborne pathogen in 1982. 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Retrospective studies on isolates obtained from cases with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bloody diarrhea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has been identified as O157:H7 (1975)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Production of Stx(s)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inability to grow well at temperatures &gt;44.5 C in E. coli broth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inability to ferment sorbitol within 24 hours 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. Non-O157 EHEC do not share the previously described growth and metabolic characteristics, but they all produce Stx(s) 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EHEC can produce: mpediatric diarrhea, copious bloody discharge (hemorrhagic colitis), and intense inflammatory response and may be complicated by HUS.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O157 EHEC infections are more likely than non-O157 EHEC infections to result in bloody diarrhea  (80% versus 45%), hospitalization (34% versus 8%), and HUS (6% versus &lt;2%)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2020-10-26T09:01:12Z</dcterms:created>
  <dc:creator>Mohammad A Farraj</dc:creator>
</cp:coreProperties>
</file>