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301" r:id="rId3"/>
    <p:sldId id="302" r:id="rId4"/>
    <p:sldId id="281" r:id="rId5"/>
    <p:sldId id="282" r:id="rId6"/>
    <p:sldId id="284" r:id="rId7"/>
    <p:sldId id="286" r:id="rId8"/>
    <p:sldId id="298" r:id="rId9"/>
    <p:sldId id="310" r:id="rId10"/>
    <p:sldId id="287" r:id="rId11"/>
    <p:sldId id="299" r:id="rId12"/>
    <p:sldId id="288" r:id="rId13"/>
    <p:sldId id="308" r:id="rId14"/>
    <p:sldId id="289" r:id="rId15"/>
    <p:sldId id="296" r:id="rId16"/>
    <p:sldId id="309" r:id="rId17"/>
    <p:sldId id="306" r:id="rId18"/>
    <p:sldId id="307" r:id="rId19"/>
    <p:sldId id="290" r:id="rId20"/>
    <p:sldId id="291" r:id="rId21"/>
    <p:sldId id="292" r:id="rId22"/>
    <p:sldId id="305" r:id="rId23"/>
    <p:sldId id="278" r:id="rId24"/>
    <p:sldId id="279" r:id="rId25"/>
    <p:sldId id="30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20"/>
    <p:restoredTop sz="94580"/>
  </p:normalViewPr>
  <p:slideViewPr>
    <p:cSldViewPr>
      <p:cViewPr varScale="1">
        <p:scale>
          <a:sx n="121" d="100"/>
          <a:sy n="121" d="100"/>
        </p:scale>
        <p:origin x="174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838A67-CADD-46D4-999D-FF21A36AC029}" type="datetimeFigureOut">
              <a:rPr lang="en-US" smtClean="0"/>
              <a:pPr/>
              <a:t>12/2/20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8AAEF9-A0EC-4035-8709-E29AC39CD9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56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AAEF9-A0EC-4035-8709-E29AC39CD92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643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140C-9817-42DF-BBF0-5216BC9DD647}" type="datetimeFigureOut">
              <a:rPr lang="en-US" smtClean="0"/>
              <a:pPr/>
              <a:t>12/2/20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7BFB-C8B5-44AB-889B-1F4D332F1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140C-9817-42DF-BBF0-5216BC9DD647}" type="datetimeFigureOut">
              <a:rPr lang="en-US" smtClean="0"/>
              <a:pPr/>
              <a:t>12/2/20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7BFB-C8B5-44AB-889B-1F4D332F1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140C-9817-42DF-BBF0-5216BC9DD647}" type="datetimeFigureOut">
              <a:rPr lang="en-US" smtClean="0"/>
              <a:pPr/>
              <a:t>12/2/20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7BFB-C8B5-44AB-889B-1F4D332F1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140C-9817-42DF-BBF0-5216BC9DD647}" type="datetimeFigureOut">
              <a:rPr lang="en-US" smtClean="0"/>
              <a:pPr/>
              <a:t>12/2/20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7BFB-C8B5-44AB-889B-1F4D332F1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140C-9817-42DF-BBF0-5216BC9DD647}" type="datetimeFigureOut">
              <a:rPr lang="en-US" smtClean="0"/>
              <a:pPr/>
              <a:t>12/2/20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7BFB-C8B5-44AB-889B-1F4D332F1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140C-9817-42DF-BBF0-5216BC9DD647}" type="datetimeFigureOut">
              <a:rPr lang="en-US" smtClean="0"/>
              <a:pPr/>
              <a:t>12/2/20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7BFB-C8B5-44AB-889B-1F4D332F1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140C-9817-42DF-BBF0-5216BC9DD647}" type="datetimeFigureOut">
              <a:rPr lang="en-US" smtClean="0"/>
              <a:pPr/>
              <a:t>12/2/20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7BFB-C8B5-44AB-889B-1F4D332F1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140C-9817-42DF-BBF0-5216BC9DD647}" type="datetimeFigureOut">
              <a:rPr lang="en-US" smtClean="0"/>
              <a:pPr/>
              <a:t>12/2/20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7BFB-C8B5-44AB-889B-1F4D332F1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140C-9817-42DF-BBF0-5216BC9DD647}" type="datetimeFigureOut">
              <a:rPr lang="en-US" smtClean="0"/>
              <a:pPr/>
              <a:t>12/2/20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7BFB-C8B5-44AB-889B-1F4D332F1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140C-9817-42DF-BBF0-5216BC9DD647}" type="datetimeFigureOut">
              <a:rPr lang="en-US" smtClean="0"/>
              <a:pPr/>
              <a:t>12/2/20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7BFB-C8B5-44AB-889B-1F4D332F1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140C-9817-42DF-BBF0-5216BC9DD647}" type="datetimeFigureOut">
              <a:rPr lang="en-US" smtClean="0"/>
              <a:pPr/>
              <a:t>12/2/20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37BFB-C8B5-44AB-889B-1F4D332F1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6140C-9817-42DF-BBF0-5216BC9DD647}" type="datetimeFigureOut">
              <a:rPr lang="en-US" smtClean="0"/>
              <a:pPr/>
              <a:t>12/2/20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37BFB-C8B5-44AB-889B-1F4D332F1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13.jpeg"/><Relationship Id="rId3" Type="http://schemas.openxmlformats.org/officeDocument/2006/relationships/image" Target="../media/image6.jpeg"/><Relationship Id="rId7" Type="http://schemas.openxmlformats.org/officeDocument/2006/relationships/image" Target="../media/image9.jpeg"/><Relationship Id="rId12" Type="http://schemas.openxmlformats.org/officeDocument/2006/relationships/hyperlink" Target="http://www.eolabs.com/uploads/images/productimages/large/PP1420-Staphylococcus_aureus.jpg" TargetMode="External"/><Relationship Id="rId2" Type="http://schemas.openxmlformats.org/officeDocument/2006/relationships/hyperlink" Target="http://www.google.ps/imgres?imgurl=http://www.bacteriainphotos.com/photo%20gallery/staphylococcus%20aureus%20B.jpg&amp;imgrefurl=http://www.bacteriainphotos.com/Staphylococcus%20aureus.html&amp;usg=__Og9io6ZOP7ZQoLuSY0xLxL2b04U=&amp;h=640&amp;w=800&amp;sz=207&amp;hl=en&amp;start=1&amp;zoom=1&amp;tbnid=aBWvHvDR-__NJM:&amp;tbnh=114&amp;tbnw=143&amp;ei=EcyQUNS-KeLW0QXEzYHQDQ&amp;prev=/search?q=s+aureus+beta+hemolysis+on+blood+agar&amp;hl=en&amp;gbv=2&amp;tbm=isch&amp;itbs=1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11" Type="http://schemas.openxmlformats.org/officeDocument/2006/relationships/image" Target="../media/image12.jpeg"/><Relationship Id="rId5" Type="http://schemas.openxmlformats.org/officeDocument/2006/relationships/hyperlink" Target="https://static.thermoscientific.com/images/F103738~wl.jpg" TargetMode="External"/><Relationship Id="rId15" Type="http://schemas.openxmlformats.org/officeDocument/2006/relationships/image" Target="../media/image14.jpeg"/><Relationship Id="rId10" Type="http://schemas.openxmlformats.org/officeDocument/2006/relationships/hyperlink" Target="http://cdn.c.photoshelter.com/img-get/I0000wWDl9p4k2IY/s/600/423551.jpg" TargetMode="External"/><Relationship Id="rId4" Type="http://schemas.openxmlformats.org/officeDocument/2006/relationships/image" Target="../media/image7.jpeg"/><Relationship Id="rId9" Type="http://schemas.openxmlformats.org/officeDocument/2006/relationships/image" Target="../media/image11.jpeg"/><Relationship Id="rId14" Type="http://schemas.openxmlformats.org/officeDocument/2006/relationships/hyperlink" Target="http://www.google.ps/imgres?imgurl=http://www.pc.maricopa.edu/Biology/rcotter/BIO%20205%20Labs/205%20Lab%20Lessonbuilders/Lab14Unknown/Catalase%20positive%20and%20negative%20results.jpg&amp;imgrefurl=http://www.pc.maricopa.edu/Biology/rcotter/BIO%20205%20Labs/205%20Lab%20Lessonbuilders/Lab14Unknown/Lab14_print.html&amp;usg=__6T-eYsV-EUOjL3-k9aaEHTvfCk8=&amp;h=428&amp;w=550&amp;sz=55&amp;hl=en&amp;start=2&amp;zoom=1&amp;tbnid=dcTL9fBermXhCM:&amp;tbnh=103&amp;tbnw=133&amp;ei=6NeQUPDmObCb1AWyhIGQCg&amp;prev=/search?q=s+aureus+catalase+test&amp;hl=en&amp;gbv=2&amp;tbm=isch&amp;itbs=1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666999"/>
            <a:ext cx="7772400" cy="1600201"/>
          </a:xfrm>
        </p:spPr>
        <p:txBody>
          <a:bodyPr>
            <a:noAutofit/>
          </a:bodyPr>
          <a:lstStyle/>
          <a:p>
            <a:br>
              <a:rPr lang="en-US" sz="3200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Foodborne Intoxications</a:t>
            </a:r>
            <a:br>
              <a:rPr lang="en-US" sz="3200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3200" i="1" dirty="0">
                <a:latin typeface="Comic Sans MS" charset="0"/>
                <a:ea typeface="Comic Sans MS" charset="0"/>
                <a:cs typeface="Comic Sans MS" charset="0"/>
              </a:rPr>
              <a:t>Staphylococcus aureus</a:t>
            </a:r>
            <a:br>
              <a:rPr lang="en-US" sz="3200" dirty="0">
                <a:latin typeface="Comic Sans MS" charset="0"/>
                <a:ea typeface="Comic Sans MS" charset="0"/>
                <a:cs typeface="Comic Sans MS" charset="0"/>
              </a:rPr>
            </a:br>
            <a:br>
              <a:rPr lang="en-US" sz="3200" dirty="0">
                <a:latin typeface="Comic Sans MS" charset="0"/>
                <a:ea typeface="Comic Sans MS" charset="0"/>
                <a:cs typeface="Comic Sans MS" charset="0"/>
              </a:rPr>
            </a:br>
            <a:endParaRPr lang="en-US" sz="3200" i="1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>
            <a:normAutofit/>
          </a:bodyPr>
          <a:lstStyle/>
          <a:p>
            <a:endParaRPr lang="en-US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pic>
        <p:nvPicPr>
          <p:cNvPr id="4" name="Picture 4" descr="nfS">
            <a:extLst>
              <a:ext uri="{FF2B5EF4-FFF2-40B4-BE49-F238E27FC236}">
                <a16:creationId xmlns:a16="http://schemas.microsoft.com/office/drawing/2014/main" id="{E213208C-8C12-834C-9733-58DFC16629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367303"/>
            <a:ext cx="2190750" cy="2071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Disease and Symptoms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Staph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toxins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cause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gastroenteritis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A healthy adult has to consume about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30 g/mL of food containing 100-200 ng toxins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produced by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10</a:t>
            </a:r>
            <a:r>
              <a:rPr lang="en-US" sz="2000" b="1" baseline="30000" dirty="0">
                <a:latin typeface="Comic Sans MS" charset="0"/>
                <a:ea typeface="Comic Sans MS" charset="0"/>
                <a:cs typeface="Comic Sans MS" charset="0"/>
              </a:rPr>
              <a:t>6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-10</a:t>
            </a:r>
            <a:r>
              <a:rPr lang="en-US" sz="2000" b="1" baseline="30000" dirty="0">
                <a:latin typeface="Comic Sans MS" charset="0"/>
                <a:ea typeface="Comic Sans MS" charset="0"/>
                <a:cs typeface="Comic Sans MS" charset="0"/>
              </a:rPr>
              <a:t>7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cells/g or mL, (less in infants and the old )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Upon consumption, the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toxin stimulates </a:t>
            </a:r>
            <a:r>
              <a:rPr lang="en-US" sz="2000" b="1" dirty="0" err="1">
                <a:latin typeface="Comic Sans MS" charset="0"/>
                <a:ea typeface="Comic Sans MS" charset="0"/>
                <a:cs typeface="Comic Sans MS" charset="0"/>
              </a:rPr>
              <a:t>vagus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nerve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in stomach and induces severe vomiting 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symptoms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occur within 1-4 h, a range of 30 m - 8 h, and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directly related to potency and amounts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ingested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The disease lasts for about 1-2 d and is rarely fatal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Disease and symptoms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096000" cy="452596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The primary symptoms are due to stimulation of the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autonomic nervous system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by the toxins:</a:t>
            </a:r>
          </a:p>
          <a:p>
            <a:pPr lvl="1"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salivation,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nausea and vomiting (emetic effect of SEs)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, abdominal cramps, and diarrhea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Secondary symptoms are:</a:t>
            </a:r>
          </a:p>
          <a:p>
            <a:pPr lvl="1"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sweating, chills, headache, and dehydration</a:t>
            </a:r>
          </a:p>
          <a:p>
            <a:endParaRPr lang="en-US" sz="2400" dirty="0"/>
          </a:p>
        </p:txBody>
      </p:sp>
      <p:pic>
        <p:nvPicPr>
          <p:cNvPr id="1026" name="Picture 2" descr="http://www.differencebetween.info/sites/default/files/images/3/vomitin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1143000"/>
            <a:ext cx="2381250" cy="2419351"/>
          </a:xfrm>
          <a:prstGeom prst="rect">
            <a:avLst/>
          </a:prstGeom>
          <a:noFill/>
        </p:spPr>
      </p:pic>
      <p:pic>
        <p:nvPicPr>
          <p:cNvPr id="1028" name="Picture 4" descr="http://www.visualdx.com/view/diagnosis/staphylococcal_enterotoxin_b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3886200"/>
            <a:ext cx="2933700" cy="22002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Food Association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Many foods have been implicated with staph foodborne outbreaks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Staph grows in the food and produces toxins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without adversely affecting the acceptance quality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Types of foods associated with staph gastroenteritis:</a:t>
            </a:r>
          </a:p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protein-rich foods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foods that have been temperature abused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Some of these foods include: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ham, corned beef, salami, bacon, barbecued meat, Turkey, chicken, eggs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salads, baking products containing cream, custard (puddings), salad dressings, sauces, and cheeses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BB54A1F-B7F2-7F40-8DAF-2A429C2066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47" y="1143000"/>
            <a:ext cx="8666809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2962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Food Association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Three major contributing factors in the outbreaks</a:t>
            </a:r>
          </a:p>
          <a:p>
            <a:pPr lvl="1"/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improper holding temperature</a:t>
            </a:r>
          </a:p>
          <a:p>
            <a:pPr lvl="1"/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poor personal hygiene</a:t>
            </a:r>
          </a:p>
          <a:p>
            <a:pPr lvl="1"/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contaminated equipment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A high percentage of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outbreaks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occurred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between May and October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with the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highest frequency in August</a:t>
            </a:r>
          </a:p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imported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raw or processed food that has been contaminated with   S. aureus toxin</a:t>
            </a:r>
            <a:endParaRPr lang="en-US" sz="2000" i="1" dirty="0">
              <a:latin typeface="Comic Sans MS" charset="0"/>
              <a:ea typeface="Comic Sans MS" charset="0"/>
              <a:cs typeface="Comic Sans MS" charset="0"/>
            </a:endParaRP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six outbreaks of staph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gastroenteritis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in 1989  in the US  from consumption of dishes prepared using enterotoxin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canned mushrooms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processed in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China</a:t>
            </a:r>
            <a:endParaRPr lang="en-US" sz="2000" b="1" i="1" dirty="0">
              <a:latin typeface="Comic Sans MS" charset="0"/>
              <a:ea typeface="Comic Sans MS" charset="0"/>
              <a:cs typeface="Comic Sans MS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Sources of</a:t>
            </a:r>
            <a:r>
              <a:rPr lang="en-US" sz="3200" i="1" dirty="0">
                <a:latin typeface="Comic Sans MS" charset="0"/>
                <a:ea typeface="Comic Sans MS" charset="0"/>
                <a:cs typeface="Comic Sans MS" charset="0"/>
              </a:rPr>
              <a:t> S. aureus</a:t>
            </a:r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 food contamination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b="1" dirty="0">
                <a:latin typeface="Comic Sans MS" charset="0"/>
                <a:ea typeface="Comic Sans MS" charset="0"/>
                <a:cs typeface="Comic Sans MS" charset="0"/>
              </a:rPr>
              <a:t>Animals</a:t>
            </a:r>
          </a:p>
          <a:p>
            <a:pPr lvl="1">
              <a:lnSpc>
                <a:spcPct val="150000"/>
              </a:lnSpc>
            </a:pPr>
            <a:r>
              <a:rPr lang="en-US" sz="2200" b="1" dirty="0">
                <a:latin typeface="Comic Sans MS" charset="0"/>
                <a:ea typeface="Comic Sans MS" charset="0"/>
                <a:cs typeface="Comic Sans MS" charset="0"/>
              </a:rPr>
              <a:t>Mastitis</a:t>
            </a:r>
            <a:r>
              <a:rPr lang="en-US" sz="2200" dirty="0">
                <a:latin typeface="Comic Sans MS" charset="0"/>
                <a:ea typeface="Comic Sans MS" charset="0"/>
                <a:cs typeface="Comic Sans MS" charset="0"/>
              </a:rPr>
              <a:t> in cows is most commonly caused by S. </a:t>
            </a:r>
            <a:r>
              <a:rPr lang="en-US" sz="2200" dirty="0" err="1">
                <a:latin typeface="Comic Sans MS" charset="0"/>
                <a:ea typeface="Comic Sans MS" charset="0"/>
                <a:cs typeface="Comic Sans MS" charset="0"/>
              </a:rPr>
              <a:t>aureus</a:t>
            </a:r>
            <a:endParaRPr lang="en-US" sz="2200" dirty="0">
              <a:latin typeface="Comic Sans MS" charset="0"/>
              <a:ea typeface="Comic Sans MS" charset="0"/>
              <a:cs typeface="Comic Sans MS" charset="0"/>
            </a:endParaRPr>
          </a:p>
          <a:p>
            <a:pPr lvl="1">
              <a:lnSpc>
                <a:spcPct val="150000"/>
              </a:lnSpc>
            </a:pPr>
            <a:r>
              <a:rPr lang="en-US" sz="2200" dirty="0">
                <a:latin typeface="Comic Sans MS" charset="0"/>
                <a:ea typeface="Comic Sans MS" charset="0"/>
                <a:cs typeface="Comic Sans MS" charset="0"/>
              </a:rPr>
              <a:t>it is a serious problem for dairy industry – costly</a:t>
            </a:r>
          </a:p>
          <a:p>
            <a:pPr lvl="1">
              <a:lnSpc>
                <a:spcPct val="150000"/>
              </a:lnSpc>
            </a:pPr>
            <a:r>
              <a:rPr lang="en-US" sz="2200" dirty="0">
                <a:latin typeface="Comic Sans MS" charset="0"/>
                <a:ea typeface="Comic Sans MS" charset="0"/>
                <a:cs typeface="Comic Sans MS" charset="0"/>
              </a:rPr>
              <a:t>Contaminate drinking milk and dairy products</a:t>
            </a:r>
          </a:p>
          <a:p>
            <a:pPr>
              <a:lnSpc>
                <a:spcPct val="150000"/>
              </a:lnSpc>
            </a:pPr>
            <a:r>
              <a:rPr lang="en-US" sz="2200" b="1" dirty="0">
                <a:latin typeface="Comic Sans MS" charset="0"/>
                <a:ea typeface="Comic Sans MS" charset="0"/>
                <a:cs typeface="Comic Sans MS" charset="0"/>
              </a:rPr>
              <a:t>Canning</a:t>
            </a:r>
          </a:p>
          <a:p>
            <a:pPr lvl="1">
              <a:lnSpc>
                <a:spcPct val="150000"/>
              </a:lnSpc>
            </a:pPr>
            <a:r>
              <a:rPr lang="en-US" sz="2200" dirty="0">
                <a:latin typeface="Comic Sans MS" charset="0"/>
                <a:ea typeface="Comic Sans MS" charset="0"/>
                <a:cs typeface="Comic Sans MS" charset="0"/>
              </a:rPr>
              <a:t>Inadequate storage of foods before processing</a:t>
            </a:r>
          </a:p>
          <a:p>
            <a:pPr lvl="1">
              <a:lnSpc>
                <a:spcPct val="150000"/>
              </a:lnSpc>
            </a:pPr>
            <a:r>
              <a:rPr lang="en-US" sz="2200" b="1" dirty="0">
                <a:latin typeface="Comic Sans MS" charset="0"/>
                <a:ea typeface="Comic Sans MS" charset="0"/>
                <a:cs typeface="Comic Sans MS" charset="0"/>
              </a:rPr>
              <a:t>Storage in plastic bags</a:t>
            </a:r>
            <a:r>
              <a:rPr lang="en-US" sz="2200" dirty="0">
                <a:latin typeface="Comic Sans MS" charset="0"/>
                <a:ea typeface="Comic Sans MS" charset="0"/>
                <a:cs typeface="Comic Sans MS" charset="0"/>
              </a:rPr>
              <a:t> – created anaerobic conditions</a:t>
            </a:r>
          </a:p>
          <a:p>
            <a:pPr lvl="1">
              <a:lnSpc>
                <a:spcPct val="150000"/>
              </a:lnSpc>
            </a:pPr>
            <a:r>
              <a:rPr lang="en-US" sz="2200" b="1" dirty="0">
                <a:latin typeface="Comic Sans MS" charset="0"/>
                <a:ea typeface="Comic Sans MS" charset="0"/>
                <a:cs typeface="Comic Sans MS" charset="0"/>
              </a:rPr>
              <a:t>Staph can grow and produce toxins without causing food spoilage</a:t>
            </a:r>
          </a:p>
          <a:p>
            <a:pPr lvl="1"/>
            <a:endParaRPr lang="en-US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42A1A-E1AD-E24E-8664-F85EE6047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omic Sans MS" panose="030F0902030302020204" pitchFamily="66" charset="0"/>
              </a:rPr>
              <a:t>Foodborne outbreaks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D1F93-26DE-0342-A3F1-358A4E0D4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45162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200" b="1" dirty="0">
                <a:latin typeface="Comic Sans MS" panose="030F0902030302020204" pitchFamily="66" charset="0"/>
              </a:rPr>
              <a:t>Incidence of SFP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200" dirty="0">
                <a:latin typeface="Comic Sans MS" panose="030F0902030302020204" pitchFamily="66" charset="0"/>
              </a:rPr>
              <a:t>isolated cases or outbreaks affecting large number of people.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200" dirty="0">
                <a:latin typeface="Comic Sans MS" panose="030F0902030302020204" pitchFamily="66" charset="0"/>
              </a:rPr>
              <a:t>self limiting, not an officially reportable disease, ~ 1-5% of all SFP cases are reported in the US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200" dirty="0">
                <a:latin typeface="Comic Sans MS" panose="030F0902030302020204" pitchFamily="66" charset="0"/>
              </a:rPr>
              <a:t>Staph account for ~14% of total of foodborne disease outbreaks in the US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200" dirty="0">
                <a:latin typeface="Comic Sans MS" panose="030F0902030302020204" pitchFamily="66" charset="0"/>
              </a:rPr>
              <a:t>study by U.S. Department of Agriculture more than 1.5 million cases of SFP occurred in one year-1993, result in 1,210 deaths and cost $1.2 billion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200" dirty="0">
                <a:latin typeface="Comic Sans MS" panose="030F0902030302020204" pitchFamily="66" charset="0"/>
              </a:rPr>
              <a:t>an average of ~ 25 major outbreaks of SFP reported annually in the US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200" dirty="0">
                <a:latin typeface="Comic Sans MS" panose="030F0902030302020204" pitchFamily="66" charset="0"/>
              </a:rPr>
              <a:t>Occurrence of SFP is cyclical, the highest incidence occurs in late summer, when food is stored improperly. A second peak occurs in November and December associated with holidays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400" dirty="0">
                <a:latin typeface="Comic Sans MS" panose="030F0902030302020204" pitchFamily="66" charset="0"/>
              </a:rPr>
              <a:t>Outbreaks due to improper manufacturing of canned corned beef have been reported in England, Brazil, Argentina,, Europe, Australia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400" dirty="0">
                <a:latin typeface="Comic Sans MS" panose="030F0902030302020204" pitchFamily="66" charset="0"/>
              </a:rPr>
              <a:t>Cases in Great Britain have been attributed to </a:t>
            </a:r>
            <a:r>
              <a:rPr lang="en-US" sz="4400" b="1" dirty="0">
                <a:latin typeface="Comic Sans MS" panose="030F0902030302020204" pitchFamily="66" charset="0"/>
              </a:rPr>
              <a:t>contaminated milk </a:t>
            </a:r>
            <a:r>
              <a:rPr lang="en-US" sz="4400" dirty="0">
                <a:latin typeface="Comic Sans MS" panose="030F0902030302020204" pitchFamily="66" charset="0"/>
              </a:rPr>
              <a:t>and cheese produced from milk from </a:t>
            </a:r>
            <a:r>
              <a:rPr lang="en-US" sz="4400" dirty="0" err="1">
                <a:latin typeface="Comic Sans MS" panose="030F0902030302020204" pitchFamily="66" charset="0"/>
              </a:rPr>
              <a:t>mastitic</a:t>
            </a:r>
            <a:r>
              <a:rPr lang="en-US" sz="4400" dirty="0">
                <a:latin typeface="Comic Sans MS" panose="030F0902030302020204" pitchFamily="66" charset="0"/>
              </a:rPr>
              <a:t> sheep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400" dirty="0">
                <a:latin typeface="Comic Sans MS" panose="030F0902030302020204" pitchFamily="66" charset="0"/>
              </a:rPr>
              <a:t>In some countries, </a:t>
            </a:r>
            <a:r>
              <a:rPr lang="en-US" sz="4400" b="1" dirty="0">
                <a:latin typeface="Comic Sans MS" panose="030F0902030302020204" pitchFamily="66" charset="0"/>
              </a:rPr>
              <a:t>ice cream has been a major vehicle of SFP</a:t>
            </a:r>
            <a:r>
              <a:rPr lang="en-US" sz="4400" dirty="0">
                <a:latin typeface="Comic Sans MS" panose="030F0902030302020204" pitchFamily="66" charset="0"/>
              </a:rPr>
              <a:t>. </a:t>
            </a:r>
          </a:p>
          <a:p>
            <a:endParaRPr lang="en-US" sz="4200" dirty="0">
              <a:latin typeface="Comic Sans MS" panose="030F0902030302020204" pitchFamily="66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1074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17FDC-C5AC-2747-9FC2-87ADF5A3B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Reservoirs</a:t>
            </a:r>
            <a:br>
              <a:rPr lang="en-US" b="1" dirty="0"/>
            </a:br>
            <a:r>
              <a:rPr lang="en-US" sz="2700" dirty="0">
                <a:latin typeface="Comic Sans MS" panose="030F0902030302020204" pitchFamily="66" charset="0"/>
              </a:rPr>
              <a:t>Sources of Staphylococcal Food Contamination</a:t>
            </a:r>
            <a:endParaRPr lang="en-US" sz="2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7F690-0F9D-1E4D-A3D6-CD33A2961B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Humans - main reservoir for staph involved in human disease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i="1" dirty="0">
                <a:latin typeface="Comic Sans MS" panose="030F0902030302020204" pitchFamily="66" charset="0"/>
              </a:rPr>
              <a:t>S. aureus</a:t>
            </a:r>
            <a:r>
              <a:rPr lang="en-US" sz="8000" dirty="0">
                <a:latin typeface="Comic Sans MS" panose="030F0902030302020204" pitchFamily="66" charset="0"/>
              </a:rPr>
              <a:t>.– normally inhabit the external regions of the body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Colonized individuals- may be carriers - are important source for dissemination of staph to others and to food.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In humans - </a:t>
            </a:r>
            <a:r>
              <a:rPr lang="en-US" sz="8000" b="1" dirty="0">
                <a:latin typeface="Comic Sans MS" panose="030F0902030302020204" pitchFamily="66" charset="0"/>
              </a:rPr>
              <a:t>anterior nares (20-40% carriage rate) </a:t>
            </a:r>
            <a:r>
              <a:rPr lang="en-US" sz="8000" dirty="0">
                <a:latin typeface="Comic Sans MS" panose="030F0902030302020204" pitchFamily="66" charset="0"/>
              </a:rPr>
              <a:t>are predominant site of colonization, the skin or perineum.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 Dissemination of </a:t>
            </a:r>
            <a:r>
              <a:rPr lang="en-US" sz="8000" i="1" dirty="0">
                <a:latin typeface="Comic Sans MS" panose="030F0902030302020204" pitchFamily="66" charset="0"/>
              </a:rPr>
              <a:t>S. aureus </a:t>
            </a:r>
            <a:r>
              <a:rPr lang="en-US" sz="8000" dirty="0">
                <a:latin typeface="Comic Sans MS" panose="030F0902030302020204" pitchFamily="66" charset="0"/>
              </a:rPr>
              <a:t>among humans and from humans to food can occur by direct contact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Today, most sources of SFP are traced to humans who contaminate food during preparation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i="1" dirty="0">
                <a:latin typeface="Comic Sans MS" panose="030F0902030302020204" pitchFamily="66" charset="0"/>
              </a:rPr>
              <a:t>S. aureus </a:t>
            </a:r>
            <a:r>
              <a:rPr lang="en-US" sz="8000" dirty="0">
                <a:latin typeface="Comic Sans MS" panose="030F0902030302020204" pitchFamily="66" charset="0"/>
              </a:rPr>
              <a:t>may be introduced into food by contaminated equipment during processing- grinders, knives, storage utensils, cutting blocks, and saw blades</a:t>
            </a:r>
          </a:p>
        </p:txBody>
      </p:sp>
    </p:spTree>
    <p:extLst>
      <p:ext uri="{BB962C8B-B14F-4D97-AF65-F5344CB8AC3E}">
        <p14:creationId xmlns:p14="http://schemas.microsoft.com/office/powerpoint/2010/main" val="9201549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17266-984E-6F47-A3D4-46A771BBD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anose="030F0902030302020204" pitchFamily="66" charset="0"/>
              </a:rPr>
              <a:t>Reservoirs</a:t>
            </a:r>
            <a:br>
              <a:rPr lang="en-US" b="1" dirty="0">
                <a:latin typeface="Comic Sans MS" panose="030F0902030302020204" pitchFamily="66" charset="0"/>
              </a:rPr>
            </a:br>
            <a:r>
              <a:rPr lang="en-US" sz="2700" dirty="0">
                <a:latin typeface="Comic Sans MS" panose="030F0902030302020204" pitchFamily="66" charset="0"/>
              </a:rPr>
              <a:t>Sources of Staphylococcal Food Contamination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3B1E5F-B3B9-AF4A-9448-CF8BF29BA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98316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A survey of over 700 foodborne disease outbreaks most associated with food poisoning: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(</a:t>
            </a:r>
            <a:r>
              <a:rPr lang="en-US" sz="2000" dirty="0" err="1">
                <a:latin typeface="Comic Sans MS" panose="030F0902030302020204" pitchFamily="66" charset="0"/>
              </a:rPr>
              <a:t>i</a:t>
            </a:r>
            <a:r>
              <a:rPr lang="en-US" sz="2000" dirty="0">
                <a:latin typeface="Comic Sans MS" panose="030F0902030302020204" pitchFamily="66" charset="0"/>
              </a:rPr>
              <a:t>) inadequate refrigeration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(ii) preparation of foods far in advance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(iii) poor personal hygiene- not washing hands/instruments properly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(iv) inadequate cooking or heating of food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(v) prolonged use of warming plates when serving foods, a practice that promotes staph growth and SE production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Animals are important source of </a:t>
            </a:r>
            <a:r>
              <a:rPr lang="en-US" sz="2000" i="1" dirty="0">
                <a:latin typeface="Comic Sans MS" panose="030F0902030302020204" pitchFamily="66" charset="0"/>
              </a:rPr>
              <a:t>S. aureus, </a:t>
            </a:r>
            <a:r>
              <a:rPr lang="en-US" sz="2000" dirty="0">
                <a:latin typeface="Comic Sans MS" panose="030F0902030302020204" pitchFamily="66" charset="0"/>
              </a:rPr>
              <a:t>causes mastitis (infection of mammary tissue)-serious problem for dairy industry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bovine mastitis is the most costly disease of animal agriculture in the US, a public health concern- staph may contaminate milk/dairy products</a:t>
            </a:r>
            <a:r>
              <a:rPr lang="en-US" sz="2000" i="1" dirty="0">
                <a:latin typeface="Comic Sans MS" panose="030F0902030302020204" pitchFamily="66" charset="0"/>
              </a:rPr>
              <a:t> </a:t>
            </a:r>
            <a:r>
              <a:rPr lang="en-US" sz="2000" dirty="0">
                <a:latin typeface="Comic Sans MS" panose="030F0902030302020204" pitchFamily="66" charset="0"/>
              </a:rPr>
              <a:t>prior or during processing. </a:t>
            </a:r>
          </a:p>
        </p:txBody>
      </p:sp>
    </p:spTree>
    <p:extLst>
      <p:ext uri="{BB962C8B-B14F-4D97-AF65-F5344CB8AC3E}">
        <p14:creationId xmlns:p14="http://schemas.microsoft.com/office/powerpoint/2010/main" val="7661387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Prevention (reduction) of the Disease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48006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S. aureus is found in many foods</a:t>
            </a:r>
          </a:p>
          <a:p>
            <a:pPr>
              <a:lnSpc>
                <a:spcPct val="120000"/>
              </a:lnSpc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impossible to produce foods free of  S. aureus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Eating a food with 100-500 cells/g , ml will not make us sick</a:t>
            </a:r>
          </a:p>
          <a:p>
            <a:pPr lvl="1">
              <a:lnSpc>
                <a:spcPct val="120000"/>
              </a:lnSpc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unless the food has large amounts of preformed toxin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Incidents of S. aureus food poisoning can be avoided:</a:t>
            </a:r>
          </a:p>
          <a:p>
            <a:pPr>
              <a:lnSpc>
                <a:spcPct val="120000"/>
              </a:lnSpc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reduce initial load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of </a:t>
            </a:r>
            <a:r>
              <a:rPr lang="en-US" sz="2000" i="1" dirty="0">
                <a:latin typeface="Comic Sans MS" charset="0"/>
                <a:ea typeface="Comic Sans MS" charset="0"/>
                <a:cs typeface="Comic Sans MS" charset="0"/>
              </a:rPr>
              <a:t>Staph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in food by selecting good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quality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raw materials/ingredients,</a:t>
            </a:r>
          </a:p>
          <a:p>
            <a:pPr>
              <a:lnSpc>
                <a:spcPct val="120000"/>
              </a:lnSpc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sanitation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of the food environments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proper personal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hygiene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among the food handlers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People with respiratory diseases/S. aureus nasal carriers, any skin disease -rash, boils should not handle the food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9EF5B-219D-6048-8EBF-CDD962E45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anose="030F0902030302020204" pitchFamily="66" charset="0"/>
              </a:rPr>
              <a:t>Staph aureus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2BDD1-E907-2A46-9714-2BC79D0E4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one of the most prevalent causes of gastroenteritis worldwide.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results from ingestion of one or more preformed </a:t>
            </a:r>
            <a:r>
              <a:rPr lang="en-US" sz="8000" b="1" dirty="0">
                <a:latin typeface="Comic Sans MS" panose="030F0902030302020204" pitchFamily="66" charset="0"/>
              </a:rPr>
              <a:t>staph- enterotoxins (SEs) </a:t>
            </a:r>
            <a:r>
              <a:rPr lang="en-US" sz="8000" dirty="0">
                <a:latin typeface="Comic Sans MS" panose="030F0902030302020204" pitchFamily="66" charset="0"/>
              </a:rPr>
              <a:t>in staph-contaminated food.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This form of food poisoning is considered an </a:t>
            </a:r>
            <a:r>
              <a:rPr lang="en-US" sz="8000" b="1" dirty="0">
                <a:latin typeface="Comic Sans MS" panose="030F0902030302020204" pitchFamily="66" charset="0"/>
              </a:rPr>
              <a:t>intoxication</a:t>
            </a:r>
            <a:r>
              <a:rPr lang="en-US" sz="8000" dirty="0">
                <a:latin typeface="Comic Sans MS" panose="030F0902030302020204" pitchFamily="66" charset="0"/>
              </a:rPr>
              <a:t>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does not involve infection and growth of the bacteria in the host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To understand SFP etiology, in 1930 </a:t>
            </a:r>
            <a:r>
              <a:rPr lang="en-US" sz="8000" dirty="0" err="1">
                <a:latin typeface="Comic Sans MS" panose="030F0902030302020204" pitchFamily="66" charset="0"/>
              </a:rPr>
              <a:t>Dack</a:t>
            </a:r>
            <a:r>
              <a:rPr lang="en-US" sz="8000" dirty="0">
                <a:latin typeface="Comic Sans MS" panose="030F0902030302020204" pitchFamily="66" charset="0"/>
              </a:rPr>
              <a:t> et al., voluntarily consumed supernatants from cultures of “a </a:t>
            </a:r>
            <a:r>
              <a:rPr lang="en-US" sz="8000" b="1" dirty="0">
                <a:latin typeface="Comic Sans MS" panose="030F0902030302020204" pitchFamily="66" charset="0"/>
              </a:rPr>
              <a:t>yellow hemolytic </a:t>
            </a:r>
            <a:r>
              <a:rPr lang="en-US" sz="8000" dirty="0">
                <a:latin typeface="Comic Sans MS" panose="030F0902030302020204" pitchFamily="66" charset="0"/>
              </a:rPr>
              <a:t>staphylococcus” grown from contaminated sponge cake.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Upon ingestion, </a:t>
            </a:r>
            <a:r>
              <a:rPr lang="en-US" sz="8000" dirty="0" err="1">
                <a:latin typeface="Comic Sans MS" panose="030F0902030302020204" pitchFamily="66" charset="0"/>
              </a:rPr>
              <a:t>Dack</a:t>
            </a:r>
            <a:r>
              <a:rPr lang="en-US" sz="8000" dirty="0">
                <a:latin typeface="Comic Sans MS" panose="030F0902030302020204" pitchFamily="66" charset="0"/>
              </a:rPr>
              <a:t> became ill with vomiting, abdominal cramps, and diarrhea -  </a:t>
            </a:r>
            <a:r>
              <a:rPr lang="en-US" sz="8000" b="1" dirty="0">
                <a:latin typeface="Comic Sans MS" panose="030F0902030302020204" pitchFamily="66" charset="0"/>
              </a:rPr>
              <a:t>staph toxin</a:t>
            </a:r>
            <a:r>
              <a:rPr lang="en-US" sz="8000" dirty="0">
                <a:latin typeface="Comic Sans MS" panose="030F0902030302020204" pitchFamily="66" charset="0"/>
              </a:rPr>
              <a:t> exerted the effect on the GI tract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8000" dirty="0">
                <a:latin typeface="Comic Sans MS" panose="030F0902030302020204" pitchFamily="66" charset="0"/>
              </a:rPr>
              <a:t>its activity was “not destroyed by heating for 30 minutes at 100°C.”  (Heat stable)</a:t>
            </a:r>
          </a:p>
          <a:p>
            <a:endParaRPr lang="en-US" sz="8000" i="1" dirty="0">
              <a:latin typeface="Comic Sans MS" panose="030F0902030302020204" pitchFamily="66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3807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Prevention (reduction) of the Disease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products should be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heat-treated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to ensure killing of the live cells, recontamination should be avoided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Chill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processed products/ready-to-eat foods to &lt; 5°C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quickly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inside  of the food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should reach the chilled temperature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within 1 h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Avoid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temperature abuse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of food and long storage at RT before eating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once the heat-stable toxins are formed, heating of food  before eating will not ensure safety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Identification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Autofit/>
          </a:bodyPr>
          <a:lstStyle/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Tests must be done to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associate food with staph/toxin:</a:t>
            </a:r>
            <a:endParaRPr lang="en-US" sz="2000" dirty="0"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food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,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vomit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samples should be analyzed for  the presence of   </a:t>
            </a:r>
            <a:r>
              <a:rPr lang="en-US" sz="2000" b="1" i="1" dirty="0">
                <a:latin typeface="Comic Sans MS" charset="0"/>
                <a:ea typeface="Comic Sans MS" charset="0"/>
                <a:cs typeface="Comic Sans MS" charset="0"/>
              </a:rPr>
              <a:t>S. aureus cells and </a:t>
            </a:r>
            <a:r>
              <a:rPr lang="en-US" sz="2000" i="1" dirty="0" err="1">
                <a:latin typeface="Comic Sans MS" charset="0"/>
                <a:ea typeface="Comic Sans MS" charset="0"/>
                <a:cs typeface="Comic Sans MS" charset="0"/>
              </a:rPr>
              <a:t>entero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toxins</a:t>
            </a:r>
            <a:endParaRPr lang="en-US" sz="2000" dirty="0"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Enumeration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to determine the load of viable cells of </a:t>
            </a:r>
            <a:r>
              <a:rPr lang="en-US" sz="2000" i="1" dirty="0">
                <a:latin typeface="Comic Sans MS" charset="0"/>
                <a:ea typeface="Comic Sans MS" charset="0"/>
                <a:cs typeface="Comic Sans MS" charset="0"/>
              </a:rPr>
              <a:t>S. aureus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Biochemical tests: 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Hemolysis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Coagulase +, 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Lysostaphene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and 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Novobiocin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sensitive</a:t>
            </a:r>
          </a:p>
          <a:p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thermonuclease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reactions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Mannitol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fermenter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– salt tolerance (10-15%)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Ability to produce 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enterotoxin</a:t>
            </a:r>
            <a:endParaRPr lang="en-US" sz="2000" dirty="0"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en-US" sz="2000" b="1" dirty="0" err="1">
                <a:latin typeface="Comic Sans MS" charset="0"/>
                <a:ea typeface="Comic Sans MS" charset="0"/>
                <a:cs typeface="Comic Sans MS" charset="0"/>
              </a:rPr>
              <a:t>Enterotoxins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Identification by ELISA</a:t>
            </a:r>
          </a:p>
          <a:p>
            <a:pPr>
              <a:buNone/>
            </a:pPr>
            <a:endParaRPr lang="en-US" sz="2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2DDDF84-21AD-A047-B091-F6F75A8CDBEB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990600"/>
            <a:ext cx="4587875" cy="5040312"/>
          </a:xfrm>
        </p:spPr>
      </p:pic>
    </p:spTree>
    <p:extLst>
      <p:ext uri="{BB962C8B-B14F-4D97-AF65-F5344CB8AC3E}">
        <p14:creationId xmlns:p14="http://schemas.microsoft.com/office/powerpoint/2010/main" val="27749274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Microbiology</a:t>
            </a:r>
          </a:p>
        </p:txBody>
      </p:sp>
      <p:pic>
        <p:nvPicPr>
          <p:cNvPr id="30722" name="Picture 2" descr="http://t3.gstatic.com/images?q=tbn:ANd9GcSR-Cy5Ytm1R96Nb0jOJo2QPd3d_U-Aci9jxShQNNnS1pMGQbjwh4g53Vdw">
            <a:hlinkClick r:id="rId2" invalidUrl="http://www.google.ps/imgres?imgurl=http://www.bacteriainphotos.com/photo gallery/staphylococcus aureus B.jpg&amp;imgrefurl=http://www.bacteriainphotos.com/Staphylococcus aureus.html&amp;usg=__Og9io6ZOP7ZQoLuSY0xLxL2b04U=&amp;h=640&amp;w=800&amp;sz=207&amp;hl=en&amp;start=1&amp;zoom=1&amp;tbnid=aBWvHvDR-__NJM:&amp;tbnh=114&amp;tbnw=143&amp;ei=EcyQUNS-KeLW0QXEzYHQDQ&amp;prev=/search?q=s+aureus+beta+hemolysis+on+blood+agar&amp;hl=en&amp;gbv=2&amp;tbm=isch&amp;itbs=1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057400"/>
            <a:ext cx="2198437" cy="1752600"/>
          </a:xfrm>
          <a:prstGeom prst="rect">
            <a:avLst/>
          </a:prstGeom>
          <a:noFill/>
        </p:spPr>
      </p:pic>
      <p:pic>
        <p:nvPicPr>
          <p:cNvPr id="30726" name="Picture 6" descr="http://www.uwyo.edu/molb2210_lab/images/msa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2057400"/>
            <a:ext cx="3362014" cy="1752600"/>
          </a:xfrm>
          <a:prstGeom prst="rect">
            <a:avLst/>
          </a:prstGeom>
          <a:noFill/>
        </p:spPr>
      </p:pic>
      <p:pic>
        <p:nvPicPr>
          <p:cNvPr id="30728" name="Picture 8" descr="Image  1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34000" y="2057400"/>
            <a:ext cx="1752600" cy="1752601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5486400" y="1600200"/>
            <a:ext cx="12758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/>
              <a:t>DNase</a:t>
            </a:r>
            <a:r>
              <a:rPr lang="en-US" sz="1200" b="1" dirty="0"/>
              <a:t> Test Agar </a:t>
            </a:r>
          </a:p>
          <a:p>
            <a:r>
              <a:rPr lang="en-US" sz="1200" b="1" dirty="0"/>
              <a:t>w/</a:t>
            </a:r>
            <a:r>
              <a:rPr lang="en-US" sz="1200" b="1" dirty="0" err="1"/>
              <a:t>Toluidine</a:t>
            </a:r>
            <a:r>
              <a:rPr lang="en-US" sz="1200" b="1" dirty="0"/>
              <a:t> Blue</a:t>
            </a:r>
          </a:p>
        </p:txBody>
      </p:sp>
      <p:pic>
        <p:nvPicPr>
          <p:cNvPr id="30730" name="Picture 10" descr="Mise en évidence de la DNas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91869" y="2057400"/>
            <a:ext cx="2252131" cy="1676400"/>
          </a:xfrm>
          <a:prstGeom prst="rect">
            <a:avLst/>
          </a:prstGeom>
          <a:noFill/>
        </p:spPr>
      </p:pic>
      <p:pic>
        <p:nvPicPr>
          <p:cNvPr id="30732" name="Picture 12" descr="Recherche de la coagulase libr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3810000"/>
            <a:ext cx="2057400" cy="1531450"/>
          </a:xfrm>
          <a:prstGeom prst="rect">
            <a:avLst/>
          </a:prstGeom>
          <a:noFill/>
        </p:spPr>
      </p:pic>
      <p:pic>
        <p:nvPicPr>
          <p:cNvPr id="30734" name="Picture 14" descr="Recherche de la coagulase libre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5334000"/>
            <a:ext cx="2057400" cy="1531450"/>
          </a:xfrm>
          <a:prstGeom prst="rect">
            <a:avLst/>
          </a:prstGeom>
          <a:noFill/>
        </p:spPr>
      </p:pic>
      <p:pic>
        <p:nvPicPr>
          <p:cNvPr id="30738" name="Picture 18" descr="See full size image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rot="16200000">
            <a:off x="4818863" y="4401337"/>
            <a:ext cx="2590800" cy="1712926"/>
          </a:xfrm>
          <a:prstGeom prst="rect">
            <a:avLst/>
          </a:prstGeom>
          <a:noFill/>
        </p:spPr>
      </p:pic>
      <p:pic>
        <p:nvPicPr>
          <p:cNvPr id="30740" name="Picture 20" descr="Staphylococcus aureus">
            <a:hlinkClick r:id="rId12" tooltip="Staphylococcus aureus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133600" y="3810000"/>
            <a:ext cx="3200400" cy="3048000"/>
          </a:xfrm>
          <a:prstGeom prst="rect">
            <a:avLst/>
          </a:prstGeom>
          <a:noFill/>
        </p:spPr>
      </p:pic>
      <p:pic>
        <p:nvPicPr>
          <p:cNvPr id="30742" name="Picture 22" descr="http://t3.gstatic.com/images?q=tbn:ANd9GcSoLYPbq5vkROeh7lBMuzsMUfMMK8XztZuCQEmnF8YY5wvmU_cyjguUHKM">
            <a:hlinkClick r:id="rId14" invalidUrl="http://www.google.ps/imgres?imgurl=http://www.pc.maricopa.edu/Biology/rcotter/BIO 205 Labs/205 Lab Lessonbuilders/Lab14Unknown/Catalase positive and negative results.jpg&amp;imgrefurl=http://www.pc.maricopa.edu/Biology/rcotter/BIO 205 Labs/205 Lab Lessonbuilders/Lab14Unknown/Lab14_print.html&amp;usg=__6T-eYsV-EUOjL3-k9aaEHTvfCk8=&amp;h=428&amp;w=550&amp;sz=55&amp;hl=en&amp;start=2&amp;zoom=1&amp;tbnid=dcTL9fBermXhCM:&amp;tbnh=103&amp;tbnw=133&amp;ei=6NeQUPDmObCb1AWyhIGQCg&amp;prev=/search?q=s+aureus+catalase+test&amp;hl=en&amp;gbv=2&amp;tbm=isch&amp;itbs=1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 rot="16200000">
            <a:off x="6721877" y="4250924"/>
            <a:ext cx="2558247" cy="198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it-IT" sz="3200" dirty="0" err="1">
                <a:latin typeface="Comic Sans MS" charset="0"/>
                <a:ea typeface="Comic Sans MS" charset="0"/>
                <a:cs typeface="Comic Sans MS" charset="0"/>
              </a:rPr>
              <a:t>Staph</a:t>
            </a:r>
            <a:r>
              <a:rPr lang="it-IT" sz="3200" dirty="0">
                <a:latin typeface="Comic Sans MS" charset="0"/>
                <a:ea typeface="Comic Sans MS" charset="0"/>
                <a:cs typeface="Comic Sans MS" charset="0"/>
              </a:rPr>
              <a:t> food </a:t>
            </a:r>
            <a:r>
              <a:rPr lang="it-IT" sz="3200" dirty="0" err="1">
                <a:latin typeface="Comic Sans MS" charset="0"/>
                <a:ea typeface="Comic Sans MS" charset="0"/>
                <a:cs typeface="Comic Sans MS" charset="0"/>
              </a:rPr>
              <a:t>poisoning</a:t>
            </a:r>
            <a:r>
              <a:rPr lang="it-IT" sz="3200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it-IT" sz="3200" dirty="0" err="1">
                <a:latin typeface="Comic Sans MS" charset="0"/>
                <a:ea typeface="Comic Sans MS" charset="0"/>
                <a:cs typeface="Comic Sans MS" charset="0"/>
              </a:rPr>
              <a:t>prevention</a:t>
            </a:r>
            <a:r>
              <a:rPr lang="it-IT" sz="3200" dirty="0">
                <a:latin typeface="Comic Sans MS" charset="0"/>
                <a:ea typeface="Comic Sans MS" charset="0"/>
                <a:cs typeface="Comic Sans MS" charset="0"/>
              </a:rPr>
              <a:t> 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533400" y="1478577"/>
            <a:ext cx="81359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it-IT" sz="2000" dirty="0">
                <a:solidFill>
                  <a:srgbClr val="000000"/>
                </a:solidFill>
                <a:latin typeface="Comic Sans MS" charset="0"/>
                <a:ea typeface="Comic Sans MS" charset="0"/>
                <a:cs typeface="Comic Sans MS" charset="0"/>
              </a:rPr>
              <a:t> important to prevent the contamination of food with S. </a:t>
            </a:r>
            <a:r>
              <a:rPr lang="it-IT" sz="2000" dirty="0" err="1">
                <a:solidFill>
                  <a:srgbClr val="000000"/>
                </a:solidFill>
                <a:latin typeface="Comic Sans MS" charset="0"/>
                <a:ea typeface="Comic Sans MS" charset="0"/>
                <a:cs typeface="Comic Sans MS" charset="0"/>
              </a:rPr>
              <a:t>aureus</a:t>
            </a:r>
            <a:r>
              <a:rPr lang="it-IT" sz="2000" dirty="0">
                <a:solidFill>
                  <a:srgbClr val="000000"/>
                </a:solidFill>
                <a:latin typeface="Comic Sans MS" charset="0"/>
                <a:ea typeface="Comic Sans MS" charset="0"/>
                <a:cs typeface="Comic Sans MS" charset="0"/>
              </a:rPr>
              <a:t>  </a:t>
            </a:r>
            <a:r>
              <a:rPr lang="it-IT" sz="2000" dirty="0" err="1">
                <a:solidFill>
                  <a:srgbClr val="000000"/>
                </a:solidFill>
                <a:latin typeface="Comic Sans MS" charset="0"/>
                <a:ea typeface="Comic Sans MS" charset="0"/>
                <a:cs typeface="Comic Sans MS" charset="0"/>
              </a:rPr>
              <a:t>before</a:t>
            </a:r>
            <a:r>
              <a:rPr lang="it-IT" sz="2000" dirty="0">
                <a:solidFill>
                  <a:srgbClr val="000000"/>
                </a:solidFill>
                <a:latin typeface="Comic Sans MS" charset="0"/>
                <a:ea typeface="Comic Sans MS" charset="0"/>
                <a:cs typeface="Comic Sans MS" charset="0"/>
              </a:rPr>
              <a:t> the toxin can be produced. </a:t>
            </a:r>
            <a:endParaRPr lang="it-IT" sz="2000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graphicFrame>
        <p:nvGraphicFramePr>
          <p:cNvPr id="11310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190435"/>
              </p:ext>
            </p:extLst>
          </p:nvPr>
        </p:nvGraphicFramePr>
        <p:xfrm>
          <a:off x="609600" y="2285999"/>
          <a:ext cx="7856538" cy="4419600"/>
        </p:xfrm>
        <a:graphic>
          <a:graphicData uri="http://schemas.openxmlformats.org/drawingml/2006/table">
            <a:tbl>
              <a:tblPr/>
              <a:tblGrid>
                <a:gridCol w="64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8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58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</a:t>
                      </a:r>
                      <a:r>
                        <a:rPr kumimoji="0" lang="it-IT" sz="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 </a:t>
                      </a:r>
                      <a:endParaRPr kumimoji="0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Wash hands and under fingernails vigorously with soap and water before handling and preparing food. 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8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</a:t>
                      </a:r>
                      <a:r>
                        <a:rPr kumimoji="0" lang="it-IT" sz="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 </a:t>
                      </a:r>
                      <a:endParaRPr kumimoji="0" lang="it-IT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Do not prepare food if you have a nose or eye infection. 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8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</a:t>
                      </a:r>
                      <a:r>
                        <a:rPr kumimoji="0" lang="it-IT" sz="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 </a:t>
                      </a:r>
                      <a:endParaRPr kumimoji="0" lang="it-IT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Do not prepare or serve food for others if you have wounds or skin infections on your hands or wrists. 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8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</a:t>
                      </a:r>
                      <a:r>
                        <a:rPr kumimoji="0" lang="it-IT" sz="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 </a:t>
                      </a:r>
                      <a:endParaRPr kumimoji="0" lang="it-IT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Keep kitchens and food-serving areas clean and sanitized. 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</a:t>
                      </a:r>
                      <a:r>
                        <a:rPr kumimoji="0" lang="it-IT" sz="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 </a:t>
                      </a:r>
                      <a:endParaRPr kumimoji="0" lang="it-IT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If food is to be stored longer than two hours, keep hot foods hot (&gt;60° C) and cold foods </a:t>
                      </a:r>
                      <a:r>
                        <a:rPr kumimoji="0" lang="it-IT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cold</a:t>
                      </a: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 (</a:t>
                      </a:r>
                      <a:r>
                        <a:rPr kumimoji="0" lang="it-IT" sz="20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&lt;</a:t>
                      </a: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4.5 °</a:t>
                      </a:r>
                      <a:r>
                        <a:rPr kumimoji="0" lang="it-IT" sz="2000" b="0" i="0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C</a:t>
                      </a:r>
                      <a:r>
                        <a:rPr kumimoji="0" 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 ). </a:t>
                      </a:r>
                      <a:endParaRPr kumimoji="0" 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charset="0"/>
                        <a:ea typeface="Comic Sans MS" charset="0"/>
                        <a:cs typeface="Comic Sans MS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8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</a:t>
                      </a:r>
                      <a:r>
                        <a:rPr kumimoji="0" lang="it-IT" sz="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 </a:t>
                      </a:r>
                      <a:endParaRPr kumimoji="0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Store cooked food in a wide, shallow container and refrigerate as soon as possible. 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1271" name="Picture 7" descr="bulleted list item, level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36600" y="1601788"/>
            <a:ext cx="76200" cy="85725"/>
          </a:xfrm>
          <a:prstGeom prst="rect">
            <a:avLst/>
          </a:prstGeom>
          <a:noFill/>
        </p:spPr>
      </p:pic>
      <p:pic>
        <p:nvPicPr>
          <p:cNvPr id="11274" name="Picture 10" descr="bulleted list item, level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36600" y="2241550"/>
            <a:ext cx="76200" cy="85725"/>
          </a:xfrm>
          <a:prstGeom prst="rect">
            <a:avLst/>
          </a:prstGeom>
          <a:noFill/>
        </p:spPr>
      </p:pic>
      <p:pic>
        <p:nvPicPr>
          <p:cNvPr id="11277" name="Picture 13" descr="bulleted list item, level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36600" y="3017838"/>
            <a:ext cx="76200" cy="85725"/>
          </a:xfrm>
          <a:prstGeom prst="rect">
            <a:avLst/>
          </a:prstGeom>
          <a:noFill/>
        </p:spPr>
      </p:pic>
      <p:pic>
        <p:nvPicPr>
          <p:cNvPr id="11280" name="Picture 16" descr="bulleted list item, level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36600" y="3795713"/>
            <a:ext cx="76200" cy="85725"/>
          </a:xfrm>
          <a:prstGeom prst="rect">
            <a:avLst/>
          </a:prstGeom>
          <a:noFill/>
        </p:spPr>
      </p:pic>
      <p:pic>
        <p:nvPicPr>
          <p:cNvPr id="11283" name="Picture 19" descr="bulleted list item, level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36600" y="4572000"/>
            <a:ext cx="76200" cy="85725"/>
          </a:xfrm>
          <a:prstGeom prst="rect">
            <a:avLst/>
          </a:prstGeom>
          <a:noFill/>
        </p:spPr>
      </p:pic>
      <p:pic>
        <p:nvPicPr>
          <p:cNvPr id="11286" name="Picture 22" descr="bulleted list item, level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36600" y="5486400"/>
            <a:ext cx="76200" cy="85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4820" name="Picture 4" descr="http://i244.photobucket.com/albums/gg11/FoodBugLady/Stap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1447800"/>
            <a:ext cx="4343400" cy="52041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21404-6CF2-2346-8623-D041A0337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anose="030F0902030302020204" pitchFamily="66" charset="0"/>
              </a:rPr>
              <a:t>Characteristics of the organism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EB8BF-C7DB-A741-9598-514738252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Staphylococci- group of small, spherical, gram-positive bacteria.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Catalase- positive with typical gram-positive cell wall containing peptidoglycan and teichoic acids.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b="1" dirty="0">
                <a:latin typeface="Comic Sans MS" panose="030F0902030302020204" pitchFamily="66" charset="0"/>
              </a:rPr>
              <a:t>Family</a:t>
            </a:r>
            <a:r>
              <a:rPr lang="en-US" sz="2000" dirty="0">
                <a:latin typeface="Comic Sans MS" panose="030F0902030302020204" pitchFamily="66" charset="0"/>
              </a:rPr>
              <a:t> </a:t>
            </a:r>
            <a:r>
              <a:rPr lang="en-US" sz="2000" i="1" dirty="0" err="1">
                <a:latin typeface="Comic Sans MS" panose="030F0902030302020204" pitchFamily="66" charset="0"/>
              </a:rPr>
              <a:t>Micrococcaceae</a:t>
            </a:r>
            <a:r>
              <a:rPr lang="en-US" sz="2000" dirty="0">
                <a:latin typeface="Comic Sans MS" panose="030F0902030302020204" pitchFamily="66" charset="0"/>
              </a:rPr>
              <a:t>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b="1" dirty="0">
                <a:latin typeface="Comic Sans MS" panose="030F0902030302020204" pitchFamily="66" charset="0"/>
              </a:rPr>
              <a:t>Genus</a:t>
            </a:r>
            <a:r>
              <a:rPr lang="en-US" sz="2000" dirty="0">
                <a:latin typeface="Comic Sans MS" panose="030F0902030302020204" pitchFamily="66" charset="0"/>
              </a:rPr>
              <a:t> </a:t>
            </a:r>
            <a:r>
              <a:rPr lang="en-US" sz="2000" b="1" dirty="0">
                <a:latin typeface="Comic Sans MS" panose="030F0902030302020204" pitchFamily="66" charset="0"/>
              </a:rPr>
              <a:t>Staphylococcus </a:t>
            </a:r>
            <a:r>
              <a:rPr lang="en-US" sz="2000" dirty="0">
                <a:latin typeface="Comic Sans MS" panose="030F0902030302020204" pitchFamily="66" charset="0"/>
              </a:rPr>
              <a:t>have 32 species and subspecies.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Many are present in food due to human, animal, or environmental contamination.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Several species of </a:t>
            </a:r>
            <a:r>
              <a:rPr lang="en-US" sz="2000" i="1" dirty="0">
                <a:latin typeface="Comic Sans MS" panose="030F0902030302020204" pitchFamily="66" charset="0"/>
              </a:rPr>
              <a:t>Staphylococcus</a:t>
            </a:r>
            <a:r>
              <a:rPr lang="en-US" sz="2000" dirty="0">
                <a:latin typeface="Comic Sans MS" panose="030F0902030302020204" pitchFamily="66" charset="0"/>
              </a:rPr>
              <a:t>, including both coagulase-negative and coagulase-positive isolates, can produce SEs.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Nearly all cases of </a:t>
            </a:r>
            <a:r>
              <a:rPr lang="en-US" sz="2000" b="1" dirty="0">
                <a:latin typeface="Comic Sans MS" panose="030F0902030302020204" pitchFamily="66" charset="0"/>
              </a:rPr>
              <a:t>SFP are attributed to </a:t>
            </a:r>
            <a:r>
              <a:rPr lang="en-US" sz="2000" b="1" i="1" dirty="0">
                <a:latin typeface="Comic Sans MS" panose="030F0902030302020204" pitchFamily="66" charset="0"/>
              </a:rPr>
              <a:t>S. aureus</a:t>
            </a:r>
            <a:r>
              <a:rPr lang="en-US" sz="2000" b="1" dirty="0">
                <a:latin typeface="Comic Sans MS" panose="030F0902030302020204" pitchFamily="66" charset="0"/>
              </a:rPr>
              <a:t>. </a:t>
            </a:r>
          </a:p>
          <a:p>
            <a:endParaRPr lang="en-US" sz="2000" dirty="0">
              <a:latin typeface="Comic Sans MS" panose="030F0902030302020204" pitchFamily="66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635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Foodborne Intoxications or</a:t>
            </a:r>
            <a:br>
              <a:rPr lang="en-US" sz="3200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food poisoning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Autofit/>
          </a:bodyPr>
          <a:lstStyle/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occurs from the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ingestion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of a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food containing preformed toxin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staph intoxication: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S aureus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Botulism: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Clostridium </a:t>
            </a:r>
            <a:r>
              <a:rPr lang="en-US" sz="2000" b="1" dirty="0" err="1">
                <a:latin typeface="Comic Sans MS" charset="0"/>
                <a:ea typeface="Comic Sans MS" charset="0"/>
                <a:cs typeface="Comic Sans MS" charset="0"/>
              </a:rPr>
              <a:t>botulinum</a:t>
            </a:r>
            <a:endParaRPr lang="en-US" sz="2000" b="1" dirty="0">
              <a:latin typeface="Comic Sans MS" charset="0"/>
              <a:ea typeface="Comic Sans MS" charset="0"/>
              <a:cs typeface="Comic Sans MS" charset="0"/>
            </a:endParaRPr>
          </a:p>
          <a:p>
            <a:pPr lvl="1"/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Mycotoxicosis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:   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molds </a:t>
            </a:r>
          </a:p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General characteristics of food poisoning: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Toxin is produced by a pathogen during growth in food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Toxin can be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heat labile or heat stable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Ingestion of a food containing active toxin,</a:t>
            </a:r>
            <a:r>
              <a:rPr lang="en-US" sz="2000" dirty="0">
                <a:solidFill>
                  <a:srgbClr val="C00000"/>
                </a:solidFill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not viable microbial cells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, is necessary for poisoning</a:t>
            </a:r>
          </a:p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Symptoms occur quickly –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1 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hr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after ingestion, average 4 </a:t>
            </a:r>
            <a:r>
              <a:rPr lang="en-US" sz="2000" dirty="0" err="1">
                <a:latin typeface="Comic Sans MS" charset="0"/>
                <a:ea typeface="Comic Sans MS" charset="0"/>
                <a:cs typeface="Comic Sans MS" charset="0"/>
              </a:rPr>
              <a:t>hrs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)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Symptoms differ with type of toxin;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Enterotoxins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produce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gastric symptoms</a:t>
            </a:r>
          </a:p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Neurotoxins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produce neurological symptoms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Importance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Staph food poisoning (from toxins) of S. aureus:  </a:t>
            </a:r>
          </a:p>
          <a:p>
            <a:pPr lvl="1">
              <a:lnSpc>
                <a:spcPct val="110000"/>
              </a:lnSpc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considered one of the most frequently occurring foodborne diseases worldwide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In the US before the 1980s- it was implicated in many outbreaks, but recently the number of outbreaks has declined</a:t>
            </a:r>
          </a:p>
          <a:p>
            <a:pPr>
              <a:lnSpc>
                <a:spcPct val="11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This is due to:</a:t>
            </a:r>
          </a:p>
          <a:p>
            <a:pPr lvl="1">
              <a:lnSpc>
                <a:spcPct val="11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Better practices of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refrigerating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food </a:t>
            </a:r>
          </a:p>
          <a:p>
            <a:pPr lvl="1">
              <a:lnSpc>
                <a:spcPct val="110000"/>
              </a:lnSpc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improved sanitary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practices that can control contamination and growth</a:t>
            </a:r>
            <a:endParaRPr lang="en-US" sz="2000" i="1" dirty="0">
              <a:latin typeface="Comic Sans MS" charset="0"/>
              <a:ea typeface="Comic Sans MS" charset="0"/>
              <a:cs typeface="Comic Sans MS" charset="0"/>
            </a:endParaRPr>
          </a:p>
          <a:p>
            <a:pPr>
              <a:lnSpc>
                <a:spcPct val="11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the number of staph outbreaks and number of cases of gastroenteritis is high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Characteristics and Growth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Gram-positive cocci, grape-like clusters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, Non-motile, facultative anaerobe</a:t>
            </a:r>
          </a:p>
          <a:p>
            <a:pPr>
              <a:lnSpc>
                <a:spcPct val="120000"/>
              </a:lnSpc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ferment mannitol,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produce coagulase, </a:t>
            </a:r>
            <a:r>
              <a:rPr lang="en-US" sz="2000" b="1" dirty="0" err="1">
                <a:latin typeface="Comic Sans MS" charset="0"/>
                <a:ea typeface="Comic Sans MS" charset="0"/>
                <a:cs typeface="Comic Sans MS" charset="0"/>
              </a:rPr>
              <a:t>thermonuclease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and hemolysin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The cells are killed at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66°C in 12 min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, and at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72°C in 15 s.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cause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proteolysis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by the proteolytic enzyme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They are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mesophiles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- growth temperature range of 7-48°C, with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rapid growth 20 and 37°C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ability to grow at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low Aw of 0.86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Tolerate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low pH (4.8)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and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high salt and sugar of 15% </a:t>
            </a:r>
          </a:p>
          <a:p>
            <a:pPr>
              <a:lnSpc>
                <a:spcPct val="120000"/>
              </a:lnSpc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can grow in many foods of animal and plant source</a:t>
            </a:r>
            <a:r>
              <a:rPr lang="en-US" sz="2200" b="1" dirty="0"/>
              <a:t>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Toxins and Toxin Production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Main reservoir –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people 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skin, armpits, feet, hands, upper RT,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anterior nares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(20%-40% of adults),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 mouth, GI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People are the natural carriers</a:t>
            </a:r>
            <a:endParaRPr lang="en-US" sz="2000" dirty="0"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Enterotoxigenic strains of </a:t>
            </a:r>
            <a:r>
              <a:rPr lang="en-US" sz="2000" i="1" dirty="0">
                <a:latin typeface="Comic Sans MS" charset="0"/>
                <a:ea typeface="Comic Sans MS" charset="0"/>
                <a:cs typeface="Comic Sans MS" charset="0"/>
              </a:rPr>
              <a:t>S. aureus produce 17 </a:t>
            </a:r>
            <a:r>
              <a:rPr lang="en-US" sz="2000" i="1" dirty="0" err="1">
                <a:latin typeface="Comic Sans MS" charset="0"/>
                <a:ea typeface="Comic Sans MS" charset="0"/>
                <a:cs typeface="Comic Sans MS" charset="0"/>
              </a:rPr>
              <a:t>enterotoxins</a:t>
            </a:r>
            <a:r>
              <a:rPr lang="en-US" sz="2000" i="1" dirty="0">
                <a:latin typeface="Comic Sans MS" charset="0"/>
                <a:ea typeface="Comic Sans MS" charset="0"/>
                <a:cs typeface="Comic Sans MS" charset="0"/>
              </a:rPr>
              <a:t>:</a:t>
            </a:r>
          </a:p>
          <a:p>
            <a:r>
              <a:rPr lang="en-US" sz="2000" i="1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sz="2000" b="1" i="1" dirty="0">
                <a:latin typeface="Comic Sans MS" charset="0"/>
                <a:ea typeface="Comic Sans MS" charset="0"/>
                <a:cs typeface="Comic Sans MS" charset="0"/>
              </a:rPr>
              <a:t>A, B</a:t>
            </a:r>
            <a:r>
              <a:rPr lang="en-US" sz="2000" i="1" dirty="0">
                <a:latin typeface="Comic Sans MS" charset="0"/>
                <a:ea typeface="Comic Sans MS" charset="0"/>
                <a:cs typeface="Comic Sans MS" charset="0"/>
              </a:rPr>
              <a:t>, C1, C2, C3, D, and 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E through R 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designated as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staph </a:t>
            </a:r>
            <a:r>
              <a:rPr lang="en-US" sz="2000" b="1" dirty="0" err="1">
                <a:latin typeface="Comic Sans MS" charset="0"/>
                <a:ea typeface="Comic Sans MS" charset="0"/>
                <a:cs typeface="Comic Sans MS" charset="0"/>
              </a:rPr>
              <a:t>enterotoxin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 A or B (SEA, SEB)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Toxins are produced in food left at RT for long time </a:t>
            </a:r>
          </a:p>
          <a:p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The toxins 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are heat stable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, can withstand a temperature of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60°C for 16 h</a:t>
            </a:r>
          </a:p>
          <a:p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SEB is more stable than SEA</a:t>
            </a:r>
          </a:p>
          <a:p>
            <a:pPr lvl="1"/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SEB has been considered as a potential weapon in bioterrorism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charset="0"/>
                <a:ea typeface="Comic Sans MS" charset="0"/>
                <a:cs typeface="Comic Sans MS" charset="0"/>
              </a:rPr>
              <a:t>Toxins and Toxin Production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Normal cooking of foods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will not destroy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the potency of the toxins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Outbreaks from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SEA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are more frequent because the </a:t>
            </a:r>
            <a:r>
              <a:rPr lang="en-US" sz="2000" b="1" dirty="0">
                <a:latin typeface="Comic Sans MS" charset="0"/>
                <a:ea typeface="Comic Sans MS" charset="0"/>
                <a:cs typeface="Comic Sans MS" charset="0"/>
              </a:rPr>
              <a:t>rate of production</a:t>
            </a: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 of this toxin is directly related to the rate of growth and cell concentrations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optimum growth occurs of staph is  37-40°C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Under optimum conditions of growth, toxins can be detected within 4 h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the lowest environmental parameters of toxin production:</a:t>
            </a:r>
          </a:p>
          <a:p>
            <a:pPr lvl="1">
              <a:lnSpc>
                <a:spcPct val="120000"/>
              </a:lnSpc>
            </a:pPr>
            <a:r>
              <a:rPr lang="en-US" sz="2000" dirty="0">
                <a:latin typeface="Comic Sans MS" charset="0"/>
                <a:ea typeface="Comic Sans MS" charset="0"/>
                <a:cs typeface="Comic Sans MS" charset="0"/>
              </a:rPr>
              <a:t>10°C, pH 5.0, Aw 0.86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15D15-6E64-E945-9993-ADC44B9F1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anose="030F0902030302020204" pitchFamily="66" charset="0"/>
              </a:rPr>
              <a:t>Characteristics of disease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69C3E-E181-B847-BC59-A131CD18F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40000"/>
              </a:lnSpc>
            </a:pPr>
            <a:r>
              <a:rPr lang="en-US" sz="8000" b="1" dirty="0">
                <a:latin typeface="Comic Sans MS" panose="030F0902030302020204" pitchFamily="66" charset="0"/>
              </a:rPr>
              <a:t>Symptoms of SFP in Humans </a:t>
            </a:r>
            <a:endParaRPr lang="en-US" sz="8000" dirty="0">
              <a:latin typeface="Comic Sans MS" panose="030F0902030302020204" pitchFamily="66" charset="0"/>
            </a:endParaRPr>
          </a:p>
          <a:p>
            <a:pPr>
              <a:lnSpc>
                <a:spcPct val="140000"/>
              </a:lnSpc>
            </a:pPr>
            <a:r>
              <a:rPr lang="en-US" sz="8000" dirty="0">
                <a:latin typeface="Comic Sans MS" panose="030F0902030302020204" pitchFamily="66" charset="0"/>
              </a:rPr>
              <a:t>SFP is usually a self-limiting illness presenting with </a:t>
            </a:r>
            <a:r>
              <a:rPr lang="en-US" sz="8000" b="1" dirty="0">
                <a:latin typeface="Comic Sans MS" panose="030F0902030302020204" pitchFamily="66" charset="0"/>
              </a:rPr>
              <a:t>vomiting</a:t>
            </a:r>
          </a:p>
          <a:p>
            <a:pPr>
              <a:lnSpc>
                <a:spcPct val="140000"/>
              </a:lnSpc>
            </a:pPr>
            <a:r>
              <a:rPr lang="en-US" sz="8000" dirty="0">
                <a:latin typeface="Comic Sans MS" panose="030F0902030302020204" pitchFamily="66" charset="0"/>
              </a:rPr>
              <a:t>Other symptoms include nausea, abdominal cramps, watery </a:t>
            </a:r>
            <a:r>
              <a:rPr lang="en-US" sz="8000" b="1" dirty="0">
                <a:latin typeface="Comic Sans MS" panose="030F0902030302020204" pitchFamily="66" charset="0"/>
              </a:rPr>
              <a:t>diarrhea</a:t>
            </a:r>
            <a:r>
              <a:rPr lang="en-US" sz="8000" dirty="0">
                <a:latin typeface="Comic Sans MS" panose="030F0902030302020204" pitchFamily="66" charset="0"/>
              </a:rPr>
              <a:t>, headaches, muscular cramping, and/or prostration, no high fever (why?), weakness, dizziness</a:t>
            </a:r>
            <a:endParaRPr lang="en-US" sz="8000" b="1" dirty="0">
              <a:latin typeface="Comic Sans MS" panose="030F0902030302020204" pitchFamily="66" charset="0"/>
            </a:endParaRPr>
          </a:p>
          <a:p>
            <a:pPr>
              <a:lnSpc>
                <a:spcPct val="140000"/>
              </a:lnSpc>
            </a:pPr>
            <a:r>
              <a:rPr lang="en-US" sz="8000" b="1" dirty="0">
                <a:latin typeface="Comic Sans MS" panose="030F0902030302020204" pitchFamily="66" charset="0"/>
              </a:rPr>
              <a:t>Has</a:t>
            </a:r>
            <a:r>
              <a:rPr lang="en-US" sz="8000" dirty="0">
                <a:latin typeface="Comic Sans MS" panose="030F0902030302020204" pitchFamily="66" charset="0"/>
              </a:rPr>
              <a:t> short incubation period. ~4 </a:t>
            </a:r>
            <a:r>
              <a:rPr lang="en-US" sz="8000" dirty="0" err="1">
                <a:latin typeface="Comic Sans MS" panose="030F0902030302020204" pitchFamily="66" charset="0"/>
              </a:rPr>
              <a:t>hrs</a:t>
            </a:r>
            <a:r>
              <a:rPr lang="en-US" sz="8000" dirty="0">
                <a:latin typeface="Comic Sans MS" panose="030F0902030302020204" pitchFamily="66" charset="0"/>
              </a:rPr>
              <a:t> (1 </a:t>
            </a:r>
            <a:r>
              <a:rPr lang="en-US" sz="8000" dirty="0" err="1">
                <a:latin typeface="Comic Sans MS" panose="030F0902030302020204" pitchFamily="66" charset="0"/>
              </a:rPr>
              <a:t>hr</a:t>
            </a:r>
            <a:r>
              <a:rPr lang="en-US" sz="8000" dirty="0">
                <a:latin typeface="Comic Sans MS" panose="030F0902030302020204" pitchFamily="66" charset="0"/>
              </a:rPr>
              <a:t> reported) </a:t>
            </a:r>
          </a:p>
          <a:p>
            <a:pPr>
              <a:lnSpc>
                <a:spcPct val="140000"/>
              </a:lnSpc>
            </a:pPr>
            <a:r>
              <a:rPr lang="en-US" sz="8000" dirty="0">
                <a:latin typeface="Comic Sans MS" panose="030F0902030302020204" pitchFamily="66" charset="0"/>
              </a:rPr>
              <a:t>Death (0.03%), may occur  from severe dehydration or electrolyte imbalance</a:t>
            </a:r>
          </a:p>
          <a:p>
            <a:pPr>
              <a:lnSpc>
                <a:spcPct val="140000"/>
              </a:lnSpc>
            </a:pPr>
            <a:r>
              <a:rPr lang="en-US" sz="8000" dirty="0">
                <a:latin typeface="Comic Sans MS" panose="030F0902030302020204" pitchFamily="66" charset="0"/>
              </a:rPr>
              <a:t>Treatment – not needed in most cases, administration of fluids is indicated when diarrhea and vomiting are severe.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362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2031</TotalTime>
  <Words>1970</Words>
  <Application>Microsoft Macintosh PowerPoint</Application>
  <PresentationFormat>On-screen Show (4:3)</PresentationFormat>
  <Paragraphs>184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Comic Sans MS</vt:lpstr>
      <vt:lpstr>Office Theme</vt:lpstr>
      <vt:lpstr> Foodborne Intoxications Staphylococcus aureus  </vt:lpstr>
      <vt:lpstr>Staph aureus</vt:lpstr>
      <vt:lpstr>Characteristics of the organism</vt:lpstr>
      <vt:lpstr>Foodborne Intoxications or food poisoning</vt:lpstr>
      <vt:lpstr>Importance</vt:lpstr>
      <vt:lpstr>Characteristics and Growth</vt:lpstr>
      <vt:lpstr>Toxins and Toxin Production</vt:lpstr>
      <vt:lpstr>Toxins and Toxin Production</vt:lpstr>
      <vt:lpstr>Characteristics of disease </vt:lpstr>
      <vt:lpstr>Disease and Symptoms</vt:lpstr>
      <vt:lpstr>Disease and symptoms </vt:lpstr>
      <vt:lpstr>Food Association</vt:lpstr>
      <vt:lpstr>PowerPoint Presentation</vt:lpstr>
      <vt:lpstr>Food Association</vt:lpstr>
      <vt:lpstr>Sources of S. aureus food contamination</vt:lpstr>
      <vt:lpstr>Foodborne outbreaks</vt:lpstr>
      <vt:lpstr>Reservoirs Sources of Staphylococcal Food Contamination</vt:lpstr>
      <vt:lpstr>Reservoirs Sources of Staphylococcal Food Contamination</vt:lpstr>
      <vt:lpstr>Prevention (reduction) of the Disease </vt:lpstr>
      <vt:lpstr>Prevention (reduction) of the Disease </vt:lpstr>
      <vt:lpstr>Identification Methods</vt:lpstr>
      <vt:lpstr>PowerPoint Presentation</vt:lpstr>
      <vt:lpstr>Microbiology</vt:lpstr>
      <vt:lpstr> Staph food poisoning prevention </vt:lpstr>
      <vt:lpstr>PowerPoint Presentation</vt:lpstr>
    </vt:vector>
  </TitlesOfParts>
  <Company>BZU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Staphylococcus aureus</dc:title>
  <dc:creator>Support</dc:creator>
  <cp:lastModifiedBy>Mohammad A Farraj</cp:lastModifiedBy>
  <cp:revision>102</cp:revision>
  <dcterms:created xsi:type="dcterms:W3CDTF">2012-10-30T19:39:43Z</dcterms:created>
  <dcterms:modified xsi:type="dcterms:W3CDTF">2020-12-02T10:45:25Z</dcterms:modified>
</cp:coreProperties>
</file>