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</p:sldIdLst>
  <p:sldSz cy="6858000" cx="12192000"/>
  <p:notesSz cx="6858000" cy="9144000"/>
  <p:embeddedFontLst>
    <p:embeddedFont>
      <p:font typeface="Helvetica Neue"/>
      <p:regular r:id="rId37"/>
      <p:bold r:id="rId38"/>
      <p:italic r:id="rId39"/>
      <p:boldItalic r:id="rId4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41" roundtripDataSignature="AMtx7miX4RBcNFTwk9rQ82eA9M+BKw1O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HelveticaNeue-boldItalic.fntdata"/><Relationship Id="rId20" Type="http://schemas.openxmlformats.org/officeDocument/2006/relationships/slide" Target="slides/slide16.xml"/><Relationship Id="rId41" Type="http://customschemas.google.com/relationships/presentationmetadata" Target="metadata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font" Target="fonts/HelveticaNeue-regular.fntdata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39" Type="http://schemas.openxmlformats.org/officeDocument/2006/relationships/font" Target="fonts/HelveticaNeue-italic.fntdata"/><Relationship Id="rId16" Type="http://schemas.openxmlformats.org/officeDocument/2006/relationships/slide" Target="slides/slide12.xml"/><Relationship Id="rId38" Type="http://schemas.openxmlformats.org/officeDocument/2006/relationships/font" Target="fonts/HelveticaNeue-bold.fntdata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2" name="Google Shape;262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3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3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4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4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4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4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4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7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7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8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38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3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3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3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4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4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4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1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41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4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2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42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388125" y="1122375"/>
            <a:ext cx="92799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mic Sans MS"/>
              <a:buNone/>
            </a:pPr>
            <a:r>
              <a:rPr lang="en-US" sz="4000">
                <a:latin typeface="Comic Sans MS"/>
                <a:ea typeface="Comic Sans MS"/>
                <a:cs typeface="Comic Sans MS"/>
                <a:sym typeface="Comic Sans MS"/>
              </a:rPr>
              <a:t>Sp</a:t>
            </a:r>
            <a:endParaRPr sz="4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omic Sans MS"/>
              <a:buNone/>
            </a:pPr>
            <a:r>
              <a:rPr lang="en-US" sz="4000">
                <a:latin typeface="Comic Sans MS"/>
                <a:ea typeface="Comic Sans MS"/>
                <a:cs typeface="Comic Sans MS"/>
                <a:sym typeface="Comic Sans MS"/>
              </a:rPr>
              <a:t>ores and their Significance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"/>
          <p:cNvSpPr txBox="1"/>
          <p:nvPr>
            <p:ph type="title"/>
          </p:nvPr>
        </p:nvSpPr>
        <p:spPr>
          <a:xfrm>
            <a:off x="838200" y="365125"/>
            <a:ext cx="10515600" cy="68590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60"/>
              <a:buFont typeface="Calibri"/>
              <a:buNone/>
            </a:pPr>
            <a:r>
              <a:t/>
            </a:r>
            <a:endParaRPr sz="3959"/>
          </a:p>
        </p:txBody>
      </p: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838200" y="1253331"/>
            <a:ext cx="10515600" cy="5239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270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Sporulation takes 8 h divided to 8 stages based on morphological characteristics:</a:t>
            </a:r>
            <a:endParaRPr/>
          </a:p>
          <a:p>
            <a:pPr indent="-1270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Stage 0:  Growing cells </a:t>
            </a:r>
            <a:endParaRPr/>
          </a:p>
          <a:p>
            <a:pPr indent="-1270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Stage I: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asymmetric septum forms, divides the sporulating cell into mother cell and forespore each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contain complete and identical single chromosomes</a:t>
            </a:r>
            <a:endParaRPr/>
          </a:p>
          <a:p>
            <a:pPr indent="-1270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Stage II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: mother cell plasma membrane engulfs the forespore, surrounds it with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two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complete membranes,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inner and outer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forespore membranes </a:t>
            </a:r>
            <a:endParaRPr/>
          </a:p>
          <a:p>
            <a:pPr indent="-1270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stage III: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large PG layer, the cortex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is laid between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inner and outer forespore membranes. Cortex PG structure is similar to cell wall PG, but with differences </a:t>
            </a:r>
            <a:endParaRPr/>
          </a:p>
          <a:p>
            <a:pPr indent="-120650" lvl="1" marL="6858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>
                <a:latin typeface="Comic Sans MS"/>
                <a:ea typeface="Comic Sans MS"/>
                <a:cs typeface="Comic Sans MS"/>
                <a:sym typeface="Comic Sans MS"/>
              </a:rPr>
              <a:t>Forespore synthesizes glucose dehydrogenase and </a:t>
            </a:r>
            <a:r>
              <a:rPr b="1" lang="en-US" sz="1900">
                <a:latin typeface="Comic Sans MS"/>
                <a:ea typeface="Comic Sans MS"/>
                <a:cs typeface="Comic Sans MS"/>
                <a:sym typeface="Comic Sans MS"/>
              </a:rPr>
              <a:t>SASP </a:t>
            </a:r>
            <a:r>
              <a:rPr lang="en-US" sz="1900">
                <a:latin typeface="Comic Sans MS"/>
                <a:ea typeface="Comic Sans MS"/>
                <a:cs typeface="Comic Sans MS"/>
                <a:sym typeface="Comic Sans MS"/>
              </a:rPr>
              <a:t>which binds to the DNA</a:t>
            </a:r>
            <a:endParaRPr/>
          </a:p>
          <a:p>
            <a:pPr indent="-120650" lvl="1" marL="6858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>
                <a:latin typeface="Comic Sans MS"/>
                <a:ea typeface="Comic Sans MS"/>
                <a:cs typeface="Comic Sans MS"/>
                <a:sym typeface="Comic Sans MS"/>
              </a:rPr>
              <a:t>It acquires UV and some chemical resistance at this time, and the</a:t>
            </a:r>
            <a:endParaRPr/>
          </a:p>
          <a:p>
            <a:pPr indent="-120650" lvl="1" marL="6858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>
                <a:latin typeface="Comic Sans MS"/>
                <a:ea typeface="Comic Sans MS"/>
                <a:cs typeface="Comic Sans MS"/>
                <a:sym typeface="Comic Sans MS"/>
              </a:rPr>
              <a:t>Late in stage III,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forespore pH decreases by 1 - 1.5 units and dehydration begins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"/>
          <p:cNvSpPr txBox="1"/>
          <p:nvPr>
            <p:ph type="title"/>
          </p:nvPr>
        </p:nvSpPr>
        <p:spPr>
          <a:xfrm>
            <a:off x="838200" y="346841"/>
            <a:ext cx="10515600" cy="101950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45" name="Google Shape;145;p11"/>
          <p:cNvSpPr txBox="1"/>
          <p:nvPr>
            <p:ph idx="1" type="body"/>
          </p:nvPr>
        </p:nvSpPr>
        <p:spPr>
          <a:xfrm>
            <a:off x="838200" y="1576551"/>
            <a:ext cx="10515600" cy="49346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270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Stage IV: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protein  coat layers are laid outside the outer forespore membrane </a:t>
            </a:r>
            <a:endParaRPr/>
          </a:p>
          <a:p>
            <a:pPr indent="-127000" lvl="1" marL="6858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Forespore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gamma-radiation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resistance is acquired during this period </a:t>
            </a:r>
            <a:endParaRPr/>
          </a:p>
          <a:p>
            <a:pPr indent="-127000" lvl="1" marL="6858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further chemical resistance, and forespore dehydration continues</a:t>
            </a:r>
            <a:endParaRPr b="1"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270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Stage V: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spore core’s stores of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 DPA accumulate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following DPA synthesis in the mother cell.</a:t>
            </a:r>
            <a:endParaRPr/>
          </a:p>
          <a:p>
            <a:pPr indent="-127000" lvl="1" marL="6858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uptake of divalent cations, Ca2+, Mg2+ and Mn2+ cations in the spore core in a 1:1 complex with DPA.</a:t>
            </a:r>
            <a:endParaRPr/>
          </a:p>
          <a:p>
            <a:pPr indent="-127000" lvl="1" marL="6858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During this period, the spore’s core undergoes the final process of dehydration.</a:t>
            </a:r>
            <a:endParaRPr/>
          </a:p>
          <a:p>
            <a:pPr indent="-127000" lvl="1" marL="6858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spore becomes metabolically dormant and acquires further gamma-radiation and chemical resistance  </a:t>
            </a:r>
            <a:endParaRPr/>
          </a:p>
          <a:p>
            <a:pPr indent="-1270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stage VI: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autolysins are produced in the mother cell, resulting in its lysis </a:t>
            </a:r>
            <a:endParaRPr/>
          </a:p>
          <a:p>
            <a:pPr indent="-1270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Stage VII: release of the spore</a:t>
            </a:r>
            <a:endParaRPr/>
          </a:p>
          <a:p>
            <a:pPr indent="-1270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Stage VIII: free dormant spore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415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</a:pPr>
            <a:r>
              <a:t/>
            </a:r>
            <a:endParaRPr sz="7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The Spore Structure</a:t>
            </a:r>
            <a:endParaRPr sz="3200"/>
          </a:p>
        </p:txBody>
      </p:sp>
      <p:sp>
        <p:nvSpPr>
          <p:cNvPr id="151" name="Google Shape;151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Exosporium: outermost spore layer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prominent in spores of Bacillus cereus, B. anthracis (not in B. subtilis) and some Clostridium species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can exclude large molecules such as antibodies and may play some role in spore pathogenesis. 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composed of lipid, carbohydrate, protein, glycoprotein, 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200"/>
              <a:buChar char="•"/>
            </a:pPr>
            <a:r>
              <a:rPr lang="en-US" sz="2200">
                <a:latin typeface="Comic Sans MS"/>
                <a:ea typeface="Comic Sans MS"/>
                <a:cs typeface="Comic Sans MS"/>
                <a:sym typeface="Comic Sans MS"/>
              </a:rPr>
              <a:t>spore coats</a:t>
            </a:r>
            <a:endParaRPr sz="21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>
                <a:latin typeface="Comic Sans MS"/>
                <a:ea typeface="Comic Sans MS"/>
                <a:cs typeface="Comic Sans MS"/>
                <a:sym typeface="Comic Sans MS"/>
              </a:rPr>
              <a:t>Under the exosporium 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>
                <a:latin typeface="Comic Sans MS"/>
                <a:ea typeface="Comic Sans MS"/>
                <a:cs typeface="Comic Sans MS"/>
                <a:sym typeface="Comic Sans MS"/>
              </a:rPr>
              <a:t>composed primarily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of protein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coats protect spore PG from attack by lytic enzymes and the spore’s inner layers against many chemicals.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play no major role in maintenance of spore resistance to heat or radiation 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 sz="2100">
                <a:latin typeface="Comic Sans MS"/>
                <a:ea typeface="Comic Sans MS"/>
                <a:cs typeface="Comic Sans MS"/>
                <a:sym typeface="Comic Sans MS"/>
              </a:rPr>
              <a:t>the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outer forespore membrane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>
                <a:latin typeface="Comic Sans MS"/>
                <a:ea typeface="Comic Sans MS"/>
                <a:cs typeface="Comic Sans MS"/>
                <a:sym typeface="Comic Sans MS"/>
              </a:rPr>
              <a:t>Composed of protein 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3"/>
          <p:cNvSpPr txBox="1"/>
          <p:nvPr>
            <p:ph type="title"/>
          </p:nvPr>
        </p:nvSpPr>
        <p:spPr>
          <a:xfrm>
            <a:off x="838200" y="365125"/>
            <a:ext cx="10515600" cy="682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60"/>
              <a:buFont typeface="Calibri"/>
              <a:buNone/>
            </a:pPr>
            <a:r>
              <a:t/>
            </a:r>
            <a:endParaRPr sz="3959"/>
          </a:p>
        </p:txBody>
      </p:sp>
      <p:sp>
        <p:nvSpPr>
          <p:cNvPr id="157" name="Google Shape;157;p13"/>
          <p:cNvSpPr txBox="1"/>
          <p:nvPr>
            <p:ph idx="1" type="body"/>
          </p:nvPr>
        </p:nvSpPr>
        <p:spPr>
          <a:xfrm>
            <a:off x="838200" y="1387474"/>
            <a:ext cx="10515600" cy="4899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4224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40"/>
              <a:buChar char="•"/>
            </a:pPr>
            <a:r>
              <a:rPr b="1" lang="en-US" sz="2240">
                <a:latin typeface="Comic Sans MS"/>
                <a:ea typeface="Comic Sans MS"/>
                <a:cs typeface="Comic Sans MS"/>
                <a:sym typeface="Comic Sans MS"/>
              </a:rPr>
              <a:t>the cortex</a:t>
            </a:r>
            <a:r>
              <a:rPr lang="en-US" sz="2240"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/>
          </a:p>
          <a:p>
            <a:pPr indent="-142240" lvl="1" marL="6858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40"/>
              <a:buChar char="•"/>
            </a:pPr>
            <a:r>
              <a:rPr lang="en-US" sz="2240">
                <a:latin typeface="Comic Sans MS"/>
                <a:ea typeface="Comic Sans MS"/>
                <a:cs typeface="Comic Sans MS"/>
                <a:sym typeface="Comic Sans MS"/>
              </a:rPr>
              <a:t>Cortical PG is structurally similar to cell wall PG, but with several differences </a:t>
            </a:r>
            <a:endParaRPr/>
          </a:p>
          <a:p>
            <a:pPr indent="-142240" lvl="1" marL="6858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40"/>
              <a:buChar char="•"/>
            </a:pPr>
            <a:r>
              <a:rPr lang="en-US" sz="2240">
                <a:latin typeface="Comic Sans MS"/>
                <a:ea typeface="Comic Sans MS"/>
                <a:cs typeface="Comic Sans MS"/>
                <a:sym typeface="Comic Sans MS"/>
              </a:rPr>
              <a:t>cortical PG contains </a:t>
            </a:r>
            <a:r>
              <a:rPr b="1" lang="en-US" sz="2240">
                <a:latin typeface="Comic Sans MS"/>
                <a:ea typeface="Comic Sans MS"/>
                <a:cs typeface="Comic Sans MS"/>
                <a:sym typeface="Comic Sans MS"/>
              </a:rPr>
              <a:t>diaminopimelic acid </a:t>
            </a:r>
            <a:r>
              <a:rPr lang="en-US" sz="2240">
                <a:latin typeface="Comic Sans MS"/>
                <a:ea typeface="Comic Sans MS"/>
                <a:cs typeface="Comic Sans MS"/>
                <a:sym typeface="Comic Sans MS"/>
              </a:rPr>
              <a:t>even if vegetative cell PG contains lysine</a:t>
            </a:r>
            <a:endParaRPr/>
          </a:p>
          <a:p>
            <a:pPr indent="-142240" lvl="1" marL="6858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40"/>
              <a:buChar char="•"/>
            </a:pPr>
            <a:r>
              <a:rPr lang="en-US" sz="2240">
                <a:latin typeface="Comic Sans MS"/>
                <a:ea typeface="Comic Sans MS"/>
                <a:cs typeface="Comic Sans MS"/>
                <a:sym typeface="Comic Sans MS"/>
              </a:rPr>
              <a:t>~ 65% of the muramic acid cortical PG </a:t>
            </a:r>
            <a:r>
              <a:rPr b="1" lang="en-US" sz="2240">
                <a:latin typeface="Comic Sans MS"/>
                <a:ea typeface="Comic Sans MS"/>
                <a:cs typeface="Comic Sans MS"/>
                <a:sym typeface="Comic Sans MS"/>
              </a:rPr>
              <a:t>lack peptide residues </a:t>
            </a:r>
            <a:r>
              <a:rPr lang="en-US" sz="2240">
                <a:latin typeface="Comic Sans MS"/>
                <a:ea typeface="Comic Sans MS"/>
                <a:cs typeface="Comic Sans MS"/>
                <a:sym typeface="Comic Sans MS"/>
              </a:rPr>
              <a:t>except d-alanine (not present in growing cell)</a:t>
            </a:r>
            <a:endParaRPr/>
          </a:p>
          <a:p>
            <a:pPr indent="-142240" lvl="1" marL="6858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40"/>
              <a:buChar char="•"/>
            </a:pPr>
            <a:r>
              <a:rPr lang="en-US" sz="2240">
                <a:latin typeface="Comic Sans MS"/>
                <a:ea typeface="Comic Sans MS"/>
                <a:cs typeface="Comic Sans MS"/>
                <a:sym typeface="Comic Sans MS"/>
              </a:rPr>
              <a:t>responsible for the dehydration of the spore core, for spore dormancy and much resistance</a:t>
            </a:r>
            <a:endParaRPr/>
          </a:p>
          <a:p>
            <a:pPr indent="-14224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40"/>
              <a:buChar char="•"/>
            </a:pPr>
            <a:r>
              <a:rPr b="1" lang="en-US" sz="2240">
                <a:latin typeface="Comic Sans MS"/>
                <a:ea typeface="Comic Sans MS"/>
                <a:cs typeface="Comic Sans MS"/>
                <a:sym typeface="Comic Sans MS"/>
              </a:rPr>
              <a:t>the germ cell wall</a:t>
            </a:r>
            <a:r>
              <a:rPr lang="en-US" sz="2240">
                <a:latin typeface="Comic Sans MS"/>
                <a:ea typeface="Comic Sans MS"/>
                <a:cs typeface="Comic Sans MS"/>
                <a:sym typeface="Comic Sans MS"/>
              </a:rPr>
              <a:t>,</a:t>
            </a:r>
            <a:endParaRPr/>
          </a:p>
          <a:p>
            <a:pPr indent="-142240" lvl="1" marL="6858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40"/>
              <a:buChar char="•"/>
            </a:pPr>
            <a:r>
              <a:rPr lang="en-US" sz="2240">
                <a:latin typeface="Comic Sans MS"/>
                <a:ea typeface="Comic Sans MS"/>
                <a:cs typeface="Comic Sans MS"/>
                <a:sym typeface="Comic Sans MS"/>
              </a:rPr>
              <a:t>Between the cortex and the inner forespore membrane</a:t>
            </a:r>
            <a:endParaRPr/>
          </a:p>
          <a:p>
            <a:pPr indent="-142240" lvl="1" marL="6858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40"/>
              <a:buChar char="•"/>
            </a:pPr>
            <a:r>
              <a:rPr lang="en-US" sz="2240">
                <a:latin typeface="Comic Sans MS"/>
                <a:ea typeface="Comic Sans MS"/>
                <a:cs typeface="Comic Sans MS"/>
                <a:sym typeface="Comic Sans MS"/>
              </a:rPr>
              <a:t>germ cell wall PG appears to be identical to vegetative cell PG</a:t>
            </a:r>
            <a:endParaRPr/>
          </a:p>
          <a:p>
            <a:pPr indent="-10414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</a:pPr>
            <a:r>
              <a:t/>
            </a:r>
            <a:endParaRPr sz="196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21919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</a:pPr>
            <a:r>
              <a:t/>
            </a:r>
            <a:endParaRPr sz="1679"/>
          </a:p>
          <a:p>
            <a:pPr indent="-10414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960"/>
              <a:buNone/>
            </a:pPr>
            <a:r>
              <a:t/>
            </a:r>
            <a:endParaRPr sz="196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4"/>
          <p:cNvSpPr txBox="1"/>
          <p:nvPr>
            <p:ph type="title"/>
          </p:nvPr>
        </p:nvSpPr>
        <p:spPr>
          <a:xfrm>
            <a:off x="838200" y="365125"/>
            <a:ext cx="10515600" cy="625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60"/>
              <a:buFont typeface="Calibri"/>
              <a:buNone/>
            </a:pPr>
            <a:r>
              <a:t/>
            </a:r>
            <a:endParaRPr sz="3959"/>
          </a:p>
        </p:txBody>
      </p:sp>
      <p:sp>
        <p:nvSpPr>
          <p:cNvPr id="163" name="Google Shape;163;p14"/>
          <p:cNvSpPr txBox="1"/>
          <p:nvPr>
            <p:ph idx="1" type="body"/>
          </p:nvPr>
        </p:nvSpPr>
        <p:spPr>
          <a:xfrm>
            <a:off x="838200" y="1200150"/>
            <a:ext cx="10515600" cy="5292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27000" lvl="0" marL="2286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the inner forespore membrane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20650" lvl="1" marL="6858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>
                <a:latin typeface="Comic Sans MS"/>
                <a:ea typeface="Comic Sans MS"/>
                <a:cs typeface="Comic Sans MS"/>
                <a:sym typeface="Comic Sans MS"/>
              </a:rPr>
              <a:t>a functional membrane </a:t>
            </a:r>
            <a:endParaRPr/>
          </a:p>
          <a:p>
            <a:pPr indent="-120650" lvl="1" marL="6858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>
                <a:latin typeface="Comic Sans MS"/>
                <a:ea typeface="Comic Sans MS"/>
                <a:cs typeface="Comic Sans MS"/>
                <a:sym typeface="Comic Sans MS"/>
              </a:rPr>
              <a:t>extremely strong permeability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barrier slowing the entry of almost all molecules, even water, into the spore core</a:t>
            </a:r>
            <a:endParaRPr/>
          </a:p>
          <a:p>
            <a:pPr indent="-127000" lvl="1" marL="6858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A lipid probe in this membrane is largely immobile, suggesting that this membrane has a relatively “frozen” structure</a:t>
            </a:r>
            <a:endParaRPr/>
          </a:p>
          <a:p>
            <a:pPr indent="-127000" lvl="0" marL="2286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the central region or core </a:t>
            </a:r>
            <a:endParaRPr/>
          </a:p>
          <a:p>
            <a:pPr indent="-120650" lvl="1" marL="6858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>
                <a:latin typeface="Comic Sans MS"/>
                <a:ea typeface="Comic Sans MS"/>
                <a:cs typeface="Comic Sans MS"/>
                <a:sym typeface="Comic Sans MS"/>
              </a:rPr>
              <a:t>contains the spore’s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DNA, ribosomes, and most enzymes, as well as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DPA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and most divalent cations. </a:t>
            </a:r>
            <a:endParaRPr/>
          </a:p>
          <a:p>
            <a:pPr indent="-127000" lvl="1" marL="6858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~ 10% of spore protein is the large SASP pool much of which is bound to spore DNA </a:t>
            </a:r>
            <a:endParaRPr/>
          </a:p>
          <a:p>
            <a:pPr indent="-127000" lvl="1" marL="6858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A notable feature of the spore core is its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low water content which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plays a major role in spore dormancy and in spore resistance to a variety of agents. </a:t>
            </a:r>
            <a:endParaRPr/>
          </a:p>
          <a:p>
            <a:pPr indent="-127000" lvl="1" marL="685800" rtl="0" algn="l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core’s low water content is also likely the reason for the immobility of ions and protein in the spore core</a:t>
            </a:r>
            <a:endParaRPr/>
          </a:p>
          <a:p>
            <a:pPr indent="-18415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</a:pPr>
            <a:r>
              <a:t/>
            </a:r>
            <a:endParaRPr sz="7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Spore Dormancy</a:t>
            </a:r>
            <a:endParaRPr/>
          </a:p>
        </p:txBody>
      </p:sp>
      <p:sp>
        <p:nvSpPr>
          <p:cNvPr id="169" name="Google Shape;169;p1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2700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Spores are metabolically dormant, </a:t>
            </a:r>
            <a:endParaRPr/>
          </a:p>
          <a:p>
            <a:pPr indent="-127000" lvl="1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no metabolism of endogenous or exogenous compounds. </a:t>
            </a:r>
            <a:endParaRPr/>
          </a:p>
          <a:p>
            <a:pPr indent="-127000" lvl="1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major cause of this dormancy is undoubtedly the low water content of the spore core, which precludes protein mobility and enzyme action </a:t>
            </a:r>
            <a:endParaRPr/>
          </a:p>
          <a:p>
            <a:pPr indent="-127000" lvl="1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spore core contains at least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two enzyme-substrate pairs,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3PGA-phosphoglycerate mutase (PGM) and SASP-GPR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 (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stable for years) </a:t>
            </a:r>
            <a:endParaRPr/>
          </a:p>
          <a:p>
            <a:pPr indent="-127000" lvl="1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but interact in the early minutes of spore outgrowth, resulting in substrate degradation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omic Sans MS"/>
              <a:buNone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Spore Resistance</a:t>
            </a:r>
            <a:endParaRPr/>
          </a:p>
        </p:txBody>
      </p:sp>
      <p:sp>
        <p:nvSpPr>
          <p:cNvPr id="175" name="Google Shape;175;p1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The spore’s </a:t>
            </a:r>
            <a:r>
              <a:rPr b="1" lang="en-US">
                <a:latin typeface="Comic Sans MS"/>
                <a:ea typeface="Comic Sans MS"/>
                <a:cs typeface="Comic Sans MS"/>
                <a:sym typeface="Comic Sans MS"/>
              </a:rPr>
              <a:t>metabolic dormancy 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is one factor of its survival in the absence of nutrients.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The spore is  extremely resistant to lethal treatments, including heat, radiation, chemicals, desiccation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spore core dehydration and SASP are involved in many types of resistance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the impermeability of the spore’s inner membrane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Spore Freezing and Desiccation Resistance</a:t>
            </a:r>
            <a:endParaRPr sz="3200"/>
          </a:p>
        </p:txBody>
      </p:sp>
      <p:sp>
        <p:nvSpPr>
          <p:cNvPr id="181" name="Google Shape;181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270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Growing bacteria are killed during freezing and desiccation         </a:t>
            </a:r>
            <a:endParaRPr/>
          </a:p>
          <a:p>
            <a:pPr indent="-120650" lvl="1" marL="6858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>
                <a:latin typeface="Comic Sans MS"/>
                <a:ea typeface="Comic Sans MS"/>
                <a:cs typeface="Comic Sans MS"/>
                <a:sym typeface="Comic Sans MS"/>
              </a:rPr>
              <a:t>( mechanism may involve DNA damage)</a:t>
            </a:r>
            <a:endParaRPr/>
          </a:p>
          <a:p>
            <a:pPr indent="-1270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spores are resistant to multiple exposures to freeze-drying</a:t>
            </a:r>
            <a:endParaRPr/>
          </a:p>
          <a:p>
            <a:pPr indent="-120650" lvl="1" marL="6858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>
                <a:latin typeface="Comic Sans MS"/>
                <a:ea typeface="Comic Sans MS"/>
                <a:cs typeface="Comic Sans MS"/>
                <a:sym typeface="Comic Sans MS"/>
              </a:rPr>
              <a:t>The a/b-type SASP are one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factor providing spore resistance to freeze-drying by preventing DNA damage</a:t>
            </a:r>
            <a:endParaRPr/>
          </a:p>
          <a:p>
            <a:pPr indent="-13335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 sz="2100">
                <a:latin typeface="Comic Sans MS"/>
                <a:ea typeface="Comic Sans MS"/>
                <a:cs typeface="Comic Sans MS"/>
                <a:sym typeface="Comic Sans MS"/>
              </a:rPr>
              <a:t> The spore’s DPA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is another factor providing spore desiccation resistance,</a:t>
            </a:r>
            <a:endParaRPr/>
          </a:p>
          <a:p>
            <a:pPr indent="-120650" lvl="1" marL="6858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>
                <a:latin typeface="Comic Sans MS"/>
                <a:ea typeface="Comic Sans MS"/>
                <a:cs typeface="Comic Sans MS"/>
                <a:sym typeface="Comic Sans MS"/>
              </a:rPr>
              <a:t>spores deficient in DPA are more sensitive to desiccation</a:t>
            </a:r>
            <a:endParaRPr/>
          </a:p>
          <a:p>
            <a:pPr indent="-101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415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</a:pPr>
            <a:r>
              <a:t/>
            </a:r>
            <a:endParaRPr sz="700"/>
          </a:p>
          <a:p>
            <a:pPr indent="-18415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</a:pPr>
            <a:r>
              <a:t/>
            </a:r>
            <a:endParaRPr sz="7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8"/>
          <p:cNvSpPr txBox="1"/>
          <p:nvPr>
            <p:ph type="title"/>
          </p:nvPr>
        </p:nvSpPr>
        <p:spPr>
          <a:xfrm>
            <a:off x="838200" y="365125"/>
            <a:ext cx="10515600" cy="84356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Spore Pressure Resistance</a:t>
            </a:r>
            <a:endParaRPr sz="3200"/>
          </a:p>
        </p:txBody>
      </p:sp>
      <p:sp>
        <p:nvSpPr>
          <p:cNvPr id="187" name="Google Shape;187;p18"/>
          <p:cNvSpPr txBox="1"/>
          <p:nvPr>
            <p:ph idx="1" type="body"/>
          </p:nvPr>
        </p:nvSpPr>
        <p:spPr>
          <a:xfrm>
            <a:off x="838200" y="1208690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2700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Spores are more resistant to high pressures (&gt;50 megapascals) than vegetative cells</a:t>
            </a:r>
            <a:endParaRPr/>
          </a:p>
          <a:p>
            <a:pPr indent="-12700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In general,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spores are killed more rapidly at lower pressures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(50 to 300 MPa) than at higher pressures (400 to 600 MPa). </a:t>
            </a:r>
            <a:endParaRPr/>
          </a:p>
          <a:p>
            <a:pPr indent="-12700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most effective way to kill pressure germinated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spores is by heat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, and hence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pressure treatments are often carried out at elevated temperatures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/>
          </a:p>
          <a:p>
            <a:pPr indent="-12700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spore germination by lower pressures proceeds by the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activation of the spore’s nutrient germinant receptors, their action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decreases at elevated temperatures. </a:t>
            </a:r>
            <a:endParaRPr/>
          </a:p>
          <a:p>
            <a:pPr indent="-12700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germination promoted by higher pressures may involve a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change in the permeability of the spore’s inner membrane allowing DPA release,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and the rate of this process increases as the temperature rises. 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Spore gamma-Radiation Resistance</a:t>
            </a:r>
            <a:endParaRPr/>
          </a:p>
        </p:txBody>
      </p:sp>
      <p:sp>
        <p:nvSpPr>
          <p:cNvPr id="193" name="Google Shape;193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270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a/btype SASP are only one factor contributing to spore gamma-radiation</a:t>
            </a:r>
            <a:endParaRPr/>
          </a:p>
          <a:p>
            <a:pPr indent="-1270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Resistance</a:t>
            </a:r>
            <a:endParaRPr/>
          </a:p>
          <a:p>
            <a:pPr indent="-1270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other factors have not been elucidated but:</a:t>
            </a:r>
            <a:endParaRPr/>
          </a:p>
          <a:p>
            <a:pPr indent="-127000" lvl="1" marL="6858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low water content in the spore core would be expected to provide protection against gamma-radiation</a:t>
            </a:r>
            <a:endParaRPr/>
          </a:p>
          <a:p>
            <a:pPr indent="-1270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One problem to understanding spore gamma-radiation resistance is the lack of knowledge of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the precise lethal damage to spore DNA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caused by g-radiation.</a:t>
            </a:r>
            <a:endParaRPr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Gram-positive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Bacillus and Clostridium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spp. respond to slowed growth or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starvation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by initiating the process of sporulation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Spores can cause practical problems in food microbiology. 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Genome sequences of clostridia of industrial and medical importance, has allowed a molecular understanding of sporulation in clostridia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This lecture</a:t>
            </a:r>
            <a:endParaRPr/>
          </a:p>
          <a:p>
            <a:pPr indent="-228600" lvl="1" marL="6858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describes the fundamental basis of sporulation</a:t>
            </a:r>
            <a:endParaRPr/>
          </a:p>
          <a:p>
            <a:pPr indent="-228600" lvl="1" marL="6858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>
                <a:latin typeface="Comic Sans MS"/>
                <a:ea typeface="Comic Sans MS"/>
                <a:cs typeface="Comic Sans MS"/>
                <a:sym typeface="Comic Sans MS"/>
              </a:rPr>
              <a:t>the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problems that spores present to the food industry.</a:t>
            </a:r>
            <a:endParaRPr/>
          </a:p>
          <a:p>
            <a:pPr indent="-18415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</a:pPr>
            <a:r>
              <a:t/>
            </a:r>
            <a:endParaRPr sz="7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Spore UV Radiation Resistance</a:t>
            </a:r>
            <a:endParaRPr sz="3200"/>
          </a:p>
        </p:txBody>
      </p:sp>
      <p:sp>
        <p:nvSpPr>
          <p:cNvPr id="199" name="Google Shape;199;p2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270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Spores are generally 7 to 50 times more resistant than growing cells to UV radiation at 254 nm (, the wavelength giving maximal killing) </a:t>
            </a:r>
            <a:endParaRPr/>
          </a:p>
          <a:p>
            <a:pPr indent="-1270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UV resistance is acquired by synthesis of a/b-type SASP. The a/b-type SASP are essential for spore UV resistance,</a:t>
            </a:r>
            <a:endParaRPr/>
          </a:p>
          <a:p>
            <a:pPr indent="-101600" lvl="1" marL="6858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Spores lacking ~. 80% of these proteins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are more UV sensitive</a:t>
            </a:r>
            <a:endParaRPr sz="16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270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Spore UV resistance is largely due to the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formation of cyclobutane-type dimers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between adjacent pyrimidines (thymine-thymine and less Cytosine-Thymine) – repair mechanisms exist by cutting the dimers</a:t>
            </a:r>
            <a:endParaRPr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Spore Chemical Resistance</a:t>
            </a:r>
            <a:endParaRPr sz="3200"/>
          </a:p>
        </p:txBody>
      </p:sp>
      <p:sp>
        <p:nvSpPr>
          <p:cNvPr id="205" name="Google Shape;205;p21"/>
          <p:cNvSpPr txBox="1"/>
          <p:nvPr>
            <p:ph idx="1" type="body"/>
          </p:nvPr>
        </p:nvSpPr>
        <p:spPr>
          <a:xfrm>
            <a:off x="838200" y="1825625"/>
            <a:ext cx="10515600" cy="4667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Spores are more resistant than growing cells to chemicals, including:</a:t>
            </a:r>
            <a:endParaRPr/>
          </a:p>
          <a:p>
            <a:pPr indent="-228600" lvl="1" marL="6858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600">
                <a:latin typeface="Comic Sans MS"/>
                <a:ea typeface="Comic Sans MS"/>
                <a:cs typeface="Comic Sans MS"/>
                <a:sym typeface="Comic Sans MS"/>
              </a:rPr>
              <a:t>aldehydes, oxidizing agents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phenols, chloroform </a:t>
            </a:r>
            <a:endParaRPr/>
          </a:p>
          <a:p>
            <a:pPr indent="-228600" lvl="1" marL="6858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alkylating agents such as ethylene oxide, iodine</a:t>
            </a:r>
            <a:endParaRPr/>
          </a:p>
          <a:p>
            <a:pPr indent="-228600" lvl="1" marL="6858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pH extremes </a:t>
            </a:r>
            <a:endParaRPr/>
          </a:p>
          <a:p>
            <a:pPr indent="-228600" lvl="1" marL="6858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lytic enzymes such as lysozyme</a:t>
            </a:r>
            <a:endParaRPr/>
          </a:p>
          <a:p>
            <a:pPr indent="-2286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Coat-defective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spores are more sensitive to many chemicals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slow passage of hydrophilic molecules across the spore’s inner membrane is important in spore resistance to chemicals </a:t>
            </a:r>
            <a:endParaRPr/>
          </a:p>
          <a:p>
            <a:pPr indent="-2286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Some chemicals as formaldehyde, alkylating agents, and nitrite, kill spores at least in part by DNA damage, but the a/b-type SASP are essential in protection against inactivation of by these agents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11" name="Google Shape;211;p2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many oxidizing agents (peroxides) kill spores by damaging the spore’s inner membrane leading to spore death </a:t>
            </a:r>
            <a:endParaRPr/>
          </a:p>
          <a:p>
            <a:pPr indent="-228600" lvl="1" marL="6858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spore coat, low core water content, and low permeability inner membrane may play some role in resistance </a:t>
            </a:r>
            <a:endParaRPr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3"/>
          <p:cNvSpPr txBox="1"/>
          <p:nvPr>
            <p:ph type="title"/>
          </p:nvPr>
        </p:nvSpPr>
        <p:spPr>
          <a:xfrm>
            <a:off x="838200" y="365126"/>
            <a:ext cx="10515600" cy="7193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Spore Heat Resistance</a:t>
            </a:r>
            <a:endParaRPr/>
          </a:p>
        </p:txBody>
      </p:sp>
      <p:sp>
        <p:nvSpPr>
          <p:cNvPr id="217" name="Google Shape;217;p23"/>
          <p:cNvSpPr txBox="1"/>
          <p:nvPr>
            <p:ph idx="1" type="body"/>
          </p:nvPr>
        </p:nvSpPr>
        <p:spPr>
          <a:xfrm>
            <a:off x="838200" y="1637414"/>
            <a:ext cx="10515600" cy="48554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The extreme moist heat resistance of spores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1" marL="6858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Has great implications for the food industry</a:t>
            </a:r>
            <a:endParaRPr/>
          </a:p>
          <a:p>
            <a:pPr indent="-228600" lvl="1" marL="6858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Spores of many species can withstand 100</a:t>
            </a:r>
            <a:r>
              <a:rPr baseline="30000" lang="en-US" sz="2000"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C for many minutes.</a:t>
            </a:r>
            <a:endParaRPr/>
          </a:p>
          <a:p>
            <a:pPr indent="-2286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Heat resistance is often quantified as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a Dt value -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the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time in minutes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at temperature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 t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needed to kill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90%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of a cell/ spore population. </a:t>
            </a:r>
            <a:endParaRPr/>
          </a:p>
          <a:p>
            <a:pPr indent="-2286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Spore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D values increase 4 -10 fold for each 10</a:t>
            </a:r>
            <a:r>
              <a:rPr b="1" baseline="30000" lang="en-US" sz="2000"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 C decrease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in temperature </a:t>
            </a:r>
            <a:endParaRPr/>
          </a:p>
          <a:p>
            <a:pPr indent="-228600" lvl="1" marL="6858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a spore with a D value at 90</a:t>
            </a:r>
            <a:r>
              <a:rPr baseline="30000" lang="en-US" sz="2000"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 (D90</a:t>
            </a:r>
            <a:r>
              <a:rPr baseline="30000" lang="en-US" sz="2000"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C) of 30 min have D20</a:t>
            </a:r>
            <a:r>
              <a:rPr baseline="30000" lang="en-US" sz="2000">
                <a:latin typeface="Comic Sans MS"/>
                <a:ea typeface="Comic Sans MS"/>
                <a:cs typeface="Comic Sans MS"/>
                <a:sym typeface="Comic Sans MS"/>
              </a:rPr>
              <a:t>o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 value of many years</a:t>
            </a:r>
            <a:endParaRPr/>
          </a:p>
          <a:p>
            <a:pPr indent="-2286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target(s)  damaged in spore killing by moist heat:</a:t>
            </a:r>
            <a:endParaRPr/>
          </a:p>
          <a:p>
            <a:pPr indent="-228600" lvl="1" marL="6858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This target is not DNA</a:t>
            </a:r>
            <a:endParaRPr/>
          </a:p>
          <a:p>
            <a:pPr indent="-228600" lvl="1" marL="6858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spore moist heat killing is associated with DNA damage nor mutagenesis</a:t>
            </a:r>
            <a:endParaRPr/>
          </a:p>
          <a:p>
            <a:pPr indent="-228600" lvl="1" marL="6858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recent work has indicated that spore killing by moist heat is through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damage to proteins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016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415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</a:pPr>
            <a:r>
              <a:t/>
            </a:r>
            <a:endParaRPr sz="70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Spore Activation, Germination, and Outgrowth</a:t>
            </a:r>
            <a:endParaRPr sz="3200"/>
          </a:p>
        </p:txBody>
      </p:sp>
      <p:sp>
        <p:nvSpPr>
          <p:cNvPr id="223" name="Google Shape;223;p24"/>
          <p:cNvSpPr txBox="1"/>
          <p:nvPr>
            <p:ph idx="1" type="body"/>
          </p:nvPr>
        </p:nvSpPr>
        <p:spPr>
          <a:xfrm>
            <a:off x="838200" y="1825624"/>
            <a:ext cx="10515600" cy="44688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Activation</a:t>
            </a:r>
            <a:endParaRPr/>
          </a:p>
          <a:p>
            <a:pPr indent="-2286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spores are metabolically dormant and can remain so for many years</a:t>
            </a:r>
            <a:endParaRPr/>
          </a:p>
          <a:p>
            <a:pPr indent="-2286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if given the proper stimulus they return to active metabolism within minutes through</a:t>
            </a:r>
            <a:endParaRPr/>
          </a:p>
          <a:p>
            <a:pPr indent="-2286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spore germination </a:t>
            </a:r>
            <a:endParaRPr/>
          </a:p>
          <a:p>
            <a:pPr indent="-228600" lvl="1" marL="6858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>
                <a:latin typeface="Comic Sans MS"/>
                <a:ea typeface="Comic Sans MS"/>
                <a:cs typeface="Comic Sans MS"/>
                <a:sym typeface="Comic Sans MS"/>
              </a:rPr>
              <a:t>A number of agents cause spore activation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including:</a:t>
            </a:r>
            <a:endParaRPr/>
          </a:p>
          <a:p>
            <a:pPr indent="-228600" lvl="1" marL="6858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low pH and some chemicals</a:t>
            </a:r>
            <a:endParaRPr/>
          </a:p>
          <a:p>
            <a:pPr indent="-228600" lvl="1" marL="6858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most widely used agent is sublethal heat. </a:t>
            </a:r>
            <a:endParaRPr/>
          </a:p>
          <a:p>
            <a:pPr indent="-228600" lvl="1" marL="6858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precise changes induced by spore activation are not clear but may involve reversible changes in protein structure</a:t>
            </a:r>
            <a:endParaRPr/>
          </a:p>
          <a:p>
            <a:pPr indent="-18415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</a:pPr>
            <a:r>
              <a:t/>
            </a:r>
            <a:endParaRPr sz="7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Spore Activation, Germination, and Outgrowth</a:t>
            </a:r>
            <a:endParaRPr sz="3200"/>
          </a:p>
        </p:txBody>
      </p:sp>
      <p:sp>
        <p:nvSpPr>
          <p:cNvPr id="229" name="Google Shape;229;p25"/>
          <p:cNvSpPr txBox="1"/>
          <p:nvPr>
            <p:ph idx="1" type="body"/>
          </p:nvPr>
        </p:nvSpPr>
        <p:spPr>
          <a:xfrm>
            <a:off x="838200" y="1825625"/>
            <a:ext cx="10515600" cy="4667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Germination</a:t>
            </a:r>
            <a:endParaRPr/>
          </a:p>
          <a:p>
            <a:pPr indent="-228600" lvl="0" marL="228600" rtl="0" algn="l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germination is events taking place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without the need for metabolic energy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  <a:endParaRPr/>
          </a:p>
          <a:p>
            <a:pPr indent="-228600" lvl="0" marL="228600" rtl="0" algn="l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During germination - a dormant spore with a cortex and a large pool of DPA and mineral ions is transformed into a germinated spore:</a:t>
            </a:r>
            <a:endParaRPr/>
          </a:p>
          <a:p>
            <a:pPr indent="-228600" lvl="1" marL="685800" rtl="0" algn="l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>
                <a:latin typeface="Comic Sans MS"/>
                <a:ea typeface="Comic Sans MS"/>
                <a:cs typeface="Comic Sans MS"/>
                <a:sym typeface="Comic Sans MS"/>
              </a:rPr>
              <a:t>the cortex becomes degraded,</a:t>
            </a:r>
            <a:endParaRPr/>
          </a:p>
          <a:p>
            <a:pPr indent="-228600" lvl="1" marL="685800" rtl="0" algn="l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>
                <a:latin typeface="Comic Sans MS"/>
                <a:ea typeface="Comic Sans MS"/>
                <a:cs typeface="Comic Sans MS"/>
                <a:sym typeface="Comic Sans MS"/>
              </a:rPr>
              <a:t>DPA and most mineral ions become  excreted</a:t>
            </a:r>
            <a:endParaRPr/>
          </a:p>
          <a:p>
            <a:pPr indent="-228600" lvl="1" marL="685800" rtl="0" algn="l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core water content has become that of a growing cell</a:t>
            </a:r>
            <a:endParaRPr/>
          </a:p>
          <a:p>
            <a:pPr indent="-228600" lvl="0" marL="228600" rtl="0" algn="l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 sz="2100">
                <a:latin typeface="Comic Sans MS"/>
                <a:ea typeface="Comic Sans MS"/>
                <a:cs typeface="Comic Sans MS"/>
                <a:sym typeface="Comic Sans MS"/>
              </a:rPr>
              <a:t>Conversion of germinated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spore into a growing cell requires exogenous nutrients</a:t>
            </a:r>
            <a:endParaRPr/>
          </a:p>
          <a:p>
            <a:pPr indent="-228600" lvl="0" marL="228600" rtl="0" algn="l">
              <a:lnSpc>
                <a:spcPct val="12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initiation of spore germination can be triggered by many compounds, including:</a:t>
            </a:r>
            <a:endParaRPr/>
          </a:p>
          <a:p>
            <a:pPr indent="-228600" lvl="1" marL="685800" rtl="0" algn="l">
              <a:lnSpc>
                <a:spcPct val="125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>
                <a:latin typeface="Comic Sans MS"/>
                <a:ea typeface="Comic Sans MS"/>
                <a:cs typeface="Comic Sans MS"/>
                <a:sym typeface="Comic Sans MS"/>
              </a:rPr>
              <a:t> nucleosides, amino acids, </a:t>
            </a:r>
            <a:r>
              <a:rPr lang="en-US" sz="1800">
                <a:latin typeface="Comic Sans MS"/>
                <a:ea typeface="Comic Sans MS"/>
                <a:cs typeface="Comic Sans MS"/>
                <a:sym typeface="Comic Sans MS"/>
              </a:rPr>
              <a:t>sugars, salts, Ca2+ with DPA </a:t>
            </a:r>
            <a:endParaRPr sz="19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415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</a:pPr>
            <a:r>
              <a:t/>
            </a:r>
            <a:endParaRPr sz="70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Spore Activation, Germination, and Outgrowth</a:t>
            </a:r>
            <a:endParaRPr sz="3200"/>
          </a:p>
        </p:txBody>
      </p:sp>
      <p:sp>
        <p:nvSpPr>
          <p:cNvPr id="235" name="Google Shape;235;p2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earliest biochemical events in spore germination after nutrient germinant addition are releases of protons and other monovalent cations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Release of DPA and its divalent cations is next, as is uptake of some water by the spore core,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Initiation of cortex degradation is the next event in germination and allows a rapid approximately twofold increase in spore core volume through water uptake once the cortex that restricts core expansion is removed.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This is termed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stage II of germination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and leads to spore outgrowth.</a:t>
            </a:r>
            <a:endParaRPr/>
          </a:p>
          <a:p>
            <a:pPr indent="-101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415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</a:pPr>
            <a:r>
              <a:t/>
            </a:r>
            <a:endParaRPr sz="70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Spore Activation, Germination, and Outgrowth</a:t>
            </a:r>
            <a:endParaRPr sz="3200"/>
          </a:p>
        </p:txBody>
      </p:sp>
      <p:sp>
        <p:nvSpPr>
          <p:cNvPr id="241" name="Google Shape;241;p27"/>
          <p:cNvSpPr txBox="1"/>
          <p:nvPr>
            <p:ph idx="1" type="body"/>
          </p:nvPr>
        </p:nvSpPr>
        <p:spPr>
          <a:xfrm>
            <a:off x="838200" y="1825625"/>
            <a:ext cx="10515600" cy="4667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Outgrowth: Following completion of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stage II of spore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germination-</a:t>
            </a:r>
            <a:endParaRPr/>
          </a:p>
          <a:p>
            <a:pPr indent="-228600" lvl="1" marL="6858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b="1" lang="en-US" sz="1900">
                <a:latin typeface="Comic Sans MS"/>
                <a:ea typeface="Comic Sans MS"/>
                <a:cs typeface="Comic Sans MS"/>
                <a:sym typeface="Comic Sans MS"/>
              </a:rPr>
              <a:t>core hydration is equivalent to that of a growing cell</a:t>
            </a:r>
            <a:endParaRPr sz="19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28600" lvl="1" marL="6858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>
                <a:latin typeface="Comic Sans MS"/>
                <a:ea typeface="Comic Sans MS"/>
                <a:cs typeface="Comic Sans MS"/>
                <a:sym typeface="Comic Sans MS"/>
              </a:rPr>
              <a:t>protein mobility is restored</a:t>
            </a:r>
            <a:endParaRPr/>
          </a:p>
          <a:p>
            <a:pPr indent="-228600" lvl="1" marL="6858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>
                <a:latin typeface="Comic Sans MS"/>
                <a:ea typeface="Comic Sans MS"/>
                <a:cs typeface="Comic Sans MS"/>
                <a:sym typeface="Comic Sans MS"/>
              </a:rPr>
              <a:t>Enzymatic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reactions begin in the core – utilization of 3PGA to generate ATP </a:t>
            </a:r>
            <a:endParaRPr/>
          </a:p>
          <a:p>
            <a:pPr indent="-228600" lvl="1" marL="6858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degradation of SASP initiated.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Carbohydrate metabolism early in outgrowth uses glycolysis and/or the hexose monophosphate shunt may stop at acetate (spores lack enzymes of TCA cycle)</a:t>
            </a:r>
            <a:endParaRPr/>
          </a:p>
          <a:p>
            <a:pPr indent="-228600" lvl="0" marL="2286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RNA synthesis begins in the first minutes of outgrowth - many mRNAs using nucleotides stored in the core </a:t>
            </a:r>
            <a:endParaRPr/>
          </a:p>
          <a:p>
            <a:pPr indent="-18415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</a:pPr>
            <a:r>
              <a:t/>
            </a:r>
            <a:endParaRPr sz="7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Spore Activation, Germination, and Outgrowth</a:t>
            </a:r>
            <a:endParaRPr sz="3200"/>
          </a:p>
        </p:txBody>
      </p:sp>
      <p:sp>
        <p:nvSpPr>
          <p:cNvPr id="247" name="Google Shape;247;p2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15"/>
              <a:buChar char="•"/>
            </a:pPr>
            <a:r>
              <a:rPr lang="en-US" sz="2015">
                <a:latin typeface="Comic Sans MS"/>
                <a:ea typeface="Comic Sans MS"/>
                <a:cs typeface="Comic Sans MS"/>
                <a:sym typeface="Comic Sans MS"/>
              </a:rPr>
              <a:t>protein synthesis begins shortly after RNA synthesis.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15"/>
              <a:buChar char="•"/>
            </a:pPr>
            <a:r>
              <a:rPr lang="en-US" sz="2015">
                <a:latin typeface="Comic Sans MS"/>
                <a:ea typeface="Comic Sans MS"/>
                <a:cs typeface="Comic Sans MS"/>
                <a:sym typeface="Comic Sans MS"/>
              </a:rPr>
              <a:t>All components of the protein-synthesizing machinery appear functional,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15"/>
              <a:buChar char="•"/>
            </a:pPr>
            <a:r>
              <a:rPr b="1" lang="en-US" sz="2015">
                <a:latin typeface="Comic Sans MS"/>
                <a:ea typeface="Comic Sans MS"/>
                <a:cs typeface="Comic Sans MS"/>
                <a:sym typeface="Comic Sans MS"/>
              </a:rPr>
              <a:t>Endogenous</a:t>
            </a:r>
            <a:r>
              <a:rPr lang="en-US" sz="2015">
                <a:latin typeface="Comic Sans MS"/>
                <a:ea typeface="Comic Sans MS"/>
                <a:cs typeface="Comic Sans MS"/>
                <a:sym typeface="Comic Sans MS"/>
              </a:rPr>
              <a:t> amino acids derived from SASP breakdown can support most protein synthesis in the first 25 minutes of outgrowth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15"/>
              <a:buChar char="•"/>
            </a:pPr>
            <a:r>
              <a:rPr lang="en-US" sz="2015">
                <a:latin typeface="Comic Sans MS"/>
                <a:ea typeface="Comic Sans MS"/>
                <a:cs typeface="Comic Sans MS"/>
                <a:sym typeface="Comic Sans MS"/>
              </a:rPr>
              <a:t>Completion of outgrowth requires </a:t>
            </a:r>
            <a:r>
              <a:rPr b="1" lang="en-US" sz="2015">
                <a:latin typeface="Comic Sans MS"/>
                <a:ea typeface="Comic Sans MS"/>
                <a:cs typeface="Comic Sans MS"/>
                <a:sym typeface="Comic Sans MS"/>
              </a:rPr>
              <a:t>exogenous</a:t>
            </a:r>
            <a:r>
              <a:rPr lang="en-US" sz="2015">
                <a:latin typeface="Comic Sans MS"/>
                <a:ea typeface="Comic Sans MS"/>
                <a:cs typeface="Comic Sans MS"/>
                <a:sym typeface="Comic Sans MS"/>
              </a:rPr>
              <a:t> nutrients </a:t>
            </a:r>
            <a:endParaRPr/>
          </a:p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15"/>
              <a:buChar char="•"/>
            </a:pPr>
            <a:r>
              <a:rPr lang="en-US" sz="2015">
                <a:latin typeface="Comic Sans MS"/>
                <a:ea typeface="Comic Sans MS"/>
                <a:cs typeface="Comic Sans MS"/>
                <a:sym typeface="Comic Sans MS"/>
              </a:rPr>
              <a:t>During spore outgrowth, the volume of the outgrowing spore continues to increase, requiring the synthesis of membrane and cell wall components.</a:t>
            </a:r>
            <a:endParaRPr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t/>
            </a:r>
            <a:endParaRPr sz="26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Spores in Food industry</a:t>
            </a:r>
            <a:endParaRPr/>
          </a:p>
        </p:txBody>
      </p:sp>
      <p:sp>
        <p:nvSpPr>
          <p:cNvPr id="253" name="Google Shape;253;p2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Sporeformers that cause foodborne illness and spoilage are particularly important in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low-acid foods (pH </a:t>
            </a:r>
            <a:r>
              <a:rPr b="1" lang="en-US" sz="2000" u="sng">
                <a:latin typeface="Comic Sans MS"/>
                <a:ea typeface="Comic Sans MS"/>
                <a:cs typeface="Comic Sans MS"/>
                <a:sym typeface="Comic Sans MS"/>
              </a:rPr>
              <a:t>&gt;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 4.6, aw &gt;0.85)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packaged in cans, bottles, pouches, or other vacuum sealed containers (canned foods) that are processed by heat to achieve commercial sterility</a:t>
            </a:r>
            <a:endParaRPr/>
          </a:p>
          <a:p>
            <a:pPr indent="-228600" lvl="1" marL="68580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Commercial sterility can be achieved by Acidification or aw reduction </a:t>
            </a:r>
            <a:endParaRPr/>
          </a:p>
          <a:p>
            <a:pPr indent="-228600" lvl="0" marL="22860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Diseases and spoilage caused by sporeformers are usually associated with thermally processed foods, since heat kills vegetative cells but allows survival and growth of spore-forming organisms.</a:t>
            </a:r>
            <a:endParaRPr/>
          </a:p>
          <a:p>
            <a:pPr indent="-228600" lvl="0" marL="22860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Psychrotrophic sporeformers cause spoilage of refrigerated foods. </a:t>
            </a:r>
            <a:endParaRPr/>
          </a:p>
          <a:p>
            <a:pPr indent="-228600" lvl="0" marL="22860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Fungi with heat-resistant ascospores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cause spoilage of acidic foods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and beverages</a:t>
            </a:r>
            <a:endParaRPr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838200" y="365125"/>
            <a:ext cx="10515600" cy="949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Phylogeny of sporeformers</a:t>
            </a:r>
            <a:br>
              <a:rPr lang="en-US"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2400">
                <a:latin typeface="Comic Sans MS"/>
                <a:ea typeface="Comic Sans MS"/>
                <a:cs typeface="Comic Sans MS"/>
                <a:sym typeface="Comic Sans MS"/>
              </a:rPr>
              <a:t>(evolution and physiological characteristics)</a:t>
            </a:r>
            <a:endParaRPr sz="2400"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838200" y="1504950"/>
            <a:ext cx="10515600" cy="4987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primary sporeformers of significance in foods are:</a:t>
            </a:r>
            <a:endParaRPr/>
          </a:p>
          <a:p>
            <a:pPr indent="-342900" lvl="1" marL="3429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Bacillus, Clostridium</a:t>
            </a:r>
            <a:endParaRPr/>
          </a:p>
          <a:p>
            <a:pPr indent="-342900" lvl="1" marL="3429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Anoxybacillus, Desulfotomaculum, Geobacillus, Paenibacillus,  Sporolactobacillus </a:t>
            </a:r>
            <a:endParaRPr/>
          </a:p>
          <a:p>
            <a:pPr indent="-228600" lvl="0" marL="2286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Classified in: phylum XIII of the Firmicutes</a:t>
            </a:r>
            <a:endParaRPr/>
          </a:p>
          <a:p>
            <a:pPr indent="-342900" lvl="2" marL="8001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based on sequencing of genes encoding small-subunit rRNA.</a:t>
            </a:r>
            <a:endParaRPr/>
          </a:p>
          <a:p>
            <a:pPr indent="-342900" lvl="1" marL="3429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Listeria, Staphylococcus, Streptococcus, and Lactobacillus are food related organisms classified in this phylum (non spore formers)</a:t>
            </a:r>
            <a:endParaRPr/>
          </a:p>
          <a:p>
            <a:pPr indent="-342900" lvl="1" marL="3429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it has been thought that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they lost the ability to sporulate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during evolution</a:t>
            </a:r>
            <a:endParaRPr/>
          </a:p>
          <a:p>
            <a:pPr indent="-342900" lvl="1" marL="3429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Have low % G+C in their DNA</a:t>
            </a:r>
            <a:endParaRPr/>
          </a:p>
          <a:p>
            <a:pPr indent="-342900" lvl="1" marL="3429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possess a gram-positive cell wall structure</a:t>
            </a:r>
            <a:endParaRPr/>
          </a:p>
          <a:p>
            <a:pPr indent="-342900" lvl="1" marL="3429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able to remain in a dormant state for long periods of time</a:t>
            </a:r>
            <a:endParaRPr/>
          </a:p>
          <a:p>
            <a:pPr indent="-101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01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Spores in Food industry</a:t>
            </a:r>
            <a:endParaRPr sz="3200"/>
          </a:p>
        </p:txBody>
      </p:sp>
      <p:sp>
        <p:nvSpPr>
          <p:cNvPr id="259" name="Google Shape;259;p30"/>
          <p:cNvSpPr txBox="1"/>
          <p:nvPr>
            <p:ph idx="1" type="body"/>
          </p:nvPr>
        </p:nvSpPr>
        <p:spPr>
          <a:xfrm>
            <a:off x="838200" y="1825625"/>
            <a:ext cx="10515600" cy="4667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Inactivation of C. botulinum spores is the primary processing goal for low-acid canned foods, 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C. botulinum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is the most heat-resistant microbial pathogen. </a:t>
            </a:r>
            <a:endParaRPr/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severity of the heat treatment required depends on the class of food, its spore content, pH and storage conditions</a:t>
            </a:r>
            <a:endParaRPr/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For example: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canned low-acid vegetables and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uncured meats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receive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12D process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which results in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a 12-log10, or 99.99%, reduction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of viable C. botulinum spores. </a:t>
            </a:r>
            <a:endParaRPr/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Milder heat treatments are applied to shelf-stable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canned cured meats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(curing agents inhibit growth) and to foods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with reduced aw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or other antimicrobial factors. </a:t>
            </a:r>
            <a:endParaRPr/>
          </a:p>
          <a:p>
            <a:pPr indent="0" lvl="0" marL="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Foods and ingredients as mushrooms, potatoes, spices, sugars, and starches may contain high spore levels and require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more than 12D process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to prevent spoilage.</a:t>
            </a:r>
            <a:endParaRPr/>
          </a:p>
          <a:p>
            <a:pPr indent="-18415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</a:pPr>
            <a:r>
              <a:t/>
            </a:r>
            <a:endParaRPr sz="7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65" name="Google Shape;265;p3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C. botulinum type A and B spores in phosphate buffer ha a maximum value for D121.1°C of 0.21 min 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canning industry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uses D121°C as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a standard in calculating process requirements.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C. botulinum spores have the following heat resistances: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a D98.9°C of 12.2 to 23.2 min </a:t>
            </a:r>
            <a:endParaRPr/>
          </a:p>
          <a:p>
            <a:pPr indent="-228600" lvl="1" marL="6858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a D110°C of 1.45 to 1.82 min.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Spores of nonproteolytic type B and E C. botulinum have much lower heat resistances than proteolytic A and B strains. 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Heat resistance of C. perfringens spores: two classes -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Heat-resistant spores have D90°C (D194°F) values of 15 to 145 min </a:t>
            </a:r>
            <a:endParaRPr/>
          </a:p>
          <a:p>
            <a:pPr indent="-228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heat-sensitive spores have D90°C values of 3 to 5 min </a:t>
            </a:r>
            <a:endParaRPr/>
          </a:p>
          <a:p>
            <a:pPr indent="-18415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</a:pPr>
            <a:r>
              <a:t/>
            </a:r>
            <a:endParaRPr sz="7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0" name="Google Shape;270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785261" y="0"/>
            <a:ext cx="627907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1" name="Google Shape;271;p32"/>
          <p:cNvSpPr/>
          <p:nvPr/>
        </p:nvSpPr>
        <p:spPr>
          <a:xfrm>
            <a:off x="347330" y="0"/>
            <a:ext cx="4437931" cy="70173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Across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2. The structure that is largely responsible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 spores’ resistance properties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5. One contributor to spore resistance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7. The canning of this type of food is heavily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regulated by the U.S. Food and Drug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Administration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8. Low-acid canned foods are subject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to a _______ cook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9. Although absolute sterility is theoretically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impossible, this type of sterility is sufcient</a:t>
            </a:r>
            <a:endParaRPr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in the food industry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Down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1. A notable property of spores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3. When spores undergo this process,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they get ready to turn into vegetative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cells and lose their resistance properties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4. The process by which vegetative cells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form spores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5. This type of acid is found in spores but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not in vegetative cells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6. The structure at the center of a spore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>
            <p:ph type="title"/>
          </p:nvPr>
        </p:nvSpPr>
        <p:spPr>
          <a:xfrm>
            <a:off x="838200" y="365125"/>
            <a:ext cx="10515600" cy="587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60"/>
              <a:buFont typeface="Calibri"/>
              <a:buNone/>
            </a:pPr>
            <a:r>
              <a:t/>
            </a:r>
            <a:endParaRPr sz="3959"/>
          </a:p>
        </p:txBody>
      </p:sp>
      <p:sp>
        <p:nvSpPr>
          <p:cNvPr id="103" name="Google Shape;103;p4"/>
          <p:cNvSpPr txBox="1"/>
          <p:nvPr>
            <p:ph idx="1" type="body"/>
          </p:nvPr>
        </p:nvSpPr>
        <p:spPr>
          <a:xfrm>
            <a:off x="838200" y="1276350"/>
            <a:ext cx="10515600" cy="5216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27000" lvl="0" marL="22860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Sporulation has been most extensively studied in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B. subtilis</a:t>
            </a:r>
            <a:endParaRPr/>
          </a:p>
          <a:p>
            <a:pPr indent="-127000" lvl="0" marL="22860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first obvious morphological event in sporulation is:</a:t>
            </a:r>
            <a:endParaRPr/>
          </a:p>
          <a:p>
            <a:pPr indent="-127000" lvl="1" marL="68580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unequal cell division – small pre-spore or forespore and large mother cell compartment.</a:t>
            </a:r>
            <a:endParaRPr/>
          </a:p>
          <a:p>
            <a:pPr indent="-127000" lvl="1" marL="68580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mother cell then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engulfs the forespore (endospore)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  <a:p>
            <a:pPr indent="-127000" lvl="1" marL="68580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the mother cell eventually lyses</a:t>
            </a:r>
            <a:endParaRPr b="1"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27000" lvl="0" marL="22860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Factors of Special Significance </a:t>
            </a:r>
            <a:endParaRPr/>
          </a:p>
          <a:p>
            <a:pPr indent="-127000" lvl="0" marL="22860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Throughout sporulation, gene expression is ordered-</a:t>
            </a:r>
            <a:endParaRPr/>
          </a:p>
          <a:p>
            <a:pPr indent="-127000" lvl="1" marL="68580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some genes are expressed only in the mother cell or the forespore</a:t>
            </a:r>
            <a:endParaRPr/>
          </a:p>
          <a:p>
            <a:pPr indent="-127000" lvl="1" marL="685800" rtl="0" algn="l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gene expression during sporulation is controlled by the ordered synthesis and/or activation of five new sigma (s; specificity) factors for RNA polymerase and many DNA-binding proteins. 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/>
          <p:nvPr>
            <p:ph type="title"/>
          </p:nvPr>
        </p:nvSpPr>
        <p:spPr>
          <a:xfrm>
            <a:off x="838200" y="365125"/>
            <a:ext cx="7277100" cy="720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09" name="Google Shape;109;p5"/>
          <p:cNvSpPr txBox="1"/>
          <p:nvPr>
            <p:ph idx="1" type="body"/>
          </p:nvPr>
        </p:nvSpPr>
        <p:spPr>
          <a:xfrm>
            <a:off x="838200" y="1295401"/>
            <a:ext cx="10515600" cy="51974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morphological/biochemical changes occurs in developing spore:</a:t>
            </a:r>
            <a:endParaRPr/>
          </a:p>
          <a:p>
            <a:pPr indent="-2286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It becomes encased in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two and sometimes three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novel layers</a:t>
            </a:r>
            <a:endParaRPr/>
          </a:p>
          <a:p>
            <a:pPr indent="-127000" lvl="1" marL="6858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a large layer of PG termed the spore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cortex (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differs from growing-cell PG)</a:t>
            </a:r>
            <a:endParaRPr/>
          </a:p>
          <a:p>
            <a:pPr indent="-127000" lvl="1" marL="6858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a number of spore coat layers, and in some species, an exosporium.</a:t>
            </a:r>
            <a:endParaRPr/>
          </a:p>
          <a:p>
            <a:pPr indent="-1270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coats and exosporium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contain proteins unique to spores.</a:t>
            </a:r>
            <a:endParaRPr/>
          </a:p>
          <a:p>
            <a:pPr indent="-1270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spore’s central region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or core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accumulates:</a:t>
            </a:r>
            <a:endParaRPr/>
          </a:p>
          <a:p>
            <a:pPr indent="-127000" lvl="1" marL="6858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a huge amounts (&gt;10% of spore, dry weight) of dipicolinic acid [DPA]) (Fig. 3.1), </a:t>
            </a:r>
            <a:endParaRPr/>
          </a:p>
          <a:p>
            <a:pPr indent="-127000" lvl="1" marL="6858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a large amount of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divalent cations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and the core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loses much water</a:t>
            </a:r>
            <a:endParaRPr/>
          </a:p>
          <a:p>
            <a:pPr indent="-127000" lvl="1" marL="6858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developing forespore synthesizes a large amount of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novel small acid-soluble proteins (SASP)-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some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coat spore chromosome and protect DNA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from damage</a:t>
            </a:r>
            <a:endParaRPr/>
          </a:p>
          <a:p>
            <a:pPr indent="-1270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As a result of these and other changes, the spore becomes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metabolically dormant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and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resistant to harsh conditions including heat, radiation, and chemicals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/>
          </a:p>
          <a:p>
            <a:pPr indent="0" lvl="1" marL="6858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50"/>
              <a:buNone/>
            </a:pPr>
            <a:r>
              <a:t/>
            </a:r>
            <a:endParaRPr sz="155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415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</a:pPr>
            <a:r>
              <a:t/>
            </a:r>
            <a:endParaRPr sz="700"/>
          </a:p>
        </p:txBody>
      </p:sp>
      <p:pic>
        <p:nvPicPr>
          <p:cNvPr id="110" name="Google Shape;11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64550" y="133350"/>
            <a:ext cx="3213100" cy="13721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6" name="Google Shape;116;p6"/>
          <p:cNvSpPr txBox="1"/>
          <p:nvPr>
            <p:ph idx="1" type="body"/>
          </p:nvPr>
        </p:nvSpPr>
        <p:spPr>
          <a:xfrm>
            <a:off x="838200" y="1825625"/>
            <a:ext cx="10515600" cy="4667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270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If appropriate stimulus:</a:t>
            </a:r>
            <a:endParaRPr/>
          </a:p>
          <a:p>
            <a:pPr indent="-120650" lvl="1" marL="6858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>
                <a:latin typeface="Comic Sans MS"/>
                <a:ea typeface="Comic Sans MS"/>
                <a:cs typeface="Comic Sans MS"/>
                <a:sym typeface="Comic Sans MS"/>
              </a:rPr>
              <a:t>often a sugar or amino acid</a:t>
            </a:r>
            <a:endParaRPr/>
          </a:p>
          <a:p>
            <a:pPr indent="-1270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spore can return to life by spore germination</a:t>
            </a:r>
            <a:endParaRPr/>
          </a:p>
          <a:p>
            <a:pPr indent="-1270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Within minutes of exposure to a germinant:</a:t>
            </a:r>
            <a:endParaRPr/>
          </a:p>
          <a:p>
            <a:pPr indent="-1270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Spores lose their characteristics, including loss of DPA by excretion</a:t>
            </a:r>
            <a:endParaRPr/>
          </a:p>
          <a:p>
            <a:pPr indent="-1270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loss of the cortex and SASP by degradation,</a:t>
            </a:r>
            <a:endParaRPr/>
          </a:p>
          <a:p>
            <a:pPr indent="-1270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loss of spore resistance</a:t>
            </a:r>
            <a:endParaRPr/>
          </a:p>
          <a:p>
            <a:pPr indent="-1270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Completion of germination</a:t>
            </a:r>
            <a:endParaRPr/>
          </a:p>
          <a:p>
            <a:pPr indent="-1270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allows progression into outgrowth, when metabolism of endogenous and exogenous compounds begins and macromolecular synthesis is initiated.</a:t>
            </a:r>
            <a:endParaRPr/>
          </a:p>
          <a:p>
            <a:pPr indent="-127000" lvl="0" marL="2286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Eventually the outgrowing spore is converted back into a growing cell.</a:t>
            </a:r>
            <a:endParaRPr/>
          </a:p>
          <a:p>
            <a:pPr indent="-18415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</a:pPr>
            <a:r>
              <a:t/>
            </a:r>
            <a:endParaRPr sz="7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"/>
          <p:cNvSpPr txBox="1"/>
          <p:nvPr>
            <p:ph type="title"/>
          </p:nvPr>
        </p:nvSpPr>
        <p:spPr>
          <a:xfrm>
            <a:off x="838200" y="365126"/>
            <a:ext cx="10515600" cy="75948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omic Sans MS"/>
              <a:buNone/>
            </a:pPr>
            <a:r>
              <a:rPr lang="en-US" sz="3200">
                <a:latin typeface="Comic Sans MS"/>
                <a:ea typeface="Comic Sans MS"/>
                <a:cs typeface="Comic Sans MS"/>
                <a:sym typeface="Comic Sans MS"/>
              </a:rPr>
              <a:t>Sporulation</a:t>
            </a:r>
            <a:endParaRPr sz="3200"/>
          </a:p>
        </p:txBody>
      </p:sp>
      <p:sp>
        <p:nvSpPr>
          <p:cNvPr id="122" name="Google Shape;122;p7"/>
          <p:cNvSpPr txBox="1"/>
          <p:nvPr>
            <p:ph idx="1" type="body"/>
          </p:nvPr>
        </p:nvSpPr>
        <p:spPr>
          <a:xfrm>
            <a:off x="838200" y="1345324"/>
            <a:ext cx="10515600" cy="48316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270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Induction of sporulation for cells in culture (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in the lab, not in nature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):</a:t>
            </a:r>
            <a:endParaRPr/>
          </a:p>
          <a:p>
            <a:pPr indent="-127000" lvl="1" marL="6858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by nutrient limitation- exhaustion of nutrients during growth or shifting cells from a rich to a poor medium </a:t>
            </a:r>
            <a:endParaRPr/>
          </a:p>
          <a:p>
            <a:pPr indent="-127000" lvl="1" marL="6858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Addition of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inhibitor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(decoyinine) of guanine nucleotide </a:t>
            </a:r>
            <a:endParaRPr/>
          </a:p>
          <a:p>
            <a:pPr indent="-1270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sporulation generally (not obligatory) occurs only when cells enter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stationary phase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20650" lvl="1" marL="6858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>
                <a:latin typeface="Comic Sans MS"/>
                <a:ea typeface="Comic Sans MS"/>
                <a:cs typeface="Comic Sans MS"/>
                <a:sym typeface="Comic Sans MS"/>
              </a:rPr>
              <a:t>many stationary-phase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events are attempts to access new sources of nutrients so sporulation will not take place or at least delayed </a:t>
            </a:r>
            <a:endParaRPr/>
          </a:p>
          <a:p>
            <a:pPr indent="-13335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</a:pPr>
            <a:r>
              <a:rPr lang="en-US" sz="2100">
                <a:latin typeface="Comic Sans MS"/>
                <a:ea typeface="Comic Sans MS"/>
                <a:cs typeface="Comic Sans MS"/>
                <a:sym typeface="Comic Sans MS"/>
              </a:rPr>
              <a:t>Stationary-phase events include the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following (not necessary for sporulation) : </a:t>
            </a:r>
            <a:endParaRPr/>
          </a:p>
          <a:p>
            <a:pPr indent="-120650" lvl="1" marL="6858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•"/>
            </a:pPr>
            <a:r>
              <a:rPr lang="en-US" sz="1900">
                <a:latin typeface="Comic Sans MS"/>
                <a:ea typeface="Comic Sans MS"/>
                <a:cs typeface="Comic Sans MS"/>
                <a:sym typeface="Comic Sans MS"/>
              </a:rPr>
              <a:t>(i) synthesis and 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secretion of degradative enzymes as amylases and proteases</a:t>
            </a:r>
            <a:endParaRPr/>
          </a:p>
          <a:p>
            <a:pPr indent="-127000" lvl="1" marL="6858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(ii) synthesis and secretion of antibiotics as gramicidin or bacitracin</a:t>
            </a:r>
            <a:endParaRPr/>
          </a:p>
          <a:p>
            <a:pPr indent="-127000" lvl="1" marL="6858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(iii) in some species, synthesis and release of protein toxins</a:t>
            </a:r>
            <a:endParaRPr/>
          </a:p>
          <a:p>
            <a:pPr indent="-127000" lvl="1" marL="6858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(iv) development of motility</a:t>
            </a:r>
            <a:endParaRPr/>
          </a:p>
          <a:p>
            <a:pPr indent="-127000" lvl="1" marL="6858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(v) killing and cannibalism of sister cells in the population</a:t>
            </a:r>
            <a:endParaRPr/>
          </a:p>
          <a:p>
            <a:pPr indent="-127000" lvl="1" marL="6858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(vi) in a few species (B. subtilis), development of genetic competence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8" name="Google Shape;128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270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Stationary-phase events are regulated by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mechanisms/cell metabolism</a:t>
            </a: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 that modulate gene expression during sporulation </a:t>
            </a:r>
            <a:endParaRPr/>
          </a:p>
          <a:p>
            <a:pPr indent="-127000" lvl="1" marL="6858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the mother cell and forespore have </a:t>
            </a:r>
            <a:r>
              <a:rPr b="1" lang="en-US" sz="2000">
                <a:latin typeface="Comic Sans MS"/>
                <a:ea typeface="Comic Sans MS"/>
                <a:cs typeface="Comic Sans MS"/>
                <a:sym typeface="Comic Sans MS"/>
              </a:rPr>
              <a:t>different metabolic capabilities</a:t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27000" lvl="1" marL="6858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Progression into sporulation requires regulatory signals that lead to the derepression of genes expressed only in stationary phase (not products of genes encoding degradative enzymes, antibiotics, toxins)</a:t>
            </a:r>
            <a:endParaRPr/>
          </a:p>
          <a:p>
            <a:pPr indent="-127000" lvl="0" marL="2286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Induction of sporulation also requires:</a:t>
            </a:r>
            <a:endParaRPr/>
          </a:p>
          <a:p>
            <a:pPr indent="-127000" lvl="1" marL="6858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completion of chromosome replication</a:t>
            </a:r>
            <a:endParaRPr/>
          </a:p>
          <a:p>
            <a:pPr indent="-127000" lvl="1" marL="6858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repair of DNA damage</a:t>
            </a:r>
            <a:endParaRPr/>
          </a:p>
          <a:p>
            <a:pPr indent="-127000" lvl="1" marL="6858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induction of synthesis of TCA cycle enzymes. </a:t>
            </a:r>
            <a:endParaRPr/>
          </a:p>
          <a:p>
            <a:pPr indent="-127000" lvl="1" marL="68580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en-US" sz="2000">
                <a:latin typeface="Comic Sans MS"/>
                <a:ea typeface="Comic Sans MS"/>
                <a:cs typeface="Comic Sans MS"/>
                <a:sym typeface="Comic Sans MS"/>
              </a:rPr>
              <a:t>Entry into sporulation is also increased in cells growing at high cell density by small peptides secreted into the growth (B. subtilis secretes pheromones)</a:t>
            </a:r>
            <a:endParaRPr/>
          </a:p>
          <a:p>
            <a:pPr indent="-10160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84150" lvl="0" marL="2286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700"/>
              <a:buNone/>
            </a:pPr>
            <a:r>
              <a:t/>
            </a:r>
            <a:endParaRPr sz="7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334406" y="480410"/>
            <a:ext cx="8247993" cy="50840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2020-10-18T12:34:32Z</dcterms:created>
  <dc:creator>Mohammad A Farraj</dc:creator>
</cp:coreProperties>
</file>