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2" roundtripDataSignature="AMtx7miaU74ncUKQQ66WL1JUYaCSuVTO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C2AB773-BDEA-4F70-B851-0DE513B9EDDC}">
  <a:tblStyle styleId="{7C2AB773-BDEA-4F70-B851-0DE513B9EDD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EF0EF"/>
          </a:solidFill>
        </a:fill>
      </a:tcStyle>
    </a:wholeTbl>
    <a:band1H>
      <a:tcTxStyle/>
      <a:tcStyle>
        <a:fill>
          <a:solidFill>
            <a:srgbClr val="DBDFDD"/>
          </a:solidFill>
        </a:fill>
      </a:tcStyle>
    </a:band1H>
    <a:band2H>
      <a:tcTxStyle/>
    </a:band2H>
    <a:band1V>
      <a:tcTxStyle/>
      <a:tcStyle>
        <a:fill>
          <a:solidFill>
            <a:srgbClr val="DBDFDD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E06B5A79-E0C6-4FD5-BA00-A55D85749D97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customschemas.google.com/relationships/presentationmetadata" Target="metadata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Google Shape;246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Archaea  Methanogens, Halophiles, Extreme Thermophiles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4" name="Google Shape;29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Expriment in US hospitals:</a:t>
            </a:r>
            <a:endParaRPr/>
          </a:p>
        </p:txBody>
      </p:sp>
      <p:sp>
        <p:nvSpPr>
          <p:cNvPr id="295" name="Google Shape;295;p3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7"/>
          <p:cNvSpPr txBox="1"/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7"/>
          <p:cNvSpPr txBox="1"/>
          <p:nvPr>
            <p:ph idx="1" type="subTitle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80"/>
              </a:spcBef>
              <a:spcAft>
                <a:spcPts val="0"/>
              </a:spcAft>
              <a:buSzPts val="2040"/>
              <a:buNone/>
              <a:defRPr>
                <a:solidFill>
                  <a:srgbClr val="55556F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rgbClr val="8B8B8D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620"/>
              <a:buNone/>
              <a:defRPr>
                <a:solidFill>
                  <a:srgbClr val="8B8B8D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B8B8D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B8B8D"/>
                </a:solidFill>
              </a:defRPr>
            </a:lvl5pPr>
            <a:lvl6pPr lvl="5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6pPr>
            <a:lvl7pPr lvl="6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7pPr>
            <a:lvl8pPr lvl="7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8pPr>
            <a:lvl9pPr lvl="8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9pPr>
          </a:lstStyle>
          <a:p/>
        </p:txBody>
      </p:sp>
      <p:sp>
        <p:nvSpPr>
          <p:cNvPr id="20" name="Google Shape;20;p37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7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7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3" name="Google Shape;23;p37"/>
          <p:cNvCxnSpPr/>
          <p:nvPr/>
        </p:nvCxnSpPr>
        <p:spPr>
          <a:xfrm>
            <a:off x="685800" y="3398520"/>
            <a:ext cx="7848600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6"/>
          <p:cNvSpPr txBox="1"/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6"/>
          <p:cNvSpPr txBox="1"/>
          <p:nvPr>
            <p:ph idx="1" type="body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spcBef>
                <a:spcPts val="640"/>
              </a:spcBef>
              <a:spcAft>
                <a:spcPts val="0"/>
              </a:spcAft>
              <a:buSzPts val="2720"/>
              <a:buChar char="•"/>
              <a:defRPr sz="3200"/>
            </a:lvl1pPr>
            <a:lvl2pPr indent="-379730" lvl="1" marL="9144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2pPr>
            <a:lvl3pPr indent="-365760" lvl="2" marL="137160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79" name="Google Shape;79;p46"/>
          <p:cNvSpPr txBox="1"/>
          <p:nvPr>
            <p:ph idx="2" type="body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46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6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6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3" name="Google Shape;83;p46"/>
          <p:cNvCxnSpPr/>
          <p:nvPr/>
        </p:nvCxnSpPr>
        <p:spPr>
          <a:xfrm rot="5400000">
            <a:off x="-13116" y="3580206"/>
            <a:ext cx="5577840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7"/>
          <p:cNvSpPr txBox="1"/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47"/>
          <p:cNvSpPr/>
          <p:nvPr>
            <p:ph idx="2" type="pic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" dir="5400000" dist="12700">
              <a:srgbClr val="000000">
                <a:alpha val="58823"/>
              </a:srgbClr>
            </a:outerShdw>
          </a:effectLst>
        </p:spPr>
      </p:sp>
      <p:sp>
        <p:nvSpPr>
          <p:cNvPr id="87" name="Google Shape;87;p47"/>
          <p:cNvSpPr txBox="1"/>
          <p:nvPr>
            <p:ph idx="1" type="body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8" name="Google Shape;88;p47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7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7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48"/>
          <p:cNvSpPr txBox="1"/>
          <p:nvPr>
            <p:ph idx="1" type="body"/>
          </p:nvPr>
        </p:nvSpPr>
        <p:spPr>
          <a:xfrm rot="5400000">
            <a:off x="2133600" y="-76200"/>
            <a:ext cx="48768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48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8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48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9"/>
          <p:cNvSpPr txBox="1"/>
          <p:nvPr>
            <p:ph type="title"/>
          </p:nvPr>
        </p:nvSpPr>
        <p:spPr>
          <a:xfrm rot="5400000">
            <a:off x="4724400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9"/>
          <p:cNvSpPr txBox="1"/>
          <p:nvPr>
            <p:ph idx="1" type="body"/>
          </p:nvPr>
        </p:nvSpPr>
        <p:spPr>
          <a:xfrm rot="5400000">
            <a:off x="533400" y="533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49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49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49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8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38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8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8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9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9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9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9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2 Content" type="txAndTwoObj">
  <p:cSld name="TEXT_AND_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0"/>
          <p:cNvSpPr txBox="1"/>
          <p:nvPr>
            <p:ph type="title"/>
          </p:nvPr>
        </p:nvSpPr>
        <p:spPr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0"/>
          <p:cNvSpPr txBox="1"/>
          <p:nvPr>
            <p:ph idx="1" type="body"/>
          </p:nvPr>
        </p:nvSpPr>
        <p:spPr>
          <a:xfrm>
            <a:off x="1066800" y="1981200"/>
            <a:ext cx="36957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40"/>
          <p:cNvSpPr txBox="1"/>
          <p:nvPr>
            <p:ph idx="2" type="body"/>
          </p:nvPr>
        </p:nvSpPr>
        <p:spPr>
          <a:xfrm>
            <a:off x="4914900" y="1981200"/>
            <a:ext cx="36957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40"/>
          <p:cNvSpPr txBox="1"/>
          <p:nvPr>
            <p:ph idx="3" type="body"/>
          </p:nvPr>
        </p:nvSpPr>
        <p:spPr>
          <a:xfrm>
            <a:off x="4914900" y="4114800"/>
            <a:ext cx="36957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0"/>
          <p:cNvSpPr txBox="1"/>
          <p:nvPr>
            <p:ph idx="10" type="dt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0"/>
          <p:cNvSpPr txBox="1"/>
          <p:nvPr>
            <p:ph idx="11" type="ftr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0"/>
          <p:cNvSpPr txBox="1"/>
          <p:nvPr>
            <p:ph idx="12" type="sldNum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1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1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1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2"/>
          <p:cNvSpPr txBox="1"/>
          <p:nvPr>
            <p:ph type="title"/>
          </p:nvPr>
        </p:nvSpPr>
        <p:spPr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2"/>
          <p:cNvSpPr txBox="1"/>
          <p:nvPr>
            <p:ph idx="10" type="dt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2"/>
          <p:cNvSpPr txBox="1"/>
          <p:nvPr>
            <p:ph idx="11" type="ftr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2"/>
          <p:cNvSpPr txBox="1"/>
          <p:nvPr>
            <p:ph idx="12" type="sldNum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2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3"/>
          <p:cNvSpPr txBox="1"/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None/>
              <a:defRPr b="0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3"/>
          <p:cNvSpPr txBox="1"/>
          <p:nvPr>
            <p:ph idx="1" type="body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04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5" name="Google Shape;55;p43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3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3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" name="Google Shape;58;p43"/>
          <p:cNvCxnSpPr/>
          <p:nvPr/>
        </p:nvCxnSpPr>
        <p:spPr>
          <a:xfrm>
            <a:off x="731520" y="4599432"/>
            <a:ext cx="7848600" cy="1588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4"/>
          <p:cNvSpPr txBox="1"/>
          <p:nvPr>
            <p:ph idx="1" type="body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2" name="Google Shape;62;p44"/>
          <p:cNvSpPr txBox="1"/>
          <p:nvPr>
            <p:ph idx="2" type="body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3" name="Google Shape;63;p44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4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4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5"/>
          <p:cNvSpPr txBox="1"/>
          <p:nvPr>
            <p:ph idx="1" type="body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9" name="Google Shape;69;p45"/>
          <p:cNvSpPr txBox="1"/>
          <p:nvPr>
            <p:ph idx="2" type="body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140" lvl="0" marL="4572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0" name="Google Shape;70;p45"/>
          <p:cNvSpPr txBox="1"/>
          <p:nvPr>
            <p:ph idx="3" type="body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b="0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1" name="Google Shape;71;p45"/>
          <p:cNvSpPr txBox="1"/>
          <p:nvPr>
            <p:ph idx="4" type="body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140" lvl="0" marL="4572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2" name="Google Shape;72;p45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5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5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5" name="Google Shape;75;p45"/>
          <p:cNvCxnSpPr/>
          <p:nvPr/>
        </p:nvCxnSpPr>
        <p:spPr>
          <a:xfrm rot="5400000">
            <a:off x="2217817" y="4045823"/>
            <a:ext cx="4709160" cy="794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6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36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6"/>
          <p:cNvSpPr txBox="1"/>
          <p:nvPr>
            <p:ph idx="10" type="dt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6"/>
          <p:cNvSpPr txBox="1"/>
          <p:nvPr>
            <p:ph idx="11" type="ftr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36"/>
          <p:cNvSpPr txBox="1"/>
          <p:nvPr>
            <p:ph idx="12" type="sldNum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ucmp.berkeley.edu/history/hooke.html" TargetMode="External"/><Relationship Id="rId4" Type="http://schemas.openxmlformats.org/officeDocument/2006/relationships/image" Target="../media/image15.png"/><Relationship Id="rId5" Type="http://schemas.openxmlformats.org/officeDocument/2006/relationships/image" Target="../media/image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6.png"/><Relationship Id="rId4" Type="http://schemas.openxmlformats.org/officeDocument/2006/relationships/image" Target="../media/image13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5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0.jpg"/><Relationship Id="rId4" Type="http://schemas.openxmlformats.org/officeDocument/2006/relationships/image" Target="../media/image12.jpg"/><Relationship Id="rId5" Type="http://schemas.openxmlformats.org/officeDocument/2006/relationships/image" Target="../media/image17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Relationship Id="rId4" Type="http://schemas.openxmlformats.org/officeDocument/2006/relationships/image" Target="../media/image1.jpg"/><Relationship Id="rId5" Type="http://schemas.openxmlformats.org/officeDocument/2006/relationships/image" Target="../media/image14.jpg"/><Relationship Id="rId6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"/>
          <p:cNvSpPr txBox="1"/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lang="en-US" sz="4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FOOD MICROBIOLOGY</a:t>
            </a:r>
            <a:endParaRPr sz="4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8" name="Google Shape;108;p1"/>
          <p:cNvSpPr txBox="1"/>
          <p:nvPr>
            <p:ph idx="1" type="subTitle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FUNDAMENTAL FOOD MICROBIOLOGY, Fifth Edition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Bibek Ray and Arun Bhijnia, 2014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Growth Curve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8" name="Google Shape;168;p10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Growth rate can be determined by counting cells, viable vs. dead cells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or by  cell density (O.D. 600 nm)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Plot on semi-logarithmic paper for the counts, linear for cell density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plot represent different conditions of growth: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Lag phase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Log phase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Stationary phase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Death phase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Cryptic Phase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Nature of microbial growth in food 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4" name="Google Shape;174;p11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Mixed population</a:t>
            </a:r>
            <a:endParaRPr/>
          </a:p>
          <a:p>
            <a:pPr indent="-182880" lvl="0" marL="18288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food harbors mixed population of microorganisms</a:t>
            </a:r>
            <a:endParaRPr/>
          </a:p>
          <a:p>
            <a:pPr indent="-182880" lvl="1" marL="4572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bacteria, yeasts, and molds</a:t>
            </a:r>
            <a:endParaRPr/>
          </a:p>
          <a:p>
            <a:pPr indent="-182880" lvl="0" marL="18288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Depending on the nutrients, storage conditions etc.. one species (even if initially present at low number) may grow better than others under these conditions and become predominant</a:t>
            </a:r>
            <a:endParaRPr/>
          </a:p>
          <a:p>
            <a:pPr indent="-182880" lvl="1" marL="4572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Example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under 4 C storage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, only few organisms will continue growing while the one that grow better at 37 C will stop growing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Sequence of growth in food 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0" name="Google Shape;180;p12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If 2 organisms are initially present with equal numbers, stored under identical conditions </a:t>
            </a:r>
            <a:endParaRPr/>
          </a:p>
          <a:p>
            <a:pPr indent="-182880" lvl="1" marL="4572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The species with the shorter generation time will predominate </a:t>
            </a:r>
            <a:endParaRPr/>
          </a:p>
          <a:p>
            <a:pPr indent="-182880" lvl="1" marL="4572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Some species are poor competitors in mixed culture (</a:t>
            </a: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Listeria) </a:t>
            </a:r>
            <a:endParaRPr i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Some species in mixed culture will grow better than others, but it creates conditions that will halt its growth and favors the growth of other species. Example, 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P. aeruginosa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 and anaerobic bacteria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Diauxic Growth: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Organisms can utilize more than one nutrient, growth will be interrupted by a lag phase (Figure):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E. coli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in food containing glucose and lactose and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P. aeruginosa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in food containing carbohydrates and proteins</a:t>
            </a:r>
            <a:endParaRPr/>
          </a:p>
          <a:p>
            <a:pPr indent="-85725" lvl="1" marL="457200" rtl="0" algn="l">
              <a:spcBef>
                <a:spcPts val="360"/>
              </a:spcBef>
              <a:spcAft>
                <a:spcPts val="0"/>
              </a:spcAft>
              <a:buSzPts val="1530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74929" lvl="0" marL="18288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http://textbookofbacteriology.net/Regfig9.jpeg" id="181" name="Google Shape;18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09471" y="560363"/>
            <a:ext cx="2057400" cy="1046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Symbiotic growth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7" name="Google Shape;187;p13"/>
          <p:cNvSpPr txBox="1"/>
          <p:nvPr>
            <p:ph idx="1" type="body"/>
          </p:nvPr>
        </p:nvSpPr>
        <p:spPr>
          <a:xfrm>
            <a:off x="457200" y="1981200"/>
            <a:ext cx="8153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Symbiosis -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helping one another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during growth in food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if </a:t>
            </a:r>
            <a:r>
              <a:rPr lang="en-US" u="sng">
                <a:latin typeface="Comic Sans MS"/>
                <a:ea typeface="Comic Sans MS"/>
                <a:cs typeface="Comic Sans MS"/>
                <a:sym typeface="Comic Sans MS"/>
              </a:rPr>
              <a:t>&gt;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2 types of organisms are present.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One may produce metabolic products that the second can not but needs it  to grow better.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The second species produces a nutrient that stimulates the first one to grow better.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Example: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In  yogurt:  </a:t>
            </a: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A Streptococcus spp. hydrolyzes milk proteins  to </a:t>
            </a:r>
            <a:r>
              <a:rPr b="1" i="1" lang="en-US">
                <a:latin typeface="Comic Sans MS"/>
                <a:ea typeface="Comic Sans MS"/>
                <a:cs typeface="Comic Sans MS"/>
                <a:sym typeface="Comic Sans MS"/>
              </a:rPr>
              <a:t>amino acids (AA)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AA are necessary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for good growth of </a:t>
            </a: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Lactobacillus spp.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Lactobacillus then  produces  </a:t>
            </a:r>
            <a:r>
              <a:rPr b="1" i="1" lang="en-US">
                <a:latin typeface="Comic Sans MS"/>
                <a:ea typeface="Comic Sans MS"/>
                <a:cs typeface="Comic Sans MS"/>
                <a:sym typeface="Comic Sans MS"/>
              </a:rPr>
              <a:t>formate  which stimulates </a:t>
            </a: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the growth of  Streptococcus  spp.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Synergistic Growth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3" name="Google Shape;193;p14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Occurs when </a:t>
            </a:r>
            <a:r>
              <a:rPr lang="en-US" sz="2000" u="sng">
                <a:latin typeface="Comic Sans MS"/>
                <a:ea typeface="Comic Sans MS"/>
                <a:cs typeface="Comic Sans MS"/>
                <a:sym typeface="Comic Sans MS"/>
              </a:rPr>
              <a:t>&gt;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microbes grow together in food</a:t>
            </a:r>
            <a:endParaRPr/>
          </a:p>
          <a:p>
            <a:pPr indent="-182880" lvl="1" marL="4572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When each type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grows alone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it produces some metabolites at low rate in small amounts</a:t>
            </a:r>
            <a:endParaRPr/>
          </a:p>
          <a:p>
            <a:pPr indent="-182880" lvl="1" marL="4572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Synergistic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growth – when mixed - growth rate and 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production of metabolites is increased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(not additive)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Example – in milk 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i="1" lang="en-US" sz="2000">
                <a:latin typeface="Comic Sans MS"/>
                <a:ea typeface="Comic Sans MS"/>
                <a:cs typeface="Comic Sans MS"/>
                <a:sym typeface="Comic Sans MS"/>
              </a:rPr>
              <a:t>S. thermophilus 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and </a:t>
            </a:r>
            <a:r>
              <a:rPr b="1" i="1" lang="en-US" sz="2000">
                <a:latin typeface="Comic Sans MS"/>
                <a:ea typeface="Comic Sans MS"/>
                <a:cs typeface="Comic Sans MS"/>
                <a:sym typeface="Comic Sans MS"/>
              </a:rPr>
              <a:t>Lab.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 delbrueckii 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subsp. 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blllgarictls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produce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tiny amounts of  acetaldehyde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(8-10 ppm) during growth in milk independently 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Acetaldehyde  gives a  d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esirable flavor in yogurt 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Together in milk </a:t>
            </a:r>
            <a:r>
              <a:rPr b="1" lang="en-US" sz="2000" u="sng">
                <a:latin typeface="Comic Sans MS"/>
                <a:ea typeface="Comic Sans MS"/>
                <a:cs typeface="Comic Sans MS"/>
                <a:sym typeface="Comic Sans MS"/>
              </a:rPr>
              <a:t>&gt;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30ppm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of acetaldehyde is produced, much higher than the additive amounts produced independently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Antagonistic Growth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9" name="Google Shape;199;p15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 u="sng">
                <a:latin typeface="Comic Sans MS"/>
                <a:ea typeface="Comic Sans MS"/>
                <a:cs typeface="Comic Sans MS"/>
                <a:sym typeface="Comic Sans MS"/>
              </a:rPr>
              <a:t>&gt;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organisms present in a food can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adversely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interfere with the growth of  another -sometimes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one can kill the other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(toxic substances/enzymes..)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Examples: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Enterococcus - produce antibacterial proteins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(bacteriocin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) that can kill/suppress the growth of Gram +ve bacteria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some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yeasts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can produce enzymes that interfere with the growth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molds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– degrade hyphae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Penicillium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produce penicillin- used to inhibit the growth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staph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Bacteriophages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can lyse susceptible bacteria (E. coli)</a:t>
            </a:r>
            <a:endParaRPr/>
          </a:p>
          <a:p>
            <a:pPr indent="-182880" lvl="1" marL="4572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This is used to control growth of undesirable spoilage and pathogenic microorganisms in food.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Conclusion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5" name="Google Shape;205;p16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It is important to study the interaction of microbial growth in food</a:t>
            </a:r>
            <a:endParaRPr/>
          </a:p>
          <a:p>
            <a:pPr indent="-182880" lvl="1" marL="457200" rtl="0" algn="l">
              <a:spcBef>
                <a:spcPts val="440"/>
              </a:spcBef>
              <a:spcAft>
                <a:spcPts val="0"/>
              </a:spcAft>
              <a:buSzPts val="187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provides basic information to understand the mechanisms of food spoilage</a:t>
            </a:r>
            <a:endParaRPr/>
          </a:p>
          <a:p>
            <a:pPr indent="-182880" lvl="1" marL="457200" rtl="0" algn="l">
              <a:spcBef>
                <a:spcPts val="440"/>
              </a:spcBef>
              <a:spcAft>
                <a:spcPts val="0"/>
              </a:spcAft>
              <a:buSzPts val="187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foodborne diseases</a:t>
            </a:r>
            <a:endParaRPr/>
          </a:p>
          <a:p>
            <a:pPr indent="-182880" lvl="1" marL="457200" rtl="0" algn="l">
              <a:spcBef>
                <a:spcPts val="440"/>
              </a:spcBef>
              <a:spcAft>
                <a:spcPts val="0"/>
              </a:spcAft>
              <a:buSzPts val="187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food bio-processing and strain improvement</a:t>
            </a:r>
            <a:endParaRPr/>
          </a:p>
          <a:p>
            <a:pPr indent="-182880" lvl="1" marL="457200" rtl="0" algn="l">
              <a:spcBef>
                <a:spcPts val="440"/>
              </a:spcBef>
              <a:spcAft>
                <a:spcPts val="0"/>
              </a:spcAft>
              <a:buSzPts val="187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Food quality</a:t>
            </a:r>
            <a:endParaRPr/>
          </a:p>
          <a:p>
            <a:pPr indent="-182880" lvl="1" marL="457200" rtl="0" algn="l">
              <a:spcBef>
                <a:spcPts val="440"/>
              </a:spcBef>
              <a:spcAft>
                <a:spcPts val="0"/>
              </a:spcAft>
              <a:buSzPts val="1870"/>
              <a:buChar char="•"/>
            </a:pPr>
            <a:r>
              <a:rPr lang="en-US" sz="2200">
                <a:latin typeface="Comic Sans MS"/>
                <a:ea typeface="Comic Sans MS"/>
                <a:cs typeface="Comic Sans MS"/>
                <a:sym typeface="Comic Sans MS"/>
              </a:rPr>
              <a:t>Preservation and storage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7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Growth Phases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1" name="Google Shape;211;p17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Lag phase</a:t>
            </a:r>
            <a:endParaRPr/>
          </a:p>
          <a:p>
            <a:pPr indent="-182880" lvl="1" marL="45720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Increase Lag Phase to Prevent Food Spoilage</a:t>
            </a:r>
            <a:endParaRPr/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Logarithmic Phase</a:t>
            </a:r>
            <a:endParaRPr/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Stationary Phase</a:t>
            </a:r>
            <a:endParaRPr/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Death Phase</a:t>
            </a:r>
            <a:endParaRPr/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Cryptic Phase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Plot on semi log paper, growth vs, Time</a:t>
            </a:r>
            <a:endParaRPr/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1 x 10</a:t>
            </a:r>
            <a:r>
              <a:rPr baseline="30000" lang="en-US" sz="2400">
                <a:latin typeface="Comic Sans MS"/>
                <a:ea typeface="Comic Sans MS"/>
                <a:cs typeface="Comic Sans MS"/>
                <a:sym typeface="Comic Sans MS"/>
              </a:rPr>
              <a:t>9</a:t>
            </a:r>
            <a:r>
              <a:rPr lang="en-US" sz="2400">
                <a:latin typeface="Comic Sans MS"/>
                <a:ea typeface="Comic Sans MS"/>
                <a:cs typeface="Comic Sans MS"/>
                <a:sym typeface="Comic Sans MS"/>
              </a:rPr>
              <a:t> is maximum growth of most microorganisms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Generation Time - Doubling Time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7" name="Google Shape;217;p18"/>
          <p:cNvSpPr txBox="1"/>
          <p:nvPr>
            <p:ph idx="1" type="body"/>
          </p:nvPr>
        </p:nvSpPr>
        <p:spPr>
          <a:xfrm>
            <a:off x="457200" y="1981200"/>
            <a:ext cx="8153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time that one cell takes to divide into two 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generation time of cells is called the doubling time 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Cells do not divide at the same time or rate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Calculating generation time under different conditions provides valuable information for developing methods to preserve foods.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Optimal growth conditions (culture), bacteria have the shortest generation time ~12 m but slower in foods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Factors that affect optimal growth:</a:t>
            </a:r>
            <a:endParaRPr/>
          </a:p>
          <a:p>
            <a:pPr indent="-182879" lvl="2" marL="73152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nutrients, Temp, time, water activity, redox potential 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yeasts and molds have slower generation time ~40 m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9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Generation Time - Doubling Time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3" name="Google Shape;223;p19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 = Log 2 t/ log N – log N0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N0 initial number (10</a:t>
            </a:r>
            <a:r>
              <a:rPr baseline="30000" lang="en-US"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N final number (10</a:t>
            </a:r>
            <a:r>
              <a:rPr baseline="30000" lang="en-US"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 duration in minutes when initial number reaches the final  (here in this example = 120 minutes)</a:t>
            </a:r>
            <a:endParaRPr/>
          </a:p>
          <a:p>
            <a:pPr indent="-68579" lvl="2" marL="731520" rtl="0" algn="l"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79" lvl="2" marL="731520" rtl="0" algn="l"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 = 0.3 x 120/6-4 = 18 minutes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Physiology, Growth, and</a:t>
            </a:r>
            <a:b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Inhibition of Microbes in Foods</a:t>
            </a:r>
            <a:endParaRPr/>
          </a:p>
        </p:txBody>
      </p:sp>
      <p:sp>
        <p:nvSpPr>
          <p:cNvPr id="114" name="Google Shape;114;p2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/>
              <a:t>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This lecture covers: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(i) the ability of bacteria to use different biochemical pathways to generate the energy required to grow under adverse conditions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foods;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(ii) the interaction of bacteria and foods in ecosystems in which the cells may exist in a variety of physical and physiological states and in which the roles of intrinsic and extrinsic factors are discussed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(iii) the kinetics of microbial growth.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Growth curve</a:t>
            </a:r>
            <a:endParaRPr sz="3200">
              <a:solidFill>
                <a:schemeClr val="dk1"/>
              </a:solidFill>
            </a:endParaRPr>
          </a:p>
        </p:txBody>
      </p:sp>
      <p:pic>
        <p:nvPicPr>
          <p:cNvPr id="229" name="Google Shape;22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2362200"/>
            <a:ext cx="7086600" cy="34505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"/>
          <p:cNvSpPr txBox="1"/>
          <p:nvPr>
            <p:ph type="title"/>
          </p:nvPr>
        </p:nvSpPr>
        <p:spPr>
          <a:xfrm>
            <a:off x="1028700" y="457200"/>
            <a:ext cx="754380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lang="en-US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History/Discovery of microrganisms</a:t>
            </a:r>
            <a:br>
              <a:rPr lang="en-US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discovery of microorganisms began with the invention and improvement of the microscope.</a:t>
            </a:r>
            <a:endParaRPr/>
          </a:p>
        </p:txBody>
      </p:sp>
      <p:pic>
        <p:nvPicPr>
          <p:cNvPr descr="Link to History of Robert Hooke" id="235" name="Google Shape;235;p21">
            <a:hlinkClick r:id="rId3"/>
          </p:cNvPr>
          <p:cNvPicPr preferRelativeResize="0"/>
          <p:nvPr>
            <p:ph idx="2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38800" y="2019478"/>
            <a:ext cx="2590800" cy="24882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eeuwenhoeksmall" id="236" name="Google Shape;236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95400" y="2019478"/>
            <a:ext cx="2743200" cy="2445488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1"/>
          <p:cNvSpPr/>
          <p:nvPr/>
        </p:nvSpPr>
        <p:spPr>
          <a:xfrm>
            <a:off x="914400" y="4904601"/>
            <a:ext cx="784860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Antonie Philips van Leeuwenhoek, Father of microbiology, 1st microbiologist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observed bacteria in saliva, rainwater, vinegar, and other materials; sketched the three morphological groups (cocci, rods and spiral); and described some to be motile 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838200"/>
            <a:ext cx="7631978" cy="5401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3"/>
          <p:cNvSpPr txBox="1"/>
          <p:nvPr>
            <p:ph type="title"/>
          </p:nvPr>
        </p:nvSpPr>
        <p:spPr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Classification System</a:t>
            </a:r>
            <a:endParaRPr/>
          </a:p>
        </p:txBody>
      </p:sp>
      <p:sp>
        <p:nvSpPr>
          <p:cNvPr id="249" name="Google Shape;249;p23"/>
          <p:cNvSpPr txBox="1"/>
          <p:nvPr>
            <p:ph idx="1" type="body"/>
          </p:nvPr>
        </p:nvSpPr>
        <p:spPr>
          <a:xfrm>
            <a:off x="660400" y="1447800"/>
            <a:ext cx="77724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1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Noto Sans Symbols"/>
              <a:buChar char="●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Prokaryotes </a:t>
            </a:r>
            <a:endParaRPr/>
          </a:p>
          <a:p>
            <a:pPr indent="-182879" lvl="2" marL="73152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Noto Sans Symbols"/>
              <a:buChar char="●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Bacteria </a:t>
            </a:r>
            <a:endParaRPr/>
          </a:p>
          <a:p>
            <a:pPr indent="-182879" lvl="3" marL="1005839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Unicellular with cell wall containing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peptidoglycan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Noto Sans Symbols"/>
              <a:buChar char="●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Archaea</a:t>
            </a:r>
            <a:endParaRPr/>
          </a:p>
          <a:p>
            <a:pPr indent="-182879" lvl="2" marL="73152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Unicellular with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no peptidoglycan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in cell wall (not in food)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Eukaryotes</a:t>
            </a:r>
            <a:endParaRPr/>
          </a:p>
          <a:p>
            <a:pPr indent="-182879" lvl="2" marL="73152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Animalia, Plantae, Fungi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79" lvl="2" marL="73152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Viruses</a:t>
            </a:r>
            <a:endParaRPr/>
          </a:p>
          <a:p>
            <a:pPr indent="-182879" lvl="2" marL="73152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Protista</a:t>
            </a:r>
            <a:endParaRPr/>
          </a:p>
          <a:p>
            <a:pPr indent="-182879" lvl="3" marL="1005839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unicellular microscopic organisms</a:t>
            </a:r>
            <a:endParaRPr/>
          </a:p>
          <a:p>
            <a:pPr indent="-182879" lvl="3" marL="1005839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may share morphological and physiological characteristics with animals plants or both.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Organisms studied in food</a:t>
            </a:r>
            <a:endParaRPr/>
          </a:p>
        </p:txBody>
      </p:sp>
      <p:sp>
        <p:nvSpPr>
          <p:cNvPr id="255" name="Google Shape;255;p24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Bacteria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GNB- E,coli, Salmonella, Shigella, Yersinia, Campylobacter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GPB – Bacillus cereus, Listeria</a:t>
            </a:r>
            <a:endParaRPr/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Fungi—molds and yeasts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S. cerevisiae, Rhodatorula, Candida, Aspergillus, penicillium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Protozoa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Amoeba, </a:t>
            </a:r>
            <a:r>
              <a:rPr b="1" i="1" lang="en-US">
                <a:latin typeface="Comic Sans MS"/>
                <a:ea typeface="Comic Sans MS"/>
                <a:cs typeface="Comic Sans MS"/>
                <a:sym typeface="Comic Sans MS"/>
              </a:rPr>
              <a:t>Giardia, cryptosporidium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Parasites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Tapeworms, Ascaris, Toxoplasma</a:t>
            </a:r>
            <a:endParaRPr/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Viruses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Hepatitis, Norovirus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Prions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Infectious protein such as causing mad cow disease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5"/>
          <p:cNvSpPr txBox="1"/>
          <p:nvPr>
            <p:ph type="title"/>
          </p:nvPr>
        </p:nvSpPr>
        <p:spPr>
          <a:xfrm>
            <a:off x="457200" y="533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MicrobialTaxonomy</a:t>
            </a:r>
            <a:b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Conventional time consuming techniques</a:t>
            </a:r>
            <a:b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not rely on genome sequencing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61" name="Google Shape;261;p25"/>
          <p:cNvSpPr txBox="1"/>
          <p:nvPr>
            <p:ph idx="1" type="body"/>
          </p:nvPr>
        </p:nvSpPr>
        <p:spPr>
          <a:xfrm>
            <a:off x="457200" y="17526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study of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phylogenetic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relationships between organisms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i="1" lang="en-US">
                <a:latin typeface="Comic Sans MS"/>
                <a:ea typeface="Comic Sans MS"/>
                <a:cs typeface="Comic Sans MS"/>
                <a:sym typeface="Comic Sans MS"/>
              </a:rPr>
              <a:t>sorting based on phenotypic information from culture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Kingdom	-archaebacteria, eubacteria, fungi, animal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Phylum 	-related classes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Class		-related orders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Order	- related families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Family	- related genera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Genus	- closely related species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Species</a:t>
            </a:r>
            <a:r>
              <a:rPr b="1" lang="en-US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	-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similar organisms within a genus designated by:</a:t>
            </a:r>
            <a:endParaRPr/>
          </a:p>
          <a:p>
            <a:pPr indent="-182879" lvl="3" marL="1005839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biochemical and phenotypic criteria</a:t>
            </a:r>
            <a:endParaRPr/>
          </a:p>
          <a:p>
            <a:pPr indent="-182879" lvl="3" marL="1005839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DNA relatedness or genetic similarity: G+C content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0330" lvl="6" marL="1554480" rtl="0" algn="l">
              <a:spcBef>
                <a:spcPts val="26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b="1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3339" lvl="0" marL="1828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 i="1"/>
          </a:p>
          <a:p>
            <a:pPr indent="-53339" lvl="0" marL="1828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6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Genus, Species, Strain and Type</a:t>
            </a:r>
            <a:endParaRPr/>
          </a:p>
        </p:txBody>
      </p:sp>
      <p:sp>
        <p:nvSpPr>
          <p:cNvPr id="267" name="Google Shape;267;p26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Genus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: 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first name – first letter always capitalized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Species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second name – all letters always in lower case letters 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Both are always 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italicized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or </a:t>
            </a:r>
            <a:r>
              <a:rPr lang="en-US" sz="2000" u="sng">
                <a:latin typeface="Comic Sans MS"/>
                <a:ea typeface="Comic Sans MS"/>
                <a:cs typeface="Comic Sans MS"/>
                <a:sym typeface="Comic Sans MS"/>
              </a:rPr>
              <a:t>underlined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Example: 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Staphylococcus aureus or </a:t>
            </a:r>
            <a:r>
              <a:rPr lang="en-US" sz="2000" u="sng">
                <a:latin typeface="Comic Sans MS"/>
                <a:ea typeface="Comic Sans MS"/>
                <a:cs typeface="Comic Sans MS"/>
                <a:sym typeface="Comic Sans MS"/>
              </a:rPr>
              <a:t>Staphylococcus</a:t>
            </a:r>
            <a:r>
              <a:rPr i="1"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u="sng">
                <a:latin typeface="Comic Sans MS"/>
                <a:ea typeface="Comic Sans MS"/>
                <a:cs typeface="Comic Sans MS"/>
                <a:sym typeface="Comic Sans MS"/>
              </a:rPr>
              <a:t>aureus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Strain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refers to a genetic change which makes the organism different – virulence, drug resistance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MRSA, VRE, KPC, ESBL,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Type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refers to surface changes that make the organisms distinguishable from other species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Serotypes, phage typing</a:t>
            </a:r>
            <a:endParaRPr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3339" lvl="0" marL="1828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7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Eubacteria vs. Archaea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aphicFrame>
        <p:nvGraphicFramePr>
          <p:cNvPr id="273" name="Google Shape;273;p27"/>
          <p:cNvGraphicFramePr/>
          <p:nvPr/>
        </p:nvGraphicFramePr>
        <p:xfrm>
          <a:off x="1066800" y="213359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{7C2AB773-BDEA-4F70-B851-0DE513B9EDDC}</a:tableStyleId>
              </a:tblPr>
              <a:tblGrid>
                <a:gridCol w="1525900"/>
                <a:gridCol w="2543175"/>
                <a:gridCol w="2712725"/>
              </a:tblGrid>
              <a:tr h="455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Bacteria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Archaea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</a:tr>
              <a:tr h="1123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Cell Wall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Peptioglycan</a:t>
                      </a: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NAGA-NAMA present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Pseudopeptidoglycan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NAGA only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</a:tr>
              <a:tr h="455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Muramic acid 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No muramic acid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</a:tr>
              <a:tr h="786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16s RNA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No similarity between them,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sequences are completely different</a:t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 hMerge="1"/>
              </a:tr>
              <a:tr h="455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8"/>
          <p:cNvSpPr txBox="1"/>
          <p:nvPr>
            <p:ph type="title"/>
          </p:nvPr>
        </p:nvSpPr>
        <p:spPr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Prokaryotes vs. eukaryotes</a:t>
            </a:r>
            <a:endParaRPr/>
          </a:p>
        </p:txBody>
      </p:sp>
      <p:graphicFrame>
        <p:nvGraphicFramePr>
          <p:cNvPr id="279" name="Google Shape;279;p28"/>
          <p:cNvGraphicFramePr/>
          <p:nvPr/>
        </p:nvGraphicFramePr>
        <p:xfrm>
          <a:off x="685800" y="1981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{E06B5A79-E0C6-4FD5-BA00-A55D85749D97}</a:tableStyleId>
              </a:tblPr>
              <a:tblGrid>
                <a:gridCol w="1841125"/>
                <a:gridCol w="3442075"/>
                <a:gridCol w="2641600"/>
              </a:tblGrid>
              <a:tr h="50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t/>
                      </a:r>
                      <a:endParaRPr b="1" i="0" sz="1600" u="sng" cap="none" strike="noStrik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Prokaryotic cell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Eukaryotic cell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Nucleus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Absent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present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DNA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Chromosome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Introns/histones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Nucleoid in the cytoplasm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Single, haploid circular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absent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Contained in the </a:t>
                      </a:r>
                      <a:r>
                        <a:rPr b="1" i="0" lang="en-US" sz="1600" u="sng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nucleus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Diploid, &gt; 1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present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Reproduction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Asexual by binary fission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Sexual &amp; asexual by meiosis and mitosis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Sterols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None</a:t>
                      </a: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in the CM except in mycoplasma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Cholesterol and ergosterol in CM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Cell wall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PG layer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Present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Present except in archaea</a:t>
                      </a:r>
                      <a:endParaRPr b="0" i="0" sz="1600" u="none" cap="none" strike="noStrik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Present in fungi/plants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Chitin &amp; cellulose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Membrane bound organelles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None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Present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20"/>
                        <a:buFont typeface="Noto Sans Symbol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Mito, ER, Golgi,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9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Study Food Microbiology?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85" name="Google Shape;285;p29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Provide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Clean, Safe, Healthful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Food to Consumer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Prevent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Food Spoilage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Prevent Food-borne Illnesses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Food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Preservation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and Production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Monitor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microorganisms Commonly Found in Foods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Sources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of microorganisms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Environmental: water, air, dust, dirt, Fertilizer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Animals/Birds– Feces, Hide, GI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Fruits/Vegetables /Grains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Control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Economic and Public Health Issues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Microbial Physiology and metabolism</a:t>
            </a:r>
            <a:endParaRPr sz="3200">
              <a:solidFill>
                <a:schemeClr val="dk1"/>
              </a:solidFill>
            </a:endParaRPr>
          </a:p>
        </p:txBody>
      </p:sp>
      <p:sp>
        <p:nvSpPr>
          <p:cNvPr id="120" name="Google Shape;120;p3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Foodborne bacteria (all living things)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must generate energy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by oxidation reduction of compounds.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Aerobic organisms</a:t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C-source is oxidized to CO2+water+ 38 molecules of ATP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Most ATP is generated through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oxidative phosphorylation in the electron transport chain: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Energy is generated in 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presence of O2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and a high-energy bond between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inorganic phosphate and ADP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forms ATP.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Anaerobic bacteria, </a:t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fermentation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one or two moles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of ATP per mole of hexose 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ATP is formed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by substrate level phosphorylation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Phosphate (P) is transferred from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organic compound to ADP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0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Foodborne illness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1" name="Google Shape;291;p30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Foodborneillness.com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describes some of the most commonly recognized bacteria and viruses that cause food poisoning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&gt;90% of illnesses are caused by these pathogens: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Salmonella – most fatalities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Norovirus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Campylobacter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Toxoplasma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Cryptosporidium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E. coli O157:H7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Listeria 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Clostridium perfringens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Salmonella</a:t>
            </a:r>
            <a:endParaRPr/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Shigella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79" lvl="1" marL="457200" rtl="0" algn="l">
              <a:spcBef>
                <a:spcPts val="370"/>
              </a:spcBef>
              <a:spcAft>
                <a:spcPts val="0"/>
              </a:spcAft>
              <a:buSzPct val="850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MRSA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1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Food-Borne Illness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8" name="Google Shape;298;p31"/>
          <p:cNvSpPr txBox="1"/>
          <p:nvPr>
            <p:ph idx="1" type="body"/>
          </p:nvPr>
        </p:nvSpPr>
        <p:spPr>
          <a:xfrm>
            <a:off x="457200" y="1981200"/>
            <a:ext cx="8153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CDC estimates that 76 million foodborne illness, or food poisoning, cases occur in the US every year, which means that one in four Americans contracts a foodborne illness annually after eating foods contaminated with foodborne pathogens</a:t>
            </a:r>
            <a:endParaRPr/>
          </a:p>
          <a:p>
            <a:pPr indent="-182880" lvl="1" marL="4572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~128,000 Americans are hospitalized</a:t>
            </a:r>
            <a:endParaRPr/>
          </a:p>
          <a:p>
            <a:pPr indent="-182880" lvl="1" marL="4572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3,000 die after eating contaminated food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Economic Research Service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calculator (works with USDA,FDA): -</a:t>
            </a:r>
            <a:endParaRPr/>
          </a:p>
          <a:p>
            <a:pPr indent="-182880" lvl="1" marL="457200" rtl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Cost of illness:  $6.9 Billion/Year Cost of Food Borne Illness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2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Bacterial Cell Wall</a:t>
            </a:r>
            <a:endParaRPr/>
          </a:p>
        </p:txBody>
      </p:sp>
      <p:sp>
        <p:nvSpPr>
          <p:cNvPr id="304" name="Google Shape;304;p32"/>
          <p:cNvSpPr txBox="1"/>
          <p:nvPr>
            <p:ph idx="1" type="body"/>
          </p:nvPr>
        </p:nvSpPr>
        <p:spPr>
          <a:xfrm>
            <a:off x="457200" y="1600200"/>
            <a:ext cx="49530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Gram positive CW</a:t>
            </a:r>
            <a:endParaRPr/>
          </a:p>
          <a:p>
            <a:pPr indent="-182880" lvl="1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Thick 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peptidoglycan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layer</a:t>
            </a:r>
            <a:endParaRPr/>
          </a:p>
          <a:p>
            <a:pPr indent="-182879" lvl="2" marL="7315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N-acetyl glucosamine</a:t>
            </a:r>
            <a:endParaRPr/>
          </a:p>
          <a:p>
            <a:pPr indent="-182879" lvl="2" marL="7315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N-acetyl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muramic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acid</a:t>
            </a:r>
            <a:endParaRPr/>
          </a:p>
          <a:p>
            <a:pPr indent="-182880" lvl="1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Teichoic Acid, either attached to the CM-</a:t>
            </a: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 lipoteichoic acid </a:t>
            </a: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(5-C ribitol) or 3C glycerol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http://www.uwyo.edu/virtual_edge/images/GRAM+.png" id="305" name="Google Shape;30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42974" y="1371600"/>
            <a:ext cx="3472872" cy="2604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42974" y="3997036"/>
            <a:ext cx="3448626" cy="1563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3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Bacterial Cell Wall</a:t>
            </a:r>
            <a:endParaRPr/>
          </a:p>
        </p:txBody>
      </p:sp>
      <p:sp>
        <p:nvSpPr>
          <p:cNvPr id="312" name="Google Shape;312;p33"/>
          <p:cNvSpPr txBox="1"/>
          <p:nvPr>
            <p:ph idx="1" type="body"/>
          </p:nvPr>
        </p:nvSpPr>
        <p:spPr>
          <a:xfrm>
            <a:off x="457200" y="1600200"/>
            <a:ext cx="4800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PG Layer:</a:t>
            </a:r>
            <a:endParaRPr/>
          </a:p>
          <a:p>
            <a:pPr indent="-182880" lvl="1" marL="4572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 Backbone consists of alternating: </a:t>
            </a:r>
            <a:endParaRPr/>
          </a:p>
          <a:p>
            <a:pPr indent="-182880" lvl="1" marL="4572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N-acetyl glucoasamine (NAG)  attached (via b-1,4 linkage) to </a:t>
            </a:r>
            <a:endParaRPr/>
          </a:p>
          <a:p>
            <a:pPr indent="-182880" lvl="1" marL="4572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N-acetyl-muramic acid (NAM).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A penta-peptide  chain is attached to the NAM to cross link the strands together.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313" name="Google Shape;313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86400" y="2133600"/>
            <a:ext cx="3448050" cy="344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Gram Negative Cell Wall</a:t>
            </a:r>
            <a:endParaRPr/>
          </a:p>
        </p:txBody>
      </p:sp>
      <p:sp>
        <p:nvSpPr>
          <p:cNvPr id="319" name="Google Shape;319;p34"/>
          <p:cNvSpPr txBox="1"/>
          <p:nvPr>
            <p:ph idx="1" type="body"/>
          </p:nvPr>
        </p:nvSpPr>
        <p:spPr>
          <a:xfrm>
            <a:off x="457199" y="1600200"/>
            <a:ext cx="4629505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Complex CW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Consists of a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thin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rigid PG layer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PG layer is surrounded by an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outer membrane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The periplasmic space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is found between the CM and OM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 the OM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Lipopolysaccharides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(LPS) molecules are found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cross linkage is between the terminal D-alanine on one chain and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meso-DAP on the adjacent chain</a:t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3339" lvl="0" marL="1828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  <p:pic>
        <p:nvPicPr>
          <p:cNvPr descr="http://www.ctu.edu.vn/%7Edvxe/Bioinformatic%20course/mod6/mod6_extra/om.jpeg" id="320" name="Google Shape;320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91200" y="1143000"/>
            <a:ext cx="3165878" cy="1482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81600" y="2692400"/>
            <a:ext cx="3775478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88239" y="4206697"/>
            <a:ext cx="2362200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Gram Negative Cell Wall</a:t>
            </a:r>
            <a:endParaRPr/>
          </a:p>
        </p:txBody>
      </p:sp>
      <p:sp>
        <p:nvSpPr>
          <p:cNvPr id="328" name="Google Shape;328;p35"/>
          <p:cNvSpPr txBox="1"/>
          <p:nvPr>
            <p:ph idx="1" type="body"/>
          </p:nvPr>
        </p:nvSpPr>
        <p:spPr>
          <a:xfrm>
            <a:off x="304800" y="1600200"/>
            <a:ext cx="6219114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107950" lvl="1" marL="18288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5000"/>
              <a:buChar char="•"/>
            </a:pP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LPS - 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3 components:</a:t>
            </a:r>
            <a:endParaRPr/>
          </a:p>
          <a:p>
            <a:pPr indent="-114300" lvl="2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0000"/>
              <a:buChar char="•"/>
            </a:pP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Lipid A:</a:t>
            </a:r>
            <a:endParaRPr/>
          </a:p>
          <a:p>
            <a:pPr indent="-114300" lvl="2" marL="73152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0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2 NAG 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units with up to 7 fatty acids that anchor the LPS in the OM</a:t>
            </a:r>
            <a:endParaRPr/>
          </a:p>
          <a:p>
            <a:pPr indent="-114300" lvl="2" marL="73152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0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endotoxin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 activity in patients with gram negative sepsis </a:t>
            </a:r>
            <a:endParaRPr/>
          </a:p>
          <a:p>
            <a:pPr indent="-114300" lvl="2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0000"/>
              <a:buChar char="•"/>
            </a:pP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Core Polysaccharide (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Conserved)</a:t>
            </a:r>
            <a:endParaRPr sz="8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7950" lvl="1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5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2 unique CHOs</a:t>
            </a:r>
            <a:endParaRPr/>
          </a:p>
          <a:p>
            <a:pPr indent="-114300" lvl="2" marL="73152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0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KDO, </a:t>
            </a: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8-C sugar 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or </a:t>
            </a: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ketodeoxyoctulonic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 acid</a:t>
            </a:r>
            <a:endParaRPr/>
          </a:p>
          <a:p>
            <a:pPr indent="-114300" lvl="2" marL="73152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0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Heptose, a </a:t>
            </a: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7-C sugar</a:t>
            </a:r>
            <a:endParaRPr/>
          </a:p>
          <a:p>
            <a:pPr indent="-114300" lvl="2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0000"/>
              <a:buChar char="•"/>
            </a:pPr>
            <a:r>
              <a:rPr b="1" lang="en-US" sz="8000">
                <a:latin typeface="Comic Sans MS"/>
                <a:ea typeface="Comic Sans MS"/>
                <a:cs typeface="Comic Sans MS"/>
                <a:sym typeface="Comic Sans MS"/>
              </a:rPr>
              <a:t>“O” specific side chain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 - Repeating units of 3-5 sugars </a:t>
            </a:r>
            <a:endParaRPr/>
          </a:p>
          <a:p>
            <a:pPr indent="-107950" lvl="1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5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Antigenic, </a:t>
            </a:r>
            <a:endParaRPr/>
          </a:p>
          <a:p>
            <a:pPr indent="-107950" lvl="1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5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The O-antigen is species specific</a:t>
            </a:r>
            <a:r>
              <a:rPr lang="en-US" sz="8000" u="sng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107950" lvl="1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5000"/>
              <a:buChar char="•"/>
            </a:pP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Provide protection against host defenses</a:t>
            </a:r>
            <a:endParaRPr sz="8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57479" lvl="3" marL="731520" rtl="0" algn="l">
              <a:spcBef>
                <a:spcPts val="8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157162" lvl="2" marL="457200" rtl="0" algn="l">
              <a:spcBef>
                <a:spcPts val="90"/>
              </a:spcBef>
              <a:spcAft>
                <a:spcPts val="0"/>
              </a:spcAft>
              <a:buSzPct val="90000"/>
              <a:buNone/>
            </a:pPr>
            <a:r>
              <a:t/>
            </a:r>
            <a:endParaRPr b="1"/>
          </a:p>
          <a:p>
            <a:pPr indent="-157162" lvl="2" marL="457200" rtl="0" algn="l">
              <a:spcBef>
                <a:spcPts val="90"/>
              </a:spcBef>
              <a:spcAft>
                <a:spcPts val="0"/>
              </a:spcAft>
              <a:buSzPct val="90000"/>
              <a:buNone/>
            </a:pPr>
            <a:r>
              <a:t/>
            </a:r>
            <a:endParaRPr/>
          </a:p>
          <a:p>
            <a:pPr indent="-157162" lvl="2" marL="457200" rtl="0" algn="l">
              <a:spcBef>
                <a:spcPts val="90"/>
              </a:spcBef>
              <a:spcAft>
                <a:spcPts val="0"/>
              </a:spcAft>
              <a:buSzPct val="90000"/>
              <a:buNone/>
            </a:pPr>
            <a:r>
              <a:t/>
            </a:r>
            <a:endParaRPr/>
          </a:p>
          <a:p>
            <a:pPr indent="-157162" lvl="2" marL="457200" rtl="0" algn="l">
              <a:spcBef>
                <a:spcPts val="90"/>
              </a:spcBef>
              <a:spcAft>
                <a:spcPts val="0"/>
              </a:spcAft>
              <a:buSzPct val="9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"/>
              </a:spcBef>
              <a:spcAft>
                <a:spcPts val="0"/>
              </a:spcAft>
              <a:buSzPct val="85000"/>
              <a:buNone/>
            </a:pPr>
            <a:r>
              <a:rPr b="1" lang="en-US"/>
              <a:t> </a:t>
            </a:r>
            <a:endParaRPr/>
          </a:p>
          <a:p>
            <a:pPr indent="-155892" lvl="1" marL="457200" rtl="0" algn="l">
              <a:spcBef>
                <a:spcPts val="100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</p:txBody>
      </p:sp>
      <p:pic>
        <p:nvPicPr>
          <p:cNvPr descr="LPS" id="329" name="Google Shape;329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23914" y="1447800"/>
            <a:ext cx="2609850" cy="5161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Microbial Growth Kinetics</a:t>
            </a:r>
            <a:endParaRPr sz="3200">
              <a:solidFill>
                <a:schemeClr val="dk1"/>
              </a:solidFill>
            </a:endParaRPr>
          </a:p>
        </p:txBody>
      </p:sp>
      <p:sp>
        <p:nvSpPr>
          <p:cNvPr id="126" name="Google Shape;126;p4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growth of bacteria, yeasts, and molds is characterized by growth curves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lag, exponential (logarithmic or log), stationary, and death phases.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All four phases of microbial growth is important in food microbiology. 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Bacteria replicates by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binary fission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(1 to 2 to 4 ...etc) 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growth curve is plotted as 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number of cells (CFU/ml)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on a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logarithmic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scale or log10 CFU/ml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versus time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Yeasts replicate by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budding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, (each cell may have many buds)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log of the optical density vs. time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will give accurate estimates of growth.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Principles of Microbial Growth </a:t>
            </a:r>
            <a:endParaRPr/>
          </a:p>
        </p:txBody>
      </p:sp>
      <p:sp>
        <p:nvSpPr>
          <p:cNvPr id="132" name="Google Shape;132;p5"/>
          <p:cNvSpPr txBox="1"/>
          <p:nvPr>
            <p:ph idx="1" type="body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Importance Being Small Size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Bacteria are very small, ~ 0.2–4.0 μ in diameter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Surface area/ volume (s/v) ratio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is high for spherical bacteria: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(4π</a:t>
            </a:r>
            <a:r>
              <a:rPr b="1" i="1" lang="en-US" sz="2000">
                <a:latin typeface="Comic Sans MS"/>
                <a:ea typeface="Comic Sans MS"/>
                <a:cs typeface="Comic Sans MS"/>
                <a:sym typeface="Comic Sans MS"/>
              </a:rPr>
              <a:t>r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/(4/3π</a:t>
            </a:r>
            <a:r>
              <a:rPr b="1" i="1" lang="en-US" sz="2000">
                <a:latin typeface="Comic Sans MS"/>
                <a:ea typeface="Comic Sans MS"/>
                <a:cs typeface="Comic Sans MS"/>
                <a:sym typeface="Comic Sans MS"/>
              </a:rPr>
              <a:t>r</a:t>
            </a:r>
            <a:r>
              <a:rPr b="1" baseline="30000" lang="en-US" sz="2000"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)=3/</a:t>
            </a:r>
            <a:r>
              <a:rPr b="1" i="1" lang="en-US" sz="2000">
                <a:latin typeface="Comic Sans MS"/>
                <a:ea typeface="Comic Sans MS"/>
                <a:cs typeface="Comic Sans MS"/>
                <a:sym typeface="Comic Sans MS"/>
              </a:rPr>
              <a:t>r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High s/v ratio indicates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high rate of metabolism and growth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A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newly divided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cell has a higher surface s/v ratio.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young cells can easily use nutrients to obtain energy and synthesize cellular components.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As the cell size increases, s/v ratio decreases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It adversely affects the transport of nutrients and end-products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Therefore, growth rate of large cells is lower than small cells.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Bacterial Cell Reproduction </a:t>
            </a:r>
            <a:endParaRPr/>
          </a:p>
        </p:txBody>
      </p:sp>
      <p:sp>
        <p:nvSpPr>
          <p:cNvPr id="138" name="Google Shape;138;p6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7950" lvl="0" marL="18288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Bacteria reproduce by binary fission</a:t>
            </a:r>
            <a:endParaRPr/>
          </a:p>
          <a:p>
            <a:pPr indent="-107950" lvl="0" marL="18288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When a bacterial cell is ready to divide, the cell material gradually increases until its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volume is almost doubled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. The cell then constricts in the middle.</a:t>
            </a:r>
            <a:endParaRPr/>
          </a:p>
          <a:p>
            <a:pPr indent="-107950" lvl="0" marL="18288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constriction deepens until the cell contents are separated in two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distinct compartments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separated by a wall. The two compartments finally separate to form two new cells -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7950" lvl="1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form colonies on Agar media </a:t>
            </a:r>
            <a:endParaRPr/>
          </a:p>
          <a:p>
            <a:pPr indent="-107950" lvl="0" marL="18288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“Bacterial growth” refers to an increase in the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number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of bacteria present,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not to the increase in size 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of the individual bacterial cells. </a:t>
            </a:r>
            <a:endParaRPr/>
          </a:p>
          <a:p>
            <a:pPr indent="-74929" lvl="0" marL="182880" rtl="0" algn="l">
              <a:spcBef>
                <a:spcPts val="4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Growth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4" name="Google Shape;144;p7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Occurs under favorable conditions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Availability of nutrients in food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Outcome of growth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food spoilage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foodborne diseases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food bio-processing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Isolation in pure cultures and subsequent identification of all organisms causing food spoilage and foodborne disease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Growth or reproduction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0" name="Google Shape;150;p8"/>
          <p:cNvSpPr txBox="1"/>
          <p:nvPr>
            <p:ph idx="1" type="body"/>
          </p:nvPr>
        </p:nvSpPr>
        <p:spPr>
          <a:xfrm>
            <a:off x="1066800" y="1981200"/>
            <a:ext cx="5105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82880" lvl="0" marL="18288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Growth indicates </a:t>
            </a:r>
            <a:r>
              <a:rPr b="1" lang="en-US" sz="2000">
                <a:latin typeface="Comic Sans MS"/>
                <a:ea typeface="Comic Sans MS"/>
                <a:cs typeface="Comic Sans MS"/>
                <a:sym typeface="Comic Sans MS"/>
              </a:rPr>
              <a:t>increase in number/ mass</a:t>
            </a: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of cells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Bacteria reproduce asexually by binary fission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 Start with DNA attachment to the CM, replication and separation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partition between the 2 new DNA forms, 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invagination and septum formation of wall, and cell separation.</a:t>
            </a:r>
            <a:endParaRPr/>
          </a:p>
          <a:p>
            <a:pPr indent="-182880" lvl="0" marL="18288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Surface/Volume ratio is high in new cells to absorb more nutrients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http://www.brooklyn.cuny.edu/bc/ahp/MBG/MBG3/CB.Binaryfission.GIF" id="151" name="Google Shape;15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0" y="2057400"/>
            <a:ext cx="2940928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Growth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7" name="Google Shape;157;p9"/>
          <p:cNvSpPr txBox="1"/>
          <p:nvPr>
            <p:ph idx="1" type="body"/>
          </p:nvPr>
        </p:nvSpPr>
        <p:spPr>
          <a:xfrm>
            <a:off x="457200" y="1981200"/>
            <a:ext cx="5715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Yeasts/molds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Budding – asexual reproduction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yeast cell produces a small bud on its surface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Bud grows and separates</a:t>
            </a:r>
            <a:endParaRPr/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Molds grow by elongation of hyphae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82880" lvl="0" marL="182880" rtl="0" algn="l"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sz="2000">
                <a:latin typeface="Comic Sans MS"/>
                <a:ea typeface="Comic Sans MS"/>
                <a:cs typeface="Comic Sans MS"/>
                <a:sym typeface="Comic Sans MS"/>
              </a:rPr>
              <a:t>They also produce conidia</a:t>
            </a:r>
            <a:endParaRPr/>
          </a:p>
        </p:txBody>
      </p:sp>
      <p:pic>
        <p:nvPicPr>
          <p:cNvPr descr="http://www.clt.astate.edu/mhuss/YEAST.jpg" id="158" name="Google Shape;1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1" y="0"/>
            <a:ext cx="2590799" cy="2538686"/>
          </a:xfrm>
          <a:prstGeom prst="rect">
            <a:avLst/>
          </a:prstGeom>
          <a:noFill/>
          <a:ln>
            <a:noFill/>
          </a:ln>
        </p:spPr>
      </p:pic>
      <p:sp>
        <p:nvSpPr>
          <p:cNvPr descr="data:image/jpeg;base64,/9j/4AAQSkZJRgABAQAAAQABAAD/2wCEAAkGBhQQERQSExQQExQUFBgWFxgSFR0ZFBUWGhkYGBQYFhUXHiYeGBkjGRgWIC8gIycpLC0uGR4yNTArNSYuLCkBCQoKBQUFDQUFDSkYEhgpKSkpKSkpKSkpKSkpKSkpKSkpKSkpKSkpKSkpKSkpKSkpKSkpKSkpKSkpKSkpKSkpKf/AABEIAJ8BNAMBIgACEQEDEQH/xAAbAAEAAgMBAQAAAAAAAAAAAAAABQYBAwQHAv/EAEUQAAIBAwMCAwQFCQYDCQAAAAECAwAEEQUSIRMxBiJBFCMyUQcWYYGUJDNCUlRxk9LTFVViY5HjU5KhCDREdZWxtOHw/8QAFAEBAAAAAAAAAAAAAAAAAAAAAP/EABQRAQAAAAAAAAAAAAAAAAAAAAD/2gAMAwEAAhEDEQA/APcaUpQKUpQKUpQKUpQKUpQKUpQKUpQKUpQKUpQKUrh1fWorVN8pIydqqqlnkbBIWNFBZ2wCcAehoO7NKq8enXV757iSW0jypSC3kAl4yQZ5wM7slfdodo24LPmuvwbeNLbli5lUTSrHKcZliWRgjEgkHgY3D4goPrQTtKUoFKUoFKUoFKUoFKUoFKUoFKUoFKUoFKUoFKUoFKUoFKUoFKUoFKUoFKUoFKUoFKUoFKVyalqSW8fUkOBlVHzZ2IVEUerMxAA+ZoGo6mluoZz8R2qo5eR8EhEXuzEA8D5E9gTUXouiuZPa7rDXLAhVU5jtYzjMcXzJwN8mAWI9FAA5fCdxHelr7eXkyYxGSfyTaMGIxn4JufOcZ5wDtAzm+vXv5GtrdmSBGK3FwhwSR8UFuw/T9HkHwcgeb4A+NWujqLtZQk9DDrdzKDgAEIbeJyNpkbLhmBOwKRwzDFohhVFCqAqqAAFGAAOAABwABxitVjYxwRrFEipGihVVRgKB6AV0UClKUClKUClKUClKUClKUClKUClKUClKUClKUClKUClKUClKUClKUA1SfHPjmSxkSGOOFTJGWWe7Zo7USbtqRblUhnOGOCyADDE4zi7Gq/4l8Je25/KbyBWjMTrA6hJEO7hlkVgDhmGVwTnnOBgKf4n+kq7tpOgi2KTwwQtKszO7TXEwG2G0iiO98MCNxz3Gcd223vjTUVnuzHBb7LW2triWKZyHjDRu88SPGPM52thz5R0+x3cScXgezluBLbTXEEtqi2khgYAlUSMpG7SIxyE2jcpBIPJqPHgc3F/fRtLfw23Qso/I2BcoqSB1kldSz4AAJVgfOcnmg5dU1nUp7/T5LdrNI7iCaWBJTMMoYoHb2pUbazjcNu3gZap765y+zdbbFu/tP2PGGx0/auhu+LO/bz3xn0xxU43heLrWsq7k9jjkjiRcbNkiohBBBPCxrjBH31ESfRuhk3C6vRF7SLroBo+j1RJ1jwYy2C/ON3rQQc/j/UOZI7W2aFL2S1JeQo0zG46EKx4LbMcFncYJyABjm0eD9anuFuEuVgE1tcGFjblum3u0kBUSeYcPjk+lfR8FxdHo75dvtntmcrnqdbr7fh+Dfx88evrXRHaw6eLu4eQqkshuJWkI2odiIcYHbCDjk5NBIahqEcETyyuqRopZmY4CgepqG0qyN3It7Okibc+zxS8dJTkdZk/RmdT68ouFwCWzqsLGS+lW6uVeOFGDW1s4wQR2nuF/4nqsZ+DufP8ADI67rotgqqpmnlJWGFSA0jAeYkn4I14LORhR8yQCHHrXhMSs81tK9ncuu0zRKCHHp1YjhZSATtJ8y54PpXJF4WvAqRC+EMCpt22tsFlJ/W608kx3E9zjJ5Pck10waLdzgPc3UkOW3dGz2qijHCNMymSQjJywKAkcKKP9H1m6dOSOSZflPPLJk/Mh3IJoIq9FhFIkdxfXM0ynZ0/apGlLlcndb22GyQM/DgemKl/BNs6RSMwnSKSTdBHcyM8yR7EXMhkyys7Bn2Ekjfzg5AldP0WC3z0YYYd2N3SjVN2M4zsAzjJ7/M12AUGaVjNRmteIY7UKG3vJJkRRRLullYDJCKPQZGWOFXIyRQdOpapHbxmSVgiggZ5JLMQFVVAJZiSAAASa4NH8TLcSGIxXMDlOoguI9nUjyoLrycYZlBVsMNy5AyK12OjPLIlzdBTKvMUSsWit8qA2CcCSX4h1do4YgADk8+mO11fvcruFvBE9tHuXHUlaUG4dTnOxejGnIwSHxwMsFmpSlApSlArGaifFOvCytzN03mYssccaEBpJZGCRpuPCgsQCfT5GqRc+ONRjWaGWO09qhnsBiFmEbrdOQYyZd21vKRvGR5uBxyHpuazXm954onIe2vILV57e9sATHvMDLPL7t0DNvWRdrd8jIB5zipiHxBfXN0xtYbVrOKYQu0rsJpSrFZ2ix5VCHjDDzFTj7At+a1w3SOWCsjFG2uFYEq2AdrAfCcEHB+Yqi3njm6M3Uihg9iS8js2aUsJ5ZGl6MjRBTtVEcj4hzg478SngwflGqf8AmB/+Pb0FrpSlApSlBouLxIwC7IgLBQXYKCzHCqCe5J4A9a5rrX7eKNZZJ7eON8bXeVVRsjcu12OGyvPHpXXc2qSLtdUdfk6hh2I7H7CR99VC28G2Z1OY+y22Es4AFESbPeS3O9im3aWPSQbsZAB+ZoJ218XWUriOO7s5HY4VUnjZifsVWyaleoPmKij4Psv2Sz/Dx/y18/Uyx/Y7L8PH/LQdOo6/b223rz28O7O3rSqm7GM7d5GcZHb5iuP682H7dYfiYv5q2DwdZD/wdl+Hj/lrZF4WtEYMtraKykEFYEBBByCCFyCD60Gj67WH7bY/iYv5qwfG9h+22P4mL+epvFabywjmXZKiSIcErIoZcjt5WyKCNi8Z2TZ23lk2AWOLiM4UdycNwPtqgeIPprifTVktii3VyzRJG0ih4OSvVkJwFwNpGcDJ7kKTWPpA0FF9sjtbKJ5pLa0jjENuuUaSa8DuMIQnkXBY7ew8wwKhPoi+j+4tbqQX2nq0UkeFkmWOTpspzjBY4DDjgE5C8gZyEx9E9na6aks1xqVk9xcEGRVu4mQbSxUlt2XkJZiW/wAX7yb/APXew/bbH8TF/NUnYabFApWKOOJSckRIEBOAMkKAM4A5+ytc2iQPv3QwN1Spk3RqeoV+EvkeYj0znFBw/Xmw/brD8TF/NT682H7dYfiYv566IvC1ohytraKcEZWBAcEEEZC9iCR99fH1Qsv2Sz/gR/y0HyPGVkVLLd2jgEL7uZHJZtxRQqElnba2FAJODgGuK0sHvZVubgMsKFWtrdl2kNjInuFPPUznah4TGeWPlkYvCtmjBltbRWUggrBGCCDkEELkHIFSuKCI17XRbKqqpmnlJWGFWAaRhyxJ/QjUcs5GFHzJAOvQNAMRaedllu5QBJIAQqqOVhhB5SFT2HcnzNkmoLUvDrSaykrzzhGspemschUxOksAk24HAZZEz6kg54AFS9v4Ht1JJa7kyAPe3czYwMDHn44/1wKCwCs1CfU62/Vl/ETf1KfU62/Vl/ETf1KCbrBNQKeCrYMTi4O7HBuZyox+qOpxn1rM/ga0kUq8bOp7q80rKf3qzkGg+L3xK0paKxWO4lVijuzYt4GAJ966glmzgdNMtzzs700nw+ltuubmRZ7jb7y5lRU2IoPljXJEMYXJIB5JYknNTVnYxwoEiSONB2WNQqjPfyqAKrfi3TGvLm2tTK0cJSaeRVRG6pia3WJWEispQGUsVIIOBmg+hfSamCsJkgtDt/KMMk1wp5ZYFYAxoQQOt3Pm2js4sdpaJCixxgKiKEVR2VVACgfYAAPuquzeD5nYsdT1QE+iGBVH7gIMCvj6kS/3pq3/ADw/0aC10qqfUiX+9NW/54f6NbrXwnNGcjUtSbIx7zoOPuBg4NBZaVVelqdtGrdW1vtrZdegYJnTkkRuJWj3jjAZQD6sO9Tuk6qlyhdA4wzIyyKVdHU4ZWU+ufuPBHeg1eINBjvoGgl3hWwQ0bbXR1OUdGHZlYAj91UfxP8AR+0a9SO41Caaa4s0kZijsBHOpWYBYxtaNS2DjaASSD3q+z6xCkqQNNCsrjKRtIokcc8qhO5ux7D0NfA1uDcqdeDc7Oir1F3O6HEiqM5ZlPcDketBCwfR5CFbfLcyyPPDO80rq0rtA26FD5QoQcjAA7nmtsXgWNJ2lS4vY43m67QJLiAykhmbAG/BYbiu7aTnjHFTEOrwvK0KTQtKgy8ayKZEHHxIDuUcjuPUUg1eGTp7JoW6wYx7ZFPUC/EY8HzAZGSM4zQVy++jSKRpCtzfQpJN1+lFIvSWfcH6qh0Yg7xuxnGfSrBpeiJbvcOpcm4m6z7sYDbETC4A4wg759aitT+kGygaFTcW7ddwoKzx4RSrMJHy3Eflxu+ZFNG8YJK9wJZLdES7WCBt4AmDQxSptLNh2O8429xjigstKUoFKUoOXUpZEiZoY1lkA8qM/TDHI4L4O3jPoardrPerdzztZkpJFBHGqzR7x0zMzF8tjkzcY9BzVupQV+4165Rc/wBn3D/ZHNCW/wBDIP8A3r4tvFMrZ36fqEfbGRE2fn8Epxjjv86sdKCE+sjfsl//AA0/qVpPjJIxungvbcbC5MkBdF2gF9zwbwuM9zgcHB4qwmvnbQaLHUYp03wyRypkjdE4dcjuNykjNdGag9V8Jxys00LNbXJAxNDwSQDt6yfDOvJ4cHjsR3HJF4hlsxs1BQFGALuJT7O+cgNMO9s3AzuygyMP6AOe41todRugltdXDC1tRiJVAJ6l2fikZRjDdx6qw7iuy28T3Mhx/Zt4mBnMkkCj9wIlPNdutaS8gEsDiK4QeRyMo4Bz05lHxxE57crklSD30WPif3gguYmtpmYqmctBMfMR0Z9oDEqpbYwVh+r60GJ9ZvNp2WDFvQPcxKv3su4j/Q1yw61qW4b9OhC+pS+VmA+xWiUH/UVac0oKn/beqf3bb/8AqA/oV0Wes3/PV09V7Y6V2j575zvVMenbPr29bJSgrV/4qngAZ9PvWXPJgMcpUZAJKI+49+ygng1OafqEdxEk0Tq8bjcrKcqQfka6CKr+p6FJGxuLNgkvd4WOLe453HeMHpyHLe9XBycsGAoNGuakINQtDslkLW12oWIKWJ32bHhmGeFPau36yt+yX/8ADT+pWodHVLcg9WN0fkZ23FrOvY552uueDyrK36StzqsdcltnWC+K5YqsVykZWGYnACuMsIZdxxtJ2tkbT3UB0SeJXwSLO/Y44GxBk+gyZMDP21x/W+5/urUP+a3/AK1WgGs0FatvFUzHD6dqEYx39y3PywspP3/ZWi48cPF5prDUIoQfNMVjdUTn3jJG7OFA5PHAq2Vgig1286uodWDKwDKynKspGQQRwQRzkVUNf8TLBqsMZiupStjO59niMhxJNBjyryMezt3/AFlAyTiuz2CTTnZoEMtkwZngjGZIH5YtbKPjjY94RyCcr3K196hpEOopFd28zRyhd0NzAQTtPO11PEkW4AmNvUHseaDbbeNIXG4x3yf4XsrgMP8ASMj/AK1u+t0H6t3+Cuf6Vc+jeJ90ws7lVhvBHv2g+7mUFlMkDE5KHbna2GX1BxmrCKCG+t0H6t3+Cuf6Vct544iTGIdRkzn81Y3Bxj57ox/+FWPFMUFc+tUsiAwWN67NnaJlWBRwcFzI25RkY+EnnODXb4b02WCE9dkeaSR5ZDGCI97nOIwRnaBgDOTxyTUqKyaDx7WYTFIqSWbm5bWIpHuWi8gga5TobbgjDHZ0k2AgjnI4NWjwd4Oh95PLb7J01G6mVyhSRgZJFjJY8shRuB8J4P21LHwWGuFmlur2ZUlMqwyuhgV+dmFWMEhc+XJOMA84qxYoPJvC+jOZ7GNrSeK8tp5pbu5aIrHKGDhsTjibqM6EDn4T2qAtvCd9CEkWOYSQxSaZCFicElhKGud64ZId7+VzjGc8ADd7zVfg8UmfJtreadQSC25IxkHDACRg2QwIIIBBHbmghNc8GQodLjS3SVYrhI5GMKsxhS3mUGVgmNu7aTnA3EfZVc8QeB1aDW5ltGadpVjt8REt0lSDb0Ex2zvGVH6OPSvQxrsq8zWs8afrIVmI/fHCS+PtANdVh4ht52KRyxmQDLRk7ZkHA88TYdO4+JR3HzoJEVmsZoDQZpSlApSlApSlApSlAr4lhDgqwDKwIIIyCDwQQe4I9K+6UFcn0ie1IezKtFkl7WX4Tkrk28pPuMKDhOY/QBO9brW+t9SikhkjyVwJre5TEkZI43o3ccHDrlTglWOKnaitc0BbgbkYwzrjpzxgdRCDkA/rxk9428pz6HBAcns9zaMOj+U2+SWjkf8AKIhlcCGQ8SIBu8j4b/GRhRJaZrEdwrGM8oxR1YYeNxjKOp5U8j7CCCMgg1x+D9Ve5tEeXb1kLRTbe3WiYxy44AwWUnjjmuPxfa20KG9dJBNGAEe24uXYlQkS+ku5toEbhlPyoLNSqnpevXVrEo1NIlwBuuYD7gE7QBKp5jO5iN2NnGcqDirRbzrIqujKysAyspBVlPIII4II9RQbKxis0oIXXvD5lKzwMsV3ECI5CMqy9zFMBy8LHuO4PmXBFfEWoRXZlsriNRKE95C/mV4243xsQOpETxuABB4IU8VO1wano8c+xmyskZJikTAkiYjBKkg8EcFSCp7EGggV1kaUUgupg8LsRBK7EyogAyLjPJRMgdfsAV34Pma2A1SdAtlS7mjvxHJeSr7uVogI57ZVCbYAc7cZYyR5zmQnlSK7cPpKcBpbFW7DJlso8c7RyZoFPpw0a9t4GFC1UrVb3CyKroysrAMrKQVZSMggjggjsRW2gwRVb1DRpLZ2ubMMSXLzW27Ec+7G9ow3EU/G4HhWOQ3xbhZaUFRupbfVozDua3vIxuUSKFvLVwVO9Vbkru2gsp2OONxzUt4W1hrmEtIqLJHJJDJ0zmMvGxRmjPfaSMgHkdjyK6NS8P29yQ00MbsuNrEYkXByNsgwy8k9iO5+dbdL0qK1jWGCNIo1zhUGFGTk/wDWg66UpQVzW7e5Mu4NO1vtAKWpRZs85J6i7mH2pIh5A2nBYxvS/wAvXv43+7V1xSgpXS/y9e/jf7tOl/l69/G/3autKCldL/L17+N/u1Du9o8oboa80obb1I1lJypxg3EZ2soYdixUEc9q9KmhDqVbswIPJHBGDyORULH4ZMYCQXFzbxqAFjTpuigAABevG7KuAMKDgegoJW0/Npw/wrxIcv2HxnJy3z+3NR2vXNptVLroSZJKRyKJHdlGD04cMzsA36KkgGvn6tbvz1xdzemDII1I+RW3VAeecnn7a7tP0aG3z0Yo4y2NxRQGfGcF2HLnk8sSeT86Cr+xSn/uaX0I7K004WL556M4lbBHqY85PYHNWnSo5ViUTMjyAclFwP8A7P8AiAUHuFXsOvFZoFKUoFKUoFKUoFKUoFKUoFYNZpQV3TPc6hcw9lnSO6TytgtzDcAMSVONtuxAwcy85zUX4jlmfUYhF05RaQrc+zF9jzmRpoy6sSVLR9NdoIC5lOWXIqU8TII7iyucgbJjAcuVBS4Xbj5E9RISAflxya169b9O+sbkEgZltpMKPMJVDxbmznaskQwMHl88c5Dv0nxJDcs0SsUmTJeGUbJ0HHmMbclORhxlTngmuK78PSQHq2DLGRktbuT7LLwOFUH8nfy8OgxySytnju1rw3DdAFwVkX83NEdk8R5wUkHI5JODlTnkEHFcCatNZErelWgHw3YwAAWwFuYwAIzgr7xfIcEnZQSGl+Io5pGgIeKdF3NFKpV9uSu9D2kjyMb0JHbOCcVKZqL1nQYrtV37ldMtHLE22aJiMbo3Hb0yOVOBkEcVwwavJaZS9OY9x2XQAEezG4e07QFgYfDu4RsD4SdtBY6VgNWaCP1vRku4+m+5cEMjxnbJFIPhkjb9Fh/ockEEEgx2nazJC0dteYErlljmVcQ3G3kY591MVyemf1W2kgcWGue8sUmQpIqup9GHqOxHyIPII5HpQVyFTpkxUIPYZ5Bt2Z/JJnIXaU5Agkc5BXGxmORhsra68x8Z9GxSOzvL649jusgrNF1ZAsbBmQXKkMqENGuWWRuDhgTmvR7K8SZBJG6SIwyrRsGRh8wy5B5z2oN9KUoFKUoFKUoFKUoFKUoFKUoFKUoFKUoFKUoFKUoFKUoFKUoFKUoFKUoILxvbO9lL0lDyxhZo1Klt0kLLKqhV8xJKbQBzzxTW7MajYsIXx1Y1kgkA+F+JIJBkZGGCHtnGfWptqgPA7YtFiO/Nu8lt5wA22FzHHkAAH3YTkAZzn1oJDQNW9qt4ptuwyICyHOY37SIdwByrhlOQPhrukhDAqwBBBBBGQQeCCD3GKrEttLp0rywI89pKzSSwxjdNDKcs8sAz7xXPxR98nK5yVqe0rVorqNZYJEljbsyHI+0H5EeoOCPWggp9Jm089SyVpYCzF7MbFC7sZa1dsdPDZYxsdp3NjaQMzGm6nFeQ70wyNlWV1wyn4XjkjblWByCpHzqRqv6z4Y3yG5tn9muh+ko93OB2S5QfnE9MjDLk4I7EOabdpSqUBewQHevmaW1X0ePkl4F5ymNyDlSVG0WS3uFkVXRldWAZWUgqykZBBHBBGDmq3N42FqCb+GW1AJHUUGa2fkBSssa7lzkYDqp798U8ETDbP08raGXdbdRSh2OoeTYjKp6PUZthPzIHlCkhaaUpQeX/APaDsi+lq4IAiuEYg553K8Yx97g8+masf0U3kUuk2phyFWMIQTkiRTiTk/Nsn9xFT2taLHdx9KUZUOknYHzI4deGBBGRg8dia8x8PF9K8RT2aofZr5esioMqh5O/AHlAIkU9hjb6KKD12lYFZoFKUoFKUoFKUoFKUoFKUoFKUoFKUoFKUoFKUoFKUoFKUoFKUoFKUoFUuDTpzfXcUVw1shkiuGCwrI7rJEY/JJIzJGDJDJlemTlc5w1XSqzqsfR1K2uAG2zxyWkh3NgNkTW2UAK9xOu44+PGewoInSra+tri4iS5luxEY5BHeBMyQygKDHcIAUkV4rgYZSp8vC53HfdajBI73FvILW7gVmmhuT0eqigbhcIxHk+DFwu4LwQWGVMper0tRt5BnFxDJA+G4LJ76AlD8l9qGRz5xnPpLXukwz46sUUu3O3qIr7c4zjcDjOB2+QoGkagLiCKcKVEsaSBW+IB1DAHHGRmuusAVmgwRXkX0y/RhLfTwXNqoaVz0ZQe2MExyMQOAMFST804HJr16sEUHmPgr6S7OBRYXInsp4sqwvZN+5vVmuGwMnk8hV+XGK9E1C/WCGSds7I42kbaMnaqljgevAqH8W+AbTVBH7ShLRsCrodr7c+ZC2D5D6j7wQea3eLogmm3aqAqrZzgBRgACF8AAdhigktNv1nhjmTOyWNZFyMHa6hlyPQ4IrTcaJDJcRXLJmaFXRGBIIV8bgcfEOOM9snHevMNHsr5U06AX02690+baAFWKDpRQtbbAFyCNwDMSS3Paum98XXGoRyCNpIPY7G5e+CYUC66ckccIblsBklfykjG3zZAoPTdRvlgikmfOyJHkbaMnailmwPU4B4rOnags8McyZ2SxrIuRg7XUMuR6HBFePtfzwW8UTXj3K3mjXEkkcu0mEx2wMbR7cFVYMVO7O4oxyT8PVouoXWnpp8j3Etysum3MpgIVIVWCCKS3RAF3K2GwznJPy+YevZpuryK28SXcJtrs3ftBu7K9uWhGPZY2iiSSGONF8w2ltrebJwe3Oen6N9RvLmeC4e5uWglhbf7U0arPOfMVtLdV3Kke1ssTyBwAKD1WlYFZoFKUoFKUoFKUoFKUoFKUoFKUoFKUoFKUoFKUoFKUoFKUoFRXiTSTcwNGjbJAQ8T/wDDmQhomIIOQGAyPUbh61K1jFBQpPEKX89lEY7iK8t7hZpYGjYCECORJGaQqFaPz4VlPmJXA5q/VjFZoFKUoFKUoFarq1WVGjdQyOpVlPZlYYYH7CCRW2lBwpokKmFhEgNuhSEgfm0IVWVfkCqqPuFQFt4dm/s67jYL7Vdrcu/n3L1JVZI134GVVOmmcdlq20xQVfwr4Ft7S1WM28CySW6RXBQZ6p2ASBm/SUkt++puPRYVMJEaA26FISB+bQqqlU+QKqo+4V20oIS08FWUMnVjtbdJN+8MsYDB/MMgjt8TdvnW3TPClpbSNLBbwRO/xMiAMc5zzjjueBUtSgAUpSgUpSgUpSgUpSgUpSgUpSgUpSg//9k=" id="159" name="Google Shape;159;p9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fungionline.org.uk/images/1intro/hyphae1.JPG" id="160" name="Google Shape;16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53200" y="2514600"/>
            <a:ext cx="2590800" cy="133914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aber.ac.uk/fungi/graffeg/decomp/digestion-by-hypha.jpg" id="161" name="Google Shape;161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37161" y="3810000"/>
            <a:ext cx="2606839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nidia of R. schulzeri" id="162" name="Google Shape;162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553200" y="4800600"/>
            <a:ext cx="2590800" cy="1243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2015-09-03T13:53:22Z</dcterms:created>
  <dc:creator>pc</dc:creator>
</cp:coreProperties>
</file>