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73" r:id="rId5"/>
    <p:sldId id="277" r:id="rId6"/>
    <p:sldId id="278" r:id="rId7"/>
    <p:sldId id="279" r:id="rId8"/>
    <p:sldId id="280" r:id="rId9"/>
    <p:sldId id="281" r:id="rId10"/>
    <p:sldId id="282" r:id="rId11"/>
    <p:sldId id="274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7" r:id="rId22"/>
    <p:sldId id="269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/>
    <p:restoredTop sz="94682"/>
  </p:normalViewPr>
  <p:slideViewPr>
    <p:cSldViewPr>
      <p:cViewPr varScale="1">
        <p:scale>
          <a:sx n="89" d="100"/>
          <a:sy n="89" d="100"/>
        </p:scale>
        <p:origin x="160" y="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A99F6-7DD1-4CEA-B9DE-DFDA04A7E9E9}" type="datetimeFigureOut">
              <a:rPr lang="en-US" smtClean="0"/>
              <a:pPr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3C678-7FDB-4292-ADCE-CFF02EAD2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Intestinal</a:t>
            </a:r>
            <a:r>
              <a:rPr lang="it-IT" sz="3200" dirty="0">
                <a:latin typeface="Comic Sans MS" panose="030F0902030302020204" pitchFamily="66" charset="0"/>
              </a:rPr>
              <a:t> </a:t>
            </a:r>
            <a:r>
              <a:rPr lang="en-US" sz="3200" dirty="0">
                <a:latin typeface="Comic Sans MS" panose="030F0902030302020204" pitchFamily="66" charset="0"/>
              </a:rPr>
              <a:t>Beneficial</a:t>
            </a:r>
            <a:r>
              <a:rPr lang="it-IT" sz="3200" dirty="0">
                <a:latin typeface="Comic Sans MS" panose="030F0902030302020204" pitchFamily="66" charset="0"/>
              </a:rPr>
              <a:t> </a:t>
            </a:r>
            <a:r>
              <a:rPr lang="en-US" sz="3200" dirty="0">
                <a:latin typeface="Comic Sans MS" panose="030F0902030302020204" pitchFamily="66" charset="0"/>
              </a:rPr>
              <a:t>Bacteria</a:t>
            </a:r>
            <a:br>
              <a:rPr lang="en-US" sz="3200" dirty="0">
                <a:latin typeface="Comic Sans MS" panose="030F0902030302020204" pitchFamily="66" charset="0"/>
              </a:rPr>
            </a:br>
            <a:r>
              <a:rPr lang="en-US" sz="3200" dirty="0">
                <a:latin typeface="Comic Sans MS" panose="030F0902030302020204" pitchFamily="66" charset="0"/>
              </a:rPr>
              <a:t>Bio-preservation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6C3199-3F78-5F44-9302-D6F208553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Probiotic bacteria </a:t>
            </a:r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E36FFF-28BA-0641-8C14-51CAAAD1DF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4" t="38889" r="19804" b="40000"/>
          <a:stretch/>
        </p:blipFill>
        <p:spPr>
          <a:xfrm>
            <a:off x="782053" y="1676400"/>
            <a:ext cx="7916778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91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>
                <a:latin typeface="Comic Sans MS" pitchFamily="66" charset="0"/>
              </a:rPr>
              <a:t>Intestinal cells in </a:t>
            </a:r>
            <a:r>
              <a:rPr lang="en-US" sz="2000" b="1" dirty="0">
                <a:latin typeface="Comic Sans MS" pitchFamily="66" charset="0"/>
              </a:rPr>
              <a:t>blue</a:t>
            </a:r>
            <a:r>
              <a:rPr lang="en-US" sz="2000" dirty="0">
                <a:latin typeface="Comic Sans MS" pitchFamily="66" charset="0"/>
              </a:rPr>
              <a:t> with a very thick and dense layer of bacteria in </a:t>
            </a:r>
            <a:r>
              <a:rPr lang="en-US" sz="2000" b="1" dirty="0">
                <a:latin typeface="Comic Sans MS" pitchFamily="66" charset="0"/>
              </a:rPr>
              <a:t>red</a:t>
            </a:r>
            <a:r>
              <a:rPr lang="en-US" sz="2000" dirty="0">
                <a:latin typeface="Comic Sans MS" pitchFamily="66" charset="0"/>
              </a:rPr>
              <a:t> above the intestinal surface. The red bacteria produce chemicals that enter the body and help keep it healthy</a:t>
            </a:r>
          </a:p>
        </p:txBody>
      </p:sp>
      <p:pic>
        <p:nvPicPr>
          <p:cNvPr id="1028" name="Picture 4" descr="http://images.sciencedaily.com/2013/01/130118064731-larg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9300" y="1958975"/>
            <a:ext cx="5105400" cy="3810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828800" y="5999018"/>
            <a:ext cx="54857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latin typeface="Comic Sans MS" pitchFamily="66" charset="0"/>
              </a:rPr>
              <a:t>Credit: Dr. Li </a:t>
            </a:r>
            <a:r>
              <a:rPr lang="en-US" sz="2000" i="1" dirty="0" err="1">
                <a:latin typeface="Comic Sans MS" pitchFamily="66" charset="0"/>
              </a:rPr>
              <a:t>Hai</a:t>
            </a:r>
            <a:r>
              <a:rPr lang="en-US" sz="2000" i="1" dirty="0">
                <a:latin typeface="Comic Sans MS" pitchFamily="66" charset="0"/>
              </a:rPr>
              <a:t>, UCVM, University of Bern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Comic Sans MS" pitchFamily="66" charset="0"/>
              </a:rPr>
              <a:t>Intestinal Beneficial </a:t>
            </a:r>
            <a:r>
              <a:rPr lang="en-US" sz="2800" dirty="0">
                <a:latin typeface="Comic Sans MS" pitchFamily="66" charset="0"/>
              </a:rPr>
              <a:t>Bacteria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Metchnikoff in 1907 </a:t>
            </a:r>
            <a:r>
              <a:rPr lang="en-US" sz="2000" dirty="0">
                <a:latin typeface="Comic Sans MS" pitchFamily="66" charset="0"/>
              </a:rPr>
              <a:t>(father of natural immunity) -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1</a:t>
            </a:r>
            <a:r>
              <a:rPr lang="en-US" sz="2000" baseline="30000" dirty="0">
                <a:latin typeface="Comic Sans MS" pitchFamily="66" charset="0"/>
              </a:rPr>
              <a:t>st</a:t>
            </a:r>
            <a:r>
              <a:rPr lang="en-US" sz="2000" dirty="0">
                <a:latin typeface="Comic Sans MS" pitchFamily="66" charset="0"/>
              </a:rPr>
              <a:t> to suggest that fermented milk (yogurt)  </a:t>
            </a:r>
            <a:r>
              <a:rPr lang="en-US" sz="2000" b="1" dirty="0">
                <a:latin typeface="Comic Sans MS" pitchFamily="66" charset="0"/>
              </a:rPr>
              <a:t>prolong life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Bacteria/ metabolites in yogurt</a:t>
            </a:r>
            <a:r>
              <a:rPr lang="en-US" sz="2000" b="1" dirty="0">
                <a:latin typeface="Comic Sans MS" pitchFamily="66" charset="0"/>
              </a:rPr>
              <a:t> neutralize harmful products</a:t>
            </a:r>
            <a:r>
              <a:rPr lang="en-US" sz="2000" dirty="0">
                <a:latin typeface="Comic Sans MS" pitchFamily="66" charset="0"/>
              </a:rPr>
              <a:t> from foods in the GI tract and protect to human health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Since the 1970s</a:t>
            </a:r>
            <a:r>
              <a:rPr lang="en-US" sz="2000" b="1" dirty="0">
                <a:latin typeface="Comic Sans MS" pitchFamily="66" charset="0"/>
              </a:rPr>
              <a:t>, consumers </a:t>
            </a:r>
            <a:r>
              <a:rPr lang="en-US" sz="2000" dirty="0">
                <a:latin typeface="Comic Sans MS" pitchFamily="66" charset="0"/>
              </a:rPr>
              <a:t>in developed countries </a:t>
            </a:r>
            <a:r>
              <a:rPr lang="en-US" sz="2000" b="1" dirty="0">
                <a:latin typeface="Comic Sans MS" pitchFamily="66" charset="0"/>
              </a:rPr>
              <a:t>have special interest </a:t>
            </a:r>
            <a:r>
              <a:rPr lang="en-US" sz="2000" dirty="0">
                <a:latin typeface="Comic Sans MS" pitchFamily="66" charset="0"/>
              </a:rPr>
              <a:t>in health benefits of foods: 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foods that are not processed and preserved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natural, and fermented foods are considered </a:t>
            </a:r>
            <a:r>
              <a:rPr lang="en-US" sz="2000" dirty="0" err="1">
                <a:latin typeface="Comic Sans MS" pitchFamily="66" charset="0"/>
              </a:rPr>
              <a:t>natura</a:t>
            </a:r>
            <a:r>
              <a:rPr lang="en-US" sz="2000" dirty="0">
                <a:latin typeface="Comic Sans MS" pitchFamily="66" charset="0"/>
              </a:rPr>
              <a:t>/healthy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Outcome is production of many fermented products production of new products containing live cells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products that contain living microorganisms are “</a:t>
            </a:r>
            <a:r>
              <a:rPr lang="en-US" sz="2000" b="1" dirty="0">
                <a:latin typeface="Comic Sans MS" pitchFamily="66" charset="0"/>
              </a:rPr>
              <a:t>probiotics”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Microbiology of the human GI 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There is &gt; 100’s bacterial species in  GI tract of humans: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30-40 species constitute 95% of the population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 small intestine (jejunum and </a:t>
            </a:r>
            <a:r>
              <a:rPr lang="en-US" sz="2000" dirty="0" err="1">
                <a:latin typeface="Comic Sans MS" pitchFamily="66" charset="0"/>
              </a:rPr>
              <a:t>ilium</a:t>
            </a:r>
            <a:r>
              <a:rPr lang="en-US" sz="2000" dirty="0">
                <a:latin typeface="Comic Sans MS" pitchFamily="66" charset="0"/>
              </a:rPr>
              <a:t>) there is ~ 10</a:t>
            </a:r>
            <a:r>
              <a:rPr lang="en-US" sz="2000" baseline="30000" dirty="0">
                <a:latin typeface="Comic Sans MS" pitchFamily="66" charset="0"/>
              </a:rPr>
              <a:t>6-7</a:t>
            </a:r>
            <a:r>
              <a:rPr lang="en-US" sz="2000" dirty="0">
                <a:latin typeface="Comic Sans MS" pitchFamily="66" charset="0"/>
              </a:rPr>
              <a:t> /g of </a:t>
            </a:r>
            <a:r>
              <a:rPr lang="en-US" sz="2000" b="1" dirty="0">
                <a:latin typeface="Comic Sans MS" pitchFamily="66" charset="0"/>
              </a:rPr>
              <a:t>lactobacillus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 err="1">
                <a:latin typeface="Comic Sans MS" pitchFamily="66" charset="0"/>
              </a:rPr>
              <a:t>enterococcus</a:t>
            </a:r>
            <a:endParaRPr lang="en-US" sz="20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 the large intestine</a:t>
            </a:r>
            <a:r>
              <a:rPr lang="en-US" sz="2000" i="1" dirty="0">
                <a:latin typeface="Comic Sans MS" pitchFamily="66" charset="0"/>
              </a:rPr>
              <a:t> (</a:t>
            </a:r>
            <a:r>
              <a:rPr lang="en-US" sz="2000" dirty="0">
                <a:latin typeface="Comic Sans MS" pitchFamily="66" charset="0"/>
              </a:rPr>
              <a:t>colon</a:t>
            </a:r>
            <a:r>
              <a:rPr lang="en-US" sz="2000" i="1" dirty="0">
                <a:latin typeface="Comic Sans MS" pitchFamily="66" charset="0"/>
              </a:rPr>
              <a:t>) – </a:t>
            </a:r>
            <a:r>
              <a:rPr lang="en-US" sz="2000" dirty="0">
                <a:latin typeface="Comic Sans MS" pitchFamily="66" charset="0"/>
              </a:rPr>
              <a:t>~10</a:t>
            </a:r>
            <a:r>
              <a:rPr lang="en-US" sz="2000" baseline="30000" dirty="0">
                <a:latin typeface="Comic Sans MS" pitchFamily="66" charset="0"/>
              </a:rPr>
              <a:t>9-10</a:t>
            </a:r>
            <a:r>
              <a:rPr lang="en-US" sz="2000" dirty="0">
                <a:latin typeface="Comic Sans MS" pitchFamily="66" charset="0"/>
              </a:rPr>
              <a:t>/g of</a:t>
            </a:r>
            <a:r>
              <a:rPr lang="en-US" sz="2000" i="1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enterobacteriaceae</a:t>
            </a:r>
            <a:r>
              <a:rPr lang="en-US" sz="2000" i="1" dirty="0">
                <a:latin typeface="Comic Sans MS" pitchFamily="66" charset="0"/>
              </a:rPr>
              <a:t>, anaerobic bacteria, enterococcus ,</a:t>
            </a:r>
            <a:r>
              <a:rPr lang="en-US" sz="2000" b="1" i="1" dirty="0" err="1">
                <a:latin typeface="Comic Sans MS" pitchFamily="66" charset="0"/>
              </a:rPr>
              <a:t>bifidobacterium</a:t>
            </a:r>
            <a:r>
              <a:rPr lang="en-US" sz="2000" b="1" i="1" dirty="0">
                <a:latin typeface="Comic Sans MS" pitchFamily="66" charset="0"/>
              </a:rPr>
              <a:t>, lactobacillus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The intestinal </a:t>
            </a:r>
            <a:r>
              <a:rPr lang="en-US" sz="2000" dirty="0" err="1">
                <a:latin typeface="Comic Sans MS" pitchFamily="66" charset="0"/>
              </a:rPr>
              <a:t>microflora</a:t>
            </a:r>
            <a:r>
              <a:rPr lang="en-US" sz="2000" dirty="0">
                <a:latin typeface="Comic Sans MS" pitchFamily="66" charset="0"/>
              </a:rPr>
              <a:t> are divided into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 Indigenous</a:t>
            </a:r>
            <a:r>
              <a:rPr lang="en-US" sz="2000" dirty="0">
                <a:latin typeface="Comic Sans MS" pitchFamily="66" charset="0"/>
              </a:rPr>
              <a:t>-permanent inhabitant- adhere to intestinal cells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>
                <a:latin typeface="Comic Sans MS" pitchFamily="66" charset="0"/>
              </a:rPr>
              <a:t>Lactobacillus in the jejunum and ilium,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i="1" dirty="0" err="1">
                <a:latin typeface="Comic Sans MS" pitchFamily="66" charset="0"/>
              </a:rPr>
              <a:t>Bifidobacterium</a:t>
            </a:r>
            <a:r>
              <a:rPr lang="en-US" sz="2000" i="1" dirty="0">
                <a:latin typeface="Comic Sans MS" pitchFamily="66" charset="0"/>
              </a:rPr>
              <a:t> in the large intestine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Transient</a:t>
            </a:r>
            <a:r>
              <a:rPr lang="en-US" sz="2000" dirty="0">
                <a:latin typeface="Comic Sans MS" pitchFamily="66" charset="0"/>
              </a:rPr>
              <a:t> - either passing through or temporarily colonizing a site when indigenous is removed (antibiotic intake)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Microbiology of the human GI 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1176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b="1" dirty="0">
                <a:latin typeface="Comic Sans MS" pitchFamily="66" charset="0"/>
              </a:rPr>
              <a:t>After birth,</a:t>
            </a:r>
            <a:r>
              <a:rPr lang="en-US" sz="1900" dirty="0">
                <a:latin typeface="Comic Sans MS" pitchFamily="66" charset="0"/>
              </a:rPr>
              <a:t> the intestine of the baby has: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Large numbers of</a:t>
            </a:r>
            <a:r>
              <a:rPr lang="en-US" sz="1900" i="1" dirty="0">
                <a:latin typeface="Comic Sans MS" pitchFamily="66" charset="0"/>
              </a:rPr>
              <a:t> E.coli/enterococcus  </a:t>
            </a:r>
            <a:r>
              <a:rPr lang="en-US" sz="1900" dirty="0">
                <a:latin typeface="Comic Sans MS" pitchFamily="66" charset="0"/>
              </a:rPr>
              <a:t>appear in feces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b="1" dirty="0">
                <a:latin typeface="Comic Sans MS" pitchFamily="66" charset="0"/>
              </a:rPr>
              <a:t>In breast-fed babies: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large numbers of </a:t>
            </a:r>
            <a:r>
              <a:rPr lang="en-US" sz="1900" b="1" i="1" dirty="0">
                <a:latin typeface="Comic Sans MS" pitchFamily="66" charset="0"/>
              </a:rPr>
              <a:t>Bifidobacterium</a:t>
            </a:r>
            <a:r>
              <a:rPr lang="en-US" sz="1900" i="1" dirty="0">
                <a:latin typeface="Comic Sans MS" pitchFamily="66" charset="0"/>
              </a:rPr>
              <a:t> </a:t>
            </a:r>
            <a:r>
              <a:rPr lang="en-US" sz="1900" dirty="0">
                <a:latin typeface="Comic Sans MS" pitchFamily="66" charset="0"/>
              </a:rPr>
              <a:t>spp. and lower level of </a:t>
            </a:r>
            <a:r>
              <a:rPr lang="en-US" sz="1900" i="1" dirty="0">
                <a:latin typeface="Comic Sans MS" pitchFamily="66" charset="0"/>
              </a:rPr>
              <a:t>E. coli and Enterococcus spp. appear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i="1" dirty="0">
                <a:latin typeface="Comic Sans MS" pitchFamily="66" charset="0"/>
              </a:rPr>
              <a:t>When they eat other foods the levels of E. Coli, </a:t>
            </a:r>
            <a:r>
              <a:rPr lang="en-US" sz="1900" i="1" dirty="0" err="1">
                <a:latin typeface="Comic Sans MS" pitchFamily="66" charset="0"/>
              </a:rPr>
              <a:t>Enterococcus</a:t>
            </a:r>
            <a:r>
              <a:rPr lang="en-US" sz="1900" i="1" dirty="0">
                <a:latin typeface="Comic Sans MS" pitchFamily="66" charset="0"/>
              </a:rPr>
              <a:t>, </a:t>
            </a:r>
            <a:r>
              <a:rPr lang="en-US" sz="1900" i="1" dirty="0" err="1">
                <a:latin typeface="Comic Sans MS" pitchFamily="66" charset="0"/>
              </a:rPr>
              <a:t>bacteroides</a:t>
            </a:r>
            <a:r>
              <a:rPr lang="en-US" sz="1900" i="1" dirty="0">
                <a:latin typeface="Comic Sans MS" pitchFamily="66" charset="0"/>
              </a:rPr>
              <a:t>, clostridium will increase but </a:t>
            </a:r>
            <a:r>
              <a:rPr lang="en-US" sz="1900" b="1" i="1" dirty="0" err="1">
                <a:latin typeface="Comic Sans MS" pitchFamily="66" charset="0"/>
              </a:rPr>
              <a:t>bifidobacterium</a:t>
            </a:r>
            <a:r>
              <a:rPr lang="en-US" sz="1900" b="1" i="1" dirty="0">
                <a:latin typeface="Comic Sans MS" pitchFamily="66" charset="0"/>
              </a:rPr>
              <a:t> remains high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i="1" dirty="0">
                <a:latin typeface="Comic Sans MS" pitchFamily="66" charset="0"/>
              </a:rPr>
              <a:t> When breast-feeding is stopped, </a:t>
            </a:r>
            <a:r>
              <a:rPr lang="en-US" sz="1900" i="1" dirty="0" err="1">
                <a:latin typeface="Comic Sans MS" pitchFamily="66" charset="0"/>
              </a:rPr>
              <a:t>Bacteroides</a:t>
            </a:r>
            <a:r>
              <a:rPr lang="en-US" sz="1900" i="1" dirty="0">
                <a:latin typeface="Comic Sans MS" pitchFamily="66" charset="0"/>
              </a:rPr>
              <a:t>, </a:t>
            </a:r>
            <a:r>
              <a:rPr lang="en-US" sz="1900" b="1" i="1" dirty="0" err="1">
                <a:latin typeface="Comic Sans MS" pitchFamily="66" charset="0"/>
              </a:rPr>
              <a:t>Bifidobacterium</a:t>
            </a:r>
            <a:r>
              <a:rPr lang="en-US" sz="1900" i="1" dirty="0">
                <a:latin typeface="Comic Sans MS" pitchFamily="66" charset="0"/>
              </a:rPr>
              <a:t>, and </a:t>
            </a:r>
            <a:r>
              <a:rPr lang="en-US" sz="1900" b="1" i="1" dirty="0">
                <a:latin typeface="Comic Sans MS" pitchFamily="66" charset="0"/>
              </a:rPr>
              <a:t>Lactobacillus</a:t>
            </a:r>
            <a:r>
              <a:rPr lang="en-US" sz="1900" i="1" dirty="0">
                <a:latin typeface="Comic Sans MS" pitchFamily="66" charset="0"/>
              </a:rPr>
              <a:t> species predominate, along with some E. coli, </a:t>
            </a:r>
            <a:r>
              <a:rPr lang="en-US" sz="1900" i="1" dirty="0" err="1">
                <a:latin typeface="Comic Sans MS" pitchFamily="66" charset="0"/>
              </a:rPr>
              <a:t>Enterococcus</a:t>
            </a:r>
            <a:r>
              <a:rPr lang="en-US" sz="1900" i="1" dirty="0">
                <a:latin typeface="Comic Sans MS" pitchFamily="66" charset="0"/>
              </a:rPr>
              <a:t>, Clostridium, and others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b="1" dirty="0">
                <a:latin typeface="Comic Sans MS" pitchFamily="66" charset="0"/>
              </a:rPr>
              <a:t>In formula-fed babies: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i="1" dirty="0">
                <a:latin typeface="Comic Sans MS" pitchFamily="66" charset="0"/>
              </a:rPr>
              <a:t>E. Coli, </a:t>
            </a:r>
            <a:r>
              <a:rPr lang="en-US" sz="1900" i="1" dirty="0" err="1">
                <a:latin typeface="Comic Sans MS" pitchFamily="66" charset="0"/>
              </a:rPr>
              <a:t>Enterococcus</a:t>
            </a:r>
            <a:r>
              <a:rPr lang="en-US" sz="1900" i="1" dirty="0">
                <a:latin typeface="Comic Sans MS" pitchFamily="66" charset="0"/>
              </a:rPr>
              <a:t>, Clostridium,  </a:t>
            </a:r>
            <a:r>
              <a:rPr lang="en-US" sz="1900" i="1" dirty="0" err="1">
                <a:latin typeface="Comic Sans MS" pitchFamily="66" charset="0"/>
              </a:rPr>
              <a:t>Bacteroides</a:t>
            </a:r>
            <a:r>
              <a:rPr lang="en-US" sz="1900" i="1" dirty="0">
                <a:latin typeface="Comic Sans MS" pitchFamily="66" charset="0"/>
              </a:rPr>
              <a:t>, predominate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i="1" dirty="0" err="1">
                <a:latin typeface="Comic Sans MS" pitchFamily="66" charset="0"/>
              </a:rPr>
              <a:t>Bifidobacteriun</a:t>
            </a:r>
            <a:r>
              <a:rPr lang="en-US" sz="1900" i="1" dirty="0">
                <a:latin typeface="Comic Sans MS" pitchFamily="66" charset="0"/>
              </a:rPr>
              <a:t> is almost absent; this may lead to diarrhea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 Characteristics of Beneficial Bacteria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b="1" dirty="0">
                <a:latin typeface="Comic Sans MS" pitchFamily="66" charset="0"/>
              </a:rPr>
              <a:t>Lactobacillus (2 species) and </a:t>
            </a:r>
            <a:r>
              <a:rPr lang="en-US" sz="1900" b="1" dirty="0" err="1">
                <a:latin typeface="Comic Sans MS" pitchFamily="66" charset="0"/>
              </a:rPr>
              <a:t>Bifidobacterium</a:t>
            </a:r>
            <a:r>
              <a:rPr lang="en-US" sz="1900" b="1" dirty="0">
                <a:latin typeface="Comic Sans MS" pitchFamily="66" charset="0"/>
              </a:rPr>
              <a:t>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Gram-positive rods,  grow under anaerobic conditions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Lab. acidophilus – </a:t>
            </a:r>
            <a:r>
              <a:rPr lang="en-US" sz="1900" dirty="0" err="1">
                <a:latin typeface="Comic Sans MS" pitchFamily="66" charset="0"/>
              </a:rPr>
              <a:t>homolactic</a:t>
            </a:r>
            <a:r>
              <a:rPr lang="en-US" sz="1900" dirty="0">
                <a:latin typeface="Comic Sans MS" pitchFamily="66" charset="0"/>
              </a:rPr>
              <a:t> 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Lab. </a:t>
            </a:r>
            <a:r>
              <a:rPr lang="en-US" sz="1900" dirty="0" err="1">
                <a:latin typeface="Comic Sans MS" pitchFamily="66" charset="0"/>
              </a:rPr>
              <a:t>reuteri</a:t>
            </a:r>
            <a:r>
              <a:rPr lang="en-US" sz="1900" dirty="0">
                <a:latin typeface="Comic Sans MS" pitchFamily="66" charset="0"/>
              </a:rPr>
              <a:t> – </a:t>
            </a:r>
            <a:r>
              <a:rPr lang="en-US" sz="1900" dirty="0" err="1">
                <a:latin typeface="Comic Sans MS" pitchFamily="66" charset="0"/>
              </a:rPr>
              <a:t>heterolactic</a:t>
            </a:r>
            <a:r>
              <a:rPr lang="en-US" sz="1900" dirty="0">
                <a:latin typeface="Comic Sans MS" pitchFamily="66" charset="0"/>
              </a:rPr>
              <a:t>, produces lactic acid, ethanol, C02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 err="1">
                <a:latin typeface="Comic Sans MS" pitchFamily="66" charset="0"/>
              </a:rPr>
              <a:t>Bifidobacterium</a:t>
            </a:r>
            <a:r>
              <a:rPr lang="en-US" sz="1900" dirty="0">
                <a:latin typeface="Comic Sans MS" pitchFamily="66" charset="0"/>
              </a:rPr>
              <a:t>- produce lactic and acetic acids in 2:3 ratio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They are less sensitive to stomach acid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Resistant to bile, lysozyme, pancreatic enzymes in small intestine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 The 2 LAB sp.- present in low numbers in the jejunum, but in high numbers in the ilium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Bifidobacterium sp.- present in proximal  part of colon (near ilium)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The 3 species </a:t>
            </a:r>
            <a:r>
              <a:rPr lang="en-US" sz="1900" b="1" dirty="0">
                <a:latin typeface="Comic Sans MS" pitchFamily="66" charset="0"/>
              </a:rPr>
              <a:t>maintain balance </a:t>
            </a:r>
            <a:r>
              <a:rPr lang="en-US" sz="1900" dirty="0">
                <a:latin typeface="Comic Sans MS" pitchFamily="66" charset="0"/>
              </a:rPr>
              <a:t>of GI tract </a:t>
            </a:r>
            <a:r>
              <a:rPr lang="en-US" sz="1900" dirty="0" err="1">
                <a:latin typeface="Comic Sans MS" pitchFamily="66" charset="0"/>
              </a:rPr>
              <a:t>microflora</a:t>
            </a:r>
            <a:r>
              <a:rPr lang="en-US" sz="1900" dirty="0">
                <a:latin typeface="Comic Sans MS" pitchFamily="66" charset="0"/>
              </a:rPr>
              <a:t> by: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control growth rate of undesirable microflora by producing the lactic acid and acetic acid and </a:t>
            </a:r>
            <a:r>
              <a:rPr lang="en-US" sz="1900" dirty="0" err="1">
                <a:latin typeface="Comic Sans MS" pitchFamily="66" charset="0"/>
              </a:rPr>
              <a:t>bacteriocines</a:t>
            </a:r>
            <a:endParaRPr lang="en-US" sz="19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Beneficial effects of probiotics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b="1" dirty="0">
                <a:latin typeface="Comic Sans MS" pitchFamily="66" charset="0"/>
              </a:rPr>
              <a:t>Live cells can be taken from 3 sources: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 (1) fermented milk products, as yogurt, which contains live cells of </a:t>
            </a:r>
            <a:r>
              <a:rPr lang="en-US" sz="1900" i="1" dirty="0">
                <a:latin typeface="Comic Sans MS" pitchFamily="66" charset="0"/>
              </a:rPr>
              <a:t>Lactobacillus and S. </a:t>
            </a:r>
            <a:r>
              <a:rPr lang="en-US" sz="1900" i="1" dirty="0" err="1">
                <a:latin typeface="Comic Sans MS" pitchFamily="66" charset="0"/>
              </a:rPr>
              <a:t>thermophilus</a:t>
            </a:r>
            <a:endParaRPr lang="en-US" sz="1900" i="1" dirty="0">
              <a:latin typeface="Comic Sans MS" pitchFamily="66" charset="0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i="1" dirty="0">
                <a:latin typeface="Comic Sans MS" pitchFamily="66" charset="0"/>
              </a:rPr>
              <a:t>(2) </a:t>
            </a:r>
            <a:r>
              <a:rPr lang="en-US" sz="1900" dirty="0">
                <a:latin typeface="Comic Sans MS" pitchFamily="66" charset="0"/>
              </a:rPr>
              <a:t>supplementation</a:t>
            </a:r>
            <a:r>
              <a:rPr lang="en-US" sz="1900" i="1" dirty="0">
                <a:latin typeface="Comic Sans MS" pitchFamily="66" charset="0"/>
              </a:rPr>
              <a:t> </a:t>
            </a:r>
            <a:r>
              <a:rPr lang="en-US" sz="1900" dirty="0">
                <a:latin typeface="Comic Sans MS" pitchFamily="66" charset="0"/>
              </a:rPr>
              <a:t>of foods and drinks with live cells of one, two, or more types of beneficial intestinal bacteria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i="1" dirty="0">
                <a:latin typeface="Comic Sans MS" pitchFamily="66" charset="0"/>
              </a:rPr>
              <a:t>(3) </a:t>
            </a:r>
            <a:r>
              <a:rPr lang="en-US" sz="1900" dirty="0">
                <a:latin typeface="Comic Sans MS" pitchFamily="66" charset="0"/>
              </a:rPr>
              <a:t>as pharmaceutical products of live cells in the form of tablets, capsules, and granules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b="1" dirty="0">
                <a:latin typeface="Comic Sans MS" pitchFamily="66" charset="0"/>
              </a:rPr>
              <a:t>The beneficial effects from consuming these live cells: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ability to provide protection against enteric pathogens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supply enzymes to help metabolize some food nutrients (lactase)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stimulate intestinal immune systems, and improve intestinal peristaltic activity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Lactose Hydrolysis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Lactose-intolerance (genetic disorder)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unable to produce lactase– (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galactosidase</a:t>
            </a:r>
            <a:r>
              <a:rPr lang="en-US" sz="2000" dirty="0">
                <a:latin typeface="Comic Sans MS" pitchFamily="66" charset="0"/>
              </a:rPr>
              <a:t>) in small intestine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People consuming milk, lactose are not hydrolyzed  or absorbed in the small intestine but passed to the colon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hydrolyzed in the colon by lactose fermenting bacteria with production of gas, fluid accumulation, diarrhea, flatulence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Consumption of yogurt, acidophilus milk, and live cells of </a:t>
            </a:r>
            <a:r>
              <a:rPr lang="en-US" sz="2000" i="1" dirty="0">
                <a:latin typeface="Comic Sans MS" pitchFamily="66" charset="0"/>
              </a:rPr>
              <a:t>Lactobacillus </a:t>
            </a:r>
            <a:r>
              <a:rPr lang="en-US" sz="2000" dirty="0">
                <a:latin typeface="Comic Sans MS" pitchFamily="66" charset="0"/>
              </a:rPr>
              <a:t>in fresh milk and pharmaceutical products, reduces the symptoms in lactose-intolerant individuals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indigenous lactobacillus supply lactase in the small intestine.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>
                <a:latin typeface="Comic Sans MS" pitchFamily="66" charset="0"/>
              </a:rPr>
              <a:t>Lower serum cholesterol level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2000" dirty="0" err="1"/>
              <a:t>Ma´ire</a:t>
            </a:r>
            <a:r>
              <a:rPr lang="en-US" sz="2000" dirty="0"/>
              <a:t> Begley et al. Bile Salt Hydrolase Activity in Probiotics, APPLIED AND ENVIRONMENTAL MICROBIOLOGY, </a:t>
            </a:r>
            <a:r>
              <a:rPr lang="en-US" sz="2000" dirty="0" err="1"/>
              <a:t>vol</a:t>
            </a:r>
            <a:r>
              <a:rPr lang="en-US" sz="2000" dirty="0"/>
              <a:t>  72 No.3, p. 1729–1738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Consumption of fermented dairy products with high numbers of live cells of beneficial intestinal bacteria has been associated with </a:t>
            </a:r>
            <a:r>
              <a:rPr lang="en-US" sz="2000" b="1" dirty="0">
                <a:latin typeface="Comic Sans MS" pitchFamily="66" charset="0"/>
              </a:rPr>
              <a:t>low levels of serum cholesterol </a:t>
            </a:r>
            <a:r>
              <a:rPr lang="en-US" sz="2000" dirty="0">
                <a:latin typeface="Comic Sans MS" pitchFamily="66" charset="0"/>
              </a:rPr>
              <a:t>in humans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some intestinal lactobacilli  can metabolize dietary cholesterol - reducing its absorption n blood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some lactobacilli can de-conjugate bile salts by hydrolase enzyme and prevent their reabsorption in the liver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The liver then uses more serum cholesterol to synthesize bile salts and indirectly helps reduce cholesterol level in serum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Reduce colon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  <a:cs typeface="+mj-cs"/>
              </a:rPr>
              <a:t>bacteria in colon produce enzymes which activate </a:t>
            </a:r>
            <a:r>
              <a:rPr lang="en-US" sz="1900" b="1" dirty="0">
                <a:latin typeface="Comic Sans MS" pitchFamily="66" charset="0"/>
                <a:cs typeface="+mj-cs"/>
              </a:rPr>
              <a:t>procarcinogens</a:t>
            </a:r>
            <a:r>
              <a:rPr lang="en-US" sz="1900" dirty="0">
                <a:latin typeface="Comic Sans MS" pitchFamily="66" charset="0"/>
                <a:cs typeface="+mj-cs"/>
              </a:rPr>
              <a:t> in food to active carcinogens - cause cancer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b="1" i="1" dirty="0">
                <a:latin typeface="Comic Sans MS" pitchFamily="66" charset="0"/>
                <a:cs typeface="+mj-cs"/>
              </a:rPr>
              <a:t>Lactobacillus and </a:t>
            </a:r>
            <a:r>
              <a:rPr lang="en-US" sz="1900" b="1" i="1" dirty="0" err="1">
                <a:latin typeface="Comic Sans MS" pitchFamily="66" charset="0"/>
                <a:cs typeface="+mj-cs"/>
              </a:rPr>
              <a:t>Bifidobacterium</a:t>
            </a:r>
            <a:r>
              <a:rPr lang="en-US" sz="1900" b="1" i="1" dirty="0">
                <a:latin typeface="Comic Sans MS" pitchFamily="66" charset="0"/>
                <a:cs typeface="+mj-cs"/>
              </a:rPr>
              <a:t>  can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  <a:cs typeface="+mj-cs"/>
              </a:rPr>
              <a:t>control growth of undesirable bacteria in the colon and reduce production of </a:t>
            </a:r>
            <a:r>
              <a:rPr lang="en-US" sz="1900" dirty="0" err="1">
                <a:latin typeface="Comic Sans MS" pitchFamily="66" charset="0"/>
                <a:cs typeface="+mj-cs"/>
              </a:rPr>
              <a:t>procarcinogens</a:t>
            </a:r>
            <a:r>
              <a:rPr lang="en-US" sz="1900" dirty="0">
                <a:latin typeface="Comic Sans MS" pitchFamily="66" charset="0"/>
                <a:cs typeface="+mj-cs"/>
              </a:rPr>
              <a:t> activating enzymes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  <a:cs typeface="+mj-cs"/>
              </a:rPr>
              <a:t>Increase  intestinal peristalsis - result in removal of fecal materials to lower the </a:t>
            </a:r>
            <a:r>
              <a:rPr lang="en-US" sz="1900" dirty="0" err="1">
                <a:latin typeface="Comic Sans MS" pitchFamily="66" charset="0"/>
                <a:cs typeface="+mj-cs"/>
              </a:rPr>
              <a:t>concen</a:t>
            </a:r>
            <a:r>
              <a:rPr lang="en-US" sz="1900" dirty="0">
                <a:latin typeface="Comic Sans MS" pitchFamily="66" charset="0"/>
                <a:cs typeface="+mj-cs"/>
              </a:rPr>
              <a:t>. of enzymes and carcinogens in colon reducing the incidence of colon cancer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  <a:cs typeface="+mj-cs"/>
              </a:rPr>
              <a:t>Several studies showed that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  <a:cs typeface="+mj-cs"/>
              </a:rPr>
              <a:t>oral consumption of live cells of beneficial bacteria reduces fecal conc. of pro carcinogen enzymes activity such as p-</a:t>
            </a:r>
            <a:r>
              <a:rPr lang="en-US" sz="1900" dirty="0" err="1">
                <a:latin typeface="Comic Sans MS" pitchFamily="66" charset="0"/>
                <a:cs typeface="+mj-cs"/>
              </a:rPr>
              <a:t>glucuronidase</a:t>
            </a:r>
            <a:r>
              <a:rPr lang="en-US" sz="1900" dirty="0">
                <a:latin typeface="Comic Sans MS" pitchFamily="66" charset="0"/>
                <a:cs typeface="+mj-cs"/>
              </a:rPr>
              <a:t>, </a:t>
            </a:r>
            <a:r>
              <a:rPr lang="en-US" sz="1900" dirty="0" err="1">
                <a:latin typeface="Comic Sans MS" pitchFamily="66" charset="0"/>
                <a:cs typeface="+mj-cs"/>
              </a:rPr>
              <a:t>nitroreductase</a:t>
            </a:r>
            <a:endParaRPr lang="en-US" sz="1900" dirty="0">
              <a:latin typeface="Comic Sans MS" pitchFamily="66" charset="0"/>
              <a:cs typeface="+mj-cs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  <a:cs typeface="+mj-cs"/>
              </a:rPr>
              <a:t>Animal studies- showed formation of precancerous lesions in the colon is reduced by consuming live cells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7B208-C9BC-6149-BAA3-BA4DCEC0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2800" dirty="0">
                <a:latin typeface="Comic Sans MS" panose="030F0902030302020204" pitchFamily="66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8CEBB-E050-5A48-977A-40C03693E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312863"/>
            <a:ext cx="8229600" cy="508793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Consumers are careful of preservatives and processed foods, even though they are  safe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consumers rely more on refrigeration to ensure the safety of fresh foods.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Refrigeration should not be the sole preservation method, why?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Because 20% of home and commercial refrigerators are set at 10°C (50°F). (40-140 rule: foods should be held below 40 or above 140°F to prevent the growth of most food- borne pathogens.)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i="1" dirty="0">
                <a:latin typeface="Comic Sans MS" panose="030F0902030302020204" pitchFamily="66" charset="0"/>
              </a:rPr>
              <a:t>Organisms as Listeria monocytogenes </a:t>
            </a:r>
            <a:r>
              <a:rPr lang="en-US" sz="1900" dirty="0">
                <a:latin typeface="Comic Sans MS" panose="030F0902030302020204" pitchFamily="66" charset="0"/>
              </a:rPr>
              <a:t>can grow at refrigeration temp of ,10°C.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Lactic acid bacteria (LAB) are natural and health promoting, through fermentation. They produce lactic acid (acidification of foods) can provide added protection </a:t>
            </a:r>
          </a:p>
        </p:txBody>
      </p:sp>
    </p:spTree>
    <p:extLst>
      <p:ext uri="{BB962C8B-B14F-4D97-AF65-F5344CB8AC3E}">
        <p14:creationId xmlns:p14="http://schemas.microsoft.com/office/powerpoint/2010/main" val="1901063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Reduce intestinal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infants /adults on oral antibiotic therapy can develop diarrhea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loss of desirable intestinal bacteria and increase in undesirable pathogenic bacteria and viruses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Consumption of beneficial bacteria in large numbers produce antibacterial compounds -  </a:t>
            </a:r>
            <a:r>
              <a:rPr lang="en-US" sz="1900" dirty="0" err="1">
                <a:latin typeface="Comic Sans MS" pitchFamily="66" charset="0"/>
              </a:rPr>
              <a:t>bacteriocins</a:t>
            </a:r>
            <a:r>
              <a:rPr lang="en-US" sz="1900" dirty="0">
                <a:latin typeface="Comic Sans MS" pitchFamily="66" charset="0"/>
              </a:rPr>
              <a:t>, </a:t>
            </a:r>
            <a:r>
              <a:rPr lang="en-US" sz="1900" dirty="0" err="1">
                <a:latin typeface="Comic Sans MS" pitchFamily="66" charset="0"/>
              </a:rPr>
              <a:t>reuterine</a:t>
            </a:r>
            <a:r>
              <a:rPr lang="en-US" sz="1900" dirty="0">
                <a:latin typeface="Comic Sans MS" pitchFamily="66" charset="0"/>
              </a:rPr>
              <a:t>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control pathogens, reduce frequency/intensity of diarrhea caused by viruses and bacteria (</a:t>
            </a:r>
            <a:r>
              <a:rPr lang="en-US" sz="1900" dirty="0" err="1">
                <a:latin typeface="Comic Sans MS" pitchFamily="66" charset="0"/>
              </a:rPr>
              <a:t>reuterine</a:t>
            </a:r>
            <a:r>
              <a:rPr lang="en-US" sz="1900" dirty="0">
                <a:latin typeface="Comic Sans MS" pitchFamily="66" charset="0"/>
              </a:rPr>
              <a:t> drops)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900" dirty="0" err="1">
                <a:latin typeface="Comic Sans MS" pitchFamily="66" charset="0"/>
              </a:rPr>
              <a:t>Deconjugation</a:t>
            </a:r>
            <a:r>
              <a:rPr lang="en-US" sz="1900" dirty="0">
                <a:latin typeface="Comic Sans MS" pitchFamily="66" charset="0"/>
              </a:rPr>
              <a:t> of bile produces compounds with more antibacterial activity than bile salts which control growth of undesirable enteric bacteria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Probiotic bacteria also increase </a:t>
            </a:r>
            <a:r>
              <a:rPr lang="en-US" sz="1900" dirty="0" err="1">
                <a:latin typeface="Comic Sans MS" pitchFamily="66" charset="0"/>
              </a:rPr>
              <a:t>immunoglobulins</a:t>
            </a:r>
            <a:r>
              <a:rPr lang="en-US" sz="1900" dirty="0">
                <a:latin typeface="Comic Sans MS" pitchFamily="66" charset="0"/>
              </a:rPr>
              <a:t>, reduce intestinal permeability to microbes, and </a:t>
            </a:r>
            <a:r>
              <a:rPr lang="en-US" sz="1900" dirty="0" err="1">
                <a:latin typeface="Comic Sans MS" pitchFamily="66" charset="0"/>
              </a:rPr>
              <a:t>neutraliza</a:t>
            </a:r>
            <a:r>
              <a:rPr lang="en-US" sz="1900" dirty="0">
                <a:latin typeface="Comic Sans MS" pitchFamily="66" charset="0"/>
              </a:rPr>
              <a:t> intestinal micro flora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Modulate immune system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intestinal  organisms  and  </a:t>
            </a:r>
            <a:r>
              <a:rPr lang="en-US" sz="1900" dirty="0" err="1">
                <a:latin typeface="Comic Sans MS" pitchFamily="66" charset="0"/>
              </a:rPr>
              <a:t>probiotics</a:t>
            </a:r>
            <a:endParaRPr lang="en-US" sz="1900" dirty="0">
              <a:latin typeface="Comic Sans MS" pitchFamily="66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act on intestinal defense barriers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regulate systemic and local immune response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Activate cellular and </a:t>
            </a:r>
            <a:r>
              <a:rPr lang="en-US" sz="1900" dirty="0" err="1">
                <a:latin typeface="Comic Sans MS" pitchFamily="66" charset="0"/>
              </a:rPr>
              <a:t>humoral</a:t>
            </a:r>
            <a:r>
              <a:rPr lang="en-US" sz="1900" dirty="0">
                <a:latin typeface="Comic Sans MS" pitchFamily="66" charset="0"/>
              </a:rPr>
              <a:t> immune responses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Cellular immune response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Activate T- helper cells to produce cytokines that activate phagocytes to remove bacteria from circulation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Activate macrophages to produce cytokines to induce immune responses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 err="1">
                <a:latin typeface="Comic Sans MS" pitchFamily="66" charset="0"/>
              </a:rPr>
              <a:t>Humoral</a:t>
            </a:r>
            <a:r>
              <a:rPr lang="en-US" sz="1900" dirty="0">
                <a:latin typeface="Comic Sans MS" pitchFamily="66" charset="0"/>
              </a:rPr>
              <a:t> response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itchFamily="66" charset="0"/>
              </a:rPr>
              <a:t>increase  production of mucosal IgA to prevent attachment of pathogens and antiviral IgG to eliminate viral infection such as rotavirus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Probiotics as vaccine carriers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006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Lactobacillus in GI/urogenital tracts can be used as vaccine carriers to prevent pathogen colonization/infection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b="1" dirty="0">
                <a:latin typeface="Comic Sans MS" pitchFamily="66" charset="0"/>
              </a:rPr>
              <a:t>Attempts to prevent HIV infection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 CD4 receptor was cloned in </a:t>
            </a:r>
            <a:r>
              <a:rPr lang="en-US" sz="1800" i="1" dirty="0">
                <a:latin typeface="Comic Sans MS" pitchFamily="66" charset="0"/>
              </a:rPr>
              <a:t>Lactobacillus  </a:t>
            </a:r>
            <a:r>
              <a:rPr lang="en-US" sz="1800" dirty="0">
                <a:latin typeface="Comic Sans MS" pitchFamily="66" charset="0"/>
              </a:rPr>
              <a:t>isolated</a:t>
            </a:r>
            <a:r>
              <a:rPr lang="en-US" sz="1800" i="1" dirty="0">
                <a:latin typeface="Comic Sans MS" pitchFamily="66" charset="0"/>
              </a:rPr>
              <a:t>  </a:t>
            </a:r>
            <a:r>
              <a:rPr lang="en-US" sz="1800" dirty="0">
                <a:latin typeface="Comic Sans MS" pitchFamily="66" charset="0"/>
              </a:rPr>
              <a:t>from vagina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HIV gp120 binds to CD4 on cells to initiate infection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i="1" dirty="0">
                <a:latin typeface="Comic Sans MS" pitchFamily="66" charset="0"/>
              </a:rPr>
              <a:t>Lactobacillus </a:t>
            </a:r>
            <a:r>
              <a:rPr lang="en-US" sz="1800" dirty="0">
                <a:latin typeface="Comic Sans MS" pitchFamily="66" charset="0"/>
              </a:rPr>
              <a:t>carrying</a:t>
            </a:r>
            <a:r>
              <a:rPr lang="en-US" sz="1800" i="1" dirty="0">
                <a:latin typeface="Comic Sans MS" pitchFamily="66" charset="0"/>
              </a:rPr>
              <a:t> </a:t>
            </a:r>
            <a:r>
              <a:rPr lang="en-US" sz="1800" dirty="0">
                <a:latin typeface="Comic Sans MS" pitchFamily="66" charset="0"/>
              </a:rPr>
              <a:t>CD4 receptor in vaginal tract binds HIV virus  and prevent infection (modest effect  in lab experiments)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800" b="1" dirty="0">
                <a:latin typeface="Comic Sans MS" pitchFamily="66" charset="0"/>
              </a:rPr>
              <a:t>Neutralization of toxins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None-pathogenic </a:t>
            </a:r>
            <a:r>
              <a:rPr lang="en-US" sz="1800" i="1" dirty="0">
                <a:latin typeface="Comic Sans MS" pitchFamily="66" charset="0"/>
              </a:rPr>
              <a:t>E. coli </a:t>
            </a:r>
            <a:r>
              <a:rPr lang="en-US" sz="1800" dirty="0">
                <a:latin typeface="Comic Sans MS" pitchFamily="66" charset="0"/>
              </a:rPr>
              <a:t>was cloned to express </a:t>
            </a:r>
            <a:r>
              <a:rPr lang="en-US" sz="1800" dirty="0" err="1">
                <a:latin typeface="Comic Sans MS" pitchFamily="66" charset="0"/>
              </a:rPr>
              <a:t>enterotoxin</a:t>
            </a:r>
            <a:r>
              <a:rPr lang="en-US" sz="1800" dirty="0">
                <a:latin typeface="Comic Sans MS" pitchFamily="66" charset="0"/>
              </a:rPr>
              <a:t> binding LPS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Reduced the action of toxins from toxigenic </a:t>
            </a:r>
            <a:r>
              <a:rPr lang="en-US" sz="1800" i="1" dirty="0">
                <a:latin typeface="Comic Sans MS" pitchFamily="66" charset="0"/>
              </a:rPr>
              <a:t>E. coli/other bacteria (e</a:t>
            </a:r>
            <a:r>
              <a:rPr lang="en-US" sz="1800" dirty="0">
                <a:latin typeface="Comic Sans MS" pitchFamily="66" charset="0"/>
              </a:rPr>
              <a:t>xperimental animal model). 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1800" dirty="0">
                <a:latin typeface="Comic Sans MS" pitchFamily="66" charset="0"/>
              </a:rPr>
              <a:t>use of </a:t>
            </a:r>
            <a:r>
              <a:rPr lang="en-US" sz="1800" dirty="0" err="1">
                <a:latin typeface="Comic Sans MS" pitchFamily="66" charset="0"/>
              </a:rPr>
              <a:t>probiotics</a:t>
            </a:r>
            <a:r>
              <a:rPr lang="en-US" sz="1800" dirty="0">
                <a:latin typeface="Comic Sans MS" pitchFamily="66" charset="0"/>
              </a:rPr>
              <a:t> as vaccine carriers against infectious diseases is promising field of study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Probiotics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pitchFamily="66" charset="0"/>
              </a:rPr>
              <a:t>Probiotics  are products containing living microorganisms when ingested in certain number (10</a:t>
            </a:r>
            <a:r>
              <a:rPr lang="en-US" sz="2000" baseline="30000" dirty="0">
                <a:latin typeface="Comic Sans MS" pitchFamily="66" charset="0"/>
              </a:rPr>
              <a:t>9</a:t>
            </a:r>
            <a:r>
              <a:rPr lang="en-US" sz="2000" dirty="0">
                <a:latin typeface="Comic Sans MS" pitchFamily="66" charset="0"/>
              </a:rPr>
              <a:t> cells/day) exert health benefits </a:t>
            </a:r>
          </a:p>
          <a:p>
            <a:r>
              <a:rPr lang="en-US" sz="2000" b="1" dirty="0">
                <a:latin typeface="Comic Sans MS" pitchFamily="66" charset="0"/>
              </a:rPr>
              <a:t>Some Properties of probiotics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en-US" sz="2000" dirty="0">
                <a:latin typeface="Comic Sans MS" pitchFamily="66" charset="0"/>
              </a:rPr>
              <a:t>resistance to pH and bile salts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adhesion and colonization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competitive exclusion of pathogens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immune regulation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safety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stability to food processing conditions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consumer acceptance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Comic Sans MS" pitchFamily="66" charset="0"/>
              </a:rPr>
              <a:t>Prebiotics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Comic Sans MS" pitchFamily="66" charset="0"/>
              </a:rPr>
              <a:t>Probiotic bacteria</a:t>
            </a:r>
            <a:r>
              <a:rPr lang="en-US" sz="2000" dirty="0">
                <a:latin typeface="Comic Sans MS" pitchFamily="66" charset="0"/>
              </a:rPr>
              <a:t> consuming large number of viable cells </a:t>
            </a:r>
          </a:p>
          <a:p>
            <a:r>
              <a:rPr lang="en-US" sz="2000" b="1" dirty="0">
                <a:latin typeface="Comic Sans MS" pitchFamily="66" charset="0"/>
              </a:rPr>
              <a:t>Prebiotics </a:t>
            </a:r>
            <a:endParaRPr lang="ar-SA" sz="2000" b="1" dirty="0">
              <a:latin typeface="Comic Sans MS" pitchFamily="66" charset="0"/>
            </a:endParaRPr>
          </a:p>
          <a:p>
            <a:pPr lvl="1"/>
            <a:r>
              <a:rPr lang="en-US" sz="2000" dirty="0">
                <a:latin typeface="Comic Sans MS" pitchFamily="66" charset="0"/>
              </a:rPr>
              <a:t>stimulating rapid growth of </a:t>
            </a:r>
            <a:r>
              <a:rPr lang="en-US" sz="2000" i="1" dirty="0">
                <a:latin typeface="Comic Sans MS" pitchFamily="66" charset="0"/>
              </a:rPr>
              <a:t>Lactobacillus and  </a:t>
            </a:r>
            <a:r>
              <a:rPr lang="en-US" sz="2000" i="1" dirty="0" err="1">
                <a:latin typeface="Comic Sans MS" pitchFamily="66" charset="0"/>
              </a:rPr>
              <a:t>Bifidobacterium</a:t>
            </a:r>
            <a:r>
              <a:rPr lang="en-US" sz="2000" i="1" dirty="0">
                <a:latin typeface="Comic Sans MS" pitchFamily="66" charset="0"/>
              </a:rPr>
              <a:t> </a:t>
            </a:r>
            <a:r>
              <a:rPr lang="ar-SA" sz="2000" i="1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desirable gut bacteria</a:t>
            </a:r>
            <a:r>
              <a:rPr lang="ar-SA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</a:rPr>
              <a:t> by supplying  nutrients (non digestible food) </a:t>
            </a:r>
          </a:p>
          <a:p>
            <a:r>
              <a:rPr lang="en-US" sz="2000" dirty="0" err="1">
                <a:latin typeface="Comic Sans MS" pitchFamily="66" charset="0"/>
              </a:rPr>
              <a:t>Prebiotic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cpds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lactulose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en-US" sz="2000" dirty="0" err="1">
                <a:latin typeface="Comic Sans MS" pitchFamily="66" charset="0"/>
              </a:rPr>
              <a:t>Lactitol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en-US" sz="2000" dirty="0" err="1">
                <a:latin typeface="Comic Sans MS" pitchFamily="66" charset="0"/>
              </a:rPr>
              <a:t>Fructooligosaccharides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en-US" sz="2000" dirty="0" err="1">
                <a:latin typeface="Comic Sans MS" pitchFamily="66" charset="0"/>
              </a:rPr>
              <a:t>Galactooligosaccharides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en-US" sz="2000" dirty="0" err="1">
                <a:latin typeface="Comic Sans MS" pitchFamily="66" charset="0"/>
              </a:rPr>
              <a:t>Lactosucrose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en-US" sz="2000" dirty="0" err="1">
                <a:latin typeface="Comic Sans MS" pitchFamily="66" charset="0"/>
              </a:rPr>
              <a:t>inulin</a:t>
            </a:r>
            <a:endParaRPr lang="ar-SA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Comic Sans MS" pitchFamily="66" charset="0"/>
              </a:rPr>
              <a:t>Symbiotics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 err="1">
                <a:latin typeface="Comic Sans MS" pitchFamily="66" charset="0"/>
              </a:rPr>
              <a:t>Symbiotics</a:t>
            </a:r>
            <a:r>
              <a:rPr lang="en-US" sz="2000" dirty="0">
                <a:latin typeface="Comic Sans MS" pitchFamily="66" charset="0"/>
              </a:rPr>
              <a:t>:  include both </a:t>
            </a:r>
            <a:r>
              <a:rPr lang="en-US" sz="2000" b="1" dirty="0">
                <a:latin typeface="Comic Sans MS" pitchFamily="66" charset="0"/>
              </a:rPr>
              <a:t>probiotics and prebiotics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Consumption of a product containing beneficial gut bacteria in high numbers and nutrient supplement  for them to multiply rapidly and produce health benefits more effectively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 Health benefits from consumption of fermented dairy products: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lactic acid bacteria  in yogurt produce  </a:t>
            </a:r>
            <a:r>
              <a:rPr lang="en-US" sz="2000" dirty="0" err="1">
                <a:latin typeface="Comic Sans MS" pitchFamily="66" charset="0"/>
              </a:rPr>
              <a:t>exo</a:t>
            </a:r>
            <a:r>
              <a:rPr lang="en-US" sz="2000" dirty="0">
                <a:latin typeface="Comic Sans MS" pitchFamily="66" charset="0"/>
              </a:rPr>
              <a:t>-proteinases  forming  a peptide  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the peptide </a:t>
            </a:r>
            <a:r>
              <a:rPr lang="en-US" sz="2000" i="1" dirty="0">
                <a:latin typeface="Comic Sans MS" pitchFamily="66" charset="0"/>
              </a:rPr>
              <a:t>function :</a:t>
            </a:r>
          </a:p>
          <a:p>
            <a:pPr lvl="2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reduce blood pressure in individuals with hypertension</a:t>
            </a:r>
          </a:p>
          <a:p>
            <a:pPr lvl="1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DF03B-082B-034C-9A75-FEECFADED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E779B-EE35-B947-B6E2-9F094F8FD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Biopreservation by LAB and metabolic products, or both improve or ensure the safety and quality of foods that are not fermented.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Some bacteria produce antimicrobial proteins called bacteriocins.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Bacteriocins inhibit spoilage and pathogenic bacteria without changing the food 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The use of bacteriocins is a new and emerging area of food microbiology.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 Thus, consumers want foods that in addition to being nutritious are  health promoting.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Since LAB are natural and perceived as health promoting, foods preserved by biological techniques may have an edge if marketed as containing “probiotic” bacteria </a:t>
            </a:r>
          </a:p>
        </p:txBody>
      </p:sp>
    </p:spTree>
    <p:extLst>
      <p:ext uri="{BB962C8B-B14F-4D97-AF65-F5344CB8AC3E}">
        <p14:creationId xmlns:p14="http://schemas.microsoft.com/office/powerpoint/2010/main" val="324031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pitchFamily="66" charset="0"/>
              </a:rPr>
              <a:t>Human GI harbors </a:t>
            </a:r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100’s</a:t>
            </a:r>
            <a:r>
              <a:rPr lang="en-US" sz="2000" dirty="0">
                <a:latin typeface="Comic Sans MS" pitchFamily="66" charset="0"/>
              </a:rPr>
              <a:t> of different bacterial species which: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keep intestinal linings healthy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break down food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regulate immune response</a:t>
            </a:r>
          </a:p>
          <a:p>
            <a:r>
              <a:rPr lang="en-US" sz="2000" dirty="0">
                <a:latin typeface="Comic Sans MS" pitchFamily="66" charset="0"/>
              </a:rPr>
              <a:t>Controlling the immune response + supplemental probiotics can: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help prevent and 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treat diarrhea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decrease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inflammation</a:t>
            </a:r>
            <a:r>
              <a:rPr lang="en-US" sz="2000" dirty="0">
                <a:latin typeface="Comic Sans MS" pitchFamily="66" charset="0"/>
              </a:rPr>
              <a:t> caused by </a:t>
            </a:r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diet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stress</a:t>
            </a:r>
            <a:r>
              <a:rPr lang="en-US" sz="2000" dirty="0">
                <a:latin typeface="Comic Sans MS" pitchFamily="66" charset="0"/>
              </a:rPr>
              <a:t> (from lifestyle/exercise)</a:t>
            </a:r>
          </a:p>
          <a:p>
            <a:r>
              <a:rPr lang="en-US" sz="2000" dirty="0">
                <a:latin typeface="Comic Sans MS" pitchFamily="66" charset="0"/>
              </a:rPr>
              <a:t>Diet and lifestyle are important in maintaining healthy intestine. What weakens the GI Tract?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not eating enough fruit, vegetables, and dietary fibers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food intolerance - such as a gluten or dairy (lactose)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taking antibiotics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stressful lifestyle - includes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intense regular exercise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EC6BB-EBAE-F844-B465-321FE38C5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Biopreservation by controlled acidification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D606C-72AB-9648-BBE7-96EBD1294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Organic acids (such as acetic, lactic, and citric acids) can be added to food to inhibit microbial growth.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LAB can produce lactic acid </a:t>
            </a:r>
            <a:r>
              <a:rPr lang="en-US" sz="2000" i="1" dirty="0">
                <a:latin typeface="Comic Sans MS" panose="030F0902030302020204" pitchFamily="66" charset="0"/>
              </a:rPr>
              <a:t>in </a:t>
            </a:r>
            <a:r>
              <a:rPr lang="en-US" sz="2000" dirty="0">
                <a:latin typeface="Comic Sans MS" panose="030F0902030302020204" pitchFamily="66" charset="0"/>
              </a:rPr>
              <a:t>the food.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Bacteriocins, diacetyl, and hydrogen peroxide may enhance acid’s inhibition.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For example: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</a:t>
            </a:r>
            <a:r>
              <a:rPr lang="en-US" sz="2000" b="1" dirty="0">
                <a:latin typeface="Comic Sans MS" panose="030F0902030302020204" pitchFamily="66" charset="0"/>
              </a:rPr>
              <a:t>MicroGard</a:t>
            </a:r>
            <a:r>
              <a:rPr lang="en-US" sz="2000" dirty="0">
                <a:latin typeface="Comic Sans MS" panose="030F0902030302020204" pitchFamily="66" charset="0"/>
              </a:rPr>
              <a:t> is made by fermenting milk with </a:t>
            </a:r>
            <a:r>
              <a:rPr lang="en-US" sz="2000" i="1" dirty="0">
                <a:latin typeface="Comic Sans MS" panose="030F0902030302020204" pitchFamily="66" charset="0"/>
              </a:rPr>
              <a:t>Propionibacterium spp. </a:t>
            </a:r>
            <a:r>
              <a:rPr lang="en-US" sz="2000" dirty="0">
                <a:latin typeface="Comic Sans MS" panose="030F0902030302020204" pitchFamily="66" charset="0"/>
              </a:rPr>
              <a:t>to produce acetic acid, propionic acid and a bacteriocin.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MicroGard is generally recognized as safe (GRAS)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It is frequently added to cottage cheese in the US as a </a:t>
            </a:r>
            <a:r>
              <a:rPr lang="en-US" sz="2000" dirty="0" err="1">
                <a:latin typeface="Comic Sans MS" panose="030F0902030302020204" pitchFamily="66" charset="0"/>
              </a:rPr>
              <a:t>biopreservative</a:t>
            </a:r>
            <a:endParaRPr lang="en-US" sz="2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4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C4C3-AF8F-D243-B575-C2DA555F0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Biopreservation by controlled acidification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28154-E6F1-0849-8D1A-EA1487066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LAB acid production was used to prevent production of botulinal toxin since the 1950s.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i="1" dirty="0" err="1">
                <a:latin typeface="Comic Sans MS" panose="030F0902030302020204" pitchFamily="66" charset="0"/>
              </a:rPr>
              <a:t>Clost</a:t>
            </a:r>
            <a:r>
              <a:rPr lang="en-US" sz="2000" i="1" dirty="0">
                <a:latin typeface="Comic Sans MS" panose="030F0902030302020204" pitchFamily="66" charset="0"/>
              </a:rPr>
              <a:t>. botulinum</a:t>
            </a:r>
            <a:r>
              <a:rPr lang="en-US" sz="2000" dirty="0">
                <a:latin typeface="Comic Sans MS" panose="030F0902030302020204" pitchFamily="66" charset="0"/>
              </a:rPr>
              <a:t>’s is unable to grow at pH 4.8, so its growth is prevented if bacon is left unrefrigerated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So LAB and a fermentable carbohydrate (glucose or lactose) are added to the food. LAB grow and produce acid only when the food is </a:t>
            </a:r>
            <a:r>
              <a:rPr lang="en-US" sz="2000" b="1" dirty="0">
                <a:latin typeface="Comic Sans MS" panose="030F0902030302020204" pitchFamily="66" charset="0"/>
              </a:rPr>
              <a:t>temperature abused</a:t>
            </a:r>
            <a:r>
              <a:rPr lang="en-US" sz="2000" dirty="0">
                <a:latin typeface="Comic Sans MS" panose="030F0902030302020204" pitchFamily="66" charset="0"/>
              </a:rPr>
              <a:t>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Under proper refrigeration, the LAB cannot grow, no acid is formed </a:t>
            </a:r>
          </a:p>
        </p:txBody>
      </p:sp>
    </p:spTree>
    <p:extLst>
      <p:ext uri="{BB962C8B-B14F-4D97-AF65-F5344CB8AC3E}">
        <p14:creationId xmlns:p14="http://schemas.microsoft.com/office/powerpoint/2010/main" val="9318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14074-89EC-D041-BD8D-E7F2CB036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Biopreservation by controlled acidification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2D6D9-FE77-EE44-BB4E-B1ED6D4A8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Nitrites - powerful inhibitors of botulinal spores.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since nitrites used to cure meats form nitrosamines (cancer-causing) research tried to find substitutes with anti-botulinal activity.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The concentration of nitrites in food was reduced by using controlled acidification.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Example: bacon was inoculated with 10</a:t>
            </a:r>
            <a:r>
              <a:rPr lang="en-US" sz="1900" baseline="30000" dirty="0">
                <a:latin typeface="Comic Sans MS" panose="030F0902030302020204" pitchFamily="66" charset="0"/>
              </a:rPr>
              <a:t>3</a:t>
            </a:r>
            <a:r>
              <a:rPr lang="en-US" sz="1900" dirty="0">
                <a:latin typeface="Comic Sans MS" panose="030F0902030302020204" pitchFamily="66" charset="0"/>
              </a:rPr>
              <a:t> botulinal spores/g and incubated at 28°C,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toxin was produced in 58% of the samples containing the standard 120 parts per million of nitrite.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900" dirty="0">
                <a:latin typeface="Comic Sans MS" panose="030F0902030302020204" pitchFamily="66" charset="0"/>
              </a:rPr>
              <a:t>the nitrite was reduced to 80 or 40 parts per million and supplemented with sucrose and starter cultures, the pH dropped and </a:t>
            </a:r>
            <a:r>
              <a:rPr lang="en-US" sz="1900" b="1" u="sng" dirty="0">
                <a:latin typeface="Comic Sans MS" panose="030F0902030302020204" pitchFamily="66" charset="0"/>
              </a:rPr>
              <a:t>&lt;</a:t>
            </a:r>
            <a:r>
              <a:rPr lang="en-US" sz="1900" b="1" dirty="0">
                <a:latin typeface="Comic Sans MS" panose="030F0902030302020204" pitchFamily="66" charset="0"/>
              </a:rPr>
              <a:t> 2% </a:t>
            </a:r>
            <a:r>
              <a:rPr lang="en-US" sz="1900" dirty="0">
                <a:latin typeface="Comic Sans MS" panose="030F0902030302020204" pitchFamily="66" charset="0"/>
              </a:rPr>
              <a:t>of bacon became toxic. </a:t>
            </a:r>
          </a:p>
        </p:txBody>
      </p:sp>
    </p:spTree>
    <p:extLst>
      <p:ext uri="{BB962C8B-B14F-4D97-AF65-F5344CB8AC3E}">
        <p14:creationId xmlns:p14="http://schemas.microsoft.com/office/powerpoint/2010/main" val="103949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D66A1-D0E8-6D4B-9207-6025ADDC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Probiotic bacteria 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DDC3B-8C82-BA4F-B48C-1C539A5E4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Eating LAB improves health- 1st appeared in 1907 in a book “</a:t>
            </a:r>
            <a:r>
              <a:rPr lang="en-US" sz="2000" i="1" dirty="0">
                <a:latin typeface="Comic Sans MS" panose="030F0902030302020204" pitchFamily="66" charset="0"/>
              </a:rPr>
              <a:t>Prolongation of Life” by </a:t>
            </a:r>
            <a:r>
              <a:rPr lang="en-US" sz="2000" dirty="0">
                <a:latin typeface="Comic Sans MS" panose="030F0902030302020204" pitchFamily="66" charset="0"/>
              </a:rPr>
              <a:t>Nobel laureate </a:t>
            </a:r>
            <a:r>
              <a:rPr lang="en-US" sz="2000" b="1" dirty="0">
                <a:latin typeface="Comic Sans MS" panose="030F0902030302020204" pitchFamily="66" charset="0"/>
              </a:rPr>
              <a:t>Elie Metchnikoff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He correlated longevity to the bacteria in the yogurt they ate.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Hypothesis: bacteria in yogurt suppress bad bacteria in the gut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1970s-probiotic was used to describe the healthful effects of feeding microbial supplements to animals.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In 1989 probiotic defined as viable good bacteria when consumed act in the GI tract to benefit the host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WHO define probiotics as live microorganisms when given in adequate amounts confer a health benefit to the host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There are many reports of the probiotic effect of </a:t>
            </a:r>
            <a:r>
              <a:rPr lang="en-US" sz="2000" b="1" dirty="0">
                <a:latin typeface="Comic Sans MS" panose="030F0902030302020204" pitchFamily="66" charset="0"/>
              </a:rPr>
              <a:t>LAB.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0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7656F-DF73-0B4B-8FE1-8A73A066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Probiotic bacteria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B373-7246-A34E-957B-CFB71E2E9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Some of the species involved are listed in Table 26.1.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therapeutic use of LAB is gaining acceptance in medicine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Cultures that make fermented products are chosen for their traits rather than their ability to promote health.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Example: </a:t>
            </a:r>
            <a:r>
              <a:rPr lang="en-US" sz="2000" i="1" dirty="0">
                <a:latin typeface="Comic Sans MS" panose="030F0902030302020204" pitchFamily="66" charset="0"/>
              </a:rPr>
              <a:t>Lactobacillus bulgaricus </a:t>
            </a:r>
            <a:r>
              <a:rPr lang="en-US" sz="2000" dirty="0">
                <a:latin typeface="Comic Sans MS" panose="030F0902030302020204" pitchFamily="66" charset="0"/>
              </a:rPr>
              <a:t>and </a:t>
            </a:r>
            <a:r>
              <a:rPr lang="en-US" sz="2000" i="1" dirty="0">
                <a:latin typeface="Comic Sans MS" panose="030F0902030302020204" pitchFamily="66" charset="0"/>
              </a:rPr>
              <a:t>Streptococcus thermophilus </a:t>
            </a:r>
            <a:r>
              <a:rPr lang="en-US" sz="2000" dirty="0">
                <a:latin typeface="Comic Sans MS" panose="030F0902030302020204" pitchFamily="66" charset="0"/>
              </a:rPr>
              <a:t>traditionally used to make yogurt- are hardy and acidify rapidly. But they have poor resistance to acid and bile salts and do not survive stomach passage.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Now yogurt manufacturers now use </a:t>
            </a:r>
            <a:r>
              <a:rPr lang="en-US" sz="2000" i="1" dirty="0">
                <a:latin typeface="Comic Sans MS" panose="030F0902030302020204" pitchFamily="66" charset="0"/>
              </a:rPr>
              <a:t>Lactobacillus acidophilus </a:t>
            </a:r>
            <a:r>
              <a:rPr lang="en-US" sz="2000" dirty="0">
                <a:latin typeface="Comic Sans MS" panose="030F0902030302020204" pitchFamily="66" charset="0"/>
              </a:rPr>
              <a:t>and </a:t>
            </a:r>
            <a:r>
              <a:rPr lang="en-US" sz="2000" i="1" dirty="0">
                <a:latin typeface="Comic Sans MS" panose="030F0902030302020204" pitchFamily="66" charset="0"/>
              </a:rPr>
              <a:t>Bifidobacterium </a:t>
            </a:r>
            <a:r>
              <a:rPr lang="en-US" sz="2000" dirty="0">
                <a:latin typeface="Comic Sans MS" panose="030F0902030302020204" pitchFamily="66" charset="0"/>
              </a:rPr>
              <a:t>spp. (isolated from humans) are resistant to acid and bile salts. </a:t>
            </a:r>
          </a:p>
          <a:p>
            <a:pPr marL="0" indent="0">
              <a:buNone/>
            </a:pPr>
            <a:endParaRPr lang="en-US" sz="2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8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2188</Words>
  <Application>Microsoft Macintosh PowerPoint</Application>
  <PresentationFormat>On-screen Show (4:3)</PresentationFormat>
  <Paragraphs>190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Comic Sans MS</vt:lpstr>
      <vt:lpstr>Symbol</vt:lpstr>
      <vt:lpstr>Office Theme</vt:lpstr>
      <vt:lpstr>Intestinal Beneficial Bacteria Bio-preservation</vt:lpstr>
      <vt:lpstr>Introduction</vt:lpstr>
      <vt:lpstr>Introduction</vt:lpstr>
      <vt:lpstr>Introduction</vt:lpstr>
      <vt:lpstr>Biopreservation by controlled acidification</vt:lpstr>
      <vt:lpstr>Biopreservation by controlled acidification</vt:lpstr>
      <vt:lpstr>Biopreservation by controlled acidification</vt:lpstr>
      <vt:lpstr>Probiotic bacteria  </vt:lpstr>
      <vt:lpstr>Probiotic bacteria </vt:lpstr>
      <vt:lpstr>Probiotic bacteria </vt:lpstr>
      <vt:lpstr>Intestinal cells in blue with a very thick and dense layer of bacteria in red above the intestinal surface. The red bacteria produce chemicals that enter the body and help keep it healthy</vt:lpstr>
      <vt:lpstr>Intestinal Beneficial Bacteria</vt:lpstr>
      <vt:lpstr>Microbiology of the human GI tract</vt:lpstr>
      <vt:lpstr>Microbiology of the human GI tract</vt:lpstr>
      <vt:lpstr> Characteristics of Beneficial Bacteria </vt:lpstr>
      <vt:lpstr>Beneficial effects of probiotics </vt:lpstr>
      <vt:lpstr>Lactose Hydrolysis</vt:lpstr>
      <vt:lpstr>Lower serum cholesterol level Ma´ire Begley et al. Bile Salt Hydrolase Activity in Probiotics, APPLIED AND ENVIRONMENTAL MICROBIOLOGY, vol  72 No.3, p. 1729–1738</vt:lpstr>
      <vt:lpstr>Reduce colon cancer</vt:lpstr>
      <vt:lpstr>Reduce intestinal disorders</vt:lpstr>
      <vt:lpstr>Modulate immune system response</vt:lpstr>
      <vt:lpstr>Probiotics as vaccine carriers</vt:lpstr>
      <vt:lpstr>Probiotics</vt:lpstr>
      <vt:lpstr>Prebiotics</vt:lpstr>
      <vt:lpstr>Symbiotics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ntesti nal Beneficial Bacterja</dc:title>
  <dc:creator>pc</dc:creator>
  <cp:lastModifiedBy>Mohammad A Farraj</cp:lastModifiedBy>
  <cp:revision>74</cp:revision>
  <dcterms:created xsi:type="dcterms:W3CDTF">2014-11-30T09:15:03Z</dcterms:created>
  <dcterms:modified xsi:type="dcterms:W3CDTF">2021-01-18T10:47:00Z</dcterms:modified>
</cp:coreProperties>
</file>