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25"/>
  </p:notesMasterIdLst>
  <p:sldIdLst>
    <p:sldId id="292" r:id="rId2"/>
    <p:sldId id="335" r:id="rId3"/>
    <p:sldId id="313" r:id="rId4"/>
    <p:sldId id="314" r:id="rId5"/>
    <p:sldId id="324" r:id="rId6"/>
    <p:sldId id="316" r:id="rId7"/>
    <p:sldId id="336" r:id="rId8"/>
    <p:sldId id="330" r:id="rId9"/>
    <p:sldId id="318" r:id="rId10"/>
    <p:sldId id="319" r:id="rId11"/>
    <p:sldId id="320" r:id="rId12"/>
    <p:sldId id="332" r:id="rId13"/>
    <p:sldId id="295" r:id="rId14"/>
    <p:sldId id="321" r:id="rId15"/>
    <p:sldId id="329" r:id="rId16"/>
    <p:sldId id="325" r:id="rId17"/>
    <p:sldId id="326" r:id="rId18"/>
    <p:sldId id="327" r:id="rId19"/>
    <p:sldId id="331" r:id="rId20"/>
    <p:sldId id="328" r:id="rId21"/>
    <p:sldId id="333" r:id="rId22"/>
    <p:sldId id="334" r:id="rId23"/>
    <p:sldId id="30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2"/>
    <p:restoredTop sz="94551"/>
  </p:normalViewPr>
  <p:slideViewPr>
    <p:cSldViewPr>
      <p:cViewPr varScale="1">
        <p:scale>
          <a:sx n="99" d="100"/>
          <a:sy n="99" d="100"/>
        </p:scale>
        <p:origin x="168" y="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CBBB3-18F1-4C5C-9CBF-E75504DE401B}" type="datetimeFigureOut">
              <a:rPr lang="en-US" smtClean="0"/>
              <a:pPr/>
              <a:t>12/12/20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183EC-AE1A-499D-87DB-BE4878D50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737A9-CB6B-449C-9EA0-C804E61D14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FED9A-7CD5-436F-B0AA-DF70C07CCF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74F43-1805-4EF5-A1BC-42DA6A0173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F99CF-1015-41FB-85C2-6B0A13EBAC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730-85AE-4594-AEF0-1375CF842B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5E0-68C9-4042-BD68-0DB26364FD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F8063-140F-4C4D-94E3-004EA8F565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26DF1-0E56-42FB-8CC9-BD9ADB31B4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18A30-2C36-4801-8E63-E4365B1F7B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297D0-F16B-4672-AF2E-AA293CD3A3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FF8EA-CA3E-4D58-9677-855C910576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D44C5F-DDAA-4A63-B032-DC2FB4BF72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i="1" dirty="0">
                <a:latin typeface="Comic Sans MS" charset="0"/>
                <a:ea typeface="Comic Sans MS" charset="0"/>
                <a:cs typeface="Comic Sans MS" charset="0"/>
              </a:rPr>
              <a:t>Clostridium botulinum</a:t>
            </a:r>
            <a:br>
              <a:rPr lang="en-US" sz="3200" i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Botulism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lnSpcReduction="10000"/>
          </a:bodyPr>
          <a:lstStyle/>
          <a:p>
            <a:endParaRPr lang="en-US" sz="4400" dirty="0"/>
          </a:p>
        </p:txBody>
      </p:sp>
      <p:pic>
        <p:nvPicPr>
          <p:cNvPr id="4" name="Picture 4" descr="endospore st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5984" y="188640"/>
            <a:ext cx="4393919" cy="2688959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Disease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There are 3 types of botulism: 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Foodborne botulism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Rare but sometimes a deadly disease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Victims require years to recover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Wound botulism (rare)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occurs when the spores get into an open wound and reproduce in an anaerobic environment. It is associated with substance abuse (injecting heroin)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Inhalation(rare)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associated with accidental or intentional events (such as bioterrorism) which result in release of the toxins in aerosols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Infant Botulism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Foodborne Botulism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829196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caused by ingestion of toxin formed in food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Toxins are ingested,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absorbed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from the intestine,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spread via blood to the peripheral nerves,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block the transmission of nerve impulse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Neurological symptoms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develop within a short time, especially if the amount of the toxin consumed is high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Toxins are highly potent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 very small amount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(1 ng/kg)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causes severe symptoms and death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Neurological symptoms include: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blurred or double vision, difficulty in swallowing, breathing, speaking, dryness of the mouth,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paralysis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different involuntary muscles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Paralysis spreads to the diaphragm, lungs, and heart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Death results from respiratory failure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Toxins and toxin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Toxins that cause intoxication in humans  are: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types A, B, E, and F are extremely potent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small amount of toxin can produce symptoms and cause death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Toxin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has 2 subunits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 subunit-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binds to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receptor (sialic acid) 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n nerve cells which  facilitates entry of subunit A inside the nerve cells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Subunit A has peptidase activity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that cleaves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synaptobrevin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 the protein that controls the release of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neurotransmitter acetylcholine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 the neuromuscular junction and 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inhibit the flow of nerve impulse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This results in irreversible paralysis of all involuntary muscles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The toxin is heat labile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and can be destroyed in contaminated food by high uniform heat, such as 90°C for 15 min or boiling for 5 min</a:t>
            </a:r>
          </a:p>
        </p:txBody>
      </p:sp>
    </p:spTree>
    <p:extLst>
      <p:ext uri="{BB962C8B-B14F-4D97-AF65-F5344CB8AC3E}">
        <p14:creationId xmlns:p14="http://schemas.microsoft.com/office/powerpoint/2010/main" val="1073826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Botulism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Foodborne</a:t>
            </a:r>
            <a:endParaRPr lang="en-US" sz="2000" b="1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Associated with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temperature abuse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>
              <a:lnSpc>
                <a:spcPct val="14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Bottled garlic in oil 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has caused many outbreaks.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Acidification and refrigeration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made it safe to eat. </a:t>
            </a:r>
          </a:p>
          <a:p>
            <a:pPr lvl="1">
              <a:lnSpc>
                <a:spcPct val="14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Un-refrigerated carrot juice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was the cause of an outbreak </a:t>
            </a:r>
          </a:p>
          <a:p>
            <a:pPr>
              <a:lnSpc>
                <a:spcPct val="14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Wound Botulism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spores-laden dust get into wounds as a result of gunshot in the battlefield or accidental cut will germinate and produce toxin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Infant Botulism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Spores are  ingested by infants will germinate in  the intestine and produce toxin </a:t>
            </a:r>
          </a:p>
          <a:p>
            <a:pPr>
              <a:lnSpc>
                <a:spcPct val="14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Both types A and B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have been identified in infant botulism cases</a:t>
            </a:r>
          </a:p>
          <a:p>
            <a:pPr>
              <a:lnSpc>
                <a:spcPct val="140000"/>
              </a:lnSpc>
            </a:pP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Symptoms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general weakness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inability to suck and control the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head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loss of reflexes, and constipation.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honey , corn syrup and dirt have been linked as sources 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C. </a:t>
            </a:r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botulinum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 spores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infant botulism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Intestinal or infant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Infants do not thrive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Poor muscle tone, cannot left themselves up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Sudden death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(SIDS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- may be due to this organism)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Breast feeding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provided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protective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effect, allowed diagnosis and hospitalization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Infants who were not breast fed did not make it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Absence of normal intestinal flora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was a key factor in infant botulism. Spores germinate colonize the gut and produce toxin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American Academy of Pediatrics recommended that children &lt;2Y should not be fed raw agricultural products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Intestinal –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adults on  antibiotics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immunocompromised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2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Food Association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Spores are found in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contaminated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</a:t>
            </a:r>
            <a:endParaRPr lang="en-US" sz="2000" i="1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Spores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survive  during processing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germinate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outgrow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when product is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abused (temperature and time)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cells will multiply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largest number of outbreaks are associated with low acid fruits and vegetables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(green beans, corn, spinach, asparagus, pepper, and mushrooms) 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fruits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(figs and peaches)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types A and B were associated with vegetables.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high incidence with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improperly cooked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smoked fish and fish eggs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Type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was associated fish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major cause of outbreaks was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improper home canning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the contaminated products.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occurrence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botulism from meat, poultry, and dairy products is low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because they are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heated and eaten quickly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Growth of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proteolytic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strains in meats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and low-acid, high-protein vegetables produce strong odors and gas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growth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non-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proteolytic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strains in meat,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fish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and other high-protein foods, do not produce spoilage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toxins are heat labile, heating 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90°C for 15 min or boiling for 5 min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a suspected food will destroy the toxins and make the food safe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Because only a small amount of toxin is enough to cause disease,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it is better not to consume a suspected food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Prevention of Botulism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use proper temperature and time in home canning of low-acid products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Commercial processors use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13 D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concept Directions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 value: time required to inactivate 90% of the population at a given temperature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Proper and uniform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cooking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foods (fish) at high temperatures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Foods cooked at temp. where spores survive should be stored at low temperatures (at 3°C or below)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Storage of food refrigerated (4-5°C), should not be prolonged unless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storage is accompanied with N02, low pH, low Aw,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NaCL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Suspected foods should be properly heated prior to consumption but it is better not to eat them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Even tasting a small amount of a suspected food without giving high and uniform heat treatment can be dangerous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Prevention of Botulism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Nitrite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in cured meat products: inhibit </a:t>
            </a:r>
            <a:r>
              <a:rPr lang="en-US" sz="2200" i="1" dirty="0">
                <a:latin typeface="Comic Sans MS" charset="0"/>
                <a:ea typeface="Comic Sans MS" charset="0"/>
                <a:cs typeface="Comic Sans MS" charset="0"/>
              </a:rPr>
              <a:t>C. </a:t>
            </a:r>
            <a:r>
              <a:rPr lang="en-US" sz="2200" i="1" dirty="0" err="1">
                <a:latin typeface="Comic Sans MS" charset="0"/>
                <a:ea typeface="Comic Sans MS" charset="0"/>
                <a:cs typeface="Comic Sans MS" charset="0"/>
              </a:rPr>
              <a:t>botulinum</a:t>
            </a:r>
            <a:endParaRPr lang="en-US" sz="2200" i="1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Nitrite inhibit 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energy production 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systems</a:t>
            </a:r>
          </a:p>
          <a:p>
            <a:pPr lvl="1"/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But nitrite reacts with amines in the meat to produce 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nitrosamines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(carcinogens)</a:t>
            </a:r>
            <a:endParaRPr lang="en-US" sz="2200" i="1" dirty="0"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A88F-92F7-B749-A6BD-60D7A5C2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Botulism - introduction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8B480-3FCA-5942-A2B7-821DF1D7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Botulism is a neuroparalytic disease in humans and animals resulting from the actions of botulinum neurotoxins produced mainly by </a:t>
            </a:r>
            <a:r>
              <a:rPr lang="en-US" sz="2000" i="1" dirty="0">
                <a:latin typeface="Comic Sans MS" panose="030F0902030302020204" pitchFamily="66" charset="0"/>
              </a:rPr>
              <a:t>Clostridium botulinum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Botulism can be life threatening, generally due to respiratory paralysis and failure and occasion- ally due to secondary infections and cardiac arrest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Foodborne botulism occurs following ingestion of botulinum neurotoxin preformed in foods. Botulism can also result from the growth of and toxin production by </a:t>
            </a:r>
            <a:r>
              <a:rPr lang="en-US" sz="2000" i="1" dirty="0">
                <a:latin typeface="Comic Sans MS" panose="030F0902030302020204" pitchFamily="66" charset="0"/>
              </a:rPr>
              <a:t>C. botulinum </a:t>
            </a:r>
            <a:r>
              <a:rPr lang="en-US" sz="2000" dirty="0">
                <a:latin typeface="Comic Sans MS" panose="030F0902030302020204" pitchFamily="66" charset="0"/>
              </a:rPr>
              <a:t>in the intestine (infant botulism and adult intestinal botulism) and in wounds (wound botulism)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n-US" sz="2400" dirty="0">
              <a:latin typeface="Comic Sans MS" panose="030F0902030302020204" pitchFamily="66" charset="0"/>
            </a:endParaRPr>
          </a:p>
          <a:p>
            <a:endParaRPr lang="en-US" sz="24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0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Enumeration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 techniques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using selective agar media and anaerobic incubation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Biochemical and toxicological testing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presence of toxins in the food is more often tested by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injection of food extract intra-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peritoneally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mice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Development of characteristic neurological symptoms, followed by death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92 h suggests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presence of toxin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people engaged in testing for the organism or the toxins need to immunize themselves prior to handling the materials</a:t>
            </a: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elderly couple ate creamy 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soup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 – made of onions, leeks, potatoes, chicken broth and cream  at night. next morning, they had started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see double, had difficulty swallowing, and experienced paralysis in their arms and legs. 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Treated by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anti-toxin –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didn</a:t>
            </a:r>
            <a:r>
              <a:rPr lang="uk-UA" sz="2000" b="1" dirty="0">
                <a:latin typeface="Comic Sans MS" charset="0"/>
                <a:ea typeface="Comic Sans MS" charset="0"/>
                <a:cs typeface="Comic Sans MS" charset="0"/>
              </a:rPr>
              <a:t>’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  have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paralyis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in the diaphragms (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not suffocated). Fortunately, they were quickly diagnosed with botulism, were put on ventilators, and lived. They never fully recovered. </a:t>
            </a:r>
          </a:p>
        </p:txBody>
      </p:sp>
    </p:spTree>
    <p:extLst>
      <p:ext uri="{BB962C8B-B14F-4D97-AF65-F5344CB8AC3E}">
        <p14:creationId xmlns:p14="http://schemas.microsoft.com/office/powerpoint/2010/main" val="1944764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Cases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family ate a blend of home canned carrots and green beans</a:t>
            </a:r>
            <a:r>
              <a:rPr lang="en-US" sz="2000" dirty="0"/>
              <a:t>. </a:t>
            </a:r>
          </a:p>
          <a:p>
            <a:r>
              <a:rPr lang="en-US" sz="2000" dirty="0"/>
              <a:t>That day, 2 members developed symptoms of botulism, were hospitalized, and were put on ventilators </a:t>
            </a:r>
          </a:p>
          <a:p>
            <a:r>
              <a:rPr lang="en-US" sz="2000" dirty="0"/>
              <a:t>4 members went to the hospital the next day. One had mild symptoms, and two were okay. Toxin was isolated from the patients and the food. </a:t>
            </a:r>
          </a:p>
          <a:p>
            <a:r>
              <a:rPr lang="en-US" sz="2000" b="1" dirty="0"/>
              <a:t>The second outbreak was from a meal with home canned green beans, tomatoes, and pears</a:t>
            </a:r>
            <a:r>
              <a:rPr lang="en-US" sz="2000" dirty="0"/>
              <a:t>. </a:t>
            </a:r>
          </a:p>
          <a:p>
            <a:r>
              <a:rPr lang="en-US" sz="2000" b="1" dirty="0"/>
              <a:t>The third case involved two men who ate home canned asparagus </a:t>
            </a:r>
            <a:r>
              <a:rPr lang="en-US" sz="2000" dirty="0"/>
              <a:t>which had no signs of spoilage but had lids that had popped.</a:t>
            </a:r>
          </a:p>
        </p:txBody>
      </p:sp>
    </p:spTree>
    <p:extLst>
      <p:ext uri="{BB962C8B-B14F-4D97-AF65-F5344CB8AC3E}">
        <p14:creationId xmlns:p14="http://schemas.microsoft.com/office/powerpoint/2010/main" val="1245040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Summary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Botulism cases are rare</a:t>
            </a:r>
          </a:p>
          <a:p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Foodborn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botulism— 50 cases/year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due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home canning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food (Type A and Type B) or preserved fish (Type E)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Infant botulism— 100 cases/year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due to spores present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honey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added to formula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Treatment 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Antitoxin  (3-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neurotoxin)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binds to the free circulating neurotoxin and prevents binding to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acetocholine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receptors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Supportive therapy—intubation until neurons regenerate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Comic Sans MS" charset="0"/>
                <a:ea typeface="Comic Sans MS" charset="0"/>
                <a:cs typeface="Comic Sans MS" charset="0"/>
              </a:rPr>
              <a:t>Botulism</a:t>
            </a:r>
            <a:br>
              <a:rPr lang="en-US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600" dirty="0">
                <a:latin typeface="Comic Sans MS" charset="0"/>
                <a:ea typeface="Comic Sans MS" charset="0"/>
                <a:cs typeface="Comic Sans MS" charset="0"/>
              </a:rPr>
              <a:t>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Consumption of food containing the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potent toxin of </a:t>
            </a: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Clostridium botulinum</a:t>
            </a:r>
          </a:p>
          <a:p>
            <a:pPr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It is a neurotoxin which causes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neurological symptoms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gastric symptoms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Unless prompt treatment with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antitoxin is administered, it is fatal</a:t>
            </a:r>
          </a:p>
          <a:p>
            <a:pPr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Infant botulism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: occurs from</a:t>
            </a:r>
            <a:r>
              <a:rPr lang="en-US" sz="2000" b="1" dirty="0">
                <a:solidFill>
                  <a:srgbClr val="C0000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ingestion the spores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that germinate, grow, and produce toxins in the GI tract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US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the average number of outbreaks is about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16/year</a:t>
            </a:r>
          </a:p>
          <a:p>
            <a:pPr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Many</a:t>
            </a:r>
            <a:r>
              <a:rPr lang="en-US" sz="2000" b="1" dirty="0">
                <a:solidFill>
                  <a:srgbClr val="C0000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the outbreaks occurs with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foods prepared/pickled at home [low O2, low acid, pH&gt;4.6, low salt], </a:t>
            </a:r>
          </a:p>
          <a:p>
            <a:pPr lvl="1">
              <a:lnSpc>
                <a:spcPct val="110000"/>
              </a:lnSpc>
            </a:pPr>
            <a:r>
              <a:rPr lang="en-US" sz="1800" b="1" dirty="0">
                <a:latin typeface="Comic Sans MS" charset="0"/>
                <a:ea typeface="Comic Sans MS" charset="0"/>
                <a:cs typeface="Comic Sans MS" charset="0"/>
              </a:rPr>
              <a:t>Toxin cant be formed (degraded) under high acid conditions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C. </a:t>
            </a:r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botulinum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 -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Gram-positive rods occurring as single cells or small chains</a:t>
            </a:r>
          </a:p>
          <a:p>
            <a:pPr>
              <a:lnSpc>
                <a:spcPct val="125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obligate anaerobes </a:t>
            </a:r>
          </a:p>
          <a:p>
            <a:pPr>
              <a:lnSpc>
                <a:spcPct val="125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form single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terminal spores</a:t>
            </a:r>
          </a:p>
          <a:p>
            <a:pPr>
              <a:lnSpc>
                <a:spcPct val="125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Cells are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sensitive to low pH &lt;4.6, low Aw (0.93), and moderately high salt (5.5%)</a:t>
            </a:r>
          </a:p>
          <a:p>
            <a:pPr>
              <a:lnSpc>
                <a:spcPct val="125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Spores do not germinate in the presence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nitrite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(250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ppm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</a:t>
            </a:r>
          </a:p>
          <a:p>
            <a:pPr>
              <a:lnSpc>
                <a:spcPct val="125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Spores are highly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heat resistant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(killed at 115°C) but the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cells are killed at moderate heat (pasteurization)</a:t>
            </a:r>
          </a:p>
          <a:p>
            <a:pPr>
              <a:lnSpc>
                <a:spcPct val="125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Toxins form during growth</a:t>
            </a:r>
          </a:p>
          <a:p>
            <a:pPr>
              <a:lnSpc>
                <a:spcPct val="125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Strains can either be proteolytic or non-proteolytic</a:t>
            </a:r>
          </a:p>
        </p:txBody>
      </p:sp>
      <p:pic>
        <p:nvPicPr>
          <p:cNvPr id="18434" name="Picture 2" descr="http://biology.clc.uc.edu/fankhauser/Labs/Microbiology/Prepared_Slides/Clostridium_botulinum_spores_P8061384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6060" y="285728"/>
            <a:ext cx="156314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Growth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Toxins: A, B, E, F (rare), cause disease in humans</a:t>
            </a:r>
            <a:br>
              <a:rPr lang="en-US" sz="2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Toxins C, D, E cause disease in other </a:t>
            </a:r>
            <a:r>
              <a:rPr lang="en-US" sz="2200" dirty="0" err="1">
                <a:latin typeface="Comic Sans MS" charset="0"/>
                <a:ea typeface="Comic Sans MS" charset="0"/>
                <a:cs typeface="Comic Sans MS" charset="0"/>
              </a:rPr>
              <a:t>mamals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, birds, fish</a:t>
            </a:r>
            <a:br>
              <a:rPr lang="en-US" sz="22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22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598579"/>
              </p:ext>
            </p:extLst>
          </p:nvPr>
        </p:nvGraphicFramePr>
        <p:xfrm>
          <a:off x="1428727" y="1152978"/>
          <a:ext cx="6929486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Toxin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Human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Proteolytic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only</a:t>
                      </a:r>
                    </a:p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Activated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by bacterial protease</a:t>
                      </a:r>
                      <a:endParaRPr lang="en-US" b="1" dirty="0">
                        <a:solidFill>
                          <a:schemeClr val="tx1"/>
                        </a:solidFill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Human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Proteolytic</a:t>
                      </a:r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or</a:t>
                      </a:r>
                      <a:r>
                        <a:rPr lang="en-US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non-</a:t>
                      </a:r>
                      <a:r>
                        <a:rPr lang="en-US" dirty="0" err="1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proteolytic</a:t>
                      </a:r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Human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Other </a:t>
                      </a:r>
                      <a:r>
                        <a:rPr lang="en-US" dirty="0" err="1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mamals</a:t>
                      </a:r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non-proteolytic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Activated by stomach trypsin</a:t>
                      </a:r>
                    </a:p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Human</a:t>
                      </a:r>
                      <a:endParaRPr lang="en-US" b="1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  <a:p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Proteolytic</a:t>
                      </a:r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or</a:t>
                      </a:r>
                      <a:r>
                        <a:rPr lang="en-US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non-</a:t>
                      </a:r>
                      <a:r>
                        <a:rPr lang="en-US" dirty="0" err="1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proteolytic</a:t>
                      </a:r>
                      <a:endParaRPr lang="en-US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Rare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727" y="5315915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C. botulinum strains produce </a:t>
            </a:r>
            <a:r>
              <a:rPr lang="en-US" b="1" dirty="0">
                <a:latin typeface="Comic Sans MS" charset="0"/>
                <a:ea typeface="Comic Sans MS" charset="0"/>
                <a:cs typeface="Comic Sans MS" charset="0"/>
              </a:rPr>
              <a:t>7 types of toxins: A, B, C1, D, E, F, 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Habitat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Spores are widely distributed in soil,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sewage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mud,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sediments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marshes, lakes and coastal waters, plants, and intestinal contents of animals and fishes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Fruits and vegetables (low acid)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can be contaminated with spores from soil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Fishes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from water and sediments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Types A and B spores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are more prevalent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soil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sewage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and fecal matters of animals.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Type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spores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are generally found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marine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environments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2FD443-5FDB-3046-B182-26166866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AE8A2D-1B91-C442-BB3F-7B0D60F8A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37" y="1593850"/>
            <a:ext cx="8229600" cy="48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7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Botulism cases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346334"/>
              </p:ext>
            </p:extLst>
          </p:nvPr>
        </p:nvGraphicFramePr>
        <p:xfrm>
          <a:off x="457200" y="1988840"/>
          <a:ext cx="829126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2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Foods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Argentina –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Preserved vegetables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Canada –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Meats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China –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2861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A,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Fermented beans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France –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Home cured ham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Germany –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Meats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Iran –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314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Italy –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Vegetables preserved in oil or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Japan –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Poland –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Home preserved meats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Russia  - 4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Home preserved mushrooms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USA - 45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1087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vegetables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Toxins and toxin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When spores germinate </a:t>
            </a:r>
          </a:p>
          <a:p>
            <a:pPr>
              <a:lnSpc>
                <a:spcPct val="14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Cell growth is necessary for toxin production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At optimum growth temperature, toxins are produced in large amounts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at both extreme growth ranges, enough toxins can be produced by a strain in a food to cause disease and death following ingestion</a:t>
            </a:r>
          </a:p>
          <a:p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1842</Words>
  <Application>Microsoft Macintosh PowerPoint</Application>
  <PresentationFormat>On-screen Show (4:3)</PresentationFormat>
  <Paragraphs>210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Abadi MT Condensed Extra Bold</vt:lpstr>
      <vt:lpstr>Arial</vt:lpstr>
      <vt:lpstr>Calibri</vt:lpstr>
      <vt:lpstr>Comic Sans MS</vt:lpstr>
      <vt:lpstr>Tahoma</vt:lpstr>
      <vt:lpstr>Office Theme</vt:lpstr>
      <vt:lpstr>Clostridium botulinum Botulism</vt:lpstr>
      <vt:lpstr>Botulism - introduction</vt:lpstr>
      <vt:lpstr>Botulism Importance</vt:lpstr>
      <vt:lpstr>Characteristics</vt:lpstr>
      <vt:lpstr>Growth Toxins: A, B, E, F (rare), cause disease in humans Toxins C, D, E cause disease in other mamals, birds, fish </vt:lpstr>
      <vt:lpstr>Habitat</vt:lpstr>
      <vt:lpstr>PowerPoint Presentation</vt:lpstr>
      <vt:lpstr>Botulism cases </vt:lpstr>
      <vt:lpstr>Toxins and toxin production</vt:lpstr>
      <vt:lpstr>Disease and symptoms</vt:lpstr>
      <vt:lpstr>Foodborne Botulism</vt:lpstr>
      <vt:lpstr>Toxins and toxin production</vt:lpstr>
      <vt:lpstr>Botulism</vt:lpstr>
      <vt:lpstr>Infant Botulism</vt:lpstr>
      <vt:lpstr>Intestinal or infant</vt:lpstr>
      <vt:lpstr>Food Association </vt:lpstr>
      <vt:lpstr>Food Association</vt:lpstr>
      <vt:lpstr>Prevention of Botulism</vt:lpstr>
      <vt:lpstr>Prevention of Botulism</vt:lpstr>
      <vt:lpstr>Identification</vt:lpstr>
      <vt:lpstr>Cases</vt:lpstr>
      <vt:lpstr>Cases</vt:lpstr>
      <vt:lpstr>Summary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Campylobacter and Helicobacter</dc:title>
  <dc:creator>home</dc:creator>
  <cp:lastModifiedBy>Mohammad A Farraj</cp:lastModifiedBy>
  <cp:revision>127</cp:revision>
  <dcterms:created xsi:type="dcterms:W3CDTF">2007-01-15T18:06:41Z</dcterms:created>
  <dcterms:modified xsi:type="dcterms:W3CDTF">2020-12-12T10:49:10Z</dcterms:modified>
</cp:coreProperties>
</file>