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85" r:id="rId4"/>
    <p:sldId id="302" r:id="rId5"/>
    <p:sldId id="303" r:id="rId6"/>
    <p:sldId id="304" r:id="rId7"/>
    <p:sldId id="305" r:id="rId8"/>
    <p:sldId id="306" r:id="rId9"/>
    <p:sldId id="307" r:id="rId10"/>
    <p:sldId id="311" r:id="rId11"/>
    <p:sldId id="308" r:id="rId12"/>
    <p:sldId id="293" r:id="rId13"/>
    <p:sldId id="269" r:id="rId14"/>
    <p:sldId id="270" r:id="rId15"/>
    <p:sldId id="272" r:id="rId16"/>
    <p:sldId id="273" r:id="rId17"/>
    <p:sldId id="309" r:id="rId18"/>
    <p:sldId id="310" r:id="rId19"/>
    <p:sldId id="312" r:id="rId20"/>
    <p:sldId id="256" r:id="rId21"/>
    <p:sldId id="257" r:id="rId22"/>
    <p:sldId id="314" r:id="rId23"/>
    <p:sldId id="315" r:id="rId24"/>
    <p:sldId id="316" r:id="rId25"/>
    <p:sldId id="264" r:id="rId26"/>
    <p:sldId id="262" r:id="rId27"/>
    <p:sldId id="276" r:id="rId28"/>
    <p:sldId id="317" r:id="rId29"/>
    <p:sldId id="31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2"/>
    <p:restoredTop sz="94690"/>
  </p:normalViewPr>
  <p:slideViewPr>
    <p:cSldViewPr>
      <p:cViewPr varScale="1">
        <p:scale>
          <a:sx n="82" d="100"/>
          <a:sy n="82" d="100"/>
        </p:scale>
        <p:origin x="176" y="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trendline>
            <c:trendlineType val="linear"/>
            <c:dispRSqr val="1"/>
            <c:dispEq val="1"/>
            <c:trendlineLbl>
              <c:layout>
                <c:manualLayout>
                  <c:x val="5.9044911052785198E-2"/>
                  <c:y val="0.1532898081579547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baseline="0" dirty="0">
                        <a:latin typeface="Comic Sans MS" pitchFamily="66" charset="0"/>
                      </a:rPr>
                      <a:t>y = -0.2687x + 5.0088
R² = 0.9877</a:t>
                    </a:r>
                    <a:endParaRPr lang="en-US" sz="2000" b="1" dirty="0">
                      <a:latin typeface="Comic Sans MS" pitchFamily="66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Sheet1!$A$1:$A$6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Sheet1!$B$1:$B$6</c:f>
              <c:numCache>
                <c:formatCode>General</c:formatCode>
                <c:ptCount val="6"/>
                <c:pt idx="0">
                  <c:v>4.9870000000000001</c:v>
                </c:pt>
                <c:pt idx="1">
                  <c:v>4.9029999999999996</c:v>
                </c:pt>
                <c:pt idx="2">
                  <c:v>4.4770000000000003</c:v>
                </c:pt>
                <c:pt idx="3">
                  <c:v>4.1139999999999946</c:v>
                </c:pt>
                <c:pt idx="4">
                  <c:v>3.5309999999999997</c:v>
                </c:pt>
                <c:pt idx="5">
                  <c:v>2.3979999999999997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3EF-654E-9AF5-BEC3F45DF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922560"/>
        <c:axId val="41924480"/>
      </c:scatterChart>
      <c:valAx>
        <c:axId val="41922560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/>
                  <a:t>Time</a:t>
                </a:r>
              </a:p>
            </c:rich>
          </c:tx>
          <c:layout>
            <c:manualLayout>
              <c:xMode val="edge"/>
              <c:yMode val="edge"/>
              <c:x val="0.48127697579469336"/>
              <c:y val="0.940413123129817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924480"/>
        <c:crosses val="autoZero"/>
        <c:crossBetween val="midCat"/>
      </c:valAx>
      <c:valAx>
        <c:axId val="41924480"/>
        <c:scaling>
          <c:orientation val="minMax"/>
        </c:scaling>
        <c:delete val="0"/>
        <c:axPos val="r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/>
                  <a:t>log </a:t>
                </a:r>
                <a:r>
                  <a:rPr lang="en-US" sz="1600" dirty="0" err="1"/>
                  <a:t>cfu</a:t>
                </a:r>
                <a:r>
                  <a:rPr lang="en-US" sz="1600" dirty="0"/>
                  <a:t>/ml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922560"/>
        <c:crosses val="max"/>
        <c:crossBetween val="midCat"/>
      </c:valAx>
      <c:spPr>
        <a:noFill/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FFF32-9ECD-469E-8B50-126DFF41C364}" type="datetimeFigureOut">
              <a:rPr lang="en-US" smtClean="0"/>
              <a:pPr/>
              <a:t>1/22/21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E782-928B-4C33-BC68-61F96109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Physical Methods Of Food  Preservation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Control by Heat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 Control by Low Temperature</a:t>
            </a:r>
          </a:p>
          <a:p>
            <a:pPr algn="l"/>
            <a:r>
              <a:rPr lang="en-US" sz="2800">
                <a:solidFill>
                  <a:schemeClr val="tx1"/>
                </a:solidFill>
                <a:latin typeface="Comic Sans MS" pitchFamily="66" charset="0"/>
              </a:rPr>
              <a:t>Freeze Drying</a:t>
            </a:r>
            <a:endParaRPr lang="en-US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9B78-4AF6-B642-8730-A70FD8869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Kinetics of Microbial Death by Heat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A6817-9F0D-AF49-8194-91E47BBFB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902030302020204" pitchFamily="66" charset="0"/>
              </a:rPr>
              <a:t>The </a:t>
            </a:r>
            <a:r>
              <a:rPr lang="en-US" sz="2000" i="1" dirty="0">
                <a:latin typeface="Comic Sans MS" panose="030F0902030302020204" pitchFamily="66" charset="0"/>
              </a:rPr>
              <a:t>D </a:t>
            </a:r>
            <a:r>
              <a:rPr lang="en-US" sz="2000" dirty="0">
                <a:latin typeface="Comic Sans MS" panose="030F0902030302020204" pitchFamily="66" charset="0"/>
              </a:rPr>
              <a:t>value of a microorganism decreases as the processing temperature increases. 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A plot of log10 </a:t>
            </a:r>
            <a:r>
              <a:rPr lang="en-US" sz="2000" i="1" dirty="0">
                <a:latin typeface="Comic Sans MS" panose="030F0902030302020204" pitchFamily="66" charset="0"/>
              </a:rPr>
              <a:t>DT </a:t>
            </a:r>
            <a:r>
              <a:rPr lang="en-US" sz="2000" dirty="0">
                <a:latin typeface="Comic Sans MS" panose="030F0902030302020204" pitchFamily="66" charset="0"/>
              </a:rPr>
              <a:t>against temperature is generally linear. 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This “thermal resistance” plot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useful in comparing heat resistance of a microorganism at different temperatures.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The plot can be used to calculate the </a:t>
            </a:r>
            <a:r>
              <a:rPr lang="en-US" sz="2000" i="1" dirty="0">
                <a:latin typeface="Comic Sans MS" panose="030F0902030302020204" pitchFamily="66" charset="0"/>
              </a:rPr>
              <a:t>z </a:t>
            </a:r>
            <a:r>
              <a:rPr lang="en-US" sz="2000" dirty="0">
                <a:latin typeface="Comic Sans MS" panose="030F0902030302020204" pitchFamily="66" charset="0"/>
              </a:rPr>
              <a:t>value (thermal resistance constant)</a:t>
            </a:r>
          </a:p>
          <a:p>
            <a:pPr lvl="1"/>
            <a:r>
              <a:rPr lang="en-US" sz="2000" b="1" dirty="0">
                <a:latin typeface="Comic Sans MS" panose="030F0902030302020204" pitchFamily="66" charset="0"/>
              </a:rPr>
              <a:t>z value = -1/slope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 a </a:t>
            </a:r>
            <a:r>
              <a:rPr lang="en-US" sz="2000" i="1" dirty="0">
                <a:latin typeface="Comic Sans MS" panose="030F0902030302020204" pitchFamily="66" charset="0"/>
              </a:rPr>
              <a:t>z </a:t>
            </a:r>
            <a:r>
              <a:rPr lang="en-US" sz="2000" dirty="0">
                <a:latin typeface="Comic Sans MS" panose="030F0902030302020204" pitchFamily="66" charset="0"/>
              </a:rPr>
              <a:t>value represents the change in temperature required to change the </a:t>
            </a:r>
            <a:r>
              <a:rPr lang="en-US" sz="2000" i="1" dirty="0">
                <a:latin typeface="Comic Sans MS" panose="030F0902030302020204" pitchFamily="66" charset="0"/>
              </a:rPr>
              <a:t>DT </a:t>
            </a:r>
            <a:r>
              <a:rPr lang="en-US" sz="2000" dirty="0">
                <a:latin typeface="Comic Sans MS" panose="030F0902030302020204" pitchFamily="66" charset="0"/>
              </a:rPr>
              <a:t>values of a microorganism by 10-fold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 </a:t>
            </a:r>
            <a:r>
              <a:rPr lang="en-US" sz="2000" i="1" dirty="0">
                <a:latin typeface="Comic Sans MS" panose="030F0902030302020204" pitchFamily="66" charset="0"/>
              </a:rPr>
              <a:t>z </a:t>
            </a:r>
            <a:r>
              <a:rPr lang="en-US" sz="2000" dirty="0">
                <a:latin typeface="Comic Sans MS" panose="030F0902030302020204" pitchFamily="66" charset="0"/>
              </a:rPr>
              <a:t>values are related to </a:t>
            </a:r>
            <a:r>
              <a:rPr lang="en-US" sz="2000" i="1" dirty="0">
                <a:latin typeface="Comic Sans MS" panose="030F0902030302020204" pitchFamily="66" charset="0"/>
              </a:rPr>
              <a:t>DT </a:t>
            </a:r>
            <a:r>
              <a:rPr lang="en-US" sz="2000" dirty="0">
                <a:latin typeface="Comic Sans MS" panose="030F0902030302020204" pitchFamily="66" charset="0"/>
              </a:rPr>
              <a:t>as shown in this equation: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z = </a:t>
            </a:r>
            <a:r>
              <a:rPr lang="en-US" sz="2000" dirty="0">
                <a:latin typeface="Symbol" pitchFamily="2" charset="2"/>
              </a:rPr>
              <a:t>D</a:t>
            </a:r>
            <a:r>
              <a:rPr lang="en-US" sz="2000" dirty="0">
                <a:latin typeface="Comic Sans MS" panose="030F0902030302020204" pitchFamily="66" charset="0"/>
              </a:rPr>
              <a:t> T/log D</a:t>
            </a:r>
            <a:r>
              <a:rPr lang="en-US" sz="2000" baseline="-25000" dirty="0">
                <a:latin typeface="Comic Sans MS" panose="030F0902030302020204" pitchFamily="66" charset="0"/>
              </a:rPr>
              <a:t>T2</a:t>
            </a:r>
            <a:r>
              <a:rPr lang="en-US" sz="2000" dirty="0">
                <a:latin typeface="Comic Sans MS" panose="030F0902030302020204" pitchFamily="66" charset="0"/>
              </a:rPr>
              <a:t> – log D</a:t>
            </a:r>
            <a:r>
              <a:rPr lang="en-US" sz="2000" baseline="-25000" dirty="0">
                <a:latin typeface="Comic Sans MS" panose="030F0902030302020204" pitchFamily="66" charset="0"/>
              </a:rPr>
              <a:t>T1</a:t>
            </a:r>
            <a:endParaRPr lang="en-US" sz="2000" baseline="-25000" dirty="0">
              <a:latin typeface="Symbo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1144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780C-3B50-2644-9923-C7F23D7C1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Kinetics of Microbial Death by Heat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8B331C-4910-2A4C-8020-4BD0DE29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" y="2514600"/>
            <a:ext cx="8926786" cy="3733800"/>
          </a:xfrm>
        </p:spPr>
      </p:pic>
    </p:spTree>
    <p:extLst>
      <p:ext uri="{BB962C8B-B14F-4D97-AF65-F5344CB8AC3E}">
        <p14:creationId xmlns:p14="http://schemas.microsoft.com/office/powerpoint/2010/main" val="332386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omic Sans MS" pitchFamily="66" charset="0"/>
              </a:rPr>
              <a:t>Decimal Reduction Time (D-value)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The 12D concept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used in heat processing of high-pH foods (pH &gt; 4.6, low-acid foods )</a:t>
            </a:r>
          </a:p>
          <a:p>
            <a:r>
              <a:rPr lang="en-US" sz="2200" dirty="0">
                <a:latin typeface="Comic Sans MS" pitchFamily="66" charset="0"/>
              </a:rPr>
              <a:t>Foods such as corn, beans. and meat to destroy the most heat-resistant spores of the pathogenic bacteria, 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Clostridium </a:t>
            </a:r>
            <a:r>
              <a:rPr lang="en-US" sz="2200" b="1" dirty="0" err="1">
                <a:solidFill>
                  <a:srgbClr val="C00000"/>
                </a:solidFill>
                <a:latin typeface="Comic Sans MS" pitchFamily="66" charset="0"/>
              </a:rPr>
              <a:t>botulinum</a:t>
            </a:r>
            <a:endParaRPr lang="en-US" sz="2200" b="1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200" dirty="0">
                <a:latin typeface="Comic Sans MS" pitchFamily="66" charset="0"/>
              </a:rPr>
              <a:t>It means that the products are given heat treatment to reduce the population of C. </a:t>
            </a:r>
            <a:r>
              <a:rPr lang="en-US" sz="2200" dirty="0" err="1">
                <a:latin typeface="Comic Sans MS" pitchFamily="66" charset="0"/>
              </a:rPr>
              <a:t>botulinum</a:t>
            </a:r>
            <a:r>
              <a:rPr lang="en-US" sz="2200" dirty="0">
                <a:latin typeface="Comic Sans MS" pitchFamily="66" charset="0"/>
              </a:rPr>
              <a:t> spores by 12 log cycles. </a:t>
            </a:r>
          </a:p>
          <a:p>
            <a:r>
              <a:rPr lang="en-US" sz="2200" dirty="0">
                <a:latin typeface="Comic Sans MS" pitchFamily="66" charset="0"/>
              </a:rPr>
              <a:t>Example DT = 3 min</a:t>
            </a:r>
          </a:p>
          <a:p>
            <a:r>
              <a:rPr lang="en-US" sz="2200" dirty="0">
                <a:latin typeface="Comic Sans MS" pitchFamily="66" charset="0"/>
              </a:rPr>
              <a:t>If 10</a:t>
            </a:r>
            <a:r>
              <a:rPr lang="en-US" sz="2200" baseline="30000" dirty="0">
                <a:latin typeface="Comic Sans MS" pitchFamily="66" charset="0"/>
              </a:rPr>
              <a:t>9</a:t>
            </a:r>
            <a:r>
              <a:rPr lang="en-US" sz="2200" dirty="0">
                <a:latin typeface="Comic Sans MS" pitchFamily="66" charset="0"/>
              </a:rPr>
              <a:t>  C. </a:t>
            </a:r>
            <a:r>
              <a:rPr lang="en-US" sz="2200" dirty="0" err="1">
                <a:latin typeface="Comic Sans MS" pitchFamily="66" charset="0"/>
              </a:rPr>
              <a:t>botulinum</a:t>
            </a:r>
            <a:r>
              <a:rPr lang="en-US" sz="2200" dirty="0">
                <a:latin typeface="Comic Sans MS" pitchFamily="66" charset="0"/>
              </a:rPr>
              <a:t> spores are present,</a:t>
            </a:r>
          </a:p>
          <a:p>
            <a:r>
              <a:rPr lang="en-US" sz="2200" dirty="0">
                <a:latin typeface="Comic Sans MS" pitchFamily="66" charset="0"/>
              </a:rPr>
              <a:t>12 D cycles will reduce the number to only</a:t>
            </a:r>
            <a:r>
              <a:rPr lang="en-US" sz="2200" b="1" dirty="0">
                <a:latin typeface="Comic Sans MS" pitchFamily="66" charset="0"/>
              </a:rPr>
              <a:t> 1 spore</a:t>
            </a:r>
          </a:p>
        </p:txBody>
      </p:sp>
    </p:spTree>
    <p:extLst>
      <p:ext uri="{BB962C8B-B14F-4D97-AF65-F5344CB8AC3E}">
        <p14:creationId xmlns:p14="http://schemas.microsoft.com/office/powerpoint/2010/main" val="771328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Calculations of the 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omic Sans MS" pitchFamily="66" charset="0"/>
              </a:rPr>
              <a:t>D  = decimal reduction time</a:t>
            </a:r>
          </a:p>
          <a:p>
            <a:pPr lvl="1"/>
            <a:r>
              <a:rPr lang="en-US" dirty="0">
                <a:latin typeface="Comic Sans MS" pitchFamily="66" charset="0"/>
              </a:rPr>
              <a:t>Time required to kill 90% of organisms at a certain Tem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en-US" sz="2800" b="1" baseline="-30000" dirty="0">
                <a:solidFill>
                  <a:srgbClr val="C00000"/>
                </a:solidFill>
                <a:latin typeface="Comic Sans MS" pitchFamily="66" charset="0"/>
              </a:rPr>
              <a:t>90</a:t>
            </a:r>
            <a:r>
              <a:rPr lang="en-US" sz="2800" b="1" dirty="0">
                <a:solidFill>
                  <a:srgbClr val="C00000"/>
                </a:solidFill>
                <a:latin typeface="Comic Sans MS" pitchFamily="66" charset="0"/>
              </a:rPr>
              <a:t> = 20 min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mic Sans MS" pitchFamily="66" charset="0"/>
              </a:rPr>
              <a:t>How to determine the D value for B. cereus spores at 90 C</a:t>
            </a:r>
          </a:p>
          <a:p>
            <a:pPr lvl="1"/>
            <a:r>
              <a:rPr lang="en-US" dirty="0">
                <a:latin typeface="Comic Sans MS" pitchFamily="66" charset="0"/>
              </a:rPr>
              <a:t>1. heat the food containing the spores or spore suspension in a buffer – or milk to 90 C</a:t>
            </a:r>
          </a:p>
          <a:p>
            <a:pPr lvl="1"/>
            <a:r>
              <a:rPr lang="en-US" dirty="0">
                <a:latin typeface="Comic Sans MS" pitchFamily="66" charset="0"/>
              </a:rPr>
              <a:t>2. take 1 ml aliquots at 0, 1, 2, 3, 5, 10 minutes </a:t>
            </a:r>
          </a:p>
          <a:p>
            <a:pPr lvl="1"/>
            <a:r>
              <a:rPr lang="en-US" dirty="0">
                <a:latin typeface="Comic Sans MS" pitchFamily="66" charset="0"/>
              </a:rPr>
              <a:t>3. make dilutions – 10 dilutions</a:t>
            </a:r>
          </a:p>
          <a:p>
            <a:pPr lvl="1"/>
            <a:r>
              <a:rPr lang="en-US" dirty="0">
                <a:latin typeface="Comic Sans MS" pitchFamily="66" charset="0"/>
              </a:rPr>
              <a:t>4. plate the dilution in duplicates</a:t>
            </a:r>
          </a:p>
          <a:p>
            <a:pPr lvl="1"/>
            <a:r>
              <a:rPr lang="en-US" dirty="0">
                <a:latin typeface="Comic Sans MS" pitchFamily="66" charset="0"/>
              </a:rPr>
              <a:t>Count and make a table</a:t>
            </a:r>
          </a:p>
          <a:p>
            <a:pPr lvl="1"/>
            <a:r>
              <a:rPr lang="en-US" dirty="0">
                <a:latin typeface="Comic Sans MS" pitchFamily="66" charset="0"/>
              </a:rPr>
              <a:t>Determine the number of organisms for each dilution</a:t>
            </a:r>
          </a:p>
          <a:p>
            <a:pPr lvl="1"/>
            <a:r>
              <a:rPr lang="en-US" dirty="0">
                <a:latin typeface="Comic Sans MS" pitchFamily="66" charset="0"/>
              </a:rPr>
              <a:t>Calculate the log</a:t>
            </a:r>
            <a:r>
              <a:rPr lang="en-US" baseline="-30000" dirty="0">
                <a:latin typeface="Comic Sans MS" pitchFamily="66" charset="0"/>
              </a:rPr>
              <a:t>10</a:t>
            </a:r>
            <a:r>
              <a:rPr lang="en-US" dirty="0">
                <a:latin typeface="Comic Sans MS" pitchFamily="66" charset="0"/>
              </a:rPr>
              <a:t> for each count</a:t>
            </a:r>
          </a:p>
          <a:p>
            <a:pPr lvl="1"/>
            <a:r>
              <a:rPr lang="en-US" dirty="0">
                <a:latin typeface="Comic Sans MS" pitchFamily="66" charset="0"/>
              </a:rPr>
              <a:t>Plot the results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7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Calculations of the D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67000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 (min)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Dilutions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Numbers/ml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Cfu/ml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Log </a:t>
                      </a:r>
                      <a:r>
                        <a:rPr lang="en-US" baseline="-30000" dirty="0"/>
                        <a:t>10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cfu</a:t>
                      </a:r>
                      <a:r>
                        <a:rPr lang="en-US" dirty="0"/>
                        <a:t>/ml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87, 107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9.7x10</a:t>
                      </a:r>
                      <a:r>
                        <a:rPr lang="en-US" baseline="3000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37, 43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8x10</a:t>
                      </a:r>
                      <a:r>
                        <a:rPr lang="en-US" baseline="3000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23, 36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3x10</a:t>
                      </a:r>
                      <a:r>
                        <a:rPr lang="en-US" baseline="3000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122, 146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1.3x10</a:t>
                      </a:r>
                      <a:r>
                        <a:rPr lang="en-US" baseline="3000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4.114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32, 35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3.4x10</a:t>
                      </a:r>
                      <a:r>
                        <a:rPr lang="en-US" baseline="30000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27, 22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2.5x10</a:t>
                      </a:r>
                      <a:r>
                        <a:rPr lang="en-US" baseline="30000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33600" y="13716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For</a:t>
            </a:r>
            <a:r>
              <a:rPr lang="en-US" b="1" dirty="0"/>
              <a:t>mula: </a:t>
            </a:r>
            <a:r>
              <a:rPr lang="en-US" b="1" dirty="0">
                <a:latin typeface="Symbol" pitchFamily="18" charset="2"/>
              </a:rPr>
              <a:t>S</a:t>
            </a:r>
            <a:r>
              <a:rPr lang="en-US" b="1" dirty="0">
                <a:latin typeface="Symbol" pitchFamily="18" charset="2"/>
                <a:cs typeface="Times New Roman" pitchFamily="18" charset="0"/>
              </a:rPr>
              <a:t>C</a:t>
            </a:r>
            <a:r>
              <a:rPr lang="en-US" b="1" u="sng" dirty="0">
                <a:cs typeface="Times New Roman" pitchFamily="18" charset="0"/>
              </a:rPr>
              <a:t> = (248+200) + (20+22)</a:t>
            </a:r>
            <a:r>
              <a:rPr lang="en-US" b="1" dirty="0">
                <a:cs typeface="Times New Roman" pitchFamily="18" charset="0"/>
              </a:rPr>
              <a:t>  X Dilution factor</a:t>
            </a:r>
            <a:endParaRPr lang="en-US" b="1" u="sng" dirty="0">
              <a:cs typeface="Times New Roman" pitchFamily="18" charset="0"/>
            </a:endParaRPr>
          </a:p>
          <a:p>
            <a:r>
              <a:rPr lang="en-US" b="1" dirty="0">
                <a:cs typeface="Times New Roman" pitchFamily="18" charset="0"/>
              </a:rPr>
              <a:t>                     [(1x2)+(0.1x2)] </a:t>
            </a:r>
          </a:p>
        </p:txBody>
      </p:sp>
    </p:spTree>
    <p:extLst>
      <p:ext uri="{BB962C8B-B14F-4D97-AF65-F5344CB8AC3E}">
        <p14:creationId xmlns:p14="http://schemas.microsoft.com/office/powerpoint/2010/main" val="3033368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Calculations of the D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4723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Calculations of the 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omic Sans MS" pitchFamily="66" charset="0"/>
              </a:rPr>
              <a:t>D value = 1/- slope of the straight line</a:t>
            </a:r>
          </a:p>
          <a:p>
            <a:r>
              <a:rPr lang="en-US" sz="2800" dirty="0">
                <a:latin typeface="Comic Sans MS" pitchFamily="66" charset="0"/>
              </a:rPr>
              <a:t>Slope = - 0.2687</a:t>
            </a:r>
          </a:p>
          <a:p>
            <a:r>
              <a:rPr lang="en-US" sz="2800" dirty="0">
                <a:latin typeface="Comic Sans MS" pitchFamily="66" charset="0"/>
              </a:rPr>
              <a:t>1/-(-0.2687) = 3.72 minutes</a:t>
            </a:r>
          </a:p>
        </p:txBody>
      </p:sp>
    </p:spTree>
    <p:extLst>
      <p:ext uri="{BB962C8B-B14F-4D97-AF65-F5344CB8AC3E}">
        <p14:creationId xmlns:p14="http://schemas.microsoft.com/office/powerpoint/2010/main" val="543480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CF57-78D9-634D-8306-109934A83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Resistance of Microorganisms to Heat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7BAA9-2ABE-6D42-BB50-A94FFC95D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165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High temp injure/kill cells by denaturing proteins, disrupting membrane integrity, and  damaging DNA.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Some prokaryotic organisms (bacteria, archaea) have greater innate protective mechanisms against heat than others .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thermophiles express genes involved in disulfide bonding, this contributes to the heat resistance of these bacteria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Expression of heat shock proteins.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preventing misfolding or undesired aggregation of newly synthesized proteins and correcting improper protein folding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Stress response genes are involved in stress response and considered to be components of a general bacterial stress response 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Bacterial cells in the stationary phase of growth are more heat resistant than those the exponential phase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64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902E-C1B2-E940-8CBE-1B35E138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Pasteurization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559B5-6053-D649-AE51-03C4D09CE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1656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6200" b="1" dirty="0"/>
              <a:t> </a:t>
            </a:r>
            <a:r>
              <a:rPr lang="en-US" sz="6200" dirty="0">
                <a:latin typeface="Comic Sans MS" panose="030F0902030302020204" pitchFamily="66" charset="0"/>
              </a:rPr>
              <a:t>Thermal pasteurization- mild heat treatment to prolong shelf life and protect consumers from diseases transmitted by food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6200" dirty="0">
                <a:latin typeface="Comic Sans MS" panose="030F0902030302020204" pitchFamily="66" charset="0"/>
              </a:rPr>
              <a:t>The process inactivates spoilage microorganisms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6200" dirty="0">
                <a:latin typeface="Comic Sans MS" panose="030F0902030302020204" pitchFamily="66" charset="0"/>
              </a:rPr>
              <a:t> Pasteurization was intended for raw milk mainly to target </a:t>
            </a:r>
            <a:r>
              <a:rPr lang="en-US" sz="6200" i="1" dirty="0">
                <a:latin typeface="Comic Sans MS" panose="030F0902030302020204" pitchFamily="66" charset="0"/>
              </a:rPr>
              <a:t>Mycobacterium </a:t>
            </a:r>
            <a:r>
              <a:rPr lang="en-US" sz="6200" dirty="0">
                <a:latin typeface="Comic Sans MS" panose="030F0902030302020204" pitchFamily="66" charset="0"/>
              </a:rPr>
              <a:t>spp.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6200" dirty="0">
                <a:latin typeface="Comic Sans MS" panose="030F0902030302020204" pitchFamily="66" charset="0"/>
              </a:rPr>
              <a:t>Other pathogens identified to be transmitted by milk include: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6200" i="1" dirty="0">
                <a:latin typeface="Comic Sans MS" panose="030F0902030302020204" pitchFamily="66" charset="0"/>
              </a:rPr>
              <a:t>Bacillus cereus</a:t>
            </a:r>
            <a:r>
              <a:rPr lang="en-US" sz="6200" dirty="0">
                <a:latin typeface="Comic Sans MS" panose="030F0902030302020204" pitchFamily="66" charset="0"/>
              </a:rPr>
              <a:t>, </a:t>
            </a:r>
            <a:r>
              <a:rPr lang="en-US" sz="6200" i="1" dirty="0">
                <a:latin typeface="Comic Sans MS" panose="030F0902030302020204" pitchFamily="66" charset="0"/>
              </a:rPr>
              <a:t>Brucella </a:t>
            </a:r>
            <a:r>
              <a:rPr lang="en-US" sz="6200" dirty="0">
                <a:latin typeface="Comic Sans MS" panose="030F0902030302020204" pitchFamily="66" charset="0"/>
              </a:rPr>
              <a:t>spp., </a:t>
            </a:r>
            <a:r>
              <a:rPr lang="en-US" sz="6200" i="1" dirty="0">
                <a:latin typeface="Comic Sans MS" panose="030F0902030302020204" pitchFamily="66" charset="0"/>
              </a:rPr>
              <a:t>Campylobacter </a:t>
            </a:r>
            <a:r>
              <a:rPr lang="en-US" sz="6200" i="1" dirty="0" err="1">
                <a:latin typeface="Comic Sans MS" panose="030F0902030302020204" pitchFamily="66" charset="0"/>
              </a:rPr>
              <a:t>jejuni</a:t>
            </a:r>
            <a:r>
              <a:rPr lang="en-US" sz="6200" dirty="0">
                <a:latin typeface="Comic Sans MS" panose="030F0902030302020204" pitchFamily="66" charset="0"/>
              </a:rPr>
              <a:t>, enterohemorrhagic </a:t>
            </a:r>
            <a:r>
              <a:rPr lang="en-US" sz="6200" i="1" dirty="0">
                <a:latin typeface="Comic Sans MS" panose="030F0902030302020204" pitchFamily="66" charset="0"/>
              </a:rPr>
              <a:t>E. coli</a:t>
            </a:r>
            <a:r>
              <a:rPr lang="en-US" sz="6200" dirty="0">
                <a:latin typeface="Comic Sans MS" panose="030F0902030302020204" pitchFamily="66" charset="0"/>
              </a:rPr>
              <a:t>, </a:t>
            </a:r>
            <a:r>
              <a:rPr lang="en-US" sz="6200" i="1" dirty="0">
                <a:latin typeface="Comic Sans MS" panose="030F0902030302020204" pitchFamily="66" charset="0"/>
              </a:rPr>
              <a:t>L. monocytogenes</a:t>
            </a:r>
            <a:r>
              <a:rPr lang="en-US" sz="6200" dirty="0">
                <a:latin typeface="Comic Sans MS" panose="030F0902030302020204" pitchFamily="66" charset="0"/>
              </a:rPr>
              <a:t>, </a:t>
            </a:r>
            <a:r>
              <a:rPr lang="en-US" sz="6200" i="1" dirty="0">
                <a:latin typeface="Comic Sans MS" panose="030F0902030302020204" pitchFamily="66" charset="0"/>
              </a:rPr>
              <a:t>Salmonella </a:t>
            </a:r>
            <a:r>
              <a:rPr lang="en-US" sz="6200" dirty="0">
                <a:latin typeface="Comic Sans MS" panose="030F0902030302020204" pitchFamily="66" charset="0"/>
              </a:rPr>
              <a:t>spp., </a:t>
            </a:r>
            <a:r>
              <a:rPr lang="en-US" sz="6200" i="1" dirty="0">
                <a:latin typeface="Comic Sans MS" panose="030F0902030302020204" pitchFamily="66" charset="0"/>
              </a:rPr>
              <a:t>Yersinia enterocolitica </a:t>
            </a:r>
            <a:r>
              <a:rPr lang="en-US" sz="6200" dirty="0">
                <a:latin typeface="Comic Sans MS" panose="030F0902030302020204" pitchFamily="66" charset="0"/>
              </a:rPr>
              <a:t>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6200" dirty="0">
                <a:latin typeface="Comic Sans MS" panose="030F0902030302020204" pitchFamily="66" charset="0"/>
              </a:rPr>
              <a:t>Some heat resistant microbes (thermoduric) and bacterial spores, survive pasteurization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6200" dirty="0">
                <a:latin typeface="Comic Sans MS" panose="030F0902030302020204" pitchFamily="66" charset="0"/>
              </a:rPr>
              <a:t>pasteurized products should be properly packaged to prevent recontamination.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6200" dirty="0">
                <a:latin typeface="Comic Sans MS" panose="030F0902030302020204" pitchFamily="66" charset="0"/>
              </a:rPr>
              <a:t>Other foods processed by pasteurization include juices, liquid eggs, whole- shell eggs, almonds, and others. </a:t>
            </a:r>
          </a:p>
          <a:p>
            <a:endParaRPr lang="en-US" sz="62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783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4D47-708B-7F44-BBBB-125776A0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4C38-EACC-1F49-B279-A97F507B9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902030302020204" pitchFamily="66" charset="0"/>
              </a:rPr>
              <a:t>Thermal pasteurization - heating food  at a temp for a specified time. 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Example: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 milk can be pasteurized: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 at 63°C for 30 min or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at 71.8°C for 15 s.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Acid foods are pasteurized at lower treatment intensity than that needed for low-acid foods.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9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Control by Heat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b="1" dirty="0" err="1">
                <a:latin typeface="Comic Sans MS" pitchFamily="66" charset="0"/>
              </a:rPr>
              <a:t>Appertization</a:t>
            </a:r>
            <a:r>
              <a:rPr lang="en-US" sz="2000" b="1" dirty="0">
                <a:latin typeface="Comic Sans MS" pitchFamily="66" charset="0"/>
              </a:rPr>
              <a:t>,  Nicolas </a:t>
            </a:r>
            <a:r>
              <a:rPr lang="en-US" sz="2000" b="1" dirty="0" err="1">
                <a:latin typeface="Comic Sans MS" pitchFamily="66" charset="0"/>
              </a:rPr>
              <a:t>Appert</a:t>
            </a:r>
            <a:r>
              <a:rPr lang="en-US" sz="2000" b="1" dirty="0">
                <a:latin typeface="Comic Sans MS" pitchFamily="66" charset="0"/>
              </a:rPr>
              <a:t> (1810) – France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He filled a clean glass jar with a food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Heated the contents in boiling water for </a:t>
            </a:r>
            <a:r>
              <a:rPr lang="en-US" sz="2000" u="sng" dirty="0">
                <a:latin typeface="Comic Sans MS" pitchFamily="66" charset="0"/>
              </a:rPr>
              <a:t>&gt;</a:t>
            </a:r>
            <a:r>
              <a:rPr lang="en-US" sz="2000" dirty="0">
                <a:latin typeface="Comic Sans MS" pitchFamily="66" charset="0"/>
              </a:rPr>
              <a:t>6 h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hermetically</a:t>
            </a:r>
            <a:r>
              <a:rPr lang="en-US" sz="2000" dirty="0">
                <a:latin typeface="Comic Sans MS" pitchFamily="66" charset="0"/>
              </a:rPr>
              <a:t> sealed the container with a cork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the food was unspoiled and safe for a long time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He prepared (meat stew) in 1824 – 1938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When opened in 1938 (14 y later), it was found nontoxic but were found to contain dormant spores </a:t>
            </a:r>
          </a:p>
        </p:txBody>
      </p:sp>
    </p:spTree>
    <p:extLst>
      <p:ext uri="{BB962C8B-B14F-4D97-AF65-F5344CB8AC3E}">
        <p14:creationId xmlns:p14="http://schemas.microsoft.com/office/powerpoint/2010/main" val="4243109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Control by Low Temperature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80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Preservation by Low 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>
                <a:latin typeface="Comic Sans MS" pitchFamily="66" charset="0"/>
              </a:rPr>
              <a:t>Recognized long ago in early civilizations – freezing/thawing for (meat and fish)</a:t>
            </a:r>
          </a:p>
          <a:p>
            <a:r>
              <a:rPr lang="en-US" sz="2100" dirty="0">
                <a:latin typeface="Comic Sans MS" pitchFamily="66" charset="0"/>
              </a:rPr>
              <a:t>1840- ammonia-compressed refrigerator was made</a:t>
            </a:r>
          </a:p>
          <a:p>
            <a:pPr lvl="1"/>
            <a:r>
              <a:rPr lang="en-US" sz="2100" dirty="0">
                <a:latin typeface="Comic Sans MS" pitchFamily="66" charset="0"/>
              </a:rPr>
              <a:t>ice blocks were used to reduce the temperature of food</a:t>
            </a:r>
          </a:p>
          <a:p>
            <a:r>
              <a:rPr lang="en-US" sz="2100" dirty="0">
                <a:latin typeface="Comic Sans MS" pitchFamily="66" charset="0"/>
              </a:rPr>
              <a:t>1874 in  Germany- the first domestic refrigerator was made</a:t>
            </a:r>
          </a:p>
          <a:p>
            <a:r>
              <a:rPr lang="en-US" sz="2100" dirty="0">
                <a:latin typeface="Comic Sans MS" pitchFamily="66" charset="0"/>
              </a:rPr>
              <a:t>1880, refrigeration on ships/trains in Europe to transport meat and fish</a:t>
            </a:r>
          </a:p>
          <a:p>
            <a:r>
              <a:rPr lang="en-US" sz="2100" dirty="0">
                <a:latin typeface="Comic Sans MS" pitchFamily="66" charset="0"/>
              </a:rPr>
              <a:t>Interest in refrigerated food increased during the 2</a:t>
            </a:r>
            <a:r>
              <a:rPr lang="en-US" sz="2100" baseline="30000" dirty="0">
                <a:latin typeface="Comic Sans MS" pitchFamily="66" charset="0"/>
              </a:rPr>
              <a:t>nd</a:t>
            </a:r>
            <a:r>
              <a:rPr lang="en-US" sz="2100" dirty="0">
                <a:latin typeface="Comic Sans MS" pitchFamily="66" charset="0"/>
              </a:rPr>
              <a:t> </a:t>
            </a:r>
            <a:r>
              <a:rPr lang="en-US" sz="2100" dirty="0" err="1">
                <a:latin typeface="Comic Sans MS" pitchFamily="66" charset="0"/>
              </a:rPr>
              <a:t>ww</a:t>
            </a:r>
            <a:endParaRPr lang="en-US" sz="2100" dirty="0">
              <a:latin typeface="Comic Sans MS" pitchFamily="66" charset="0"/>
            </a:endParaRPr>
          </a:p>
          <a:p>
            <a:r>
              <a:rPr lang="en-US" sz="2100" dirty="0">
                <a:latin typeface="Comic Sans MS" pitchFamily="66" charset="0"/>
              </a:rPr>
              <a:t>Consumption of frozen foods increased in the 70’s, 80s, 90s </a:t>
            </a:r>
          </a:p>
          <a:p>
            <a:r>
              <a:rPr lang="en-US" sz="2100" b="1" dirty="0">
                <a:latin typeface="Comic Sans MS" pitchFamily="66" charset="0"/>
              </a:rPr>
              <a:t>At present- 65% of foods consumed is preserved at low-temperature</a:t>
            </a:r>
          </a:p>
        </p:txBody>
      </p:sp>
    </p:spTree>
    <p:extLst>
      <p:ext uri="{BB962C8B-B14F-4D97-AF65-F5344CB8AC3E}">
        <p14:creationId xmlns:p14="http://schemas.microsoft.com/office/powerpoint/2010/main" val="1915186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6D06-7A77-8F42-90B8-3C4312266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Low Temperature Preservation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568FF-F80F-D646-803B-8B37803C2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165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Chilling or freezing suppresses microbial growth.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Freezing stops metabolic activity of most food-borne organisms and product deterioration by microorganisms is prevented.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Freezing/thawing cause physical damage- kill living cells, microbes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Toxins in food are not affected by the freezing process.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Chilling suppress growth/metabolism of food microbes  but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Psychrophiles/psychrotrophs in food grow at these temps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Low temperatures preserve food by: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suppressing microbial growth and metabolism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retarding chemical and biochemical deterioration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Lowering temp by 10°C decreases reaction rates by 50% -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b="1" dirty="0">
                <a:latin typeface="Comic Sans MS" pitchFamily="66" charset="0"/>
              </a:rPr>
              <a:t>Generation time  is doubled for every 10°C reduction in temp</a:t>
            </a:r>
            <a:endParaRPr lang="en-US" sz="7600" dirty="0">
              <a:latin typeface="Comic Sans MS" panose="030F0902030302020204" pitchFamily="66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 reactions that cause product deterioration - lipid oxidation, enzymatic browning, proteolysis, and lipolysis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02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93502-09F9-9746-B6AC-0DA76C50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Chilling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9594B-32CE-7C48-9593-11AC1CDC5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8000" b="1" dirty="0"/>
              <a:t> </a:t>
            </a:r>
            <a:r>
              <a:rPr lang="en-US" sz="8000" dirty="0">
                <a:latin typeface="Comic Sans MS" panose="030F0902030302020204" pitchFamily="66" charset="0"/>
              </a:rPr>
              <a:t>Chill storage- to hold food below ambient temp above freezing (range of –2 to ~16°C).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Foods are unfrozen at –2°C (pure water freezes at 0°C) 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Chilling is accomplished by removing heat by mechanical refrigeration or cryogenic systems.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If chilled slowly, the products may spoil (growth of pathogens)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After processing or cooking, many foods are chilled and kept refrigerated during storage and retailing. </a:t>
            </a:r>
          </a:p>
          <a:p>
            <a:endParaRPr lang="en-US" sz="8000" dirty="0">
              <a:latin typeface="Comic Sans MS" panose="030F0902030302020204" pitchFamily="66" charset="0"/>
            </a:endParaRPr>
          </a:p>
          <a:p>
            <a:endParaRPr lang="en-US" sz="8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146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92828-9721-CD40-94B2-2581F3D5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6ABF-89C4-E441-B2DB-47AF779C6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902030302020204" pitchFamily="66" charset="0"/>
              </a:rPr>
              <a:t>It is important that chilled foods are protected against psychrotrophic pathogens, which are capable of growing at low temperatures</a:t>
            </a:r>
          </a:p>
          <a:p>
            <a:pPr lvl="1"/>
            <a:r>
              <a:rPr lang="en-US" sz="2000" i="1" dirty="0">
                <a:latin typeface="Comic Sans MS" panose="030F0902030302020204" pitchFamily="66" charset="0"/>
              </a:rPr>
              <a:t>Aeromonas </a:t>
            </a:r>
            <a:r>
              <a:rPr lang="en-US" sz="2000" i="1" dirty="0" err="1">
                <a:latin typeface="Comic Sans MS" panose="030F0902030302020204" pitchFamily="66" charset="0"/>
              </a:rPr>
              <a:t>hydrophila</a:t>
            </a:r>
            <a:r>
              <a:rPr lang="en-US" sz="2000" i="1" dirty="0">
                <a:latin typeface="Comic Sans MS" panose="030F0902030302020204" pitchFamily="66" charset="0"/>
              </a:rPr>
              <a:t>, B. cereus</a:t>
            </a:r>
            <a:r>
              <a:rPr lang="en-US" sz="2000" dirty="0">
                <a:latin typeface="Comic Sans MS" panose="030F0902030302020204" pitchFamily="66" charset="0"/>
              </a:rPr>
              <a:t>,  </a:t>
            </a:r>
            <a:r>
              <a:rPr lang="en-US" sz="2000" i="1" dirty="0">
                <a:latin typeface="Comic Sans MS" panose="030F0902030302020204" pitchFamily="66" charset="0"/>
              </a:rPr>
              <a:t>L. monocytogenes</a:t>
            </a:r>
            <a:endParaRPr lang="en-US" sz="2000" dirty="0">
              <a:latin typeface="Comic Sans MS" panose="030F0902030302020204" pitchFamily="66" charset="0"/>
            </a:endParaRP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The presence of these pathogens in minimally processed foods can compromise the safety of these products. 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For psychrotrophic bacteria- </a:t>
            </a:r>
          </a:p>
          <a:p>
            <a:pPr lvl="1"/>
            <a:r>
              <a:rPr lang="en-US" sz="2000" dirty="0">
                <a:latin typeface="Comic Sans MS" panose="030F0902030302020204" pitchFamily="66" charset="0"/>
              </a:rPr>
              <a:t>membrane phospholipids (depend on the fatty acid composition in CM) must remain in a liquid-crystalline state to maintain membrane fluidity, which enables their growth at low temperature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78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Mechanisms of Cold induced inactivation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Comic Sans MS" pitchFamily="66" charset="0"/>
              </a:rPr>
              <a:t>At lower temperature, a difference of &lt; 1°C can be highly significant </a:t>
            </a:r>
          </a:p>
          <a:p>
            <a:pPr lvl="1"/>
            <a:r>
              <a:rPr lang="en-US" sz="2000" i="1" dirty="0">
                <a:latin typeface="Comic Sans MS" pitchFamily="66" charset="0"/>
              </a:rPr>
              <a:t>Example: </a:t>
            </a:r>
            <a:r>
              <a:rPr lang="en-US" sz="2000" i="1" dirty="0" err="1">
                <a:latin typeface="Comic Sans MS" pitchFamily="66" charset="0"/>
              </a:rPr>
              <a:t>Pseudomanas</a:t>
            </a:r>
            <a:r>
              <a:rPr lang="en-US" sz="2000" i="1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fluorescens</a:t>
            </a:r>
            <a:r>
              <a:rPr lang="en-US" sz="2000" i="1" dirty="0">
                <a:latin typeface="Comic Sans MS" pitchFamily="66" charset="0"/>
              </a:rPr>
              <a:t>: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generation time at O.5°C  is 6.7 h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generation time at O°C  is 32.2 h</a:t>
            </a:r>
          </a:p>
          <a:p>
            <a:r>
              <a:rPr lang="en-US" sz="2000" dirty="0">
                <a:latin typeface="Comic Sans MS" pitchFamily="66" charset="0"/>
              </a:rPr>
              <a:t>at 4°C , Spores of </a:t>
            </a:r>
            <a:r>
              <a:rPr lang="en-US" sz="2000" i="1" dirty="0">
                <a:latin typeface="Comic Sans MS" pitchFamily="66" charset="0"/>
              </a:rPr>
              <a:t>Bacillus and Clostridium can germinate 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at </a:t>
            </a:r>
            <a:r>
              <a:rPr lang="en-US" sz="2000" u="sng" dirty="0">
                <a:latin typeface="Comic Sans MS" pitchFamily="66" charset="0"/>
              </a:rPr>
              <a:t>&lt;</a:t>
            </a:r>
            <a:r>
              <a:rPr lang="en-US" sz="2000" dirty="0">
                <a:latin typeface="Comic Sans MS" pitchFamily="66" charset="0"/>
              </a:rPr>
              <a:t>4°C </a:t>
            </a:r>
            <a:r>
              <a:rPr lang="en-US" sz="2000" dirty="0" err="1">
                <a:latin typeface="Comic Sans MS" pitchFamily="66" charset="0"/>
              </a:rPr>
              <a:t>mesophiles</a:t>
            </a:r>
            <a:r>
              <a:rPr lang="en-US" sz="2000" dirty="0">
                <a:latin typeface="Comic Sans MS" pitchFamily="66" charset="0"/>
              </a:rPr>
              <a:t>/thermophiles develop </a:t>
            </a:r>
            <a:r>
              <a:rPr lang="en-US" sz="2000" dirty="0" err="1">
                <a:latin typeface="Comic Sans MS" pitchFamily="66" charset="0"/>
              </a:rPr>
              <a:t>sublethal</a:t>
            </a:r>
            <a:r>
              <a:rPr lang="en-US" sz="2000" dirty="0">
                <a:latin typeface="Comic Sans MS" pitchFamily="66" charset="0"/>
              </a:rPr>
              <a:t> injuries and die</a:t>
            </a:r>
          </a:p>
          <a:p>
            <a:r>
              <a:rPr lang="en-US" sz="2000" b="1" dirty="0">
                <a:latin typeface="Comic Sans MS" pitchFamily="66" charset="0"/>
              </a:rPr>
              <a:t>As the temperature is further reduced: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most microorganisms stops except for</a:t>
            </a:r>
          </a:p>
          <a:p>
            <a:pPr lvl="1"/>
            <a:r>
              <a:rPr lang="en-US" sz="2000" b="1" dirty="0" err="1">
                <a:latin typeface="Comic Sans MS" pitchFamily="66" charset="0"/>
              </a:rPr>
              <a:t>psychrophiles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b="1" dirty="0">
                <a:latin typeface="Comic Sans MS" pitchFamily="66" charset="0"/>
              </a:rPr>
              <a:t>yeasts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b="1" dirty="0">
                <a:latin typeface="Comic Sans MS" pitchFamily="66" charset="0"/>
              </a:rPr>
              <a:t>molds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590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Mechanisms of Cold induced inactivation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Comic Sans MS" pitchFamily="66" charset="0"/>
              </a:rPr>
              <a:t>At  slow rate of freezing</a:t>
            </a:r>
            <a:r>
              <a:rPr lang="en-US" sz="2000" dirty="0">
                <a:latin typeface="Comic Sans MS" pitchFamily="66" charset="0"/>
              </a:rPr>
              <a:t> –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water inside the cells moves outside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microbial cell becomes dehydrated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concentration of solutes and ions inside the cell become higher – pH is affected (increased)</a:t>
            </a:r>
          </a:p>
          <a:p>
            <a:r>
              <a:rPr lang="en-US" sz="2000" b="1" dirty="0">
                <a:latin typeface="Comic Sans MS" pitchFamily="66" charset="0"/>
              </a:rPr>
              <a:t>At  </a:t>
            </a:r>
            <a:r>
              <a:rPr lang="en-US" sz="2000" b="1" u="sng" dirty="0">
                <a:latin typeface="Comic Sans MS" pitchFamily="66" charset="0"/>
              </a:rPr>
              <a:t>&lt;</a:t>
            </a:r>
            <a:r>
              <a:rPr lang="en-US" sz="2000" b="1" dirty="0">
                <a:latin typeface="Comic Sans MS" pitchFamily="66" charset="0"/>
              </a:rPr>
              <a:t>  -20°C </a:t>
            </a:r>
            <a:r>
              <a:rPr lang="en-US" sz="2000" dirty="0">
                <a:latin typeface="Comic Sans MS" pitchFamily="66" charset="0"/>
              </a:rPr>
              <a:t> –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water inside the microbial cell freezes </a:t>
            </a:r>
          </a:p>
          <a:p>
            <a:pPr lvl="1"/>
            <a:r>
              <a:rPr lang="en-US" sz="2000" b="1" dirty="0">
                <a:latin typeface="Comic Sans MS" pitchFamily="66" charset="0"/>
              </a:rPr>
              <a:t>pH and Aw become lower </a:t>
            </a:r>
            <a:r>
              <a:rPr lang="en-US" sz="2000" dirty="0">
                <a:latin typeface="Comic Sans MS" pitchFamily="66" charset="0"/>
              </a:rPr>
              <a:t>inside of the microbial cells</a:t>
            </a:r>
            <a:endParaRPr lang="en-US" sz="2000" b="1" dirty="0">
              <a:latin typeface="Comic Sans MS" pitchFamily="66" charset="0"/>
            </a:endParaRPr>
          </a:p>
          <a:p>
            <a:pPr lvl="1"/>
            <a:r>
              <a:rPr lang="en-US" sz="2000" dirty="0">
                <a:latin typeface="Comic Sans MS" pitchFamily="66" charset="0"/>
              </a:rPr>
              <a:t>This causes </a:t>
            </a:r>
            <a:r>
              <a:rPr lang="en-US" sz="2000" b="1" dirty="0">
                <a:latin typeface="Comic Sans MS" pitchFamily="66" charset="0"/>
              </a:rPr>
              <a:t>denaturation, damage structure/function </a:t>
            </a:r>
            <a:r>
              <a:rPr lang="en-US" sz="2000" dirty="0">
                <a:latin typeface="Comic Sans MS" pitchFamily="66" charset="0"/>
              </a:rPr>
              <a:t>of macromolecules (enzymes) 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The cell become injured </a:t>
            </a:r>
          </a:p>
        </p:txBody>
      </p:sp>
    </p:spTree>
    <p:extLst>
      <p:ext uri="{BB962C8B-B14F-4D97-AF65-F5344CB8AC3E}">
        <p14:creationId xmlns:p14="http://schemas.microsoft.com/office/powerpoint/2010/main" val="4181960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Mechanisms of Cold induced inactivation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Comic Sans MS" pitchFamily="66" charset="0"/>
              </a:rPr>
              <a:t>At rapid rate of freezing –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very small ice crystals form quickly 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Long term preservation of cells is achieved by rapid freezing at very low temperatures but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cryo-protective agents must be added as glycerol or DMSO</a:t>
            </a:r>
          </a:p>
          <a:p>
            <a:r>
              <a:rPr lang="en-US" sz="2000" b="1" dirty="0">
                <a:latin typeface="Comic Sans MS" pitchFamily="66" charset="0"/>
              </a:rPr>
              <a:t>Effect of freezing/thawing on microbes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 cause </a:t>
            </a:r>
            <a:r>
              <a:rPr lang="en-US" sz="2000" b="1" dirty="0">
                <a:latin typeface="Comic Sans MS" pitchFamily="66" charset="0"/>
              </a:rPr>
              <a:t>sub-lethal</a:t>
            </a:r>
            <a:r>
              <a:rPr lang="en-US" sz="2000" dirty="0">
                <a:latin typeface="Comic Sans MS" pitchFamily="66" charset="0"/>
              </a:rPr>
              <a:t> (repairable) and </a:t>
            </a:r>
            <a:r>
              <a:rPr lang="en-US" sz="2000" b="1" dirty="0">
                <a:latin typeface="Comic Sans MS" pitchFamily="66" charset="0"/>
              </a:rPr>
              <a:t>lethal</a:t>
            </a:r>
            <a:r>
              <a:rPr lang="en-US" sz="2000" dirty="0">
                <a:latin typeface="Comic Sans MS" pitchFamily="66" charset="0"/>
              </a:rPr>
              <a:t> injury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CW, OM, CM membranes are injured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DNA strand breaks, r-RNA degradation, and activation/ inactivation of some enzymes 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sub-lethal injury in cells is reversible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lethally injured (or dead) cells – damage  irreversible</a:t>
            </a:r>
          </a:p>
          <a:p>
            <a:pPr marL="0" indent="0">
              <a:buNone/>
            </a:pP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754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4484E-C613-7A41-9D3A-2D3F0DA37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Freeze-Drying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A7522-B8BC-D043-B8E4-4854EB8BA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" y="1219200"/>
            <a:ext cx="8229600" cy="53641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In freeze-drying, the product is frozen first and moisture is then removed by sublimation</a:t>
            </a:r>
          </a:p>
          <a:p>
            <a:pPr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Sublimation converts frozen moisture to vapor (solid to gas) without the intermediate liquid state. </a:t>
            </a:r>
          </a:p>
          <a:p>
            <a:pPr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Typically, freeze-drying includes these steps: </a:t>
            </a: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lang="en-US" sz="8000" b="1" dirty="0">
                <a:latin typeface="Comic Sans MS" panose="030F0902030302020204" pitchFamily="66" charset="0"/>
              </a:rPr>
              <a:t>Pre-freezing, freezing, and primary and secondary drying. </a:t>
            </a: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Pretreated food is </a:t>
            </a:r>
            <a:r>
              <a:rPr lang="en-US" sz="8000" b="1" dirty="0">
                <a:latin typeface="Comic Sans MS" panose="030F0902030302020204" pitchFamily="66" charset="0"/>
              </a:rPr>
              <a:t>frozen</a:t>
            </a:r>
            <a:r>
              <a:rPr lang="en-US" sz="8000" dirty="0">
                <a:latin typeface="Comic Sans MS" panose="030F0902030302020204" pitchFamily="66" charset="0"/>
              </a:rPr>
              <a:t> by decreasing temp </a:t>
            </a:r>
            <a:r>
              <a:rPr lang="en-US" sz="8000" b="1" dirty="0">
                <a:latin typeface="Comic Sans MS" panose="030F0902030302020204" pitchFamily="66" charset="0"/>
              </a:rPr>
              <a:t>&lt;–40°C</a:t>
            </a:r>
            <a:r>
              <a:rPr lang="en-US" sz="8000" dirty="0">
                <a:latin typeface="Comic Sans MS" panose="030F0902030302020204" pitchFamily="66" charset="0"/>
              </a:rPr>
              <a:t>,  all moisture is converted to ice. </a:t>
            </a: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Primary drying stage- removal of moisture by sublimation -  by vacuum in the freeze-dryer (vacuum pressure is 1-2 torr)</a:t>
            </a: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Sublimation of ice to water vapor by heat of sublimation </a:t>
            </a: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Secondary drying removes remaining unfrozen water, heat is added continuously but at a slower rate.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30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110A7-884B-0544-BA09-62CB6DAEC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Freeze-Drying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5295-019B-464A-8A79-FBF42CB35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Freeze-drying has minimal impact on the structure and flavor of the food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so the product has superior quality compared with that produced by other dehydration techniques.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Freeze- drying has high cost which limits its application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Heat-sensitive products such as instant coffee, ready- to-eat meals, vegetables, and powders from liquid extracts are prepared by freeze-drying.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Freeze-drying may be assisted by the application of microwaves, which may decrease freeze-drying times and energy costs.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7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Control by Heat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b="1" dirty="0">
                <a:latin typeface="Comic Sans MS" pitchFamily="66" charset="0"/>
              </a:rPr>
              <a:t>Durand</a:t>
            </a:r>
            <a:r>
              <a:rPr lang="en-US" sz="2200" dirty="0">
                <a:latin typeface="Comic Sans MS" pitchFamily="66" charset="0"/>
              </a:rPr>
              <a:t> (1810)- Heating foods in cans, used in the US  in 1820</a:t>
            </a:r>
          </a:p>
          <a:p>
            <a:r>
              <a:rPr lang="en-US" sz="2200" dirty="0">
                <a:latin typeface="Comic Sans MS" pitchFamily="66" charset="0"/>
              </a:rPr>
              <a:t>Reduction of heating time to 30 minutes was achieved by adding salts to raise the BP 100 </a:t>
            </a:r>
            <a:r>
              <a:rPr lang="en-US" sz="2200" baseline="30000" dirty="0">
                <a:latin typeface="Comic Sans MS" pitchFamily="66" charset="0"/>
              </a:rPr>
              <a:t>o </a:t>
            </a:r>
            <a:r>
              <a:rPr lang="en-US" sz="2200" dirty="0">
                <a:latin typeface="Comic Sans MS" pitchFamily="66" charset="0"/>
              </a:rPr>
              <a:t>C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Autoclave invention – 1870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used to heat canned food at higher temperature for less time</a:t>
            </a:r>
          </a:p>
          <a:p>
            <a:r>
              <a:rPr lang="en-US" sz="2200" b="1" dirty="0">
                <a:latin typeface="Comic Sans MS" pitchFamily="66" charset="0"/>
              </a:rPr>
              <a:t>Louis Pasteur 1870,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Discovered the role of organisms in spoiling milk and wine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Low heat treatment- </a:t>
            </a:r>
            <a:r>
              <a:rPr lang="en-US" sz="2200" b="1" dirty="0">
                <a:latin typeface="Comic Sans MS" pitchFamily="66" charset="0"/>
              </a:rPr>
              <a:t>Pasteurization</a:t>
            </a:r>
            <a:r>
              <a:rPr lang="en-US" sz="2200" dirty="0">
                <a:latin typeface="Comic Sans MS" pitchFamily="66" charset="0"/>
              </a:rPr>
              <a:t> killed the organisms in food which remained un-spoiled unless re-contaminated</a:t>
            </a:r>
          </a:p>
          <a:p>
            <a:r>
              <a:rPr lang="en-US" sz="2200" dirty="0">
                <a:latin typeface="Comic Sans MS" pitchFamily="66" charset="0"/>
              </a:rPr>
              <a:t>Spores became known for their high heat resistance</a:t>
            </a:r>
          </a:p>
        </p:txBody>
      </p:sp>
    </p:spTree>
    <p:extLst>
      <p:ext uri="{BB962C8B-B14F-4D97-AF65-F5344CB8AC3E}">
        <p14:creationId xmlns:p14="http://schemas.microsoft.com/office/powerpoint/2010/main" val="259461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7621C-37DA-F64A-B31D-902E2522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Preservation methods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C787F-59C9-8649-A5CC-B93C7CBD7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Developed to extend shelf life of food by protecting it from microbiological, chemical, physical changes that lead to spoilage.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microbiological changes are prevented by eliminating spoilage microorganisms or by suppressing their metabolic activity.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Designed to ensure </a:t>
            </a:r>
            <a:r>
              <a:rPr lang="en-US" sz="2000" b="1" dirty="0">
                <a:latin typeface="Comic Sans MS" panose="030F0902030302020204" pitchFamily="66" charset="0"/>
              </a:rPr>
              <a:t>safety</a:t>
            </a:r>
            <a:r>
              <a:rPr lang="en-US" sz="2000" dirty="0">
                <a:latin typeface="Comic Sans MS" panose="030F0902030302020204" pitchFamily="66" charset="0"/>
              </a:rPr>
              <a:t> by inactivating pathogens and viruses or to prevent their growth in food.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Treatment of food with </a:t>
            </a:r>
            <a:r>
              <a:rPr lang="en-US" sz="2000" b="1" dirty="0">
                <a:latin typeface="Comic Sans MS" panose="030F0902030302020204" pitchFamily="66" charset="0"/>
              </a:rPr>
              <a:t>heat (thermal processing) </a:t>
            </a:r>
            <a:r>
              <a:rPr lang="en-US" sz="2000" dirty="0">
                <a:latin typeface="Comic Sans MS" panose="030F0902030302020204" pitchFamily="66" charset="0"/>
              </a:rPr>
              <a:t>inactivates spoilage-initiating organisms and enzymes, as well as disease-causing microorganisms.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Heat may destroy heat-labile toxins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958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4AC4B-102A-464A-A124-277E42F6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Preservation methods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6B88E-7059-0B4B-8697-028EFE245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To </a:t>
            </a:r>
            <a:r>
              <a:rPr lang="en-US" sz="2000" b="1" dirty="0">
                <a:latin typeface="Comic Sans MS" panose="030F0902030302020204" pitchFamily="66" charset="0"/>
              </a:rPr>
              <a:t>refrigerate or freeze </a:t>
            </a:r>
            <a:r>
              <a:rPr lang="en-US" sz="2000" dirty="0">
                <a:latin typeface="Comic Sans MS" panose="030F0902030302020204" pitchFamily="66" charset="0"/>
              </a:rPr>
              <a:t>food suppresses microbial metabolism and multiplication,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Decreasing water availability </a:t>
            </a:r>
            <a:r>
              <a:rPr lang="en-US" sz="2000" dirty="0">
                <a:latin typeface="Comic Sans MS" panose="030F0902030302020204" pitchFamily="66" charset="0"/>
              </a:rPr>
              <a:t>is used in preserving many foods through concentration or drying or by addition of water activity (aw) modifiers.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Physical preservation methods </a:t>
            </a:r>
            <a:r>
              <a:rPr lang="en-US" sz="2000" dirty="0">
                <a:latin typeface="Comic Sans MS" panose="030F0902030302020204" pitchFamily="66" charset="0"/>
              </a:rPr>
              <a:t>include gamma radiation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Emerging preservation approaches </a:t>
            </a:r>
            <a:r>
              <a:rPr lang="en-US" sz="2000" dirty="0">
                <a:latin typeface="Comic Sans MS" panose="030F0902030302020204" pitchFamily="66" charset="0"/>
              </a:rPr>
              <a:t>include: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using pulsed electric fields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UV light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Ultrasound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, with the aim to ensure food safety and minimize adverse impacts of processing on product quality.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2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2A716-E6E3-5A4B-B83D-3FC0E66E0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omic Sans MS" panose="030F0902030302020204" pitchFamily="66" charset="0"/>
              </a:rPr>
              <a:t>Preservation by High Temperatures</a:t>
            </a:r>
            <a:endParaRPr lang="en-US" sz="3200" dirty="0">
              <a:latin typeface="Comic Sans MS" panose="030F09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B52E8-B9A8-054B-A539-4D89EDAFB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When temp. exceeds the optimum for growth- cell multiplication slows and eventually ceases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Additional increase in temp. causes microbial cells to experience injury or death.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Mild high temp. (55 to 90°C) inactivate psychrotrophs and mesophiles by damaging various cell components: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Membranes, proteins, ribosomes leading to cell death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Thermal pasteurization - a preservation process by mild high temps. are applied.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Higher </a:t>
            </a:r>
            <a:r>
              <a:rPr lang="en-US" sz="2000" b="1" dirty="0">
                <a:latin typeface="Comic Sans MS" panose="030F0902030302020204" pitchFamily="66" charset="0"/>
              </a:rPr>
              <a:t>dry heat </a:t>
            </a:r>
            <a:r>
              <a:rPr lang="en-US" sz="2000" dirty="0">
                <a:latin typeface="Comic Sans MS" panose="030F0902030302020204" pitchFamily="66" charset="0"/>
              </a:rPr>
              <a:t>inactivates bacterial spores by altering their DNA and components of the germination system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Temperatures that are high enough to inactivate bacterial spores are used in thermal sterilization of food. </a:t>
            </a:r>
          </a:p>
          <a:p>
            <a:endParaRPr lang="en-US" sz="22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02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AE63-0F30-1144-8E5D-3E270470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Comic Sans MS" panose="030F0902030302020204" pitchFamily="66" charset="0"/>
              </a:rPr>
              <a:t>Thermal Process Development, Validation, and Monitoring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FD0438D-D6C4-D944-9489-08A64739E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165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Developing a thermal process for pasteurizing/sterilizing food requires experiments to ensure safety and confirm that end product has acceptable quality.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For safety -thermal process should eliminate viable organisms </a:t>
            </a:r>
            <a:r>
              <a:rPr lang="en-US" sz="8000" b="1" dirty="0">
                <a:latin typeface="Comic Sans MS" panose="030F0902030302020204" pitchFamily="66" charset="0"/>
              </a:rPr>
              <a:t>(pathogens of concern)</a:t>
            </a:r>
            <a:r>
              <a:rPr lang="en-US" sz="8000" dirty="0">
                <a:latin typeface="Comic Sans MS" panose="030F0902030302020204" pitchFamily="66" charset="0"/>
              </a:rPr>
              <a:t> of known public health significance that can grow in food held at a </a:t>
            </a:r>
            <a:r>
              <a:rPr lang="en-US" sz="8000" b="1" dirty="0">
                <a:latin typeface="Comic Sans MS" panose="030F0902030302020204" pitchFamily="66" charset="0"/>
              </a:rPr>
              <a:t>temp</a:t>
            </a:r>
            <a:r>
              <a:rPr lang="en-US" sz="8000" dirty="0">
                <a:latin typeface="Comic Sans MS" panose="030F0902030302020204" pitchFamily="66" charset="0"/>
              </a:rPr>
              <a:t> during distribution and storage.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When present in food, pathogens are in small numbers. Process design should minimize risk of disease transmission by food.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Temp/time- only variables used to optimize and achieve the  goal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Once a thermal process is designed- should be </a:t>
            </a:r>
            <a:r>
              <a:rPr lang="en-US" sz="8000" b="1" dirty="0">
                <a:latin typeface="Comic Sans MS" panose="030F0902030302020204" pitchFamily="66" charset="0"/>
              </a:rPr>
              <a:t>validated</a:t>
            </a:r>
            <a:r>
              <a:rPr lang="en-US" sz="8000" dirty="0">
                <a:latin typeface="Comic Sans MS" panose="030F0902030302020204" pitchFamily="66" charset="0"/>
              </a:rPr>
              <a:t>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Validation is by </a:t>
            </a:r>
            <a:r>
              <a:rPr lang="en-US" sz="8000" b="1" dirty="0">
                <a:latin typeface="Comic Sans MS" panose="030F0902030302020204" pitchFamily="66" charset="0"/>
              </a:rPr>
              <a:t>inoculating food with pathogen of concern</a:t>
            </a:r>
            <a:r>
              <a:rPr lang="en-US" sz="8000" dirty="0">
                <a:latin typeface="Comic Sans MS" panose="030F0902030302020204" pitchFamily="66" charset="0"/>
              </a:rPr>
              <a:t> at predetermined temp/time and determine if treatment achieves the desired pasteurization/sterilization, then </a:t>
            </a:r>
            <a:r>
              <a:rPr lang="en-US" sz="8000" b="1" dirty="0">
                <a:latin typeface="Comic Sans MS" panose="030F0902030302020204" pitchFamily="66" charset="0"/>
              </a:rPr>
              <a:t>monitored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9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00C63-31B1-C845-AAE9-2A510D8FD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Pathogens of Concern and Biological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A208B-2D2D-B14E-AB06-BB0B27A44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Food preservation by high </a:t>
            </a:r>
            <a:r>
              <a:rPr lang="en-US" sz="8000" b="1" dirty="0">
                <a:latin typeface="Comic Sans MS" panose="030F0902030302020204" pitchFamily="66" charset="0"/>
              </a:rPr>
              <a:t>T</a:t>
            </a:r>
            <a:r>
              <a:rPr lang="en-US" sz="8000" dirty="0">
                <a:latin typeface="Comic Sans MS" panose="030F0902030302020204" pitchFamily="66" charset="0"/>
              </a:rPr>
              <a:t> is lethal to all life forms in food.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Commercial thermal processes are </a:t>
            </a:r>
            <a:r>
              <a:rPr lang="en-US" sz="8000" b="1" dirty="0">
                <a:latin typeface="Comic Sans MS" panose="030F0902030302020204" pitchFamily="66" charset="0"/>
              </a:rPr>
              <a:t>severe enough </a:t>
            </a:r>
            <a:r>
              <a:rPr lang="en-US" sz="8000" dirty="0">
                <a:latin typeface="Comic Sans MS" panose="030F0902030302020204" pitchFamily="66" charset="0"/>
              </a:rPr>
              <a:t>to protect product from spoilage and consumers from pathogens of concern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Excessive heating- avoided to minimize product quality damage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b="1" dirty="0">
                <a:latin typeface="Comic Sans MS" panose="030F0902030302020204" pitchFamily="66" charset="0"/>
              </a:rPr>
              <a:t>A pathogen of concern -</a:t>
            </a:r>
            <a:r>
              <a:rPr lang="en-US" sz="8000" dirty="0">
                <a:latin typeface="Comic Sans MS" panose="030F0902030302020204" pitchFamily="66" charset="0"/>
              </a:rPr>
              <a:t>a microorganism with known history of causing a disease transmitted by the product- Examples: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enterohemorrhagic </a:t>
            </a:r>
            <a:r>
              <a:rPr lang="en-US" sz="8000" i="1" dirty="0">
                <a:latin typeface="Comic Sans MS" panose="030F0902030302020204" pitchFamily="66" charset="0"/>
              </a:rPr>
              <a:t>E. coli </a:t>
            </a:r>
            <a:r>
              <a:rPr lang="en-US" sz="8000" dirty="0">
                <a:latin typeface="Comic Sans MS" panose="030F0902030302020204" pitchFamily="66" charset="0"/>
              </a:rPr>
              <a:t>in fruit juices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i="1" dirty="0">
                <a:latin typeface="Comic Sans MS" panose="030F0902030302020204" pitchFamily="66" charset="0"/>
              </a:rPr>
              <a:t>Salmonella enterica </a:t>
            </a:r>
            <a:r>
              <a:rPr lang="en-US" sz="8000" dirty="0">
                <a:latin typeface="Comic Sans MS" panose="030F0902030302020204" pitchFamily="66" charset="0"/>
              </a:rPr>
              <a:t>serovar Enteritidis in liquid eggs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i="1" dirty="0">
                <a:latin typeface="Comic Sans MS" panose="030F0902030302020204" pitchFamily="66" charset="0"/>
              </a:rPr>
              <a:t>Listeria monocytogenes </a:t>
            </a:r>
            <a:r>
              <a:rPr lang="en-US" sz="8000" dirty="0">
                <a:latin typeface="Comic Sans MS" panose="030F0902030302020204" pitchFamily="66" charset="0"/>
              </a:rPr>
              <a:t>in milk and ready-to-eat meat.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The products are pasteurized to eliminate risk of transmission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Thermal commercial sterilization - a heat-intensive treatment that targets </a:t>
            </a:r>
            <a:r>
              <a:rPr lang="en-US" sz="8000" b="1" i="1" dirty="0">
                <a:latin typeface="Comic Sans MS" panose="030F0902030302020204" pitchFamily="66" charset="0"/>
              </a:rPr>
              <a:t>Clostridium botulinum </a:t>
            </a:r>
            <a:r>
              <a:rPr lang="en-US" sz="8000" b="1" dirty="0">
                <a:latin typeface="Comic Sans MS" panose="030F0902030302020204" pitchFamily="66" charset="0"/>
              </a:rPr>
              <a:t>spores</a:t>
            </a:r>
            <a:r>
              <a:rPr lang="en-US" sz="8000" dirty="0">
                <a:latin typeface="Comic Sans MS" panose="030F0902030302020204" pitchFamily="66" charset="0"/>
              </a:rPr>
              <a:t>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spores of </a:t>
            </a:r>
            <a:r>
              <a:rPr lang="en-US" sz="8000" i="1" dirty="0">
                <a:latin typeface="Comic Sans MS" panose="030F0902030302020204" pitchFamily="66" charset="0"/>
              </a:rPr>
              <a:t>C. botulinum </a:t>
            </a:r>
            <a:r>
              <a:rPr lang="en-US" sz="8000" dirty="0">
                <a:latin typeface="Comic Sans MS" panose="030F0902030302020204" pitchFamily="66" charset="0"/>
              </a:rPr>
              <a:t>are </a:t>
            </a:r>
            <a:r>
              <a:rPr lang="en-US" sz="8000" b="1" dirty="0">
                <a:latin typeface="Comic Sans MS" panose="030F0902030302020204" pitchFamily="66" charset="0"/>
              </a:rPr>
              <a:t>the pathogen of concern </a:t>
            </a:r>
            <a:r>
              <a:rPr lang="en-US" sz="8000" dirty="0">
                <a:latin typeface="Comic Sans MS" panose="030F0902030302020204" pitchFamily="66" charset="0"/>
              </a:rPr>
              <a:t>in most sterilization processes.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20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1390C-1501-AF4B-8D91-1057AD170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Kinetics of Microbial Death by Heat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9BD84-5533-4644-898E-0C89918AE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>
                <a:latin typeface="Comic Sans MS" panose="030F0902030302020204" pitchFamily="66" charset="0"/>
              </a:rPr>
              <a:t>Temp/time are major parameters for a thermal process </a:t>
            </a:r>
          </a:p>
          <a:p>
            <a:r>
              <a:rPr lang="en-US" sz="2600" dirty="0">
                <a:latin typeface="Comic Sans MS" panose="030F0902030302020204" pitchFamily="66" charset="0"/>
              </a:rPr>
              <a:t>Need to determine heating time, at a specified temperature  to process food effectively. </a:t>
            </a:r>
          </a:p>
          <a:p>
            <a:r>
              <a:rPr lang="en-US" sz="2600" dirty="0">
                <a:latin typeface="Comic Sans MS" panose="030F0902030302020204" pitchFamily="66" charset="0"/>
              </a:rPr>
              <a:t>Kinetics of microbial inactivation, at a given temp, are determined by observing the decline in population survivors during heating time. </a:t>
            </a:r>
          </a:p>
          <a:p>
            <a:r>
              <a:rPr lang="en-US" sz="2600" dirty="0">
                <a:latin typeface="Comic Sans MS" panose="030F0902030302020204" pitchFamily="66" charset="0"/>
              </a:rPr>
              <a:t>These observations are described in survivor plots that show the </a:t>
            </a:r>
            <a:r>
              <a:rPr lang="en-US" sz="2600" b="1" dirty="0">
                <a:latin typeface="Comic Sans MS" panose="030F0902030302020204" pitchFamily="66" charset="0"/>
              </a:rPr>
              <a:t>log nature of population </a:t>
            </a:r>
            <a:r>
              <a:rPr lang="en-US" sz="2600" dirty="0">
                <a:latin typeface="Comic Sans MS" panose="030F0902030302020204" pitchFamily="66" charset="0"/>
              </a:rPr>
              <a:t>inactivation over time </a:t>
            </a:r>
          </a:p>
          <a:p>
            <a:r>
              <a:rPr lang="en-US" sz="2600" dirty="0">
                <a:latin typeface="Comic Sans MS" panose="030F0902030302020204" pitchFamily="66" charset="0"/>
              </a:rPr>
              <a:t>Survivor plots are linear which makes it possible to measure the death rate or the </a:t>
            </a:r>
            <a:r>
              <a:rPr lang="en-US" sz="2600" b="1" dirty="0">
                <a:latin typeface="Comic Sans MS" panose="030F0902030302020204" pitchFamily="66" charset="0"/>
              </a:rPr>
              <a:t>decimal reduction time (</a:t>
            </a:r>
            <a:r>
              <a:rPr lang="en-US" sz="2600" b="1" i="1" dirty="0">
                <a:latin typeface="Comic Sans MS" panose="030F0902030302020204" pitchFamily="66" charset="0"/>
              </a:rPr>
              <a:t>D </a:t>
            </a:r>
            <a:r>
              <a:rPr lang="en-US" sz="2600" b="1" dirty="0">
                <a:latin typeface="Comic Sans MS" panose="030F0902030302020204" pitchFamily="66" charset="0"/>
              </a:rPr>
              <a:t>value</a:t>
            </a:r>
            <a:r>
              <a:rPr lang="en-US" sz="2600" dirty="0">
                <a:latin typeface="Comic Sans MS" panose="030F0902030302020204" pitchFamily="66" charset="0"/>
              </a:rPr>
              <a:t>) </a:t>
            </a:r>
          </a:p>
          <a:p>
            <a:r>
              <a:rPr lang="en-US" sz="2600" dirty="0">
                <a:latin typeface="Comic Sans MS" panose="030F0902030302020204" pitchFamily="66" charset="0"/>
              </a:rPr>
              <a:t> </a:t>
            </a:r>
            <a:r>
              <a:rPr lang="en-US" sz="2600" i="1" dirty="0">
                <a:latin typeface="Comic Sans MS" panose="030F0902030302020204" pitchFamily="66" charset="0"/>
              </a:rPr>
              <a:t>D </a:t>
            </a:r>
            <a:r>
              <a:rPr lang="en-US" sz="2600" dirty="0">
                <a:latin typeface="Comic Sans MS" panose="030F0902030302020204" pitchFamily="66" charset="0"/>
              </a:rPr>
              <a:t>value (</a:t>
            </a:r>
            <a:r>
              <a:rPr lang="en-US" sz="2600" i="1" dirty="0">
                <a:latin typeface="Comic Sans MS" panose="030F0902030302020204" pitchFamily="66" charset="0"/>
              </a:rPr>
              <a:t>DT</a:t>
            </a:r>
            <a:r>
              <a:rPr lang="en-US" sz="2600" dirty="0">
                <a:latin typeface="Comic Sans MS" panose="030F0902030302020204" pitchFamily="66" charset="0"/>
              </a:rPr>
              <a:t>) is the time for a 10-fold (1-log) reduction in the number of survivors of a microorganism at a specified temp</a:t>
            </a:r>
            <a:endParaRPr lang="en-US" sz="2600" i="1" dirty="0">
              <a:latin typeface="Comic Sans MS" panose="030F0902030302020204" pitchFamily="66" charset="0"/>
            </a:endParaRPr>
          </a:p>
          <a:p>
            <a:r>
              <a:rPr lang="en-US" sz="2600" dirty="0">
                <a:latin typeface="Comic Sans MS" panose="030F0902030302020204" pitchFamily="66" charset="0"/>
              </a:rPr>
              <a:t>The greater the </a:t>
            </a:r>
            <a:r>
              <a:rPr lang="en-US" sz="2600" i="1" dirty="0">
                <a:latin typeface="Comic Sans MS" panose="030F0902030302020204" pitchFamily="66" charset="0"/>
              </a:rPr>
              <a:t>D </a:t>
            </a:r>
            <a:r>
              <a:rPr lang="en-US" sz="2600" dirty="0">
                <a:latin typeface="Comic Sans MS" panose="030F0902030302020204" pitchFamily="66" charset="0"/>
              </a:rPr>
              <a:t>value at a given temp, the more resistant the microorganism to heat. Mathematically, </a:t>
            </a:r>
            <a:r>
              <a:rPr lang="en-US" sz="2600" i="1" dirty="0">
                <a:latin typeface="Comic Sans MS" panose="030F0902030302020204" pitchFamily="66" charset="0"/>
              </a:rPr>
              <a:t>DT </a:t>
            </a:r>
            <a:r>
              <a:rPr lang="en-US" sz="2600" dirty="0">
                <a:latin typeface="Comic Sans MS" panose="030F0902030302020204" pitchFamily="66" charset="0"/>
              </a:rPr>
              <a:t>can be expressed as: </a:t>
            </a:r>
          </a:p>
          <a:p>
            <a:r>
              <a:rPr lang="en-US" dirty="0"/>
              <a:t>D</a:t>
            </a:r>
            <a:r>
              <a:rPr lang="en-US" baseline="-25000" dirty="0"/>
              <a:t>T  </a:t>
            </a:r>
            <a:r>
              <a:rPr lang="en-US" dirty="0"/>
              <a:t> = 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dirty="0">
                <a:latin typeface="Comic Sans MS" panose="030F0902030302020204" pitchFamily="66" charset="0"/>
              </a:rPr>
              <a:t>T/Log N</a:t>
            </a:r>
            <a:r>
              <a:rPr lang="en-US" baseline="-25000" dirty="0">
                <a:latin typeface="Comic Sans MS" panose="030F0902030302020204" pitchFamily="66" charset="0"/>
              </a:rPr>
              <a:t>F</a:t>
            </a:r>
            <a:r>
              <a:rPr lang="en-US" dirty="0">
                <a:latin typeface="Comic Sans MS" panose="030F0902030302020204" pitchFamily="66" charset="0"/>
              </a:rPr>
              <a:t> – Log N</a:t>
            </a:r>
            <a:r>
              <a:rPr lang="en-US" baseline="-25000" dirty="0">
                <a:latin typeface="Comic Sans MS" panose="030F0902030302020204" pitchFamily="66" charset="0"/>
              </a:rPr>
              <a:t>0</a:t>
            </a:r>
          </a:p>
          <a:p>
            <a:r>
              <a:rPr lang="en-US" dirty="0">
                <a:latin typeface="Comic Sans MS" panose="030F0902030302020204" pitchFamily="66" charset="0"/>
              </a:rPr>
              <a:t>D</a:t>
            </a:r>
            <a:r>
              <a:rPr lang="en-US" baseline="-25000" dirty="0">
                <a:latin typeface="Comic Sans MS" panose="030F0902030302020204" pitchFamily="66" charset="0"/>
              </a:rPr>
              <a:t>T</a:t>
            </a:r>
            <a:r>
              <a:rPr lang="en-US" dirty="0">
                <a:latin typeface="Comic Sans MS" panose="030F0902030302020204" pitchFamily="66" charset="0"/>
              </a:rPr>
              <a:t> = -1/slope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16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2453</Words>
  <Application>Microsoft Macintosh PowerPoint</Application>
  <PresentationFormat>On-screen Show (4:3)</PresentationFormat>
  <Paragraphs>259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Comic Sans MS</vt:lpstr>
      <vt:lpstr>Symbol</vt:lpstr>
      <vt:lpstr>Office Theme</vt:lpstr>
      <vt:lpstr>Physical Methods Of Food  Preservation</vt:lpstr>
      <vt:lpstr>Control by Heat</vt:lpstr>
      <vt:lpstr>Control by Heat</vt:lpstr>
      <vt:lpstr>Preservation methods</vt:lpstr>
      <vt:lpstr>Preservation methods</vt:lpstr>
      <vt:lpstr>Preservation by High Temperatures</vt:lpstr>
      <vt:lpstr>Thermal Process Development, Validation, and Monitoring</vt:lpstr>
      <vt:lpstr>Pathogens of Concern and Biological Indicators</vt:lpstr>
      <vt:lpstr>Kinetics of Microbial Death by Heat</vt:lpstr>
      <vt:lpstr>Kinetics of Microbial Death by Heat</vt:lpstr>
      <vt:lpstr>Kinetics of Microbial Death by Heat</vt:lpstr>
      <vt:lpstr>Decimal Reduction Time (D-value)</vt:lpstr>
      <vt:lpstr>Calculations of the D value</vt:lpstr>
      <vt:lpstr>Calculations of the D value</vt:lpstr>
      <vt:lpstr>Calculations of the D value</vt:lpstr>
      <vt:lpstr>Calculations of the D value</vt:lpstr>
      <vt:lpstr>Resistance of Microorganisms to Heat </vt:lpstr>
      <vt:lpstr>Pasteurization</vt:lpstr>
      <vt:lpstr>PowerPoint Presentation</vt:lpstr>
      <vt:lpstr>Control by Low Temperature</vt:lpstr>
      <vt:lpstr>Preservation by Low Temperature</vt:lpstr>
      <vt:lpstr>Low Temperature Preservation  </vt:lpstr>
      <vt:lpstr>Chilling</vt:lpstr>
      <vt:lpstr>PowerPoint Presentation</vt:lpstr>
      <vt:lpstr>Mechanisms of Cold induced inactivation</vt:lpstr>
      <vt:lpstr>Mechanisms of Cold induced inactivation</vt:lpstr>
      <vt:lpstr>Mechanisms of Cold induced inactivation</vt:lpstr>
      <vt:lpstr>Freeze-Drying</vt:lpstr>
      <vt:lpstr>Freeze-Drying</vt:lpstr>
    </vt:vector>
  </TitlesOfParts>
  <Company>BZU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Preservation</dc:title>
  <dc:creator>Support</dc:creator>
  <cp:lastModifiedBy>Mohammad A Farraj</cp:lastModifiedBy>
  <cp:revision>121</cp:revision>
  <dcterms:created xsi:type="dcterms:W3CDTF">2012-12-13T16:52:15Z</dcterms:created>
  <dcterms:modified xsi:type="dcterms:W3CDTF">2021-01-22T07:02:01Z</dcterms:modified>
</cp:coreProperties>
</file>