
<file path=[Content_Types].xml><?xml version="1.0" encoding="utf-8"?>
<Types xmlns="http://schemas.openxmlformats.org/package/2006/content-types">
  <Default ContentType="image/jpeg" Extension="jpg"/>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39" roundtripDataSignature="AMtx7mg8DD6U/46ziyN2C4DH71JMBqlI4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customschemas.google.com/relationships/presentationmetadata" Target="metadata"/><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5" name="Google Shape;195;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196" name="Google Shape;196;p1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2" name="Google Shape;202;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203" name="Google Shape;203;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9" name="Google Shape;209;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5" name="Google Shape;215;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1" name="Google Shape;241;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7" name="Google Shape;247;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3" name="Google Shape;253;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9" name="Google Shape;259;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5" name="Google Shape;265;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5"/>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3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4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44"/>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4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4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4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45"/>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45"/>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4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4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4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3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3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3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38"/>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3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3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3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3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3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3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3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3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4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4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4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4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4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4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4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4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4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4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4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4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43"/>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4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4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4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4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jpg"/><Relationship Id="rId4" Type="http://schemas.openxmlformats.org/officeDocument/2006/relationships/image" Target="../media/image3.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a:t>Control by Irradiation</a:t>
            </a:r>
            <a:endParaRPr/>
          </a:p>
        </p:txBody>
      </p:sp>
      <p:sp>
        <p:nvSpPr>
          <p:cNvPr id="89" name="Google Shape;89;p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n-US"/>
              <a:t>Chapter 38</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Preservation by ionizing irradiation</a:t>
            </a:r>
            <a:br>
              <a:rPr lang="en-US" sz="2800">
                <a:latin typeface="Comic Sans MS"/>
                <a:ea typeface="Comic Sans MS"/>
                <a:cs typeface="Comic Sans MS"/>
                <a:sym typeface="Comic Sans MS"/>
              </a:rPr>
            </a:br>
            <a:r>
              <a:rPr lang="en-US" sz="2800">
                <a:latin typeface="Comic Sans MS"/>
                <a:ea typeface="Comic Sans MS"/>
                <a:cs typeface="Comic Sans MS"/>
                <a:sym typeface="Comic Sans MS"/>
              </a:rPr>
              <a:t>Irradiation Dose and Treatment Efficacy</a:t>
            </a:r>
            <a:endParaRPr/>
          </a:p>
        </p:txBody>
      </p:sp>
      <p:sp>
        <p:nvSpPr>
          <p:cNvPr id="144" name="Google Shape;144;p10"/>
          <p:cNvSpPr txBox="1"/>
          <p:nvPr>
            <p:ph idx="1" type="body"/>
          </p:nvPr>
        </p:nvSpPr>
        <p:spPr>
          <a:xfrm>
            <a:off x="457200" y="1600200"/>
            <a:ext cx="8458200" cy="4983162"/>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000"/>
              <a:buChar char="•"/>
            </a:pPr>
            <a:r>
              <a:rPr lang="en-US" sz="2000">
                <a:latin typeface="Comic Sans MS"/>
                <a:ea typeface="Comic Sans MS"/>
                <a:cs typeface="Comic Sans MS"/>
                <a:sym typeface="Comic Sans MS"/>
              </a:rPr>
              <a:t>Unit dose of irradiation is the G</a:t>
            </a:r>
            <a:r>
              <a:rPr b="1" lang="en-US" sz="2000">
                <a:latin typeface="Comic Sans MS"/>
                <a:ea typeface="Comic Sans MS"/>
                <a:cs typeface="Comic Sans MS"/>
                <a:sym typeface="Comic Sans MS"/>
              </a:rPr>
              <a:t>ray (Gy)</a:t>
            </a:r>
            <a:endParaRPr/>
          </a:p>
          <a:p>
            <a:pPr indent="-285750" lvl="1" marL="742950" rtl="0" algn="l">
              <a:spcBef>
                <a:spcPts val="400"/>
              </a:spcBef>
              <a:spcAft>
                <a:spcPts val="0"/>
              </a:spcAft>
              <a:buClr>
                <a:schemeClr val="dk1"/>
              </a:buClr>
              <a:buSzPts val="2000"/>
              <a:buChar char="–"/>
            </a:pPr>
            <a:r>
              <a:rPr b="1" lang="en-US" sz="2000">
                <a:latin typeface="Comic Sans MS"/>
                <a:ea typeface="Comic Sans MS"/>
                <a:cs typeface="Comic Sans MS"/>
                <a:sym typeface="Comic Sans MS"/>
              </a:rPr>
              <a:t>1 Gy</a:t>
            </a:r>
            <a:r>
              <a:rPr lang="en-US" sz="2000">
                <a:latin typeface="Comic Sans MS"/>
                <a:ea typeface="Comic Sans MS"/>
                <a:cs typeface="Comic Sans MS"/>
                <a:sym typeface="Comic Sans MS"/>
              </a:rPr>
              <a:t>: quantity of ionizing radiation emitted when </a:t>
            </a:r>
            <a:r>
              <a:rPr b="1" lang="en-US" sz="2000">
                <a:latin typeface="Comic Sans MS"/>
                <a:ea typeface="Comic Sans MS"/>
                <a:cs typeface="Comic Sans MS"/>
                <a:sym typeface="Comic Sans MS"/>
              </a:rPr>
              <a:t>1 kg</a:t>
            </a:r>
            <a:r>
              <a:rPr lang="en-US" sz="2000">
                <a:latin typeface="Comic Sans MS"/>
                <a:ea typeface="Comic Sans MS"/>
                <a:cs typeface="Comic Sans MS"/>
                <a:sym typeface="Comic Sans MS"/>
              </a:rPr>
              <a:t> of food absorbs the energy of </a:t>
            </a:r>
            <a:r>
              <a:rPr b="1" lang="en-US" sz="2000">
                <a:latin typeface="Comic Sans MS"/>
                <a:ea typeface="Comic Sans MS"/>
                <a:cs typeface="Comic Sans MS"/>
                <a:sym typeface="Comic Sans MS"/>
              </a:rPr>
              <a:t>1 joule</a:t>
            </a:r>
            <a:r>
              <a:rPr lang="en-US" sz="2000">
                <a:latin typeface="Comic Sans MS"/>
                <a:ea typeface="Comic Sans MS"/>
                <a:cs typeface="Comic Sans MS"/>
                <a:sym typeface="Comic Sans MS"/>
              </a:rPr>
              <a:t> </a:t>
            </a:r>
            <a:endParaRPr/>
          </a:p>
          <a:p>
            <a:pPr indent="-342900" lvl="0" marL="342900" rtl="0" algn="l">
              <a:spcBef>
                <a:spcPts val="400"/>
              </a:spcBef>
              <a:spcAft>
                <a:spcPts val="0"/>
              </a:spcAft>
              <a:buClr>
                <a:schemeClr val="dk1"/>
              </a:buClr>
              <a:buSzPts val="2000"/>
              <a:buChar char="•"/>
            </a:pPr>
            <a:r>
              <a:rPr lang="en-US" sz="2000">
                <a:latin typeface="Comic Sans MS"/>
                <a:ea typeface="Comic Sans MS"/>
                <a:cs typeface="Comic Sans MS"/>
                <a:sym typeface="Comic Sans MS"/>
              </a:rPr>
              <a:t>According to the international health and safety authorities:</a:t>
            </a:r>
            <a:endParaRPr/>
          </a:p>
          <a:p>
            <a:pPr indent="-285750" lvl="1" marL="742950" rtl="0" algn="l">
              <a:spcBef>
                <a:spcPts val="400"/>
              </a:spcBef>
              <a:spcAft>
                <a:spcPts val="0"/>
              </a:spcAft>
              <a:buClr>
                <a:schemeClr val="dk1"/>
              </a:buClr>
              <a:buSzPts val="2000"/>
              <a:buChar char="–"/>
            </a:pPr>
            <a:r>
              <a:rPr b="1" lang="en-US" sz="2000">
                <a:latin typeface="Comic Sans MS"/>
                <a:ea typeface="Comic Sans MS"/>
                <a:cs typeface="Comic Sans MS"/>
                <a:sym typeface="Comic Sans MS"/>
              </a:rPr>
              <a:t>foods irradiated to </a:t>
            </a:r>
            <a:r>
              <a:rPr lang="en-US" sz="2000" u="sng">
                <a:latin typeface="Comic Sans MS"/>
                <a:ea typeface="Comic Sans MS"/>
                <a:cs typeface="Comic Sans MS"/>
                <a:sym typeface="Comic Sans MS"/>
              </a:rPr>
              <a:t>&lt;</a:t>
            </a:r>
            <a:r>
              <a:rPr b="1" lang="en-US" sz="2000">
                <a:latin typeface="Comic Sans MS"/>
                <a:ea typeface="Comic Sans MS"/>
                <a:cs typeface="Comic Sans MS"/>
                <a:sym typeface="Comic Sans MS"/>
              </a:rPr>
              <a:t> 10,000 Gy (10 kGy)- dose is safe</a:t>
            </a:r>
            <a:endParaRPr/>
          </a:p>
          <a:p>
            <a:pPr indent="-342900" lvl="0" marL="342900" rtl="0" algn="l">
              <a:spcBef>
                <a:spcPts val="400"/>
              </a:spcBef>
              <a:spcAft>
                <a:spcPts val="0"/>
              </a:spcAft>
              <a:buClr>
                <a:schemeClr val="dk1"/>
              </a:buClr>
              <a:buSzPts val="2000"/>
              <a:buChar char="•"/>
            </a:pPr>
            <a:r>
              <a:rPr b="1" lang="en-US" sz="2000">
                <a:latin typeface="Comic Sans MS"/>
                <a:ea typeface="Comic Sans MS"/>
                <a:cs typeface="Comic Sans MS"/>
                <a:sym typeface="Comic Sans MS"/>
              </a:rPr>
              <a:t>Sensitivity</a:t>
            </a:r>
            <a:r>
              <a:rPr lang="en-US" sz="2000">
                <a:latin typeface="Comic Sans MS"/>
                <a:ea typeface="Comic Sans MS"/>
                <a:cs typeface="Comic Sans MS"/>
                <a:sym typeface="Comic Sans MS"/>
              </a:rPr>
              <a:t> of organisms</a:t>
            </a:r>
            <a:r>
              <a:rPr b="1" lang="en-US" sz="2000">
                <a:latin typeface="Comic Sans MS"/>
                <a:ea typeface="Comic Sans MS"/>
                <a:cs typeface="Comic Sans MS"/>
                <a:sym typeface="Comic Sans MS"/>
              </a:rPr>
              <a:t> to irradiation dose is a function of size and water content</a:t>
            </a:r>
            <a:endParaRPr/>
          </a:p>
          <a:p>
            <a:pPr indent="-342900" lvl="0" marL="342900" rtl="0" algn="l">
              <a:spcBef>
                <a:spcPts val="400"/>
              </a:spcBef>
              <a:spcAft>
                <a:spcPts val="0"/>
              </a:spcAft>
              <a:buClr>
                <a:schemeClr val="dk1"/>
              </a:buClr>
              <a:buSzPts val="2000"/>
              <a:buChar char="•"/>
            </a:pPr>
            <a:r>
              <a:rPr lang="en-US" sz="2000">
                <a:latin typeface="Comic Sans MS"/>
                <a:ea typeface="Comic Sans MS"/>
                <a:cs typeface="Comic Sans MS"/>
                <a:sym typeface="Comic Sans MS"/>
              </a:rPr>
              <a:t>~lethal dose levels for  some organisms:</a:t>
            </a:r>
            <a:endParaRPr/>
          </a:p>
          <a:p>
            <a:pPr indent="-285750" lvl="1" marL="742950" rtl="0" algn="l">
              <a:spcBef>
                <a:spcPts val="360"/>
              </a:spcBef>
              <a:spcAft>
                <a:spcPts val="0"/>
              </a:spcAft>
              <a:buClr>
                <a:schemeClr val="dk1"/>
              </a:buClr>
              <a:buSzPts val="1800"/>
              <a:buChar char="–"/>
            </a:pPr>
            <a:r>
              <a:rPr b="1" lang="en-US" sz="1800">
                <a:latin typeface="Comic Sans MS"/>
                <a:ea typeface="Comic Sans MS"/>
                <a:cs typeface="Comic Sans MS"/>
                <a:sym typeface="Comic Sans MS"/>
              </a:rPr>
              <a:t>Low dose: &lt;1 kGy-</a:t>
            </a:r>
            <a:r>
              <a:rPr lang="en-US" sz="1800">
                <a:latin typeface="Comic Sans MS"/>
                <a:ea typeface="Comic Sans MS"/>
                <a:cs typeface="Comic Sans MS"/>
                <a:sym typeface="Comic Sans MS"/>
              </a:rPr>
              <a:t> control </a:t>
            </a:r>
            <a:r>
              <a:rPr b="1" lang="en-US" sz="1800">
                <a:latin typeface="Comic Sans MS"/>
                <a:ea typeface="Comic Sans MS"/>
                <a:cs typeface="Comic Sans MS"/>
                <a:sym typeface="Comic Sans MS"/>
              </a:rPr>
              <a:t>insects</a:t>
            </a:r>
            <a:r>
              <a:rPr lang="en-US" sz="1800">
                <a:latin typeface="Comic Sans MS"/>
                <a:ea typeface="Comic Sans MS"/>
                <a:cs typeface="Comic Sans MS"/>
                <a:sym typeface="Comic Sans MS"/>
              </a:rPr>
              <a:t> in fruits/veg, </a:t>
            </a:r>
            <a:r>
              <a:rPr b="1" lang="en-US" sz="1800">
                <a:latin typeface="Comic Sans MS"/>
                <a:ea typeface="Comic Sans MS"/>
                <a:cs typeface="Comic Sans MS"/>
                <a:sym typeface="Comic Sans MS"/>
              </a:rPr>
              <a:t>parasites</a:t>
            </a:r>
            <a:r>
              <a:rPr lang="en-US" sz="1800">
                <a:latin typeface="Comic Sans MS"/>
                <a:ea typeface="Comic Sans MS"/>
                <a:cs typeface="Comic Sans MS"/>
                <a:sym typeface="Comic Sans MS"/>
              </a:rPr>
              <a:t> in meat/fish</a:t>
            </a:r>
            <a:endParaRPr/>
          </a:p>
          <a:p>
            <a:pPr indent="-285750" lvl="1" marL="742950" rtl="0" algn="l">
              <a:spcBef>
                <a:spcPts val="360"/>
              </a:spcBef>
              <a:spcAft>
                <a:spcPts val="0"/>
              </a:spcAft>
              <a:buClr>
                <a:schemeClr val="dk1"/>
              </a:buClr>
              <a:buSzPts val="1800"/>
              <a:buChar char="–"/>
            </a:pPr>
            <a:r>
              <a:rPr b="1" lang="en-US" sz="1800">
                <a:latin typeface="Comic Sans MS"/>
                <a:ea typeface="Comic Sans MS"/>
                <a:cs typeface="Comic Sans MS"/>
                <a:sym typeface="Comic Sans MS"/>
              </a:rPr>
              <a:t>Medium dose: 1-10 kGy,</a:t>
            </a:r>
            <a:r>
              <a:rPr lang="en-US" sz="1800">
                <a:latin typeface="Comic Sans MS"/>
                <a:ea typeface="Comic Sans MS"/>
                <a:cs typeface="Comic Sans MS"/>
                <a:sym typeface="Comic Sans MS"/>
              </a:rPr>
              <a:t> control foodborne pathogens, extend safety and stability of refrigerated food (molds, yeasts, bacteria) </a:t>
            </a:r>
            <a:endParaRPr/>
          </a:p>
          <a:p>
            <a:pPr indent="-285750" lvl="1" marL="742950" rtl="0" algn="l">
              <a:spcBef>
                <a:spcPts val="360"/>
              </a:spcBef>
              <a:spcAft>
                <a:spcPts val="0"/>
              </a:spcAft>
              <a:buClr>
                <a:schemeClr val="dk1"/>
              </a:buClr>
              <a:buSzPts val="1800"/>
              <a:buChar char="–"/>
            </a:pPr>
            <a:r>
              <a:rPr b="1" lang="en-US" sz="1800">
                <a:latin typeface="Comic Sans MS"/>
                <a:ea typeface="Comic Sans MS"/>
                <a:cs typeface="Comic Sans MS"/>
                <a:sym typeface="Comic Sans MS"/>
              </a:rPr>
              <a:t>High dose:&gt; 10 kGy</a:t>
            </a:r>
            <a:r>
              <a:rPr lang="en-US" sz="1800">
                <a:latin typeface="Comic Sans MS"/>
                <a:ea typeface="Comic Sans MS"/>
                <a:cs typeface="Comic Sans MS"/>
                <a:sym typeface="Comic Sans MS"/>
              </a:rPr>
              <a:t>, destry bacterial </a:t>
            </a:r>
            <a:r>
              <a:rPr b="1" lang="en-US" sz="1800">
                <a:latin typeface="Comic Sans MS"/>
                <a:ea typeface="Comic Sans MS"/>
                <a:cs typeface="Comic Sans MS"/>
                <a:sym typeface="Comic Sans MS"/>
              </a:rPr>
              <a:t>spores</a:t>
            </a:r>
            <a:r>
              <a:rPr lang="en-US" sz="1800">
                <a:latin typeface="Comic Sans MS"/>
                <a:ea typeface="Comic Sans MS"/>
                <a:cs typeface="Comic Sans MS"/>
                <a:sym typeface="Comic Sans MS"/>
              </a:rPr>
              <a:t> </a:t>
            </a:r>
            <a:r>
              <a:rPr b="1" lang="en-US" sz="1800">
                <a:latin typeface="Comic Sans MS"/>
                <a:ea typeface="Comic Sans MS"/>
                <a:cs typeface="Comic Sans MS"/>
                <a:sym typeface="Comic Sans MS"/>
              </a:rPr>
              <a:t>(not safe in food</a:t>
            </a:r>
            <a:r>
              <a:rPr lang="en-US" sz="1800">
                <a:latin typeface="Comic Sans MS"/>
                <a:ea typeface="Comic Sans MS"/>
                <a:cs typeface="Comic Sans MS"/>
                <a:sym typeface="Comic Sans MS"/>
              </a:rPr>
              <a:t>), only in spices </a:t>
            </a:r>
            <a:endParaRPr/>
          </a:p>
          <a:p>
            <a:pPr indent="-342900" lvl="0" marL="342900" rtl="0" algn="l">
              <a:spcBef>
                <a:spcPts val="400"/>
              </a:spcBef>
              <a:spcAft>
                <a:spcPts val="0"/>
              </a:spcAft>
              <a:buClr>
                <a:schemeClr val="dk1"/>
              </a:buClr>
              <a:buSzPts val="2000"/>
              <a:buChar char="•"/>
            </a:pPr>
            <a:r>
              <a:rPr i="1" lang="en-US" sz="2000">
                <a:latin typeface="Comic Sans MS"/>
                <a:ea typeface="Comic Sans MS"/>
                <a:cs typeface="Comic Sans MS"/>
                <a:sym typeface="Comic Sans MS"/>
              </a:rPr>
              <a:t>CIo. Botulinum </a:t>
            </a:r>
            <a:r>
              <a:rPr lang="en-US" sz="2000">
                <a:latin typeface="Comic Sans MS"/>
                <a:ea typeface="Comic Sans MS"/>
                <a:cs typeface="Comic Sans MS"/>
                <a:sym typeface="Comic Sans MS"/>
              </a:rPr>
              <a:t>spores : 30-60 kGy, viruses 10-200 kGy</a:t>
            </a:r>
            <a:endParaRPr sz="2000">
              <a:latin typeface="Comic Sans MS"/>
              <a:ea typeface="Comic Sans MS"/>
              <a:cs typeface="Comic Sans MS"/>
              <a:sym typeface="Comic Sans MS"/>
            </a:endParaRPr>
          </a:p>
          <a:p>
            <a:pPr indent="-215900" lvl="0" marL="342900" rtl="0" algn="l">
              <a:spcBef>
                <a:spcPts val="400"/>
              </a:spcBef>
              <a:spcAft>
                <a:spcPts val="0"/>
              </a:spcAft>
              <a:buClr>
                <a:schemeClr val="dk1"/>
              </a:buClr>
              <a:buSzPts val="2000"/>
              <a:buNone/>
            </a:pPr>
            <a:r>
              <a:t/>
            </a: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Preservation by ionizing irradiation</a:t>
            </a:r>
            <a:br>
              <a:rPr lang="en-US" sz="2800">
                <a:latin typeface="Comic Sans MS"/>
                <a:ea typeface="Comic Sans MS"/>
                <a:cs typeface="Comic Sans MS"/>
                <a:sym typeface="Comic Sans MS"/>
              </a:rPr>
            </a:br>
            <a:r>
              <a:rPr lang="en-US" sz="2800">
                <a:latin typeface="Comic Sans MS"/>
                <a:ea typeface="Comic Sans MS"/>
                <a:cs typeface="Comic Sans MS"/>
                <a:sym typeface="Comic Sans MS"/>
              </a:rPr>
              <a:t>Irradiation Dose and Treatment Efficacy</a:t>
            </a:r>
            <a:endParaRPr/>
          </a:p>
        </p:txBody>
      </p:sp>
      <p:sp>
        <p:nvSpPr>
          <p:cNvPr id="150" name="Google Shape;150;p11"/>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rmAutofit/>
          </a:bodyPr>
          <a:lstStyle/>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dosage unit used for food irradiation is the kGy. </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When a microorganism is exposed to an increasing radiation dose, a logarithmic decrease in its population is observed</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similar to survivor plots in response to thermal treatments </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Similar to heat resistance - , the response of a microbial population to an irradiation dose can be represented by the decimal reduction dose (</a:t>
            </a:r>
            <a:r>
              <a:rPr i="1" lang="en-US" sz="2000">
                <a:latin typeface="Comic Sans MS"/>
                <a:ea typeface="Comic Sans MS"/>
                <a:cs typeface="Comic Sans MS"/>
                <a:sym typeface="Comic Sans MS"/>
              </a:rPr>
              <a:t>D</a:t>
            </a:r>
            <a:r>
              <a:rPr lang="en-US" sz="2000">
                <a:latin typeface="Comic Sans MS"/>
                <a:ea typeface="Comic Sans MS"/>
                <a:cs typeface="Comic Sans MS"/>
                <a:sym typeface="Comic Sans MS"/>
              </a:rPr>
              <a:t>kGy value), expressed in kGy units. </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When the dose- survival curve is a straight line, </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a:t>
            </a:r>
            <a:r>
              <a:rPr i="1" lang="en-US" sz="2000">
                <a:latin typeface="Comic Sans MS"/>
                <a:ea typeface="Comic Sans MS"/>
                <a:cs typeface="Comic Sans MS"/>
                <a:sym typeface="Comic Sans MS"/>
              </a:rPr>
              <a:t>D</a:t>
            </a:r>
            <a:r>
              <a:rPr lang="en-US" sz="2000">
                <a:latin typeface="Comic Sans MS"/>
                <a:ea typeface="Comic Sans MS"/>
                <a:cs typeface="Comic Sans MS"/>
                <a:sym typeface="Comic Sans MS"/>
              </a:rPr>
              <a:t>kGy = -1/slope </a:t>
            </a:r>
            <a:endParaRPr/>
          </a:p>
          <a:p>
            <a:pPr indent="-285750" lvl="1" marL="742950" rtl="0" algn="l">
              <a:lnSpc>
                <a:spcPct val="130000"/>
              </a:lnSpc>
              <a:spcBef>
                <a:spcPts val="0"/>
              </a:spcBef>
              <a:spcAft>
                <a:spcPts val="0"/>
              </a:spcAft>
              <a:buClr>
                <a:schemeClr val="dk1"/>
              </a:buClr>
              <a:buSzPts val="2000"/>
              <a:buChar char="–"/>
            </a:pPr>
            <a:r>
              <a:rPr i="1" lang="en-US" sz="2000">
                <a:latin typeface="Comic Sans MS"/>
                <a:ea typeface="Comic Sans MS"/>
                <a:cs typeface="Comic Sans MS"/>
                <a:sym typeface="Comic Sans MS"/>
              </a:rPr>
              <a:t>D</a:t>
            </a:r>
            <a:r>
              <a:rPr lang="en-US" sz="2000">
                <a:latin typeface="Comic Sans MS"/>
                <a:ea typeface="Comic Sans MS"/>
                <a:cs typeface="Comic Sans MS"/>
                <a:sym typeface="Comic Sans MS"/>
              </a:rPr>
              <a:t>kGy = Radiation Dose/ log</a:t>
            </a:r>
            <a:r>
              <a:rPr i="1" lang="en-US" sz="2000">
                <a:latin typeface="Comic Sans MS"/>
                <a:ea typeface="Comic Sans MS"/>
                <a:cs typeface="Comic Sans MS"/>
                <a:sym typeface="Comic Sans MS"/>
              </a:rPr>
              <a:t>N</a:t>
            </a:r>
            <a:r>
              <a:rPr lang="en-US" sz="2000">
                <a:latin typeface="Comic Sans MS"/>
                <a:ea typeface="Comic Sans MS"/>
                <a:cs typeface="Comic Sans MS"/>
                <a:sym typeface="Comic Sans MS"/>
              </a:rPr>
              <a:t>0 -log</a:t>
            </a:r>
            <a:r>
              <a:rPr i="1" lang="en-US" sz="2000">
                <a:latin typeface="Comic Sans MS"/>
                <a:ea typeface="Comic Sans MS"/>
                <a:cs typeface="Comic Sans MS"/>
                <a:sym typeface="Comic Sans MS"/>
              </a:rPr>
              <a:t>N </a:t>
            </a:r>
            <a:endParaRPr sz="2000">
              <a:latin typeface="Comic Sans MS"/>
              <a:ea typeface="Comic Sans MS"/>
              <a:cs typeface="Comic Sans MS"/>
              <a:sym typeface="Comic Sans MS"/>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where </a:t>
            </a:r>
            <a:r>
              <a:rPr i="1" lang="en-US" sz="2000">
                <a:latin typeface="Comic Sans MS"/>
                <a:ea typeface="Comic Sans MS"/>
                <a:cs typeface="Comic Sans MS"/>
                <a:sym typeface="Comic Sans MS"/>
              </a:rPr>
              <a:t>N</a:t>
            </a:r>
            <a:r>
              <a:rPr lang="en-US" sz="2000">
                <a:latin typeface="Comic Sans MS"/>
                <a:ea typeface="Comic Sans MS"/>
                <a:cs typeface="Comic Sans MS"/>
                <a:sym typeface="Comic Sans MS"/>
              </a:rPr>
              <a:t>0 is the initial microorganism population and </a:t>
            </a:r>
            <a:r>
              <a:rPr i="1" lang="en-US" sz="2000">
                <a:latin typeface="Comic Sans MS"/>
                <a:ea typeface="Comic Sans MS"/>
                <a:cs typeface="Comic Sans MS"/>
                <a:sym typeface="Comic Sans MS"/>
              </a:rPr>
              <a:t>N </a:t>
            </a:r>
            <a:r>
              <a:rPr lang="en-US" sz="2000">
                <a:latin typeface="Comic Sans MS"/>
                <a:ea typeface="Comic Sans MS"/>
                <a:cs typeface="Comic Sans MS"/>
                <a:sym typeface="Comic Sans MS"/>
              </a:rPr>
              <a:t>is the population surviving the radiation dose. </a:t>
            </a:r>
            <a:endParaRPr/>
          </a:p>
          <a:p>
            <a:pPr indent="-292100" lvl="0" marL="342900" rtl="0" algn="l">
              <a:lnSpc>
                <a:spcPct val="80000"/>
              </a:lnSpc>
              <a:spcBef>
                <a:spcPts val="160"/>
              </a:spcBef>
              <a:spcAft>
                <a:spcPts val="0"/>
              </a:spcAft>
              <a:buClr>
                <a:schemeClr val="dk1"/>
              </a:buClr>
              <a:buSzPts val="800"/>
              <a:buNone/>
            </a:pPr>
            <a:r>
              <a:t/>
            </a:r>
            <a:endParaRPr sz="8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Ionizing radiation</a:t>
            </a:r>
            <a:endParaRPr/>
          </a:p>
        </p:txBody>
      </p:sp>
      <p:sp>
        <p:nvSpPr>
          <p:cNvPr id="156" name="Google Shape;156;p1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200"/>
              <a:buChar char="•"/>
            </a:pPr>
            <a:r>
              <a:rPr lang="en-US" sz="2200">
                <a:latin typeface="Comic Sans MS"/>
                <a:ea typeface="Comic Sans MS"/>
                <a:cs typeface="Comic Sans MS"/>
                <a:sym typeface="Comic Sans MS"/>
              </a:rPr>
              <a:t>Microbial death by ionizing radiation depend on:</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the dose (strength and exposure time)</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microbial species,</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Environmental factors </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the </a:t>
            </a:r>
            <a:r>
              <a:rPr b="1" lang="en-US" sz="2200">
                <a:latin typeface="Comic Sans MS"/>
                <a:ea typeface="Comic Sans MS"/>
                <a:cs typeface="Comic Sans MS"/>
                <a:sym typeface="Comic Sans MS"/>
              </a:rPr>
              <a:t>D value</a:t>
            </a:r>
            <a:r>
              <a:rPr lang="en-US" sz="2200">
                <a:latin typeface="Comic Sans MS"/>
                <a:ea typeface="Comic Sans MS"/>
                <a:cs typeface="Comic Sans MS"/>
                <a:sym typeface="Comic Sans MS"/>
              </a:rPr>
              <a:t> (minutes to reduce</a:t>
            </a:r>
            <a:r>
              <a:rPr b="1" lang="en-US" sz="2200">
                <a:latin typeface="Comic Sans MS"/>
                <a:ea typeface="Comic Sans MS"/>
                <a:cs typeface="Comic Sans MS"/>
                <a:sym typeface="Comic Sans MS"/>
              </a:rPr>
              <a:t> cell viability</a:t>
            </a:r>
            <a:r>
              <a:rPr lang="en-US" sz="2200">
                <a:latin typeface="Comic Sans MS"/>
                <a:ea typeface="Comic Sans MS"/>
                <a:cs typeface="Comic Sans MS"/>
                <a:sym typeface="Comic Sans MS"/>
              </a:rPr>
              <a:t> by 1 log of a species in a population at a given exposure) can be determined</a:t>
            </a:r>
            <a:endParaRPr/>
          </a:p>
          <a:p>
            <a:pPr indent="-342900" lvl="0" marL="342900" rtl="0" algn="l">
              <a:spcBef>
                <a:spcPts val="440"/>
              </a:spcBef>
              <a:spcAft>
                <a:spcPts val="0"/>
              </a:spcAft>
              <a:buClr>
                <a:schemeClr val="dk1"/>
              </a:buClr>
              <a:buSzPts val="2200"/>
              <a:buChar char="•"/>
            </a:pPr>
            <a:r>
              <a:rPr lang="en-US" sz="2200">
                <a:latin typeface="Comic Sans MS"/>
                <a:ea typeface="Comic Sans MS"/>
                <a:cs typeface="Comic Sans MS"/>
                <a:sym typeface="Comic Sans MS"/>
              </a:rPr>
              <a:t>D-value can be used to determine the time necessary to reduce the population to a desirable level</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3"/>
          <p:cNvSpPr txBox="1"/>
          <p:nvPr>
            <p:ph type="title"/>
          </p:nvPr>
        </p:nvSpPr>
        <p:spPr>
          <a:xfrm>
            <a:off x="457200" y="274638"/>
            <a:ext cx="8229600" cy="4873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520"/>
              <a:buFont typeface="Comic Sans MS"/>
              <a:buNone/>
            </a:pPr>
            <a:r>
              <a:rPr lang="en-US" sz="2520">
                <a:latin typeface="Comic Sans MS"/>
                <a:ea typeface="Comic Sans MS"/>
                <a:cs typeface="Comic Sans MS"/>
                <a:sym typeface="Comic Sans MS"/>
              </a:rPr>
              <a:t>Objectives</a:t>
            </a:r>
            <a:endParaRPr/>
          </a:p>
        </p:txBody>
      </p:sp>
      <p:sp>
        <p:nvSpPr>
          <p:cNvPr id="162" name="Google Shape;162;p13"/>
          <p:cNvSpPr txBox="1"/>
          <p:nvPr>
            <p:ph idx="1" type="body"/>
          </p:nvPr>
        </p:nvSpPr>
        <p:spPr>
          <a:xfrm>
            <a:off x="457200" y="1676400"/>
            <a:ext cx="8229600" cy="4800600"/>
          </a:xfrm>
          <a:prstGeom prst="rect">
            <a:avLst/>
          </a:prstGeom>
          <a:noFill/>
          <a:ln>
            <a:noFill/>
          </a:ln>
        </p:spPr>
        <p:txBody>
          <a:bodyPr anchorCtr="0" anchor="t" bIns="45700" lIns="91425" spcFirstLastPara="1" rIns="91425" wrap="square" tIns="45700">
            <a:normAutofit/>
          </a:bodyPr>
          <a:lstStyle/>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Irradiation has </a:t>
            </a:r>
            <a:r>
              <a:rPr b="1" lang="en-US" sz="2000">
                <a:latin typeface="Comic Sans MS"/>
                <a:ea typeface="Comic Sans MS"/>
                <a:cs typeface="Comic Sans MS"/>
                <a:sym typeface="Comic Sans MS"/>
              </a:rPr>
              <a:t>destructive ionizing power</a:t>
            </a:r>
            <a:r>
              <a:rPr lang="en-US" sz="2000">
                <a:latin typeface="Comic Sans MS"/>
                <a:ea typeface="Comic Sans MS"/>
                <a:cs typeface="Comic Sans MS"/>
                <a:sym typeface="Comic Sans MS"/>
              </a:rPr>
              <a:t> on organisms in food</a:t>
            </a:r>
            <a:endParaRPr/>
          </a:p>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It can</a:t>
            </a:r>
            <a:r>
              <a:rPr b="1" lang="en-US" sz="2000">
                <a:latin typeface="Comic Sans MS"/>
                <a:ea typeface="Comic Sans MS"/>
                <a:cs typeface="Comic Sans MS"/>
                <a:sym typeface="Comic Sans MS"/>
              </a:rPr>
              <a:t> completely or partially</a:t>
            </a:r>
            <a:r>
              <a:rPr lang="en-US" sz="2000">
                <a:latin typeface="Comic Sans MS"/>
                <a:ea typeface="Comic Sans MS"/>
                <a:cs typeface="Comic Sans MS"/>
                <a:sym typeface="Comic Sans MS"/>
              </a:rPr>
              <a:t> destroy molds, yeasts, bacterial cells, spores, viruses</a:t>
            </a:r>
            <a:endParaRPr/>
          </a:p>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Irradiation can destroy </a:t>
            </a:r>
            <a:r>
              <a:rPr b="1" lang="en-US" sz="2000">
                <a:latin typeface="Comic Sans MS"/>
                <a:ea typeface="Comic Sans MS"/>
                <a:cs typeface="Comic Sans MS"/>
                <a:sym typeface="Comic Sans MS"/>
              </a:rPr>
              <a:t>worms</a:t>
            </a:r>
            <a:r>
              <a:rPr lang="en-US" sz="2000">
                <a:latin typeface="Comic Sans MS"/>
                <a:ea typeface="Comic Sans MS"/>
                <a:cs typeface="Comic Sans MS"/>
                <a:sym typeface="Comic Sans MS"/>
              </a:rPr>
              <a:t>, </a:t>
            </a:r>
            <a:r>
              <a:rPr b="1" lang="en-US" sz="2000">
                <a:latin typeface="Comic Sans MS"/>
                <a:ea typeface="Comic Sans MS"/>
                <a:cs typeface="Comic Sans MS"/>
                <a:sym typeface="Comic Sans MS"/>
              </a:rPr>
              <a:t>insects</a:t>
            </a:r>
            <a:r>
              <a:rPr lang="en-US" sz="2000">
                <a:latin typeface="Comic Sans MS"/>
                <a:ea typeface="Comic Sans MS"/>
                <a:cs typeface="Comic Sans MS"/>
                <a:sym typeface="Comic Sans MS"/>
              </a:rPr>
              <a:t>, and </a:t>
            </a:r>
            <a:r>
              <a:rPr b="1" lang="en-US" sz="2000">
                <a:latin typeface="Comic Sans MS"/>
                <a:ea typeface="Comic Sans MS"/>
                <a:cs typeface="Comic Sans MS"/>
                <a:sym typeface="Comic Sans MS"/>
              </a:rPr>
              <a:t>larvae</a:t>
            </a:r>
            <a:r>
              <a:rPr lang="en-US" sz="2000">
                <a:latin typeface="Comic Sans MS"/>
                <a:ea typeface="Comic Sans MS"/>
                <a:cs typeface="Comic Sans MS"/>
                <a:sym typeface="Comic Sans MS"/>
              </a:rPr>
              <a:t> in food</a:t>
            </a:r>
            <a:endParaRPr/>
          </a:p>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Prevents </a:t>
            </a:r>
            <a:r>
              <a:rPr b="1" lang="en-US" sz="2000">
                <a:latin typeface="Comic Sans MS"/>
                <a:ea typeface="Comic Sans MS"/>
                <a:cs typeface="Comic Sans MS"/>
                <a:sym typeface="Comic Sans MS"/>
              </a:rPr>
              <a:t>sprouting</a:t>
            </a:r>
            <a:r>
              <a:rPr lang="en-US" sz="2000">
                <a:latin typeface="Comic Sans MS"/>
                <a:ea typeface="Comic Sans MS"/>
                <a:cs typeface="Comic Sans MS"/>
                <a:sym typeface="Comic Sans MS"/>
              </a:rPr>
              <a:t> of some foods- as potatoes, onions. </a:t>
            </a:r>
            <a:endParaRPr/>
          </a:p>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Irradiation</a:t>
            </a:r>
            <a:r>
              <a:rPr b="1" lang="en-US" sz="2000">
                <a:latin typeface="Comic Sans MS"/>
                <a:ea typeface="Comic Sans MS"/>
                <a:cs typeface="Comic Sans MS"/>
                <a:sym typeface="Comic Sans MS"/>
              </a:rPr>
              <a:t> cannot destroy toxins</a:t>
            </a:r>
            <a:r>
              <a:rPr lang="en-US" sz="2000">
                <a:latin typeface="Comic Sans MS"/>
                <a:ea typeface="Comic Sans MS"/>
                <a:cs typeface="Comic Sans MS"/>
                <a:sym typeface="Comic Sans MS"/>
              </a:rPr>
              <a:t> or</a:t>
            </a:r>
            <a:r>
              <a:rPr b="1" lang="en-US" sz="2000">
                <a:latin typeface="Comic Sans MS"/>
                <a:ea typeface="Comic Sans MS"/>
                <a:cs typeface="Comic Sans MS"/>
                <a:sym typeface="Comic Sans MS"/>
              </a:rPr>
              <a:t> undesirable enzymes</a:t>
            </a:r>
            <a:r>
              <a:rPr lang="en-US" sz="2000">
                <a:latin typeface="Comic Sans MS"/>
                <a:ea typeface="Comic Sans MS"/>
                <a:cs typeface="Comic Sans MS"/>
                <a:sym typeface="Comic Sans MS"/>
              </a:rPr>
              <a:t> in a food – (not heat treatment)</a:t>
            </a:r>
            <a:endParaRPr/>
          </a:p>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irradiation is a</a:t>
            </a:r>
            <a:r>
              <a:rPr b="1" lang="en-US" sz="2000">
                <a:latin typeface="Comic Sans MS"/>
                <a:ea typeface="Comic Sans MS"/>
                <a:cs typeface="Comic Sans MS"/>
                <a:sym typeface="Comic Sans MS"/>
              </a:rPr>
              <a:t> cold sterilization process - </a:t>
            </a:r>
            <a:r>
              <a:rPr lang="en-US" sz="2000">
                <a:latin typeface="Comic Sans MS"/>
                <a:ea typeface="Comic Sans MS"/>
                <a:cs typeface="Comic Sans MS"/>
                <a:sym typeface="Comic Sans MS"/>
              </a:rPr>
              <a:t>temp of food does not increase during irradiation</a:t>
            </a:r>
            <a:endParaRPr/>
          </a:p>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foods don't show the damaging effects of heat on food quality</a:t>
            </a:r>
            <a:endParaRPr/>
          </a:p>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irradiation cause </a:t>
            </a:r>
            <a:r>
              <a:rPr b="1" lang="en-US" sz="2000">
                <a:latin typeface="Comic Sans MS"/>
                <a:ea typeface="Comic Sans MS"/>
                <a:cs typeface="Comic Sans MS"/>
                <a:sym typeface="Comic Sans MS"/>
              </a:rPr>
              <a:t>oxidation</a:t>
            </a:r>
            <a:r>
              <a:rPr lang="en-US" sz="2000">
                <a:latin typeface="Comic Sans MS"/>
                <a:ea typeface="Comic Sans MS"/>
                <a:cs typeface="Comic Sans MS"/>
                <a:sym typeface="Comic Sans MS"/>
              </a:rPr>
              <a:t> of lipids, </a:t>
            </a:r>
            <a:r>
              <a:rPr b="1" lang="en-US" sz="2000">
                <a:latin typeface="Comic Sans MS"/>
                <a:ea typeface="Comic Sans MS"/>
                <a:cs typeface="Comic Sans MS"/>
                <a:sym typeface="Comic Sans MS"/>
              </a:rPr>
              <a:t>denaturation</a:t>
            </a:r>
            <a:r>
              <a:rPr lang="en-US" sz="2000">
                <a:latin typeface="Comic Sans MS"/>
                <a:ea typeface="Comic Sans MS"/>
                <a:cs typeface="Comic Sans MS"/>
                <a:sym typeface="Comic Sans MS"/>
              </a:rPr>
              <a:t> of proteins when used at </a:t>
            </a:r>
            <a:r>
              <a:rPr b="1" lang="en-US" sz="2000">
                <a:latin typeface="Comic Sans MS"/>
                <a:ea typeface="Comic Sans MS"/>
                <a:cs typeface="Comic Sans MS"/>
                <a:sym typeface="Comic Sans MS"/>
              </a:rPr>
              <a:t>higher doses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Objectives</a:t>
            </a:r>
            <a:endParaRPr sz="2800"/>
          </a:p>
        </p:txBody>
      </p:sp>
      <p:sp>
        <p:nvSpPr>
          <p:cNvPr id="168" name="Google Shape;168;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Foods treated by irradiation:  </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meat, fish, nuts, grains, vegetables, spices, poultry, seafood </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Irradiation can be used to </a:t>
            </a:r>
            <a:r>
              <a:rPr b="1" lang="en-US" sz="2000">
                <a:latin typeface="Comic Sans MS"/>
                <a:ea typeface="Comic Sans MS"/>
                <a:cs typeface="Comic Sans MS"/>
                <a:sym typeface="Comic Sans MS"/>
              </a:rPr>
              <a:t>pasteurize or sterilize foods d</a:t>
            </a:r>
            <a:r>
              <a:rPr lang="en-US" sz="2000">
                <a:latin typeface="Comic Sans MS"/>
                <a:ea typeface="Comic Sans MS"/>
                <a:cs typeface="Comic Sans MS"/>
                <a:sym typeface="Comic Sans MS"/>
              </a:rPr>
              <a:t>epending on the intensity of the lethal dose</a:t>
            </a:r>
            <a:endParaRPr/>
          </a:p>
          <a:p>
            <a:pPr indent="-342900" lvl="0" marL="342900" rtl="0" algn="l">
              <a:lnSpc>
                <a:spcPct val="130000"/>
              </a:lnSpc>
              <a:spcBef>
                <a:spcPts val="0"/>
              </a:spcBef>
              <a:spcAft>
                <a:spcPts val="0"/>
              </a:spcAft>
              <a:buClr>
                <a:schemeClr val="dk1"/>
              </a:buClr>
              <a:buSzPts val="2000"/>
              <a:buChar char="•"/>
            </a:pPr>
            <a:r>
              <a:rPr b="1" lang="en-US" sz="2000">
                <a:latin typeface="Comic Sans MS"/>
                <a:ea typeface="Comic Sans MS"/>
                <a:cs typeface="Comic Sans MS"/>
                <a:sym typeface="Comic Sans MS"/>
              </a:rPr>
              <a:t>Radappertization. high-dose</a:t>
            </a:r>
            <a:r>
              <a:rPr lang="en-US" sz="2000">
                <a:latin typeface="Comic Sans MS"/>
                <a:ea typeface="Comic Sans MS"/>
                <a:cs typeface="Comic Sans MS"/>
                <a:sym typeface="Comic Sans MS"/>
              </a:rPr>
              <a:t> irradiation (10-75 kGy) produce commercial sterility (similar to heat to inactivate bacterial spores in low-acid foods). </a:t>
            </a:r>
            <a:endParaRPr/>
          </a:p>
          <a:p>
            <a:pPr indent="-342900" lvl="0" marL="342900" rtl="0" algn="l">
              <a:lnSpc>
                <a:spcPct val="130000"/>
              </a:lnSpc>
              <a:spcBef>
                <a:spcPts val="0"/>
              </a:spcBef>
              <a:spcAft>
                <a:spcPts val="0"/>
              </a:spcAft>
              <a:buClr>
                <a:schemeClr val="dk1"/>
              </a:buClr>
              <a:buSzPts val="2000"/>
              <a:buChar char="•"/>
            </a:pPr>
            <a:r>
              <a:rPr b="1" lang="en-US" sz="2000">
                <a:latin typeface="Comic Sans MS"/>
                <a:ea typeface="Comic Sans MS"/>
                <a:cs typeface="Comic Sans MS"/>
                <a:sym typeface="Comic Sans MS"/>
              </a:rPr>
              <a:t>Radicidation. Medium-dose</a:t>
            </a:r>
            <a:r>
              <a:rPr lang="en-US" sz="2000">
                <a:latin typeface="Comic Sans MS"/>
                <a:ea typeface="Comic Sans MS"/>
                <a:cs typeface="Comic Sans MS"/>
                <a:sym typeface="Comic Sans MS"/>
              </a:rPr>
              <a:t> (1- 10 kGy) “equivalent to thermal </a:t>
            </a:r>
            <a:r>
              <a:rPr b="1" lang="en-US" sz="2000">
                <a:latin typeface="Comic Sans MS"/>
                <a:ea typeface="Comic Sans MS"/>
                <a:cs typeface="Comic Sans MS"/>
                <a:sym typeface="Comic Sans MS"/>
              </a:rPr>
              <a:t>pasteurization</a:t>
            </a:r>
            <a:r>
              <a:rPr lang="en-US" sz="2000">
                <a:latin typeface="Comic Sans MS"/>
                <a:ea typeface="Comic Sans MS"/>
                <a:cs typeface="Comic Sans MS"/>
                <a:sym typeface="Comic Sans MS"/>
              </a:rPr>
              <a:t>”. Inactivates vegetative bacteria </a:t>
            </a:r>
            <a:r>
              <a:rPr b="1" lang="en-US" sz="2000">
                <a:latin typeface="Comic Sans MS"/>
                <a:ea typeface="Comic Sans MS"/>
                <a:cs typeface="Comic Sans MS"/>
                <a:sym typeface="Comic Sans MS"/>
              </a:rPr>
              <a:t>not spores  </a:t>
            </a:r>
            <a:endParaRPr/>
          </a:p>
          <a:p>
            <a:pPr indent="-342900" lvl="0" marL="342900" rtl="0" algn="l">
              <a:lnSpc>
                <a:spcPct val="130000"/>
              </a:lnSpc>
              <a:spcBef>
                <a:spcPts val="0"/>
              </a:spcBef>
              <a:spcAft>
                <a:spcPts val="0"/>
              </a:spcAft>
              <a:buClr>
                <a:schemeClr val="dk1"/>
              </a:buClr>
              <a:buSzPts val="2000"/>
              <a:buChar char="•"/>
            </a:pPr>
            <a:r>
              <a:rPr b="1" lang="en-US" sz="2000">
                <a:latin typeface="Comic Sans MS"/>
                <a:ea typeface="Comic Sans MS"/>
                <a:cs typeface="Comic Sans MS"/>
                <a:sym typeface="Comic Sans MS"/>
              </a:rPr>
              <a:t>Radurization</a:t>
            </a:r>
            <a:r>
              <a:rPr lang="en-US" sz="2000">
                <a:latin typeface="Comic Sans MS"/>
                <a:ea typeface="Comic Sans MS"/>
                <a:cs typeface="Comic Sans MS"/>
                <a:sym typeface="Comic Sans MS"/>
              </a:rPr>
              <a:t>. </a:t>
            </a:r>
            <a:r>
              <a:rPr b="1" lang="en-US" sz="2000">
                <a:latin typeface="Comic Sans MS"/>
                <a:ea typeface="Comic Sans MS"/>
                <a:cs typeface="Comic Sans MS"/>
                <a:sym typeface="Comic Sans MS"/>
              </a:rPr>
              <a:t>low - </a:t>
            </a:r>
            <a:r>
              <a:rPr lang="en-US" sz="2000">
                <a:latin typeface="Comic Sans MS"/>
                <a:ea typeface="Comic Sans MS"/>
                <a:cs typeface="Comic Sans MS"/>
                <a:sym typeface="Comic Sans MS"/>
              </a:rPr>
              <a:t>dose (0.05 to 1.00 kGy) to control </a:t>
            </a:r>
            <a:r>
              <a:rPr b="1" lang="en-US" sz="2000">
                <a:latin typeface="Comic Sans MS"/>
                <a:ea typeface="Comic Sans MS"/>
                <a:cs typeface="Comic Sans MS"/>
                <a:sym typeface="Comic Sans MS"/>
              </a:rPr>
              <a:t>insects</a:t>
            </a:r>
            <a:r>
              <a:rPr lang="en-US" sz="2000">
                <a:latin typeface="Comic Sans MS"/>
                <a:ea typeface="Comic Sans MS"/>
                <a:cs typeface="Comic Sans MS"/>
                <a:sym typeface="Comic Sans MS"/>
              </a:rPr>
              <a:t> in grains, inhibit sprouting of potatoes, delay fruit ripening.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5"/>
          <p:cNvSpPr txBox="1"/>
          <p:nvPr>
            <p:ph type="title"/>
          </p:nvPr>
        </p:nvSpPr>
        <p:spPr>
          <a:xfrm>
            <a:off x="457200" y="274638"/>
            <a:ext cx="8229600" cy="8683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Microbiological Principles</a:t>
            </a:r>
            <a:endParaRPr/>
          </a:p>
        </p:txBody>
      </p:sp>
      <p:sp>
        <p:nvSpPr>
          <p:cNvPr id="174" name="Google Shape;174;p15"/>
          <p:cNvSpPr txBox="1"/>
          <p:nvPr>
            <p:ph idx="1" type="body"/>
          </p:nvPr>
        </p:nvSpPr>
        <p:spPr>
          <a:xfrm>
            <a:off x="457200" y="1371600"/>
            <a:ext cx="8229600" cy="5211762"/>
          </a:xfrm>
          <a:prstGeom prst="rect">
            <a:avLst/>
          </a:prstGeom>
          <a:noFill/>
          <a:ln>
            <a:noFill/>
          </a:ln>
        </p:spPr>
        <p:txBody>
          <a:bodyPr anchorCtr="0" anchor="t" bIns="45700" lIns="91425" spcFirstLastPara="1" rIns="91425" wrap="square" tIns="45700">
            <a:normAutofit/>
          </a:bodyPr>
          <a:lstStyle/>
          <a:p>
            <a:pPr indent="0" lvl="0" marL="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purpose of gamma irradiation of food is to inactivate spoilage and pathogenic microorganisms. </a:t>
            </a:r>
            <a:endParaRPr/>
          </a:p>
          <a:p>
            <a:pPr indent="0" lvl="0" marL="0" rtl="0" algn="l">
              <a:lnSpc>
                <a:spcPct val="120000"/>
              </a:lnSpc>
              <a:spcBef>
                <a:spcPts val="0"/>
              </a:spcBef>
              <a:spcAft>
                <a:spcPts val="0"/>
              </a:spcAft>
              <a:buClr>
                <a:schemeClr val="dk1"/>
              </a:buClr>
              <a:buSzPts val="2000"/>
              <a:buChar char="•"/>
            </a:pPr>
            <a:r>
              <a:rPr b="1" lang="en-US" sz="2000">
                <a:latin typeface="Comic Sans MS"/>
                <a:ea typeface="Comic Sans MS"/>
                <a:cs typeface="Comic Sans MS"/>
                <a:sym typeface="Comic Sans MS"/>
              </a:rPr>
              <a:t>DNA</a:t>
            </a:r>
            <a:r>
              <a:rPr lang="en-US" sz="2000">
                <a:latin typeface="Comic Sans MS"/>
                <a:ea typeface="Comic Sans MS"/>
                <a:cs typeface="Comic Sans MS"/>
                <a:sym typeface="Comic Sans MS"/>
              </a:rPr>
              <a:t> is the primary target of ionizing radiation-that’s why</a:t>
            </a:r>
            <a:endParaRPr/>
          </a:p>
          <a:p>
            <a:pPr indent="0" lvl="0" marL="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 the smaller the genome size, the greater is the resistance of the microorganism to ionizing radiation</a:t>
            </a:r>
            <a:endParaRPr/>
          </a:p>
          <a:p>
            <a:pPr indent="0" lvl="0" marL="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Bacteria are more radiation resistant than eukaryotic organisms  </a:t>
            </a:r>
            <a:endParaRPr/>
          </a:p>
          <a:p>
            <a:pPr indent="0" lvl="0" marL="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Variability in radiation resistance among bacteria is due to differences in ability to repair DNA damage. </a:t>
            </a:r>
            <a:endParaRPr/>
          </a:p>
          <a:p>
            <a:pPr indent="0" lvl="0" marL="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GNB are more radiation sensitive than gram-positive bacteria.</a:t>
            </a:r>
            <a:endParaRPr/>
          </a:p>
          <a:p>
            <a:pPr indent="0" lvl="0" marL="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 Vegetative cells of spore-forming bacteria are more sensitive than the spores </a:t>
            </a:r>
            <a:endParaRPr/>
          </a:p>
          <a:p>
            <a:pPr indent="0" lvl="0" marL="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 </a:t>
            </a:r>
            <a:r>
              <a:rPr i="1" lang="en-US" sz="2000">
                <a:latin typeface="Comic Sans MS"/>
                <a:ea typeface="Comic Sans MS"/>
                <a:cs typeface="Comic Sans MS"/>
                <a:sym typeface="Comic Sans MS"/>
              </a:rPr>
              <a:t>Enterococcus</a:t>
            </a:r>
            <a:r>
              <a:rPr lang="en-US" sz="2000">
                <a:latin typeface="Comic Sans MS"/>
                <a:ea typeface="Comic Sans MS"/>
                <a:cs typeface="Comic Sans MS"/>
                <a:sym typeface="Comic Sans MS"/>
              </a:rPr>
              <a:t>, </a:t>
            </a:r>
            <a:r>
              <a:rPr i="1" lang="en-US" sz="2000">
                <a:latin typeface="Comic Sans MS"/>
                <a:ea typeface="Comic Sans MS"/>
                <a:cs typeface="Comic Sans MS"/>
                <a:sym typeface="Comic Sans MS"/>
              </a:rPr>
              <a:t>Lactobacillus</a:t>
            </a:r>
            <a:r>
              <a:rPr lang="en-US" sz="2000">
                <a:latin typeface="Comic Sans MS"/>
                <a:ea typeface="Comic Sans MS"/>
                <a:cs typeface="Comic Sans MS"/>
                <a:sym typeface="Comic Sans MS"/>
              </a:rPr>
              <a:t>, and cyanobacteria are some of the radiation-resistant bacteria</a:t>
            </a:r>
            <a:endParaRPr/>
          </a:p>
          <a:p>
            <a:pPr indent="-292100" lvl="0" marL="342900" rtl="0" algn="l">
              <a:lnSpc>
                <a:spcPct val="80000"/>
              </a:lnSpc>
              <a:spcBef>
                <a:spcPts val="160"/>
              </a:spcBef>
              <a:spcAft>
                <a:spcPts val="0"/>
              </a:spcAft>
              <a:buClr>
                <a:schemeClr val="dk1"/>
              </a:buClr>
              <a:buSzPts val="800"/>
              <a:buNone/>
            </a:pPr>
            <a:r>
              <a:t/>
            </a:r>
            <a:endParaRPr sz="8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Mechanism of action</a:t>
            </a:r>
            <a:endParaRPr/>
          </a:p>
        </p:txBody>
      </p:sp>
      <p:sp>
        <p:nvSpPr>
          <p:cNvPr id="180" name="Google Shape;180;p16"/>
          <p:cNvSpPr txBox="1"/>
          <p:nvPr>
            <p:ph idx="1" type="body"/>
          </p:nvPr>
        </p:nvSpPr>
        <p:spPr>
          <a:xfrm>
            <a:off x="304800" y="1600200"/>
            <a:ext cx="8763000" cy="4953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000"/>
              <a:buChar char="•"/>
            </a:pPr>
            <a:r>
              <a:rPr b="1" lang="en-US" sz="2000">
                <a:latin typeface="Noto Sans Symbols"/>
                <a:ea typeface="Noto Sans Symbols"/>
                <a:cs typeface="Noto Sans Symbols"/>
                <a:sym typeface="Noto Sans Symbols"/>
              </a:rPr>
              <a:t>γ</a:t>
            </a:r>
            <a:r>
              <a:rPr lang="en-US" sz="2000">
                <a:latin typeface="Comic Sans MS"/>
                <a:ea typeface="Comic Sans MS"/>
                <a:cs typeface="Comic Sans MS"/>
                <a:sym typeface="Comic Sans MS"/>
              </a:rPr>
              <a:t>-rays produce high energy - absorbed by  molecules/atoms in food/organism, cause removal of </a:t>
            </a:r>
            <a:r>
              <a:rPr b="1" lang="en-US" sz="2000">
                <a:latin typeface="Comic Sans MS"/>
                <a:ea typeface="Comic Sans MS"/>
                <a:cs typeface="Comic Sans MS"/>
                <a:sym typeface="Comic Sans MS"/>
              </a:rPr>
              <a:t>e</a:t>
            </a:r>
            <a:r>
              <a:rPr b="1" baseline="30000" lang="en-US" sz="2000">
                <a:latin typeface="Comic Sans MS"/>
                <a:ea typeface="Comic Sans MS"/>
                <a:cs typeface="Comic Sans MS"/>
                <a:sym typeface="Comic Sans MS"/>
              </a:rPr>
              <a:t>-</a:t>
            </a:r>
            <a:r>
              <a:rPr lang="en-US" sz="2000">
                <a:latin typeface="Comic Sans MS"/>
                <a:ea typeface="Comic Sans MS"/>
                <a:cs typeface="Comic Sans MS"/>
                <a:sym typeface="Comic Sans MS"/>
              </a:rPr>
              <a:t>  and produce</a:t>
            </a:r>
            <a:r>
              <a:rPr b="1" lang="en-US" sz="2000">
                <a:latin typeface="Comic Sans MS"/>
                <a:ea typeface="Comic Sans MS"/>
                <a:cs typeface="Comic Sans MS"/>
                <a:sym typeface="Comic Sans MS"/>
              </a:rPr>
              <a:t> neg-pos ion pairs</a:t>
            </a:r>
            <a:endParaRPr/>
          </a:p>
          <a:p>
            <a:pPr indent="-342900" lvl="0" marL="342900" rtl="0" algn="l">
              <a:spcBef>
                <a:spcPts val="400"/>
              </a:spcBef>
              <a:spcAft>
                <a:spcPts val="0"/>
              </a:spcAft>
              <a:buClr>
                <a:schemeClr val="dk1"/>
              </a:buClr>
              <a:buSzPts val="2000"/>
              <a:buChar char="•"/>
            </a:pPr>
            <a:r>
              <a:rPr b="1" lang="en-US" sz="2000">
                <a:latin typeface="Comic Sans MS"/>
                <a:ea typeface="Comic Sans MS"/>
                <a:cs typeface="Comic Sans MS"/>
                <a:sym typeface="Comic Sans MS"/>
              </a:rPr>
              <a:t>This energization and ionization can damage microorganisms</a:t>
            </a:r>
            <a:endParaRPr/>
          </a:p>
          <a:p>
            <a:pPr indent="-342900" lvl="0" marL="342900" rtl="0" algn="l">
              <a:spcBef>
                <a:spcPts val="400"/>
              </a:spcBef>
              <a:spcAft>
                <a:spcPts val="0"/>
              </a:spcAft>
              <a:buClr>
                <a:schemeClr val="dk1"/>
              </a:buClr>
              <a:buSzPts val="2000"/>
              <a:buChar char="•"/>
            </a:pPr>
            <a:r>
              <a:rPr b="1" lang="en-US" sz="2000">
                <a:latin typeface="Comic Sans MS"/>
                <a:ea typeface="Comic Sans MS"/>
                <a:cs typeface="Comic Sans MS"/>
                <a:sym typeface="Comic Sans MS"/>
              </a:rPr>
              <a:t>Direct effect of ionizing radiation on microorganisms:</a:t>
            </a:r>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Remove electrons from the DNA and cause damage</a:t>
            </a:r>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Ionize water molecules  inside cells to form </a:t>
            </a:r>
            <a:r>
              <a:rPr b="1" lang="en-US" sz="2000">
                <a:latin typeface="Comic Sans MS"/>
                <a:ea typeface="Comic Sans MS"/>
                <a:cs typeface="Comic Sans MS"/>
                <a:sym typeface="Comic Sans MS"/>
              </a:rPr>
              <a:t>free radicals</a:t>
            </a:r>
            <a:r>
              <a:rPr lang="en-US" sz="2000">
                <a:latin typeface="Comic Sans MS"/>
                <a:ea typeface="Comic Sans MS"/>
                <a:cs typeface="Comic Sans MS"/>
                <a:sym typeface="Comic Sans MS"/>
              </a:rPr>
              <a:t> (hydrogen and hydroxyl )-highly reactive, cause oxidation-reduction and breakdown C-C bonds of  molecules including DNA </a:t>
            </a:r>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OH-radical break single/double-strands in DNA, change bases  </a:t>
            </a:r>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These damages inhibit replication of DNA - </a:t>
            </a:r>
            <a:r>
              <a:rPr b="1" lang="en-US" sz="2000">
                <a:latin typeface="Comic Sans MS"/>
                <a:ea typeface="Comic Sans MS"/>
                <a:cs typeface="Comic Sans MS"/>
                <a:sym typeface="Comic Sans MS"/>
              </a:rPr>
              <a:t>death</a:t>
            </a:r>
            <a:endParaRPr/>
          </a:p>
          <a:p>
            <a:pPr indent="-342900" lvl="0" marL="342900" rtl="0" algn="l">
              <a:spcBef>
                <a:spcPts val="400"/>
              </a:spcBef>
              <a:spcAft>
                <a:spcPts val="0"/>
              </a:spcAft>
              <a:buClr>
                <a:schemeClr val="dk1"/>
              </a:buClr>
              <a:buSzPts val="2000"/>
              <a:buChar char="•"/>
            </a:pPr>
            <a:r>
              <a:rPr b="1" lang="en-US" sz="2000">
                <a:latin typeface="Comic Sans MS"/>
                <a:ea typeface="Comic Sans MS"/>
                <a:cs typeface="Comic Sans MS"/>
                <a:sym typeface="Comic Sans MS"/>
              </a:rPr>
              <a:t>Indirectly: </a:t>
            </a:r>
            <a:r>
              <a:rPr lang="en-US" sz="2000">
                <a:latin typeface="Comic Sans MS"/>
                <a:ea typeface="Comic Sans MS"/>
                <a:cs typeface="Comic Sans MS"/>
                <a:sym typeface="Comic Sans MS"/>
              </a:rPr>
              <a:t>ionizing radiation damage the </a:t>
            </a:r>
            <a:r>
              <a:rPr b="1" lang="en-US" sz="2000">
                <a:latin typeface="Comic Sans MS"/>
                <a:ea typeface="Comic Sans MS"/>
                <a:cs typeface="Comic Sans MS"/>
                <a:sym typeface="Comic Sans MS"/>
              </a:rPr>
              <a:t>membrane</a:t>
            </a:r>
            <a:r>
              <a:rPr lang="en-US" sz="2000">
                <a:latin typeface="Comic Sans MS"/>
                <a:ea typeface="Comic Sans MS"/>
                <a:cs typeface="Comic Sans MS"/>
                <a:sym typeface="Comic Sans MS"/>
              </a:rPr>
              <a:t> and other structures, causing sub-lethal injury - </a:t>
            </a:r>
            <a:r>
              <a:rPr b="1" lang="en-US" sz="2000">
                <a:latin typeface="Comic Sans MS"/>
                <a:ea typeface="Comic Sans MS"/>
                <a:cs typeface="Comic Sans MS"/>
                <a:sym typeface="Comic Sans MS"/>
              </a:rPr>
              <a:t> radiation resistant organisms</a:t>
            </a:r>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Some organisms can repair DNA strand damage and bases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7"/>
          <p:cNvSpPr txBox="1"/>
          <p:nvPr>
            <p:ph type="title"/>
          </p:nvPr>
        </p:nvSpPr>
        <p:spPr>
          <a:xfrm>
            <a:off x="457200" y="274638"/>
            <a:ext cx="8229600" cy="6397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Microbiological Principles</a:t>
            </a:r>
            <a:endParaRPr sz="2800"/>
          </a:p>
        </p:txBody>
      </p:sp>
      <p:sp>
        <p:nvSpPr>
          <p:cNvPr id="186" name="Google Shape;186;p17"/>
          <p:cNvSpPr txBox="1"/>
          <p:nvPr>
            <p:ph idx="1" type="body"/>
          </p:nvPr>
        </p:nvSpPr>
        <p:spPr>
          <a:xfrm>
            <a:off x="457200" y="1371600"/>
            <a:ext cx="8229600" cy="5211762"/>
          </a:xfrm>
          <a:prstGeom prst="rect">
            <a:avLst/>
          </a:prstGeom>
          <a:noFill/>
          <a:ln>
            <a:noFill/>
          </a:ln>
        </p:spPr>
        <p:txBody>
          <a:bodyPr anchorCtr="0" anchor="t" bIns="45700" lIns="91425" spcFirstLastPara="1" rIns="91425" wrap="square" tIns="45700">
            <a:normAutofit/>
          </a:bodyPr>
          <a:lstStyle/>
          <a:p>
            <a:pPr indent="-342900" lvl="0" marL="342900" rtl="0" algn="l">
              <a:lnSpc>
                <a:spcPct val="125000"/>
              </a:lnSpc>
              <a:spcBef>
                <a:spcPts val="0"/>
              </a:spcBef>
              <a:spcAft>
                <a:spcPts val="0"/>
              </a:spcAft>
              <a:buClr>
                <a:schemeClr val="dk1"/>
              </a:buClr>
              <a:buSzPts val="2000"/>
              <a:buChar char="•"/>
            </a:pPr>
            <a:r>
              <a:rPr i="1" lang="en-US" sz="2000">
                <a:latin typeface="Comic Sans MS"/>
                <a:ea typeface="Comic Sans MS"/>
                <a:cs typeface="Comic Sans MS"/>
                <a:sym typeface="Comic Sans MS"/>
              </a:rPr>
              <a:t>Deinococcus radiodurans - </a:t>
            </a:r>
            <a:r>
              <a:rPr lang="en-US" sz="2000">
                <a:latin typeface="Comic Sans MS"/>
                <a:ea typeface="Comic Sans MS"/>
                <a:cs typeface="Comic Sans MS"/>
                <a:sym typeface="Comic Sans MS"/>
              </a:rPr>
              <a:t>the most radiation- resistant bacterium known. </a:t>
            </a:r>
            <a:endParaRPr/>
          </a:p>
          <a:p>
            <a:pPr indent="-285750" lvl="1" marL="742950" rtl="0" algn="l">
              <a:lnSpc>
                <a:spcPct val="125000"/>
              </a:lnSpc>
              <a:spcBef>
                <a:spcPts val="0"/>
              </a:spcBef>
              <a:spcAft>
                <a:spcPts val="0"/>
              </a:spcAft>
              <a:buClr>
                <a:schemeClr val="dk1"/>
              </a:buClr>
              <a:buSzPts val="2000"/>
              <a:buChar char="–"/>
            </a:pPr>
            <a:r>
              <a:rPr lang="en-US" sz="2000">
                <a:latin typeface="Comic Sans MS"/>
                <a:ea typeface="Comic Sans MS"/>
                <a:cs typeface="Comic Sans MS"/>
                <a:sym typeface="Comic Sans MS"/>
              </a:rPr>
              <a:t>grow while exposed to 50 Gy of gamma radiation/h </a:t>
            </a:r>
            <a:endParaRPr/>
          </a:p>
          <a:p>
            <a:pPr indent="-285750" lvl="1" marL="742950" rtl="0" algn="l">
              <a:lnSpc>
                <a:spcPct val="125000"/>
              </a:lnSpc>
              <a:spcBef>
                <a:spcPts val="0"/>
              </a:spcBef>
              <a:spcAft>
                <a:spcPts val="0"/>
              </a:spcAft>
              <a:buClr>
                <a:schemeClr val="dk1"/>
              </a:buClr>
              <a:buSzPts val="2000"/>
              <a:buChar char="–"/>
            </a:pPr>
            <a:r>
              <a:rPr lang="en-US" sz="2000">
                <a:latin typeface="Comic Sans MS"/>
                <a:ea typeface="Comic Sans MS"/>
                <a:cs typeface="Comic Sans MS"/>
                <a:sym typeface="Comic Sans MS"/>
              </a:rPr>
              <a:t>survive up to 10 kGy of radiation, a dose that causes ~ 100 DNA double-strand breaks/genome.</a:t>
            </a:r>
            <a:endParaRPr/>
          </a:p>
          <a:p>
            <a:pPr indent="-342900" lvl="0" marL="342900" rtl="0" algn="l">
              <a:lnSpc>
                <a:spcPct val="125000"/>
              </a:lnSpc>
              <a:spcBef>
                <a:spcPts val="0"/>
              </a:spcBef>
              <a:spcAft>
                <a:spcPts val="0"/>
              </a:spcAft>
              <a:buClr>
                <a:schemeClr val="dk1"/>
              </a:buClr>
              <a:buSzPts val="2000"/>
              <a:buChar char="•"/>
            </a:pPr>
            <a:r>
              <a:rPr i="1" lang="en-US" sz="2000">
                <a:latin typeface="Comic Sans MS"/>
                <a:ea typeface="Comic Sans MS"/>
                <a:cs typeface="Comic Sans MS"/>
                <a:sym typeface="Comic Sans MS"/>
              </a:rPr>
              <a:t>Shewanella oneiden- </a:t>
            </a:r>
            <a:r>
              <a:rPr lang="en-US" sz="2000">
                <a:latin typeface="Comic Sans MS"/>
                <a:ea typeface="Comic Sans MS"/>
                <a:cs typeface="Comic Sans MS"/>
                <a:sym typeface="Comic Sans MS"/>
              </a:rPr>
              <a:t>and </a:t>
            </a:r>
            <a:r>
              <a:rPr i="1" lang="en-US" sz="2000">
                <a:latin typeface="Comic Sans MS"/>
                <a:ea typeface="Comic Sans MS"/>
                <a:cs typeface="Comic Sans MS"/>
                <a:sym typeface="Comic Sans MS"/>
              </a:rPr>
              <a:t>Pseudomonas putida </a:t>
            </a:r>
            <a:r>
              <a:rPr lang="en-US" sz="2000">
                <a:latin typeface="Comic Sans MS"/>
                <a:ea typeface="Comic Sans MS"/>
                <a:cs typeface="Comic Sans MS"/>
                <a:sym typeface="Comic Sans MS"/>
              </a:rPr>
              <a:t>are very sensitive</a:t>
            </a:r>
            <a:endParaRPr/>
          </a:p>
          <a:p>
            <a:pPr indent="-342900" lvl="0" marL="342900" rtl="0" algn="l">
              <a:lnSpc>
                <a:spcPct val="125000"/>
              </a:lnSpc>
              <a:spcBef>
                <a:spcPts val="0"/>
              </a:spcBef>
              <a:spcAft>
                <a:spcPts val="0"/>
              </a:spcAft>
              <a:buClr>
                <a:schemeClr val="dk1"/>
              </a:buClr>
              <a:buSzPts val="2000"/>
              <a:buChar char="•"/>
            </a:pPr>
            <a:r>
              <a:rPr lang="en-US" sz="2000">
                <a:latin typeface="Comic Sans MS"/>
                <a:ea typeface="Comic Sans MS"/>
                <a:cs typeface="Comic Sans MS"/>
                <a:sym typeface="Comic Sans MS"/>
              </a:rPr>
              <a:t> </a:t>
            </a:r>
            <a:r>
              <a:rPr i="1" lang="en-US" sz="2000">
                <a:latin typeface="Comic Sans MS"/>
                <a:ea typeface="Comic Sans MS"/>
                <a:cs typeface="Comic Sans MS"/>
                <a:sym typeface="Comic Sans MS"/>
              </a:rPr>
              <a:t>S. oneidensis -</a:t>
            </a:r>
            <a:r>
              <a:rPr lang="en-US" sz="2000">
                <a:latin typeface="Comic Sans MS"/>
                <a:ea typeface="Comic Sans MS"/>
                <a:cs typeface="Comic Sans MS"/>
                <a:sym typeface="Comic Sans MS"/>
              </a:rPr>
              <a:t> killed by exposure to 0.07 kGy, a dose that causes &lt; 1 double- strand break/genome. </a:t>
            </a:r>
            <a:endParaRPr/>
          </a:p>
          <a:p>
            <a:pPr indent="-342900" lvl="0" marL="342900" rtl="0" algn="l">
              <a:lnSpc>
                <a:spcPct val="125000"/>
              </a:lnSpc>
              <a:spcBef>
                <a:spcPts val="0"/>
              </a:spcBef>
              <a:spcAft>
                <a:spcPts val="0"/>
              </a:spcAft>
              <a:buClr>
                <a:schemeClr val="dk1"/>
              </a:buClr>
              <a:buSzPts val="2000"/>
              <a:buChar char="•"/>
            </a:pPr>
            <a:r>
              <a:rPr lang="en-US" sz="2000">
                <a:latin typeface="Comic Sans MS"/>
                <a:ea typeface="Comic Sans MS"/>
                <a:cs typeface="Comic Sans MS"/>
                <a:sym typeface="Comic Sans MS"/>
              </a:rPr>
              <a:t>Viruses have greater resistance to radiation than bacteria</a:t>
            </a:r>
            <a:endParaRPr/>
          </a:p>
          <a:p>
            <a:pPr indent="-342900" lvl="0" marL="342900" rtl="0" algn="l">
              <a:lnSpc>
                <a:spcPct val="125000"/>
              </a:lnSpc>
              <a:spcBef>
                <a:spcPts val="0"/>
              </a:spcBef>
              <a:spcAft>
                <a:spcPts val="0"/>
              </a:spcAft>
              <a:buClr>
                <a:schemeClr val="dk1"/>
              </a:buClr>
              <a:buSzPts val="2000"/>
              <a:buChar char="•"/>
            </a:pPr>
            <a:r>
              <a:rPr lang="en-US" sz="2000">
                <a:latin typeface="Comic Sans MS"/>
                <a:ea typeface="Comic Sans MS"/>
                <a:cs typeface="Comic Sans MS"/>
                <a:sym typeface="Comic Sans MS"/>
              </a:rPr>
              <a:t>Damage to DNA is the cause of cell death by ionizing radiation . This damage is caused by reactive oxygen species (ROS) generated during radiation -  hydroxyl radical (·OH) and superoxide anion (O · –).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8"/>
          <p:cNvSpPr txBox="1"/>
          <p:nvPr>
            <p:ph type="title"/>
          </p:nvPr>
        </p:nvSpPr>
        <p:spPr>
          <a:xfrm>
            <a:off x="457200" y="274638"/>
            <a:ext cx="8229600" cy="8683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Microbiological Principles</a:t>
            </a:r>
            <a:endParaRPr sz="2800"/>
          </a:p>
        </p:txBody>
      </p:sp>
      <p:sp>
        <p:nvSpPr>
          <p:cNvPr id="192" name="Google Shape;192;p18"/>
          <p:cNvSpPr txBox="1"/>
          <p:nvPr>
            <p:ph idx="1" type="body"/>
          </p:nvPr>
        </p:nvSpPr>
        <p:spPr>
          <a:xfrm>
            <a:off x="457200" y="1600200"/>
            <a:ext cx="8229600" cy="4800600"/>
          </a:xfrm>
          <a:prstGeom prst="rect">
            <a:avLst/>
          </a:prstGeom>
          <a:noFill/>
          <a:ln>
            <a:noFill/>
          </a:ln>
        </p:spPr>
        <p:txBody>
          <a:bodyPr anchorCtr="0" anchor="t" bIns="45700" lIns="91425" spcFirstLastPara="1" rIns="91425" wrap="square" tIns="45700">
            <a:normAutofit/>
          </a:bodyPr>
          <a:lstStyle/>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Bacteria vary in their capacity to contain ROS and ability to repair DNA damage  </a:t>
            </a:r>
            <a:endParaRPr/>
          </a:p>
          <a:p>
            <a:pPr indent="-285750" lvl="1" marL="742950" rtl="0" algn="l">
              <a:lnSpc>
                <a:spcPct val="120000"/>
              </a:lnSpc>
              <a:spcBef>
                <a:spcPts val="0"/>
              </a:spcBef>
              <a:spcAft>
                <a:spcPts val="0"/>
              </a:spcAft>
              <a:buClr>
                <a:schemeClr val="dk1"/>
              </a:buClr>
              <a:buSzPts val="1900"/>
              <a:buChar char="–"/>
            </a:pPr>
            <a:r>
              <a:rPr lang="en-US" sz="1900">
                <a:latin typeface="Comic Sans MS"/>
                <a:ea typeface="Comic Sans MS"/>
                <a:cs typeface="Comic Sans MS"/>
                <a:sym typeface="Comic Sans MS"/>
              </a:rPr>
              <a:t>Recovery from radiation damage is influenced by the mineral contents of the bacterial cell</a:t>
            </a:r>
            <a:endParaRPr/>
          </a:p>
          <a:p>
            <a:pPr indent="-285750" lvl="1" marL="742950" rtl="0" algn="l">
              <a:lnSpc>
                <a:spcPct val="120000"/>
              </a:lnSpc>
              <a:spcBef>
                <a:spcPts val="0"/>
              </a:spcBef>
              <a:spcAft>
                <a:spcPts val="0"/>
              </a:spcAft>
              <a:buClr>
                <a:schemeClr val="dk1"/>
              </a:buClr>
              <a:buSzPts val="1900"/>
              <a:buChar char="–"/>
            </a:pPr>
            <a:r>
              <a:rPr lang="en-US" sz="1900">
                <a:latin typeface="Comic Sans MS"/>
                <a:ea typeface="Comic Sans MS"/>
                <a:cs typeface="Comic Sans MS"/>
                <a:sym typeface="Comic Sans MS"/>
              </a:rPr>
              <a:t>It was observed that gamma-radiation-resistant bacteria, including </a:t>
            </a:r>
            <a:r>
              <a:rPr i="1" lang="en-US" sz="1900">
                <a:latin typeface="Comic Sans MS"/>
                <a:ea typeface="Comic Sans MS"/>
                <a:cs typeface="Comic Sans MS"/>
                <a:sym typeface="Comic Sans MS"/>
              </a:rPr>
              <a:t>D. radiodurans</a:t>
            </a:r>
            <a:r>
              <a:rPr lang="en-US" sz="1900">
                <a:latin typeface="Comic Sans MS"/>
                <a:ea typeface="Comic Sans MS"/>
                <a:cs typeface="Comic Sans MS"/>
                <a:sym typeface="Comic Sans MS"/>
              </a:rPr>
              <a:t>, accumulate high levels of intracellular manganese and low levels of iron</a:t>
            </a:r>
            <a:endParaRPr/>
          </a:p>
          <a:p>
            <a:pPr indent="-285750" lvl="1" marL="742950" rtl="0" algn="l">
              <a:lnSpc>
                <a:spcPct val="120000"/>
              </a:lnSpc>
              <a:spcBef>
                <a:spcPts val="0"/>
              </a:spcBef>
              <a:spcAft>
                <a:spcPts val="0"/>
              </a:spcAft>
              <a:buClr>
                <a:schemeClr val="dk1"/>
              </a:buClr>
              <a:buSzPts val="1900"/>
              <a:buChar char="–"/>
            </a:pPr>
            <a:r>
              <a:rPr lang="en-US" sz="1900">
                <a:latin typeface="Comic Sans MS"/>
                <a:ea typeface="Comic Sans MS"/>
                <a:cs typeface="Comic Sans MS"/>
                <a:sym typeface="Comic Sans MS"/>
              </a:rPr>
              <a:t>Bacteria with low intracellular manganese and high iron have more Fe-mediated oxidative damage of proteins during irradiation. </a:t>
            </a:r>
            <a:endParaRPr/>
          </a:p>
          <a:p>
            <a:pPr indent="-285750" lvl="1" marL="742950" rtl="0" algn="l">
              <a:lnSpc>
                <a:spcPct val="120000"/>
              </a:lnSpc>
              <a:spcBef>
                <a:spcPts val="0"/>
              </a:spcBef>
              <a:spcAft>
                <a:spcPts val="0"/>
              </a:spcAft>
              <a:buClr>
                <a:schemeClr val="dk1"/>
              </a:buClr>
              <a:buSzPts val="1900"/>
              <a:buChar char="–"/>
            </a:pPr>
            <a:r>
              <a:rPr lang="en-US" sz="1900">
                <a:latin typeface="Comic Sans MS"/>
                <a:ea typeface="Comic Sans MS"/>
                <a:cs typeface="Comic Sans MS"/>
                <a:sym typeface="Comic Sans MS"/>
              </a:rPr>
              <a:t>Therefore,  Mn(II) accumulation facilitates recovery from radiation injury</a:t>
            </a:r>
            <a:endParaRPr/>
          </a:p>
          <a:p>
            <a:pPr indent="-285750" lvl="1" marL="742950" rtl="0" algn="l">
              <a:lnSpc>
                <a:spcPct val="120000"/>
              </a:lnSpc>
              <a:spcBef>
                <a:spcPts val="0"/>
              </a:spcBef>
              <a:spcAft>
                <a:spcPts val="0"/>
              </a:spcAft>
              <a:buClr>
                <a:schemeClr val="dk1"/>
              </a:buClr>
              <a:buSzPts val="1900"/>
              <a:buChar char="–"/>
            </a:pPr>
            <a:r>
              <a:rPr i="1" lang="en-US" sz="1900">
                <a:latin typeface="Comic Sans MS"/>
                <a:ea typeface="Comic Sans MS"/>
                <a:cs typeface="Comic Sans MS"/>
                <a:sym typeface="Comic Sans MS"/>
              </a:rPr>
              <a:t>D. radiodurans </a:t>
            </a:r>
            <a:r>
              <a:rPr lang="en-US" sz="1900">
                <a:latin typeface="Comic Sans MS"/>
                <a:ea typeface="Comic Sans MS"/>
                <a:cs typeface="Comic Sans MS"/>
                <a:sym typeface="Comic Sans MS"/>
              </a:rPr>
              <a:t>has highest catalase activity to remove H2O2</a:t>
            </a:r>
            <a:endParaRPr/>
          </a:p>
          <a:p>
            <a:pPr indent="-292100" lvl="0" marL="342900" rtl="0" algn="l">
              <a:lnSpc>
                <a:spcPct val="80000"/>
              </a:lnSpc>
              <a:spcBef>
                <a:spcPts val="160"/>
              </a:spcBef>
              <a:spcAft>
                <a:spcPts val="0"/>
              </a:spcAft>
              <a:buClr>
                <a:schemeClr val="dk1"/>
              </a:buClr>
              <a:buSzPts val="800"/>
              <a:buNone/>
            </a:pPr>
            <a:r>
              <a:t/>
            </a:r>
            <a:endParaRPr sz="8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Use of irradiation in food </a:t>
            </a:r>
            <a:endParaRPr/>
          </a:p>
        </p:txBody>
      </p:sp>
      <p:sp>
        <p:nvSpPr>
          <p:cNvPr id="199" name="Google Shape;199;p19"/>
          <p:cNvSpPr txBox="1"/>
          <p:nvPr>
            <p:ph idx="1" type="body"/>
          </p:nvPr>
        </p:nvSpPr>
        <p:spPr>
          <a:xfrm>
            <a:off x="457200" y="1600200"/>
            <a:ext cx="8229600" cy="4724400"/>
          </a:xfrm>
          <a:prstGeom prst="rect">
            <a:avLst/>
          </a:prstGeom>
          <a:noFill/>
          <a:ln>
            <a:noFill/>
          </a:ln>
        </p:spPr>
        <p:txBody>
          <a:bodyPr anchorCtr="0" anchor="t" bIns="45700" lIns="91425" spcFirstLastPara="1" rIns="91425" wrap="square" tIns="45700">
            <a:noAutofit/>
          </a:bodyPr>
          <a:lstStyle/>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Studies showed  - </a:t>
            </a:r>
            <a:endParaRPr/>
          </a:p>
          <a:p>
            <a:pPr indent="-285750" lvl="1" marL="74295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foods can be irradiated to</a:t>
            </a:r>
            <a:r>
              <a:rPr b="1" lang="en-US" sz="2000">
                <a:latin typeface="Comic Sans MS"/>
                <a:ea typeface="Comic Sans MS"/>
                <a:cs typeface="Comic Sans MS"/>
                <a:sym typeface="Comic Sans MS"/>
              </a:rPr>
              <a:t> extend shelf life</a:t>
            </a:r>
            <a:r>
              <a:rPr lang="en-US" sz="2000">
                <a:latin typeface="Comic Sans MS"/>
                <a:ea typeface="Comic Sans MS"/>
                <a:cs typeface="Comic Sans MS"/>
                <a:sym typeface="Comic Sans MS"/>
              </a:rPr>
              <a:t> </a:t>
            </a:r>
            <a:endParaRPr/>
          </a:p>
          <a:p>
            <a:pPr indent="-285750" lvl="1" marL="74295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a:t>
            </a:r>
            <a:r>
              <a:rPr b="1" lang="en-US" sz="2000">
                <a:latin typeface="Comic Sans MS"/>
                <a:ea typeface="Comic Sans MS"/>
                <a:cs typeface="Comic Sans MS"/>
                <a:sym typeface="Comic Sans MS"/>
              </a:rPr>
              <a:t>flavor</a:t>
            </a:r>
            <a:r>
              <a:rPr lang="en-US" sz="2000">
                <a:latin typeface="Comic Sans MS"/>
                <a:ea typeface="Comic Sans MS"/>
                <a:cs typeface="Comic Sans MS"/>
                <a:sym typeface="Comic Sans MS"/>
              </a:rPr>
              <a:t> and quality of foods not affected when </a:t>
            </a:r>
            <a:r>
              <a:rPr b="1" lang="en-US" sz="2000">
                <a:latin typeface="Comic Sans MS"/>
                <a:ea typeface="Comic Sans MS"/>
                <a:cs typeface="Comic Sans MS"/>
                <a:sym typeface="Comic Sans MS"/>
              </a:rPr>
              <a:t>exposure time is reduced at lower product temp</a:t>
            </a:r>
            <a:endParaRPr/>
          </a:p>
          <a:p>
            <a:pPr indent="-285750" lvl="1" marL="742950" rtl="0" algn="l">
              <a:lnSpc>
                <a:spcPct val="120000"/>
              </a:lnSpc>
              <a:spcBef>
                <a:spcPts val="0"/>
              </a:spcBef>
              <a:spcAft>
                <a:spcPts val="0"/>
              </a:spcAft>
              <a:buClr>
                <a:schemeClr val="dk1"/>
              </a:buClr>
              <a:buSzPts val="2000"/>
              <a:buChar char="–"/>
            </a:pPr>
            <a:r>
              <a:rPr b="1" lang="en-US" sz="2000">
                <a:latin typeface="Comic Sans MS"/>
                <a:ea typeface="Comic Sans MS"/>
                <a:cs typeface="Comic Sans MS"/>
                <a:sym typeface="Comic Sans MS"/>
              </a:rPr>
              <a:t>irradiation</a:t>
            </a:r>
            <a:r>
              <a:rPr lang="en-US" sz="2000">
                <a:latin typeface="Comic Sans MS"/>
                <a:ea typeface="Comic Sans MS"/>
                <a:cs typeface="Comic Sans MS"/>
                <a:sym typeface="Comic Sans MS"/>
              </a:rPr>
              <a:t> of food may give storage stability for </a:t>
            </a:r>
            <a:r>
              <a:rPr b="1" lang="en-US" sz="2000">
                <a:latin typeface="Comic Sans MS"/>
                <a:ea typeface="Comic Sans MS"/>
                <a:cs typeface="Comic Sans MS"/>
                <a:sym typeface="Comic Sans MS"/>
              </a:rPr>
              <a:t>indefinite</a:t>
            </a:r>
            <a:r>
              <a:rPr lang="en-US" sz="2000">
                <a:latin typeface="Comic Sans MS"/>
                <a:ea typeface="Comic Sans MS"/>
                <a:cs typeface="Comic Sans MS"/>
                <a:sym typeface="Comic Sans MS"/>
              </a:rPr>
              <a:t> periods of time</a:t>
            </a:r>
            <a:endParaRPr/>
          </a:p>
          <a:p>
            <a:pPr indent="-342900" lvl="0" marL="342900" rtl="0" algn="l">
              <a:lnSpc>
                <a:spcPct val="120000"/>
              </a:lnSpc>
              <a:spcBef>
                <a:spcPts val="0"/>
              </a:spcBef>
              <a:spcAft>
                <a:spcPts val="0"/>
              </a:spcAft>
              <a:buClr>
                <a:schemeClr val="dk1"/>
              </a:buClr>
              <a:buSzPts val="2000"/>
              <a:buChar char="•"/>
            </a:pPr>
            <a:r>
              <a:rPr b="1" lang="en-US" sz="2000">
                <a:latin typeface="Comic Sans MS"/>
                <a:ea typeface="Comic Sans MS"/>
                <a:cs typeface="Comic Sans MS"/>
                <a:sym typeface="Comic Sans MS"/>
              </a:rPr>
              <a:t>Safety</a:t>
            </a:r>
            <a:r>
              <a:rPr lang="en-US" sz="2000">
                <a:latin typeface="Comic Sans MS"/>
                <a:ea typeface="Comic Sans MS"/>
                <a:cs typeface="Comic Sans MS"/>
                <a:sym typeface="Comic Sans MS"/>
              </a:rPr>
              <a:t>:</a:t>
            </a:r>
            <a:endParaRPr/>
          </a:p>
          <a:p>
            <a:pPr indent="-285750" lvl="1" marL="74295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Studies showed that irradiated foods did not cause any toxic effect or genetic defects</a:t>
            </a:r>
            <a:endParaRPr/>
          </a:p>
          <a:p>
            <a:pPr indent="-285750" lvl="1" marL="74295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Irradiation is the only food preservation method that has been </a:t>
            </a:r>
            <a:r>
              <a:rPr b="1" lang="en-US" sz="2000">
                <a:latin typeface="Comic Sans MS"/>
                <a:ea typeface="Comic Sans MS"/>
                <a:cs typeface="Comic Sans MS"/>
                <a:sym typeface="Comic Sans MS"/>
              </a:rPr>
              <a:t>studied for safety for a long time</a:t>
            </a:r>
            <a:r>
              <a:rPr lang="en-US" sz="2000">
                <a:latin typeface="Comic Sans MS"/>
                <a:ea typeface="Comic Sans MS"/>
                <a:cs typeface="Comic Sans MS"/>
                <a:sym typeface="Comic Sans MS"/>
              </a:rPr>
              <a:t> (&gt; 50 years) before recommendation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Food Preservation methods</a:t>
            </a:r>
            <a:endParaRPr/>
          </a:p>
        </p:txBody>
      </p:sp>
      <p:sp>
        <p:nvSpPr>
          <p:cNvPr id="95" name="Google Shape;95;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200"/>
              <a:buChar char="•"/>
            </a:pPr>
            <a:r>
              <a:rPr lang="en-US" sz="2200">
                <a:latin typeface="Comic Sans MS"/>
                <a:ea typeface="Comic Sans MS"/>
                <a:cs typeface="Comic Sans MS"/>
                <a:sym typeface="Comic Sans MS"/>
              </a:rPr>
              <a:t>Traditional</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Drying</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Smoking</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Salting</a:t>
            </a:r>
            <a:endParaRPr/>
          </a:p>
          <a:p>
            <a:pPr indent="-342900" lvl="0" marL="342900" rtl="0" algn="l">
              <a:spcBef>
                <a:spcPts val="440"/>
              </a:spcBef>
              <a:spcAft>
                <a:spcPts val="0"/>
              </a:spcAft>
              <a:buClr>
                <a:schemeClr val="dk1"/>
              </a:buClr>
              <a:buSzPts val="2200"/>
              <a:buChar char="•"/>
            </a:pPr>
            <a:r>
              <a:rPr lang="en-US" sz="2200">
                <a:latin typeface="Comic Sans MS"/>
                <a:ea typeface="Comic Sans MS"/>
                <a:cs typeface="Comic Sans MS"/>
                <a:sym typeface="Comic Sans MS"/>
              </a:rPr>
              <a:t>New  </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Pasteurization (by heat)</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Canning (commercial sterilisation by heat) </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Refrigeration</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Freezing</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Chemical preservatives</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Food irradiation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Use of irradiation in food </a:t>
            </a:r>
            <a:endParaRPr/>
          </a:p>
        </p:txBody>
      </p:sp>
      <p:sp>
        <p:nvSpPr>
          <p:cNvPr id="206" name="Google Shape;206;p20"/>
          <p:cNvSpPr txBox="1"/>
          <p:nvPr>
            <p:ph idx="1" type="body"/>
          </p:nvPr>
        </p:nvSpPr>
        <p:spPr>
          <a:xfrm>
            <a:off x="304800" y="1600200"/>
            <a:ext cx="8458200" cy="4724400"/>
          </a:xfrm>
          <a:prstGeom prst="rect">
            <a:avLst/>
          </a:prstGeom>
          <a:noFill/>
          <a:ln>
            <a:noFill/>
          </a:ln>
        </p:spPr>
        <p:txBody>
          <a:bodyPr anchorCtr="0" anchor="t" bIns="45700" lIns="91425" spcFirstLastPara="1" rIns="91425" wrap="square" tIns="45700">
            <a:noAutofit/>
          </a:bodyPr>
          <a:lstStyle/>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WHO expert committee on the </a:t>
            </a:r>
            <a:r>
              <a:rPr b="1" lang="en-US" sz="2000">
                <a:latin typeface="Comic Sans MS"/>
                <a:ea typeface="Comic Sans MS"/>
                <a:cs typeface="Comic Sans MS"/>
                <a:sym typeface="Comic Sans MS"/>
              </a:rPr>
              <a:t>wholesomeness</a:t>
            </a:r>
            <a:r>
              <a:rPr lang="en-US" sz="2000">
                <a:latin typeface="Comic Sans MS"/>
                <a:ea typeface="Comic Sans MS"/>
                <a:cs typeface="Comic Sans MS"/>
                <a:sym typeface="Comic Sans MS"/>
              </a:rPr>
              <a:t> of irradiated food:</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reviewed &gt; 200 well-designed studies conducted worldwide</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Recommended - irradiation of food up to a dose level</a:t>
            </a:r>
            <a:r>
              <a:rPr b="1" lang="en-US" sz="2000">
                <a:latin typeface="Comic Sans MS"/>
                <a:ea typeface="Comic Sans MS"/>
                <a:cs typeface="Comic Sans MS"/>
                <a:sym typeface="Comic Sans MS"/>
              </a:rPr>
              <a:t> (10 kGy)</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This level is approved in &gt; 30 countries for use in meat, fish, vegetables, fruits, and grains</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Many countries sell irradiated foods – vegeis, fruits, grains</a:t>
            </a:r>
            <a:endParaRPr/>
          </a:p>
          <a:p>
            <a:pPr indent="-342900" lvl="0" marL="342900" rtl="0" algn="l">
              <a:lnSpc>
                <a:spcPct val="130000"/>
              </a:lnSpc>
              <a:spcBef>
                <a:spcPts val="0"/>
              </a:spcBef>
              <a:spcAft>
                <a:spcPts val="0"/>
              </a:spcAft>
              <a:buClr>
                <a:schemeClr val="dk1"/>
              </a:buClr>
              <a:buSzPts val="2000"/>
              <a:buChar char="•"/>
            </a:pPr>
            <a:r>
              <a:rPr b="1" lang="en-US" sz="2000">
                <a:latin typeface="Comic Sans MS"/>
                <a:ea typeface="Comic Sans MS"/>
                <a:cs typeface="Comic Sans MS"/>
                <a:sym typeface="Comic Sans MS"/>
              </a:rPr>
              <a:t>Consumer resistance has been high?</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 Due to</a:t>
            </a:r>
            <a:r>
              <a:rPr b="1" lang="en-US" sz="2000">
                <a:latin typeface="Comic Sans MS"/>
                <a:ea typeface="Comic Sans MS"/>
                <a:cs typeface="Comic Sans MS"/>
                <a:sym typeface="Comic Sans MS"/>
              </a:rPr>
              <a:t> lack of information and understanding</a:t>
            </a:r>
            <a:r>
              <a:rPr lang="en-US" sz="2000">
                <a:latin typeface="Comic Sans MS"/>
                <a:ea typeface="Comic Sans MS"/>
                <a:cs typeface="Comic Sans MS"/>
                <a:sym typeface="Comic Sans MS"/>
              </a:rPr>
              <a:t> that irradiated foods are</a:t>
            </a:r>
            <a:r>
              <a:rPr b="1" lang="en-US" sz="2000">
                <a:latin typeface="Comic Sans MS"/>
                <a:ea typeface="Comic Sans MS"/>
                <a:cs typeface="Comic Sans MS"/>
                <a:sym typeface="Comic Sans MS"/>
              </a:rPr>
              <a:t> not radioactive</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There is </a:t>
            </a:r>
            <a:r>
              <a:rPr b="1" lang="en-US" sz="2000">
                <a:latin typeface="Comic Sans MS"/>
                <a:ea typeface="Comic Sans MS"/>
                <a:cs typeface="Comic Sans MS"/>
                <a:sym typeface="Comic Sans MS"/>
              </a:rPr>
              <a:t>no</a:t>
            </a:r>
            <a:r>
              <a:rPr lang="en-US" sz="2000">
                <a:latin typeface="Comic Sans MS"/>
                <a:ea typeface="Comic Sans MS"/>
                <a:cs typeface="Comic Sans MS"/>
                <a:sym typeface="Comic Sans MS"/>
              </a:rPr>
              <a:t> </a:t>
            </a:r>
            <a:r>
              <a:rPr b="1" lang="en-US" sz="2000">
                <a:latin typeface="Comic Sans MS"/>
                <a:ea typeface="Comic Sans MS"/>
                <a:cs typeface="Comic Sans MS"/>
                <a:sym typeface="Comic Sans MS"/>
              </a:rPr>
              <a:t>controversy</a:t>
            </a:r>
            <a:r>
              <a:rPr lang="en-US" sz="2000">
                <a:latin typeface="Comic Sans MS"/>
                <a:ea typeface="Comic Sans MS"/>
                <a:cs typeface="Comic Sans MS"/>
                <a:sym typeface="Comic Sans MS"/>
              </a:rPr>
              <a:t> among experts that food irradiation is an </a:t>
            </a:r>
            <a:r>
              <a:rPr b="1" lang="en-US" sz="2000">
                <a:latin typeface="Comic Sans MS"/>
                <a:ea typeface="Comic Sans MS"/>
                <a:cs typeface="Comic Sans MS"/>
                <a:sym typeface="Comic Sans MS"/>
              </a:rPr>
              <a:t>economical</a:t>
            </a:r>
            <a:r>
              <a:rPr lang="en-US" sz="2000">
                <a:latin typeface="Comic Sans MS"/>
                <a:ea typeface="Comic Sans MS"/>
                <a:cs typeface="Comic Sans MS"/>
                <a:sym typeface="Comic Sans MS"/>
              </a:rPr>
              <a:t> and </a:t>
            </a:r>
            <a:r>
              <a:rPr b="1" lang="en-US" sz="2000">
                <a:latin typeface="Comic Sans MS"/>
                <a:ea typeface="Comic Sans MS"/>
                <a:cs typeface="Comic Sans MS"/>
                <a:sym typeface="Comic Sans MS"/>
              </a:rPr>
              <a:t>effective</a:t>
            </a:r>
            <a:r>
              <a:rPr lang="en-US" sz="2000">
                <a:latin typeface="Comic Sans MS"/>
                <a:ea typeface="Comic Sans MS"/>
                <a:cs typeface="Comic Sans MS"/>
                <a:sym typeface="Comic Sans MS"/>
              </a:rPr>
              <a:t> food preservation method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Factors affecting radiation</a:t>
            </a:r>
            <a:endParaRPr/>
          </a:p>
        </p:txBody>
      </p:sp>
      <p:sp>
        <p:nvSpPr>
          <p:cNvPr id="212" name="Google Shape;212;p21"/>
          <p:cNvSpPr txBox="1"/>
          <p:nvPr>
            <p:ph idx="1" type="body"/>
          </p:nvPr>
        </p:nvSpPr>
        <p:spPr>
          <a:xfrm>
            <a:off x="457200" y="1600200"/>
            <a:ext cx="8229600" cy="4983162"/>
          </a:xfrm>
          <a:prstGeom prst="rect">
            <a:avLst/>
          </a:prstGeom>
          <a:noFill/>
          <a:ln>
            <a:noFill/>
          </a:ln>
        </p:spPr>
        <p:txBody>
          <a:bodyPr anchorCtr="0" anchor="t" bIns="45700" lIns="91425" spcFirstLastPara="1" rIns="91425" wrap="square" tIns="45700">
            <a:noAutofit/>
          </a:bodyPr>
          <a:lstStyle/>
          <a:p>
            <a:pPr indent="-342900" lvl="0" marL="342900" rtl="0" algn="l">
              <a:lnSpc>
                <a:spcPct val="130000"/>
              </a:lnSpc>
              <a:spcBef>
                <a:spcPts val="0"/>
              </a:spcBef>
              <a:spcAft>
                <a:spcPts val="0"/>
              </a:spcAft>
              <a:buClr>
                <a:schemeClr val="dk1"/>
              </a:buClr>
              <a:buSzPts val="1800"/>
              <a:buChar char="•"/>
            </a:pPr>
            <a:r>
              <a:rPr b="1" lang="en-US" sz="1800">
                <a:latin typeface="Comic Sans MS"/>
                <a:ea typeface="Comic Sans MS"/>
                <a:cs typeface="Comic Sans MS"/>
                <a:sym typeface="Comic Sans MS"/>
              </a:rPr>
              <a:t>INFLUENCING FACTORS</a:t>
            </a:r>
            <a:endParaRPr/>
          </a:p>
          <a:p>
            <a:pPr indent="-342900" lvl="0" marL="342900" rtl="0" algn="l">
              <a:lnSpc>
                <a:spcPct val="130000"/>
              </a:lnSpc>
              <a:spcBef>
                <a:spcPts val="0"/>
              </a:spcBef>
              <a:spcAft>
                <a:spcPts val="0"/>
              </a:spcAft>
              <a:buClr>
                <a:schemeClr val="dk1"/>
              </a:buClr>
              <a:buSzPts val="1800"/>
              <a:buChar char="•"/>
            </a:pPr>
            <a:r>
              <a:rPr b="1" lang="en-US" sz="1800">
                <a:latin typeface="Noto Sans Symbols"/>
                <a:ea typeface="Noto Sans Symbols"/>
                <a:cs typeface="Noto Sans Symbols"/>
                <a:sym typeface="Noto Sans Symbols"/>
              </a:rPr>
              <a:t>γ</a:t>
            </a:r>
            <a:r>
              <a:rPr b="1" lang="en-US" sz="1800">
                <a:latin typeface="Comic Sans MS"/>
                <a:ea typeface="Comic Sans MS"/>
                <a:cs typeface="Comic Sans MS"/>
                <a:sym typeface="Comic Sans MS"/>
              </a:rPr>
              <a:t> -rays</a:t>
            </a:r>
            <a:r>
              <a:rPr lang="en-US" sz="1800">
                <a:latin typeface="Comic Sans MS"/>
                <a:ea typeface="Comic Sans MS"/>
                <a:cs typeface="Comic Sans MS"/>
                <a:sym typeface="Comic Sans MS"/>
              </a:rPr>
              <a:t> have effective and economical use in food preservation</a:t>
            </a:r>
            <a:endParaRPr/>
          </a:p>
          <a:p>
            <a:pPr indent="-342900" lvl="0" marL="342900" rtl="0" algn="l">
              <a:lnSpc>
                <a:spcPct val="130000"/>
              </a:lnSpc>
              <a:spcBef>
                <a:spcPts val="0"/>
              </a:spcBef>
              <a:spcAft>
                <a:spcPts val="0"/>
              </a:spcAft>
              <a:buClr>
                <a:schemeClr val="dk1"/>
              </a:buClr>
              <a:buSzPts val="1800"/>
              <a:buChar char="•"/>
            </a:pPr>
            <a:r>
              <a:rPr b="1" baseline="30000" lang="en-US" sz="1800">
                <a:latin typeface="Comic Sans MS"/>
                <a:ea typeface="Comic Sans MS"/>
                <a:cs typeface="Comic Sans MS"/>
                <a:sym typeface="Comic Sans MS"/>
              </a:rPr>
              <a:t>6O</a:t>
            </a:r>
            <a:r>
              <a:rPr b="1" lang="en-US" sz="1800">
                <a:latin typeface="Comic Sans MS"/>
                <a:ea typeface="Comic Sans MS"/>
                <a:cs typeface="Comic Sans MS"/>
                <a:sym typeface="Comic Sans MS"/>
              </a:rPr>
              <a:t>Co</a:t>
            </a:r>
            <a:r>
              <a:rPr lang="en-US" sz="1800">
                <a:latin typeface="Comic Sans MS"/>
                <a:ea typeface="Comic Sans MS"/>
                <a:cs typeface="Comic Sans MS"/>
                <a:sym typeface="Comic Sans MS"/>
              </a:rPr>
              <a:t> is used in food irradiation because</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Available and economic </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has a half-life of 5.3 years</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continuously emits g-rays, can be lost when it is not used</a:t>
            </a:r>
            <a:endParaRPr/>
          </a:p>
          <a:p>
            <a:pPr indent="-342900" lvl="0" marL="34290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The antimicrobial </a:t>
            </a:r>
            <a:r>
              <a:rPr b="1" lang="en-US" sz="1800">
                <a:latin typeface="Comic Sans MS"/>
                <a:ea typeface="Comic Sans MS"/>
                <a:cs typeface="Comic Sans MS"/>
                <a:sym typeface="Comic Sans MS"/>
              </a:rPr>
              <a:t>efficiency</a:t>
            </a:r>
            <a:r>
              <a:rPr lang="en-US" sz="1800">
                <a:latin typeface="Comic Sans MS"/>
                <a:ea typeface="Comic Sans MS"/>
                <a:cs typeface="Comic Sans MS"/>
                <a:sym typeface="Comic Sans MS"/>
              </a:rPr>
              <a:t> of ionizing radiation</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increases as the dose is increased</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decreases in the absence of oxygen (reduced oxidizing reactions)</a:t>
            </a:r>
            <a:endParaRPr/>
          </a:p>
          <a:p>
            <a:pPr indent="-285750" lvl="1" marL="742950" rtl="0" algn="l">
              <a:lnSpc>
                <a:spcPct val="130000"/>
              </a:lnSpc>
              <a:spcBef>
                <a:spcPts val="0"/>
              </a:spcBef>
              <a:spcAft>
                <a:spcPts val="0"/>
              </a:spcAft>
              <a:buClr>
                <a:schemeClr val="dk1"/>
              </a:buClr>
              <a:buSzPts val="1800"/>
              <a:buChar char="–"/>
            </a:pPr>
            <a:r>
              <a:rPr b="1" lang="en-US" sz="1800">
                <a:latin typeface="Comic Sans MS"/>
                <a:ea typeface="Comic Sans MS"/>
                <a:cs typeface="Comic Sans MS"/>
                <a:sym typeface="Comic Sans MS"/>
              </a:rPr>
              <a:t>Decreases at low Aw</a:t>
            </a:r>
            <a:r>
              <a:rPr lang="en-US" sz="1800">
                <a:latin typeface="Comic Sans MS"/>
                <a:ea typeface="Comic Sans MS"/>
                <a:cs typeface="Comic Sans MS"/>
                <a:sym typeface="Comic Sans MS"/>
              </a:rPr>
              <a:t> (reduced free-radical formation with less water)</a:t>
            </a:r>
            <a:endParaRPr/>
          </a:p>
          <a:p>
            <a:pPr indent="-285750" lvl="1" marL="742950" rtl="0" algn="l">
              <a:lnSpc>
                <a:spcPct val="130000"/>
              </a:lnSpc>
              <a:spcBef>
                <a:spcPts val="0"/>
              </a:spcBef>
              <a:spcAft>
                <a:spcPts val="0"/>
              </a:spcAft>
              <a:buClr>
                <a:schemeClr val="dk1"/>
              </a:buClr>
              <a:buSzPts val="1800"/>
              <a:buChar char="–"/>
            </a:pPr>
            <a:r>
              <a:rPr b="1" lang="en-US" sz="1800">
                <a:latin typeface="Comic Sans MS"/>
                <a:ea typeface="Comic Sans MS"/>
                <a:cs typeface="Comic Sans MS"/>
                <a:sym typeface="Comic Sans MS"/>
              </a:rPr>
              <a:t>Reduced by freezing</a:t>
            </a:r>
            <a:r>
              <a:rPr lang="en-US" sz="1800">
                <a:latin typeface="Comic Sans MS"/>
                <a:ea typeface="Comic Sans MS"/>
                <a:cs typeface="Comic Sans MS"/>
                <a:sym typeface="Comic Sans MS"/>
              </a:rPr>
              <a:t> because of reduced availability of reactive water molecules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Factors affecting radiation</a:t>
            </a:r>
            <a:endParaRPr/>
          </a:p>
        </p:txBody>
      </p:sp>
      <p:sp>
        <p:nvSpPr>
          <p:cNvPr id="218" name="Google Shape;218;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130000"/>
              </a:lnSpc>
              <a:spcBef>
                <a:spcPts val="0"/>
              </a:spcBef>
              <a:spcAft>
                <a:spcPts val="0"/>
              </a:spcAft>
              <a:buClr>
                <a:schemeClr val="dk1"/>
              </a:buClr>
              <a:buSzPts val="1800"/>
              <a:buChar char="•"/>
            </a:pPr>
            <a:r>
              <a:rPr b="1" lang="en-US" sz="1800">
                <a:latin typeface="Comic Sans MS"/>
                <a:ea typeface="Comic Sans MS"/>
                <a:cs typeface="Comic Sans MS"/>
                <a:sym typeface="Comic Sans MS"/>
              </a:rPr>
              <a:t>Nature of Foods</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g-Rays have a penetration capability of </a:t>
            </a:r>
            <a:r>
              <a:rPr b="1" lang="en-US" sz="1800">
                <a:latin typeface="Comic Sans MS"/>
                <a:ea typeface="Comic Sans MS"/>
                <a:cs typeface="Comic Sans MS"/>
                <a:sym typeface="Comic Sans MS"/>
              </a:rPr>
              <a:t>~ 40 cm</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can penetrate through paper, plastic, and cans</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foods can be exposed to g-radiation in packages, cans, baskets, and bags</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Frozen, dry, or anaerobically packaged foods need</a:t>
            </a:r>
            <a:r>
              <a:rPr b="1" lang="en-US" sz="1800">
                <a:latin typeface="Comic Sans MS"/>
                <a:ea typeface="Comic Sans MS"/>
                <a:cs typeface="Comic Sans MS"/>
                <a:sym typeface="Comic Sans MS"/>
              </a:rPr>
              <a:t> higher doses of treatment </a:t>
            </a:r>
            <a:endParaRPr/>
          </a:p>
          <a:p>
            <a:pPr indent="-342900" lvl="0" marL="34290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Other conditions:</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high hydrostatic pressure, high temperature, and low pH enhance the antimicrobial effect of radiation in food</a:t>
            </a:r>
            <a:endParaRPr/>
          </a:p>
          <a:p>
            <a:pPr indent="-285750" lvl="1" marL="742950" rtl="0" algn="l">
              <a:lnSpc>
                <a:spcPct val="130000"/>
              </a:lnSpc>
              <a:spcBef>
                <a:spcPts val="0"/>
              </a:spcBef>
              <a:spcAft>
                <a:spcPts val="0"/>
              </a:spcAft>
              <a:buClr>
                <a:schemeClr val="dk1"/>
              </a:buClr>
              <a:buSzPts val="1800"/>
              <a:buChar char="–"/>
            </a:pPr>
            <a:r>
              <a:rPr lang="en-US" sz="1800">
                <a:latin typeface="Comic Sans MS"/>
                <a:ea typeface="Comic Sans MS"/>
                <a:cs typeface="Comic Sans MS"/>
                <a:sym typeface="Comic Sans MS"/>
              </a:rPr>
              <a:t>Food compositions (</a:t>
            </a:r>
            <a:r>
              <a:rPr b="1" lang="en-US" sz="1800">
                <a:latin typeface="Comic Sans MS"/>
                <a:ea typeface="Comic Sans MS"/>
                <a:cs typeface="Comic Sans MS"/>
                <a:sym typeface="Comic Sans MS"/>
              </a:rPr>
              <a:t>thickness and particle size</a:t>
            </a:r>
            <a:r>
              <a:rPr lang="en-US" sz="1800">
                <a:latin typeface="Comic Sans MS"/>
                <a:ea typeface="Comic Sans MS"/>
                <a:cs typeface="Comic Sans MS"/>
                <a:sym typeface="Comic Sans MS"/>
              </a:rPr>
              <a:t>) also determine the efficiency of irradiation in reducing microbial numbers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Factors affecting radiation</a:t>
            </a:r>
            <a:br>
              <a:rPr lang="en-US" sz="2800">
                <a:latin typeface="Comic Sans MS"/>
                <a:ea typeface="Comic Sans MS"/>
                <a:cs typeface="Comic Sans MS"/>
                <a:sym typeface="Comic Sans MS"/>
              </a:rPr>
            </a:br>
            <a:r>
              <a:rPr lang="en-US" sz="2800">
                <a:latin typeface="Comic Sans MS"/>
                <a:ea typeface="Comic Sans MS"/>
                <a:cs typeface="Comic Sans MS"/>
                <a:sym typeface="Comic Sans MS"/>
              </a:rPr>
              <a:t>Nature of microorganisms</a:t>
            </a:r>
            <a:endParaRPr/>
          </a:p>
        </p:txBody>
      </p:sp>
      <p:sp>
        <p:nvSpPr>
          <p:cNvPr id="224" name="Google Shape;224;p23"/>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Autofit/>
          </a:bodyPr>
          <a:lstStyle/>
          <a:p>
            <a:pPr indent="-342900" lvl="0" marL="342900" rtl="0" algn="l">
              <a:lnSpc>
                <a:spcPct val="120000"/>
              </a:lnSpc>
              <a:spcBef>
                <a:spcPts val="0"/>
              </a:spcBef>
              <a:spcAft>
                <a:spcPts val="0"/>
              </a:spcAft>
              <a:buClr>
                <a:schemeClr val="dk1"/>
              </a:buClr>
              <a:buSzPts val="1800"/>
              <a:buChar char="•"/>
            </a:pPr>
            <a:r>
              <a:rPr b="1" lang="en-US" sz="1800">
                <a:latin typeface="Comic Sans MS"/>
                <a:ea typeface="Comic Sans MS"/>
                <a:cs typeface="Comic Sans MS"/>
                <a:sym typeface="Comic Sans MS"/>
              </a:rPr>
              <a:t>Size variations </a:t>
            </a:r>
            <a:endParaRPr/>
          </a:p>
          <a:p>
            <a:pPr indent="-285750" lvl="1" marL="742950" rtl="0" algn="l">
              <a:lnSpc>
                <a:spcPct val="120000"/>
              </a:lnSpc>
              <a:spcBef>
                <a:spcPts val="0"/>
              </a:spcBef>
              <a:spcAft>
                <a:spcPts val="0"/>
              </a:spcAft>
              <a:buClr>
                <a:schemeClr val="dk1"/>
              </a:buClr>
              <a:buSzPts val="1800"/>
              <a:buChar char="–"/>
            </a:pPr>
            <a:r>
              <a:rPr b="1" lang="en-US" sz="1800">
                <a:latin typeface="Comic Sans MS"/>
                <a:ea typeface="Comic Sans MS"/>
                <a:cs typeface="Comic Sans MS"/>
                <a:sym typeface="Comic Sans MS"/>
              </a:rPr>
              <a:t>Larger organisms are more susceptible to ionizing (and UV) radiation</a:t>
            </a:r>
            <a:endParaRPr/>
          </a:p>
          <a:p>
            <a:pPr indent="-285750" lvl="1" marL="742950" rtl="0" algn="l">
              <a:lnSpc>
                <a:spcPct val="120000"/>
              </a:lnSpc>
              <a:spcBef>
                <a:spcPts val="0"/>
              </a:spcBef>
              <a:spcAft>
                <a:spcPts val="0"/>
              </a:spcAft>
              <a:buClr>
                <a:schemeClr val="dk1"/>
              </a:buClr>
              <a:buSzPts val="1800"/>
              <a:buChar char="–"/>
            </a:pPr>
            <a:r>
              <a:rPr lang="en-US" sz="1800">
                <a:latin typeface="Comic Sans MS"/>
                <a:ea typeface="Comic Sans MS"/>
                <a:cs typeface="Comic Sans MS"/>
                <a:sym typeface="Comic Sans MS"/>
              </a:rPr>
              <a:t>molds &gt; sensitive than yeasts &gt; sensitive than bacterial cells &gt; more sensitive than viruses </a:t>
            </a:r>
            <a:endParaRPr/>
          </a:p>
          <a:p>
            <a:pPr indent="-285750" lvl="1" marL="742950" rtl="0" algn="l">
              <a:lnSpc>
                <a:spcPct val="120000"/>
              </a:lnSpc>
              <a:spcBef>
                <a:spcPts val="0"/>
              </a:spcBef>
              <a:spcAft>
                <a:spcPts val="0"/>
              </a:spcAft>
              <a:buClr>
                <a:schemeClr val="dk1"/>
              </a:buClr>
              <a:buSzPts val="1800"/>
              <a:buChar char="–"/>
            </a:pPr>
            <a:r>
              <a:rPr lang="en-US" sz="1800">
                <a:latin typeface="Comic Sans MS"/>
                <a:ea typeface="Comic Sans MS"/>
                <a:cs typeface="Comic Sans MS"/>
                <a:sym typeface="Comic Sans MS"/>
              </a:rPr>
              <a:t>Gram-negative more sensitive than Gram-positive bacteria</a:t>
            </a:r>
            <a:endParaRPr/>
          </a:p>
          <a:p>
            <a:pPr indent="-285750" lvl="1" marL="742950" rtl="0" algn="l">
              <a:lnSpc>
                <a:spcPct val="120000"/>
              </a:lnSpc>
              <a:spcBef>
                <a:spcPts val="0"/>
              </a:spcBef>
              <a:spcAft>
                <a:spcPts val="0"/>
              </a:spcAft>
              <a:buClr>
                <a:schemeClr val="dk1"/>
              </a:buClr>
              <a:buSzPts val="1800"/>
              <a:buChar char="–"/>
            </a:pPr>
            <a:r>
              <a:rPr lang="en-US" sz="1800">
                <a:latin typeface="Comic Sans MS"/>
                <a:ea typeface="Comic Sans MS"/>
                <a:cs typeface="Comic Sans MS"/>
                <a:sym typeface="Comic Sans MS"/>
              </a:rPr>
              <a:t>rods are more sensitive than cocci</a:t>
            </a:r>
            <a:endParaRPr sz="1800">
              <a:latin typeface="Comic Sans MS"/>
              <a:ea typeface="Comic Sans MS"/>
              <a:cs typeface="Comic Sans MS"/>
              <a:sym typeface="Comic Sans MS"/>
            </a:endParaRPr>
          </a:p>
          <a:p>
            <a:pPr indent="-342900" lvl="0" marL="342900" rtl="0" algn="l">
              <a:lnSpc>
                <a:spcPct val="120000"/>
              </a:lnSpc>
              <a:spcBef>
                <a:spcPts val="0"/>
              </a:spcBef>
              <a:spcAft>
                <a:spcPts val="0"/>
              </a:spcAft>
              <a:buClr>
                <a:schemeClr val="dk1"/>
              </a:buClr>
              <a:buSzPts val="1800"/>
              <a:buChar char="•"/>
            </a:pPr>
            <a:r>
              <a:rPr b="1" lang="en-US" sz="1800">
                <a:latin typeface="Comic Sans MS"/>
                <a:ea typeface="Comic Sans MS"/>
                <a:cs typeface="Comic Sans MS"/>
                <a:sym typeface="Comic Sans MS"/>
              </a:rPr>
              <a:t>Bacterial Sp/strains vary in their sensitivity to irradiation:</a:t>
            </a:r>
            <a:endParaRPr/>
          </a:p>
          <a:p>
            <a:pPr indent="-285750" lvl="1" marL="742950" rtl="0" algn="l">
              <a:lnSpc>
                <a:spcPct val="120000"/>
              </a:lnSpc>
              <a:spcBef>
                <a:spcPts val="0"/>
              </a:spcBef>
              <a:spcAft>
                <a:spcPts val="0"/>
              </a:spcAft>
              <a:buClr>
                <a:schemeClr val="dk1"/>
              </a:buClr>
              <a:buSzPts val="1800"/>
              <a:buChar char="–"/>
            </a:pPr>
            <a:r>
              <a:rPr lang="en-US" sz="1800">
                <a:latin typeface="Comic Sans MS"/>
                <a:ea typeface="Comic Sans MS"/>
                <a:cs typeface="Comic Sans MS"/>
                <a:sym typeface="Comic Sans MS"/>
              </a:rPr>
              <a:t>Some strains are </a:t>
            </a:r>
            <a:r>
              <a:rPr b="1" lang="en-US" sz="1800">
                <a:latin typeface="Comic Sans MS"/>
                <a:ea typeface="Comic Sans MS"/>
                <a:cs typeface="Comic Sans MS"/>
                <a:sym typeface="Comic Sans MS"/>
              </a:rPr>
              <a:t>radiation resistant</a:t>
            </a:r>
            <a:r>
              <a:rPr lang="en-US" sz="1800">
                <a:latin typeface="Comic Sans MS"/>
                <a:ea typeface="Comic Sans MS"/>
                <a:cs typeface="Comic Sans MS"/>
                <a:sym typeface="Comic Sans MS"/>
              </a:rPr>
              <a:t> – they can repair the cellular damages (breaks of DNA and base damage)</a:t>
            </a:r>
            <a:endParaRPr/>
          </a:p>
          <a:p>
            <a:pPr indent="-285750" lvl="1" marL="742950" rtl="0" algn="l">
              <a:lnSpc>
                <a:spcPct val="120000"/>
              </a:lnSpc>
              <a:spcBef>
                <a:spcPts val="0"/>
              </a:spcBef>
              <a:spcAft>
                <a:spcPts val="0"/>
              </a:spcAft>
              <a:buClr>
                <a:schemeClr val="dk1"/>
              </a:buClr>
              <a:buSzPts val="1800"/>
              <a:buChar char="–"/>
            </a:pPr>
            <a:r>
              <a:rPr b="1" lang="en-US" sz="1800">
                <a:latin typeface="Comic Sans MS"/>
                <a:ea typeface="Comic Sans MS"/>
                <a:cs typeface="Comic Sans MS"/>
                <a:sym typeface="Comic Sans MS"/>
              </a:rPr>
              <a:t>Radiation resistant </a:t>
            </a:r>
            <a:r>
              <a:rPr lang="en-US" sz="1800">
                <a:latin typeface="Comic Sans MS"/>
                <a:ea typeface="Comic Sans MS"/>
                <a:cs typeface="Comic Sans MS"/>
                <a:sym typeface="Comic Sans MS"/>
              </a:rPr>
              <a:t>strains that are important in foods:</a:t>
            </a:r>
            <a:endParaRPr/>
          </a:p>
          <a:p>
            <a:pPr indent="-285750" lvl="1" marL="742950" rtl="0" algn="l">
              <a:lnSpc>
                <a:spcPct val="120000"/>
              </a:lnSpc>
              <a:spcBef>
                <a:spcPts val="0"/>
              </a:spcBef>
              <a:spcAft>
                <a:spcPts val="0"/>
              </a:spcAft>
              <a:buClr>
                <a:schemeClr val="dk1"/>
              </a:buClr>
              <a:buSzPts val="1800"/>
              <a:buChar char="–"/>
            </a:pPr>
            <a:r>
              <a:rPr lang="en-US" sz="1800">
                <a:latin typeface="Comic Sans MS"/>
                <a:ea typeface="Comic Sans MS"/>
                <a:cs typeface="Comic Sans MS"/>
                <a:sym typeface="Comic Sans MS"/>
              </a:rPr>
              <a:t> </a:t>
            </a:r>
            <a:r>
              <a:rPr i="1" lang="en-US" sz="1800">
                <a:latin typeface="Comic Sans MS"/>
                <a:ea typeface="Comic Sans MS"/>
                <a:cs typeface="Comic Sans MS"/>
                <a:sym typeface="Comic Sans MS"/>
              </a:rPr>
              <a:t>Salmonella, E. coli, Enterococcus, S. aureus</a:t>
            </a:r>
            <a:endParaRPr/>
          </a:p>
          <a:p>
            <a:pPr indent="-342900" lvl="0" marL="342900" rtl="0" algn="l">
              <a:lnSpc>
                <a:spcPct val="120000"/>
              </a:lnSpc>
              <a:spcBef>
                <a:spcPts val="0"/>
              </a:spcBef>
              <a:spcAft>
                <a:spcPts val="0"/>
              </a:spcAft>
              <a:buClr>
                <a:schemeClr val="dk1"/>
              </a:buClr>
              <a:buSzPts val="1800"/>
              <a:buChar char="•"/>
            </a:pPr>
            <a:r>
              <a:rPr b="1" lang="en-US" sz="1800">
                <a:latin typeface="Comic Sans MS"/>
                <a:ea typeface="Comic Sans MS"/>
                <a:cs typeface="Comic Sans MS"/>
                <a:sym typeface="Comic Sans MS"/>
              </a:rPr>
              <a:t> Spores are quite resistant to irradiation</a:t>
            </a:r>
            <a:endParaRPr/>
          </a:p>
          <a:p>
            <a:pPr indent="-285750" lvl="1" marL="742950" rtl="0" algn="l">
              <a:lnSpc>
                <a:spcPct val="120000"/>
              </a:lnSpc>
              <a:spcBef>
                <a:spcPts val="0"/>
              </a:spcBef>
              <a:spcAft>
                <a:spcPts val="0"/>
              </a:spcAft>
              <a:buClr>
                <a:schemeClr val="dk1"/>
              </a:buClr>
              <a:buSzPts val="1800"/>
              <a:buChar char="–"/>
            </a:pPr>
            <a:r>
              <a:rPr lang="en-US" sz="1800">
                <a:latin typeface="Comic Sans MS"/>
                <a:ea typeface="Comic Sans MS"/>
                <a:cs typeface="Comic Sans MS"/>
                <a:sym typeface="Comic Sans MS"/>
              </a:rPr>
              <a:t>because their water  content is very low, spores of </a:t>
            </a:r>
            <a:r>
              <a:rPr i="1" lang="en-US" sz="1800">
                <a:latin typeface="Comic Sans MS"/>
                <a:ea typeface="Comic Sans MS"/>
                <a:cs typeface="Comic Sans MS"/>
                <a:sym typeface="Comic Sans MS"/>
              </a:rPr>
              <a:t>C. botulinum Type A, Bacillus sp. </a:t>
            </a:r>
            <a:endParaRPr sz="1800">
              <a:latin typeface="Comic Sans MS"/>
              <a:ea typeface="Comic Sans MS"/>
              <a:cs typeface="Comic Sans MS"/>
              <a:sym typeface="Comic Sans MS"/>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4"/>
          <p:cNvSpPr txBox="1"/>
          <p:nvPr>
            <p:ph type="title"/>
          </p:nvPr>
        </p:nvSpPr>
        <p:spPr>
          <a:xfrm>
            <a:off x="457200" y="274638"/>
            <a:ext cx="8229600" cy="5635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Potatoes sprouting</a:t>
            </a:r>
            <a:endParaRPr/>
          </a:p>
        </p:txBody>
      </p:sp>
      <p:sp>
        <p:nvSpPr>
          <p:cNvPr id="230" name="Google Shape;230;p24"/>
          <p:cNvSpPr txBox="1"/>
          <p:nvPr>
            <p:ph idx="1" type="body"/>
          </p:nvPr>
        </p:nvSpPr>
        <p:spPr>
          <a:xfrm>
            <a:off x="457200" y="1143000"/>
            <a:ext cx="8229600" cy="5334000"/>
          </a:xfrm>
          <a:prstGeom prst="rect">
            <a:avLst/>
          </a:prstGeom>
          <a:noFill/>
          <a:ln>
            <a:noFill/>
          </a:ln>
        </p:spPr>
        <p:txBody>
          <a:bodyPr anchorCtr="0" anchor="t" bIns="45700" lIns="91425" spcFirstLastPara="1" rIns="91425" wrap="square" tIns="45700">
            <a:normAutofit/>
          </a:bodyPr>
          <a:lstStyle/>
          <a:p>
            <a:pPr indent="-342900" lvl="0" marL="34290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Potato sprout is considered toxic in </a:t>
            </a:r>
            <a:r>
              <a:rPr b="1" lang="en-US" sz="1757">
                <a:latin typeface="Comic Sans MS"/>
                <a:ea typeface="Comic Sans MS"/>
                <a:cs typeface="Comic Sans MS"/>
                <a:sym typeface="Comic Sans MS"/>
              </a:rPr>
              <a:t>soft wrinkled </a:t>
            </a:r>
            <a:r>
              <a:rPr lang="en-US" sz="1757">
                <a:latin typeface="Comic Sans MS"/>
                <a:ea typeface="Comic Sans MS"/>
                <a:cs typeface="Comic Sans MS"/>
                <a:sym typeface="Comic Sans MS"/>
              </a:rPr>
              <a:t>potatoes –</a:t>
            </a:r>
            <a:endParaRPr/>
          </a:p>
          <a:p>
            <a:pPr indent="-285750" lvl="1" marL="74295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It contains </a:t>
            </a:r>
            <a:r>
              <a:rPr b="1" lang="en-US" sz="1757">
                <a:latin typeface="Comic Sans MS"/>
                <a:ea typeface="Comic Sans MS"/>
                <a:cs typeface="Comic Sans MS"/>
                <a:sym typeface="Comic Sans MS"/>
              </a:rPr>
              <a:t>glycoalkaloids toxin (Solanine) - harmful</a:t>
            </a:r>
            <a:endParaRPr/>
          </a:p>
          <a:p>
            <a:pPr indent="-285750" lvl="1" marL="74295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exert their toxic effects on the nervous system- interfere acetylcholine regulation</a:t>
            </a:r>
            <a:endParaRPr/>
          </a:p>
          <a:p>
            <a:pPr indent="-285750" lvl="1" marL="74295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when potatoes sprout, the starch is converted to sugar</a:t>
            </a:r>
            <a:endParaRPr/>
          </a:p>
          <a:p>
            <a:pPr indent="-285750" lvl="1" marL="742950" rtl="0" algn="l">
              <a:lnSpc>
                <a:spcPct val="110000"/>
              </a:lnSpc>
              <a:spcBef>
                <a:spcPts val="0"/>
              </a:spcBef>
              <a:spcAft>
                <a:spcPts val="0"/>
              </a:spcAft>
              <a:buClr>
                <a:schemeClr val="dk1"/>
              </a:buClr>
              <a:buSzPts val="1757"/>
              <a:buChar char="–"/>
            </a:pPr>
            <a:r>
              <a:rPr b="1" lang="en-US" sz="1757">
                <a:latin typeface="Comic Sans MS"/>
                <a:ea typeface="Comic Sans MS"/>
                <a:cs typeface="Comic Sans MS"/>
                <a:sym typeface="Comic Sans MS"/>
              </a:rPr>
              <a:t>Firm </a:t>
            </a:r>
            <a:r>
              <a:rPr lang="en-US" sz="1757">
                <a:latin typeface="Comic Sans MS"/>
                <a:ea typeface="Comic Sans MS"/>
                <a:cs typeface="Comic Sans MS"/>
                <a:sym typeface="Comic Sans MS"/>
              </a:rPr>
              <a:t>potato has most nutrients intact and can be eaten</a:t>
            </a:r>
            <a:r>
              <a:rPr b="1" lang="en-US" sz="1757">
                <a:latin typeface="Comic Sans MS"/>
                <a:ea typeface="Comic Sans MS"/>
                <a:cs typeface="Comic Sans MS"/>
                <a:sym typeface="Comic Sans MS"/>
              </a:rPr>
              <a:t> after removing the sprouted part</a:t>
            </a:r>
            <a:r>
              <a:rPr lang="en-US" sz="1757">
                <a:latin typeface="Comic Sans MS"/>
                <a:ea typeface="Comic Sans MS"/>
                <a:cs typeface="Comic Sans MS"/>
                <a:sym typeface="Comic Sans MS"/>
              </a:rPr>
              <a:t>.</a:t>
            </a:r>
            <a:endParaRPr/>
          </a:p>
          <a:p>
            <a:pPr indent="-285750" lvl="1" marL="74295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Soft potato that is, shrunken and wrinkled should not be eaten</a:t>
            </a:r>
            <a:endParaRPr/>
          </a:p>
          <a:p>
            <a:pPr indent="-342900" lvl="0" marL="34290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Sometimes potatoes become green tinge –</a:t>
            </a:r>
            <a:endParaRPr/>
          </a:p>
          <a:p>
            <a:pPr indent="-285750" lvl="1" marL="74295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When exposed to light sprouted or unsprouted, may have increased concentration of solanine</a:t>
            </a:r>
            <a:endParaRPr/>
          </a:p>
          <a:p>
            <a:pPr indent="-285750" lvl="1" marL="74295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the toxic area will turn green . To </a:t>
            </a:r>
            <a:r>
              <a:rPr b="1" lang="en-US" sz="1757">
                <a:latin typeface="Comic Sans MS"/>
                <a:ea typeface="Comic Sans MS"/>
                <a:cs typeface="Comic Sans MS"/>
                <a:sym typeface="Comic Sans MS"/>
              </a:rPr>
              <a:t>TRIM </a:t>
            </a:r>
            <a:r>
              <a:rPr lang="en-US" sz="1757">
                <a:latin typeface="Comic Sans MS"/>
                <a:ea typeface="Comic Sans MS"/>
                <a:cs typeface="Comic Sans MS"/>
                <a:sym typeface="Comic Sans MS"/>
              </a:rPr>
              <a:t>the green part and eat the rest  reduces the amount of toxin but not recommended</a:t>
            </a:r>
            <a:endParaRPr/>
          </a:p>
          <a:p>
            <a:pPr indent="-342900" lvl="0" marL="34290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When buying potatoes</a:t>
            </a:r>
            <a:endParaRPr/>
          </a:p>
          <a:p>
            <a:pPr indent="-285750" lvl="1" marL="74295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pick firm ones, do not buy sprouted or if it has a green tint to the skin</a:t>
            </a:r>
            <a:endParaRPr/>
          </a:p>
          <a:p>
            <a:pPr indent="-285750" lvl="1" marL="742950" rtl="0" algn="l">
              <a:lnSpc>
                <a:spcPct val="110000"/>
              </a:lnSpc>
              <a:spcBef>
                <a:spcPts val="0"/>
              </a:spcBef>
              <a:spcAft>
                <a:spcPts val="0"/>
              </a:spcAft>
              <a:buClr>
                <a:schemeClr val="dk1"/>
              </a:buClr>
              <a:buSzPts val="1757"/>
              <a:buChar char="–"/>
            </a:pPr>
            <a:r>
              <a:rPr lang="en-US" sz="1757">
                <a:latin typeface="Comic Sans MS"/>
                <a:ea typeface="Comic Sans MS"/>
                <a:cs typeface="Comic Sans MS"/>
                <a:sym typeface="Comic Sans MS"/>
              </a:rPr>
              <a:t>keep potatoes in a cool dry spot for longest storage</a:t>
            </a:r>
            <a:endParaRPr/>
          </a:p>
          <a:p>
            <a:pPr indent="-225425" lvl="0" marL="342900" rtl="0" algn="l">
              <a:lnSpc>
                <a:spcPct val="90000"/>
              </a:lnSpc>
              <a:spcBef>
                <a:spcPts val="370"/>
              </a:spcBef>
              <a:spcAft>
                <a:spcPts val="0"/>
              </a:spcAft>
              <a:buClr>
                <a:schemeClr val="dk1"/>
              </a:buClr>
              <a:buSzPts val="1850"/>
              <a:buNone/>
            </a:pPr>
            <a:r>
              <a:t/>
            </a:r>
            <a:endParaRPr sz="1850"/>
          </a:p>
        </p:txBody>
      </p:sp>
      <p:pic>
        <p:nvPicPr>
          <p:cNvPr descr="C:\Users\pc\Desktop\2012_09_13_SproutingPotato_003p2.jpg" id="231" name="Google Shape;231;p24"/>
          <p:cNvPicPr preferRelativeResize="0"/>
          <p:nvPr/>
        </p:nvPicPr>
        <p:blipFill rotWithShape="1">
          <a:blip r:embed="rId3">
            <a:alphaModFix/>
          </a:blip>
          <a:srcRect b="0" l="0" r="0" t="0"/>
          <a:stretch/>
        </p:blipFill>
        <p:spPr>
          <a:xfrm>
            <a:off x="7924800" y="254372"/>
            <a:ext cx="989260" cy="888628"/>
          </a:xfrm>
          <a:prstGeom prst="rect">
            <a:avLst/>
          </a:prstGeom>
          <a:noFill/>
          <a:ln>
            <a:noFill/>
          </a:ln>
        </p:spPr>
      </p:pic>
      <p:pic>
        <p:nvPicPr>
          <p:cNvPr descr="C:\Users\pc\Desktop\images.jpg" id="232" name="Google Shape;232;p24"/>
          <p:cNvPicPr preferRelativeResize="0"/>
          <p:nvPr/>
        </p:nvPicPr>
        <p:blipFill rotWithShape="1">
          <a:blip r:embed="rId4">
            <a:alphaModFix/>
          </a:blip>
          <a:srcRect b="0" l="0" r="0" t="0"/>
          <a:stretch/>
        </p:blipFill>
        <p:spPr>
          <a:xfrm>
            <a:off x="6542707" y="254372"/>
            <a:ext cx="1186364" cy="888628"/>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Recommendations</a:t>
            </a:r>
            <a:endParaRPr/>
          </a:p>
        </p:txBody>
      </p:sp>
      <p:sp>
        <p:nvSpPr>
          <p:cNvPr id="238" name="Google Shape;238;p2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000"/>
              <a:buChar char="•"/>
            </a:pPr>
            <a:r>
              <a:rPr lang="en-US" sz="2000">
                <a:latin typeface="Comic Sans MS"/>
                <a:ea typeface="Comic Sans MS"/>
                <a:cs typeface="Comic Sans MS"/>
                <a:sym typeface="Comic Sans MS"/>
              </a:rPr>
              <a:t>In 37 countries including France; Belgium, the Netherlands</a:t>
            </a:r>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Approved the use of irradiated fresh fruits,  vegetables, meat, and fish</a:t>
            </a:r>
            <a:endParaRPr/>
          </a:p>
          <a:p>
            <a:pPr indent="-342900" lvl="0" marL="342900" rtl="0" algn="l">
              <a:spcBef>
                <a:spcPts val="400"/>
              </a:spcBef>
              <a:spcAft>
                <a:spcPts val="0"/>
              </a:spcAft>
              <a:buClr>
                <a:schemeClr val="dk1"/>
              </a:buClr>
              <a:buSzPts val="2000"/>
              <a:buChar char="•"/>
            </a:pPr>
            <a:r>
              <a:rPr lang="en-US" sz="2000">
                <a:latin typeface="Comic Sans MS"/>
                <a:ea typeface="Comic Sans MS"/>
                <a:cs typeface="Comic Sans MS"/>
                <a:sym typeface="Comic Sans MS"/>
              </a:rPr>
              <a:t>In the U S</a:t>
            </a:r>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irradiated foods - used by the </a:t>
            </a:r>
            <a:r>
              <a:rPr b="1" lang="en-US" sz="2000">
                <a:latin typeface="Comic Sans MS"/>
                <a:ea typeface="Comic Sans MS"/>
                <a:cs typeface="Comic Sans MS"/>
                <a:sym typeface="Comic Sans MS"/>
              </a:rPr>
              <a:t>army</a:t>
            </a:r>
            <a:r>
              <a:rPr lang="en-US" sz="2000">
                <a:latin typeface="Comic Sans MS"/>
                <a:ea typeface="Comic Sans MS"/>
                <a:cs typeface="Comic Sans MS"/>
                <a:sym typeface="Comic Sans MS"/>
              </a:rPr>
              <a:t> and the </a:t>
            </a:r>
            <a:r>
              <a:rPr b="1" lang="en-US" sz="2000">
                <a:latin typeface="Comic Sans MS"/>
                <a:ea typeface="Comic Sans MS"/>
                <a:cs typeface="Comic Sans MS"/>
                <a:sym typeface="Comic Sans MS"/>
              </a:rPr>
              <a:t>space program</a:t>
            </a:r>
            <a:r>
              <a:rPr lang="en-US" sz="2000">
                <a:latin typeface="Comic Sans MS"/>
                <a:ea typeface="Comic Sans MS"/>
                <a:cs typeface="Comic Sans MS"/>
                <a:sym typeface="Comic Sans MS"/>
              </a:rPr>
              <a:t>  </a:t>
            </a:r>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 Before 1985, irradiation was permitted for spices, wheat, wheat flour (</a:t>
            </a:r>
            <a:r>
              <a:rPr b="1" lang="en-US" sz="2000">
                <a:latin typeface="Comic Sans MS"/>
                <a:ea typeface="Comic Sans MS"/>
                <a:cs typeface="Comic Sans MS"/>
                <a:sym typeface="Comic Sans MS"/>
              </a:rPr>
              <a:t>to destroy insects</a:t>
            </a:r>
            <a:r>
              <a:rPr lang="en-US" sz="2000">
                <a:latin typeface="Comic Sans MS"/>
                <a:ea typeface="Comic Sans MS"/>
                <a:cs typeface="Comic Sans MS"/>
                <a:sym typeface="Comic Sans MS"/>
              </a:rPr>
              <a:t>), and potatoes </a:t>
            </a:r>
            <a:r>
              <a:rPr b="1" lang="en-US" sz="2000">
                <a:latin typeface="Comic Sans MS"/>
                <a:ea typeface="Comic Sans MS"/>
                <a:cs typeface="Comic Sans MS"/>
                <a:sym typeface="Comic Sans MS"/>
              </a:rPr>
              <a:t>(to prevent sprouting)</a:t>
            </a:r>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in 1985 irradiation approved (1Gy) for pork - against Trichinnella</a:t>
            </a:r>
            <a:endParaRPr sz="2000">
              <a:latin typeface="Comic Sans MS"/>
              <a:ea typeface="Comic Sans MS"/>
              <a:cs typeface="Comic Sans MS"/>
              <a:sym typeface="Comic Sans MS"/>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in 1986 – fresh fruits and vegetables to destroy insects and larvae</a:t>
            </a:r>
            <a:endParaRPr/>
          </a:p>
          <a:p>
            <a:pPr indent="-285750" lvl="1" marL="742950" rtl="0" algn="l">
              <a:spcBef>
                <a:spcPts val="400"/>
              </a:spcBef>
              <a:spcAft>
                <a:spcPts val="0"/>
              </a:spcAft>
              <a:buClr>
                <a:schemeClr val="dk1"/>
              </a:buClr>
              <a:buSzPts val="2000"/>
              <a:buChar char="–"/>
            </a:pPr>
            <a:r>
              <a:rPr lang="en-US" sz="2000">
                <a:latin typeface="Comic Sans MS"/>
                <a:ea typeface="Comic Sans MS"/>
                <a:cs typeface="Comic Sans MS"/>
                <a:sym typeface="Comic Sans MS"/>
              </a:rPr>
              <a:t>in 1992 - Poultry and poultry parts (to destroy </a:t>
            </a:r>
            <a:r>
              <a:rPr i="1" lang="en-US" sz="2000">
                <a:latin typeface="Comic Sans MS"/>
                <a:ea typeface="Comic Sans MS"/>
                <a:cs typeface="Comic Sans MS"/>
                <a:sym typeface="Comic Sans MS"/>
              </a:rPr>
              <a:t>Salmonella)</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Recommendations</a:t>
            </a:r>
            <a:endParaRPr/>
          </a:p>
        </p:txBody>
      </p:sp>
      <p:sp>
        <p:nvSpPr>
          <p:cNvPr id="244" name="Google Shape;244;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lnSpc>
                <a:spcPct val="130000"/>
              </a:lnSpc>
              <a:spcBef>
                <a:spcPts val="0"/>
              </a:spcBef>
              <a:spcAft>
                <a:spcPts val="0"/>
              </a:spcAft>
              <a:buClr>
                <a:schemeClr val="dk1"/>
              </a:buClr>
              <a:buSzPts val="2200"/>
              <a:buChar char="•"/>
            </a:pPr>
            <a:r>
              <a:rPr b="1" lang="en-US" sz="2200"/>
              <a:t> </a:t>
            </a:r>
            <a:r>
              <a:rPr b="1" lang="en-US" sz="2000">
                <a:latin typeface="Comic Sans MS"/>
                <a:ea typeface="Comic Sans MS"/>
                <a:cs typeface="Comic Sans MS"/>
                <a:sym typeface="Comic Sans MS"/>
              </a:rPr>
              <a:t>Currently in the US </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radiation of seafood is being considered</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radiation sterilization of beef steaks in the space program and refrigerated shelf-stable food for the military are being studied</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irradiated fruits (strawberry, mango, and papaya) and poultry are being marketed in limited amounts - consumer response has been favorable</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special logo on food with the words </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"Treated with Radiation" or treated by Irradiation,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UV Radiation</a:t>
            </a:r>
            <a:endParaRPr/>
          </a:p>
        </p:txBody>
      </p:sp>
      <p:sp>
        <p:nvSpPr>
          <p:cNvPr id="250" name="Google Shape;250;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Microorganisms are especially susceptible to UV light between 200 and 280 nm</a:t>
            </a:r>
            <a:endParaRPr/>
          </a:p>
          <a:p>
            <a:pPr indent="-342900" lvl="0" marL="34290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It has low penetration power</a:t>
            </a:r>
            <a:endParaRPr/>
          </a:p>
          <a:p>
            <a:pPr indent="-285750" lvl="1" marL="74295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used to inactivate microorganisms on the surface of foods (meat, fish, and bread)</a:t>
            </a:r>
            <a:endParaRPr/>
          </a:p>
          <a:p>
            <a:pPr indent="-285750" lvl="1" marL="74295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in air and on walls, shelves, and equipment in the food handling and processing area</a:t>
            </a:r>
            <a:endParaRPr/>
          </a:p>
          <a:p>
            <a:pPr indent="-285750" lvl="1" marL="74295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liquids, such as water and syrups, in thin layers have been treated with UV</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Microwave </a:t>
            </a:r>
            <a:endParaRPr/>
          </a:p>
        </p:txBody>
      </p:sp>
      <p:sp>
        <p:nvSpPr>
          <p:cNvPr id="256" name="Google Shape;256;p28"/>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rmAutofit/>
          </a:bodyPr>
          <a:lstStyle/>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microwave ovens are safe when used as directed</a:t>
            </a:r>
            <a:endParaRPr/>
          </a:p>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1940s, when an engineer named Percy Spencer was building radar equipment in a lab noticed that a chocolate bar he had in his pocket started to melt</a:t>
            </a:r>
            <a:endParaRPr/>
          </a:p>
          <a:p>
            <a:pPr indent="-285750" lvl="1" marL="74295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realized that microwaves can be directed at food to heat it up rapidly. </a:t>
            </a:r>
            <a:endParaRPr/>
          </a:p>
          <a:p>
            <a:pPr indent="-285750" lvl="1" marL="74295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He tested his idea by popping popcorn and exploding an egg</a:t>
            </a:r>
            <a:endParaRPr/>
          </a:p>
          <a:p>
            <a:pPr indent="-342900" lvl="0" marL="34290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Microwave radiation- </a:t>
            </a:r>
            <a:endParaRPr/>
          </a:p>
          <a:p>
            <a:pPr indent="-285750" lvl="1" marL="74295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non-ionizing radiation (can't break atoms or molecules) </a:t>
            </a:r>
            <a:endParaRPr/>
          </a:p>
          <a:p>
            <a:pPr indent="-285750" lvl="1" marL="74295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Frequency: between radio and infrared – do not damage DNA</a:t>
            </a:r>
            <a:endParaRPr/>
          </a:p>
          <a:p>
            <a:pPr indent="-285750" lvl="1" marL="74295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cause heating effects, can harm or kill at high energies</a:t>
            </a:r>
            <a:endParaRPr/>
          </a:p>
          <a:p>
            <a:pPr indent="-285750" lvl="1" marL="742950" rtl="0" algn="l">
              <a:lnSpc>
                <a:spcPct val="120000"/>
              </a:lnSpc>
              <a:spcBef>
                <a:spcPts val="0"/>
              </a:spcBef>
              <a:spcAft>
                <a:spcPts val="0"/>
              </a:spcAft>
              <a:buClr>
                <a:schemeClr val="dk1"/>
              </a:buClr>
              <a:buSzPts val="2000"/>
              <a:buChar char="–"/>
            </a:pPr>
            <a:r>
              <a:rPr lang="en-US" sz="2000">
                <a:latin typeface="Comic Sans MS"/>
                <a:ea typeface="Comic Sans MS"/>
                <a:cs typeface="Comic Sans MS"/>
                <a:sym typeface="Comic Sans MS"/>
              </a:rPr>
              <a:t>microwave ovens must operate at or below strict limits set by the federal governments</a:t>
            </a:r>
            <a:endParaRPr/>
          </a:p>
          <a:p>
            <a:pPr indent="-215900" lvl="0" marL="342900" rtl="0" algn="l">
              <a:spcBef>
                <a:spcPts val="400"/>
              </a:spcBef>
              <a:spcAft>
                <a:spcPts val="0"/>
              </a:spcAft>
              <a:buClr>
                <a:schemeClr val="dk1"/>
              </a:buClr>
              <a:buSzPts val="2000"/>
              <a:buNone/>
            </a:pPr>
            <a:r>
              <a:t/>
            </a:r>
            <a:endParaRPr sz="2000">
              <a:latin typeface="Comic Sans MS"/>
              <a:ea typeface="Comic Sans MS"/>
              <a:cs typeface="Comic Sans MS"/>
              <a:sym typeface="Comic Sans MS"/>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Microwave</a:t>
            </a:r>
            <a:endParaRPr/>
          </a:p>
        </p:txBody>
      </p:sp>
      <p:sp>
        <p:nvSpPr>
          <p:cNvPr id="262" name="Google Shape;262;p29"/>
          <p:cNvSpPr txBox="1"/>
          <p:nvPr>
            <p:ph idx="1" type="body"/>
          </p:nvPr>
        </p:nvSpPr>
        <p:spPr>
          <a:xfrm>
            <a:off x="457200" y="1600200"/>
            <a:ext cx="8229600" cy="4983162"/>
          </a:xfrm>
          <a:prstGeom prst="rect">
            <a:avLst/>
          </a:prstGeom>
          <a:noFill/>
          <a:ln>
            <a:noFill/>
          </a:ln>
        </p:spPr>
        <p:txBody>
          <a:bodyPr anchorCtr="0" anchor="t" bIns="45700" lIns="91425" spcFirstLastPara="1" rIns="91425" wrap="square" tIns="45700">
            <a:noAutofit/>
          </a:bodyPr>
          <a:lstStyle/>
          <a:p>
            <a:pPr indent="-342900" lvl="0" marL="342900" rtl="0" algn="l">
              <a:lnSpc>
                <a:spcPct val="125000"/>
              </a:lnSpc>
              <a:spcBef>
                <a:spcPts val="0"/>
              </a:spcBef>
              <a:spcAft>
                <a:spcPts val="0"/>
              </a:spcAft>
              <a:buClr>
                <a:schemeClr val="dk1"/>
              </a:buClr>
              <a:buSzPts val="1800"/>
              <a:buChar char="•"/>
            </a:pPr>
            <a:r>
              <a:rPr lang="en-US" sz="1800">
                <a:latin typeface="Comic Sans MS"/>
                <a:ea typeface="Comic Sans MS"/>
                <a:cs typeface="Comic Sans MS"/>
                <a:sym typeface="Comic Sans MS"/>
              </a:rPr>
              <a:t>Water molecules in food absorb microwave energy and become excited </a:t>
            </a:r>
            <a:endParaRPr/>
          </a:p>
          <a:p>
            <a:pPr indent="-342900" lvl="0" marL="342900" rtl="0" algn="l">
              <a:lnSpc>
                <a:spcPct val="125000"/>
              </a:lnSpc>
              <a:spcBef>
                <a:spcPts val="0"/>
              </a:spcBef>
              <a:spcAft>
                <a:spcPts val="0"/>
              </a:spcAft>
              <a:buClr>
                <a:schemeClr val="dk1"/>
              </a:buClr>
              <a:buSzPts val="1800"/>
              <a:buChar char="•"/>
            </a:pPr>
            <a:r>
              <a:rPr lang="en-US" sz="1800">
                <a:latin typeface="Comic Sans MS"/>
                <a:ea typeface="Comic Sans MS"/>
                <a:cs typeface="Comic Sans MS"/>
                <a:sym typeface="Comic Sans MS"/>
              </a:rPr>
              <a:t>Polar molecules of water (+/-) rotate rapidly by the electric field </a:t>
            </a:r>
            <a:endParaRPr/>
          </a:p>
          <a:p>
            <a:pPr indent="-285750" lvl="1" marL="742950" rtl="0" algn="l">
              <a:lnSpc>
                <a:spcPct val="125000"/>
              </a:lnSpc>
              <a:spcBef>
                <a:spcPts val="0"/>
              </a:spcBef>
              <a:spcAft>
                <a:spcPts val="0"/>
              </a:spcAft>
              <a:buClr>
                <a:schemeClr val="dk1"/>
              </a:buClr>
              <a:buSzPts val="1800"/>
              <a:buChar char="–"/>
            </a:pPr>
            <a:r>
              <a:rPr lang="en-US" sz="1800">
                <a:latin typeface="Comic Sans MS"/>
                <a:ea typeface="Comic Sans MS"/>
                <a:cs typeface="Comic Sans MS"/>
                <a:sym typeface="Comic Sans MS"/>
              </a:rPr>
              <a:t>Rotation is thought to add heat to the food</a:t>
            </a:r>
            <a:endParaRPr/>
          </a:p>
          <a:p>
            <a:pPr indent="-342900" lvl="0" marL="342900" rtl="0" algn="l">
              <a:lnSpc>
                <a:spcPct val="125000"/>
              </a:lnSpc>
              <a:spcBef>
                <a:spcPts val="0"/>
              </a:spcBef>
              <a:spcAft>
                <a:spcPts val="0"/>
              </a:spcAft>
              <a:buClr>
                <a:schemeClr val="dk1"/>
              </a:buClr>
              <a:buSzPts val="1800"/>
              <a:buChar char="•"/>
            </a:pPr>
            <a:r>
              <a:rPr lang="en-US" sz="1800">
                <a:latin typeface="Comic Sans MS"/>
                <a:ea typeface="Comic Sans MS"/>
                <a:cs typeface="Comic Sans MS"/>
                <a:sym typeface="Comic Sans MS"/>
              </a:rPr>
              <a:t>Inner parts of food are warmed, heat transfers from surface inward</a:t>
            </a:r>
            <a:endParaRPr/>
          </a:p>
          <a:p>
            <a:pPr indent="-342900" lvl="0" marL="342900" rtl="0" algn="l">
              <a:lnSpc>
                <a:spcPct val="125000"/>
              </a:lnSpc>
              <a:spcBef>
                <a:spcPts val="0"/>
              </a:spcBef>
              <a:spcAft>
                <a:spcPts val="0"/>
              </a:spcAft>
              <a:buClr>
                <a:schemeClr val="dk1"/>
              </a:buClr>
              <a:buSzPts val="1800"/>
              <a:buChar char="•"/>
            </a:pPr>
            <a:r>
              <a:rPr lang="en-US" sz="1800">
                <a:latin typeface="Comic Sans MS"/>
                <a:ea typeface="Comic Sans MS"/>
                <a:cs typeface="Comic Sans MS"/>
                <a:sym typeface="Comic Sans MS"/>
              </a:rPr>
              <a:t>re-heating small portions of food in microwave saves 80% of the energy needed for an oven</a:t>
            </a:r>
            <a:endParaRPr/>
          </a:p>
          <a:p>
            <a:pPr indent="-342900" lvl="0" marL="342900" rtl="0" algn="l">
              <a:lnSpc>
                <a:spcPct val="125000"/>
              </a:lnSpc>
              <a:spcBef>
                <a:spcPts val="0"/>
              </a:spcBef>
              <a:spcAft>
                <a:spcPts val="0"/>
              </a:spcAft>
              <a:buClr>
                <a:schemeClr val="dk1"/>
              </a:buClr>
              <a:buSzPts val="1800"/>
              <a:buChar char="•"/>
            </a:pPr>
            <a:r>
              <a:rPr lang="en-US" sz="1800">
                <a:latin typeface="Comic Sans MS"/>
                <a:ea typeface="Comic Sans MS"/>
                <a:cs typeface="Comic Sans MS"/>
                <a:sym typeface="Comic Sans MS"/>
              </a:rPr>
              <a:t>Oil, butter do not heat </a:t>
            </a:r>
            <a:endParaRPr/>
          </a:p>
          <a:p>
            <a:pPr indent="-342900" lvl="0" marL="342900" rtl="0" algn="l">
              <a:lnSpc>
                <a:spcPct val="125000"/>
              </a:lnSpc>
              <a:spcBef>
                <a:spcPts val="0"/>
              </a:spcBef>
              <a:spcAft>
                <a:spcPts val="0"/>
              </a:spcAft>
              <a:buClr>
                <a:schemeClr val="dk1"/>
              </a:buClr>
              <a:buSzPts val="1800"/>
              <a:buChar char="•"/>
            </a:pPr>
            <a:r>
              <a:rPr lang="en-US" sz="1800">
                <a:latin typeface="Comic Sans MS"/>
                <a:ea typeface="Comic Sans MS"/>
                <a:cs typeface="Comic Sans MS"/>
                <a:sym typeface="Comic Sans MS"/>
              </a:rPr>
              <a:t>Plastics (not safe) release toxic doses of Bisphenol A when heated in a microwave</a:t>
            </a:r>
            <a:endParaRPr/>
          </a:p>
          <a:p>
            <a:pPr indent="-342900" lvl="0" marL="342900" rtl="0" algn="l">
              <a:lnSpc>
                <a:spcPct val="125000"/>
              </a:lnSpc>
              <a:spcBef>
                <a:spcPts val="0"/>
              </a:spcBef>
              <a:spcAft>
                <a:spcPts val="0"/>
              </a:spcAft>
              <a:buClr>
                <a:schemeClr val="dk1"/>
              </a:buClr>
              <a:buSzPts val="1800"/>
              <a:buChar char="•"/>
            </a:pPr>
            <a:r>
              <a:rPr lang="en-US" sz="1800">
                <a:latin typeface="Comic Sans MS"/>
                <a:ea typeface="Comic Sans MS"/>
                <a:cs typeface="Comic Sans MS"/>
                <a:sym typeface="Comic Sans MS"/>
              </a:rPr>
              <a:t>Do not heat food evenly</a:t>
            </a:r>
            <a:endParaRPr/>
          </a:p>
          <a:p>
            <a:pPr indent="-342900" lvl="0" marL="342900" rtl="0" algn="l">
              <a:lnSpc>
                <a:spcPct val="125000"/>
              </a:lnSpc>
              <a:spcBef>
                <a:spcPts val="0"/>
              </a:spcBef>
              <a:spcAft>
                <a:spcPts val="0"/>
              </a:spcAft>
              <a:buClr>
                <a:schemeClr val="dk1"/>
              </a:buClr>
              <a:buSzPts val="1800"/>
              <a:buChar char="•"/>
            </a:pPr>
            <a:r>
              <a:rPr lang="en-US" sz="1800">
                <a:latin typeface="Comic Sans MS"/>
                <a:ea typeface="Comic Sans MS"/>
                <a:cs typeface="Comic Sans MS"/>
                <a:sym typeface="Comic Sans MS"/>
              </a:rPr>
              <a:t>Do not leave water for a long time</a:t>
            </a:r>
            <a:endParaRPr/>
          </a:p>
          <a:p>
            <a:pPr indent="-342900" lvl="0" marL="342900" rtl="0" algn="l">
              <a:lnSpc>
                <a:spcPct val="125000"/>
              </a:lnSpc>
              <a:spcBef>
                <a:spcPts val="0"/>
              </a:spcBef>
              <a:spcAft>
                <a:spcPts val="0"/>
              </a:spcAft>
              <a:buClr>
                <a:schemeClr val="dk1"/>
              </a:buClr>
              <a:buSzPts val="1800"/>
              <a:buChar char="•"/>
            </a:pPr>
            <a:r>
              <a:rPr lang="en-US" sz="1800">
                <a:latin typeface="Comic Sans MS"/>
                <a:ea typeface="Comic Sans MS"/>
                <a:cs typeface="Comic Sans MS"/>
                <a:sym typeface="Comic Sans MS"/>
              </a:rPr>
              <a:t>FDA limits the amount of microwaves that can leak from an oven throughout its lifetime to 5 milliwatts (mW) of microwave radiation per square centimeter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International Symbol of Irradiated food</a:t>
            </a:r>
            <a:br>
              <a:rPr lang="en-US" sz="2800">
                <a:latin typeface="Comic Sans MS"/>
                <a:ea typeface="Comic Sans MS"/>
                <a:cs typeface="Comic Sans MS"/>
                <a:sym typeface="Comic Sans MS"/>
              </a:rPr>
            </a:br>
            <a:r>
              <a:rPr lang="en-US" sz="2800">
                <a:latin typeface="Comic Sans MS"/>
                <a:ea typeface="Comic Sans MS"/>
                <a:cs typeface="Comic Sans MS"/>
                <a:sym typeface="Comic Sans MS"/>
              </a:rPr>
              <a:t> </a:t>
            </a:r>
            <a:r>
              <a:rPr b="1" lang="en-US" sz="2800">
                <a:latin typeface="Comic Sans MS"/>
                <a:ea typeface="Comic Sans MS"/>
                <a:cs typeface="Comic Sans MS"/>
                <a:sym typeface="Comic Sans MS"/>
              </a:rPr>
              <a:t>Radura</a:t>
            </a:r>
            <a:br>
              <a:rPr b="1" lang="en-US" sz="2800">
                <a:latin typeface="Comic Sans MS"/>
                <a:ea typeface="Comic Sans MS"/>
                <a:cs typeface="Comic Sans MS"/>
                <a:sym typeface="Comic Sans MS"/>
              </a:rPr>
            </a:br>
            <a:r>
              <a:rPr b="1" i="1" lang="en-US" sz="2800">
                <a:latin typeface="Comic Sans MS"/>
                <a:ea typeface="Comic Sans MS"/>
                <a:cs typeface="Comic Sans MS"/>
                <a:sym typeface="Comic Sans MS"/>
              </a:rPr>
              <a:t>T</a:t>
            </a:r>
            <a:r>
              <a:rPr i="1" lang="en-US" sz="2800">
                <a:latin typeface="Comic Sans MS"/>
                <a:ea typeface="Comic Sans MS"/>
                <a:cs typeface="Comic Sans MS"/>
                <a:sym typeface="Comic Sans MS"/>
              </a:rPr>
              <a:t>reated with Irradiation</a:t>
            </a:r>
            <a:r>
              <a:rPr lang="en-US" sz="2800">
                <a:latin typeface="Comic Sans MS"/>
                <a:ea typeface="Comic Sans MS"/>
                <a:cs typeface="Comic Sans MS"/>
                <a:sym typeface="Comic Sans MS"/>
              </a:rPr>
              <a:t> </a:t>
            </a:r>
            <a:endParaRPr/>
          </a:p>
        </p:txBody>
      </p:sp>
      <p:pic>
        <p:nvPicPr>
          <p:cNvPr descr="C:\Users\pc\Desktop\3rd part food micro\radura.gif" id="101" name="Google Shape;101;p3"/>
          <p:cNvPicPr preferRelativeResize="0"/>
          <p:nvPr>
            <p:ph idx="1" type="body"/>
          </p:nvPr>
        </p:nvPicPr>
        <p:blipFill rotWithShape="1">
          <a:blip r:embed="rId3">
            <a:alphaModFix/>
          </a:blip>
          <a:srcRect b="0" l="0" r="0" t="0"/>
          <a:stretch/>
        </p:blipFill>
        <p:spPr>
          <a:xfrm>
            <a:off x="2895600" y="1600200"/>
            <a:ext cx="3135643" cy="3088609"/>
          </a:xfrm>
          <a:prstGeom prst="rect">
            <a:avLst/>
          </a:prstGeom>
          <a:noFill/>
          <a:ln>
            <a:noFill/>
          </a:ln>
        </p:spPr>
      </p:pic>
      <p:sp>
        <p:nvSpPr>
          <p:cNvPr id="102" name="Google Shape;102;p3"/>
          <p:cNvSpPr/>
          <p:nvPr/>
        </p:nvSpPr>
        <p:spPr>
          <a:xfrm>
            <a:off x="685800" y="4648200"/>
            <a:ext cx="7772400"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000" u="none" cap="none" strike="noStrike">
                <a:solidFill>
                  <a:schemeClr val="dk1"/>
                </a:solidFill>
                <a:latin typeface="Comic Sans MS"/>
                <a:ea typeface="Comic Sans MS"/>
                <a:cs typeface="Comic Sans MS"/>
                <a:sym typeface="Comic Sans MS"/>
              </a:rPr>
              <a:t>Food irradiation: processing of food products by ionizing radiation to control foodborne pathogens, reduce microbial load and insect infestation, inhibit the germination of root crops, and extend the durable life of perishable produce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Nonthermal Processing Technologies</a:t>
            </a:r>
            <a:br>
              <a:rPr lang="en-US" sz="2800">
                <a:latin typeface="Comic Sans MS"/>
                <a:ea typeface="Comic Sans MS"/>
                <a:cs typeface="Comic Sans MS"/>
                <a:sym typeface="Comic Sans MS"/>
              </a:rPr>
            </a:br>
            <a:endParaRPr sz="2800">
              <a:latin typeface="Comic Sans MS"/>
              <a:ea typeface="Comic Sans MS"/>
              <a:cs typeface="Comic Sans MS"/>
              <a:sym typeface="Comic Sans MS"/>
            </a:endParaRPr>
          </a:p>
        </p:txBody>
      </p:sp>
      <p:sp>
        <p:nvSpPr>
          <p:cNvPr id="268" name="Google Shape;268;p3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Aim is to produce foods that are microbiologically safe and have desirable fresh-like quality. </a:t>
            </a:r>
            <a:endParaRPr/>
          </a:p>
          <a:p>
            <a:pPr indent="-342900" lvl="0" marL="34290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Emerging preservation methods that use a lethal treatment other than heat can potentially meet these goals. </a:t>
            </a:r>
            <a:endParaRPr/>
          </a:p>
          <a:p>
            <a:pPr indent="-342900" lvl="0" marL="34290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Examples of such technologies include:</a:t>
            </a:r>
            <a:endParaRPr/>
          </a:p>
          <a:p>
            <a:pPr indent="-342900" lvl="0" marL="34290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Ultrahigh pressure</a:t>
            </a:r>
            <a:endParaRPr/>
          </a:p>
          <a:p>
            <a:pPr indent="-342900" lvl="0" marL="34290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Pulsed electric field (PEF)</a:t>
            </a:r>
            <a:endParaRPr/>
          </a:p>
          <a:p>
            <a:pPr indent="-342900" lvl="0" marL="34290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Others: pulsed light and ultrasound (Read about it)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31"/>
          <p:cNvSpPr txBox="1"/>
          <p:nvPr>
            <p:ph type="title"/>
          </p:nvPr>
        </p:nvSpPr>
        <p:spPr>
          <a:xfrm>
            <a:off x="457200" y="274638"/>
            <a:ext cx="8229600" cy="8683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High-Pressure Processing-HPP </a:t>
            </a:r>
            <a:endParaRPr/>
          </a:p>
        </p:txBody>
      </p:sp>
      <p:sp>
        <p:nvSpPr>
          <p:cNvPr id="274" name="Google Shape;274;p31"/>
          <p:cNvSpPr txBox="1"/>
          <p:nvPr>
            <p:ph idx="1" type="body"/>
          </p:nvPr>
        </p:nvSpPr>
        <p:spPr>
          <a:xfrm>
            <a:off x="457200" y="1295400"/>
            <a:ext cx="8229600" cy="5287962"/>
          </a:xfrm>
          <a:prstGeom prst="rect">
            <a:avLst/>
          </a:prstGeom>
          <a:noFill/>
          <a:ln>
            <a:noFill/>
          </a:ln>
        </p:spPr>
        <p:txBody>
          <a:bodyPr anchorCtr="0" anchor="t" bIns="45700" lIns="91425" spcFirstLastPara="1" rIns="91425" wrap="square" tIns="45700">
            <a:normAutofit/>
          </a:bodyPr>
          <a:lstStyle/>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HPP is non-thermal technique for food preservation that efficiently inactivates vegetative microorganisms commonly related to food-borne diseases</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most foods are preserved</a:t>
            </a:r>
            <a:r>
              <a:rPr b="1" lang="en-US" sz="2000">
                <a:latin typeface="Comic Sans MS"/>
                <a:ea typeface="Comic Sans MS"/>
                <a:cs typeface="Comic Sans MS"/>
                <a:sym typeface="Comic Sans MS"/>
              </a:rPr>
              <a:t> </a:t>
            </a:r>
            <a:r>
              <a:rPr lang="en-US" sz="2000">
                <a:latin typeface="Comic Sans MS"/>
                <a:ea typeface="Comic Sans MS"/>
                <a:cs typeface="Comic Sans MS"/>
                <a:sym typeface="Comic Sans MS"/>
              </a:rPr>
              <a:t>with minimal effect on taste, texture or nutritional characteristics.</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This technology involves treating food with pressures in the range of 100 to 600 MPa. </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Treating food at 400 to 600 MPa at ambient temp inactivates bacteria, yeasts, molds, and viruses (not bacterial spores) </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Combining pressures with temperatures at 90 to 120°C enhances the lethal effect of heat against spores, and hence commercial sterilization is possible “</a:t>
            </a:r>
            <a:r>
              <a:rPr b="1" lang="en-US" sz="2000">
                <a:latin typeface="Comic Sans MS"/>
                <a:ea typeface="Comic Sans MS"/>
                <a:cs typeface="Comic Sans MS"/>
                <a:sym typeface="Comic Sans MS"/>
              </a:rPr>
              <a:t>pressure-assisted thermal processing</a:t>
            </a:r>
            <a:r>
              <a:rPr lang="en-US" sz="2000">
                <a:latin typeface="Comic Sans MS"/>
                <a:ea typeface="Comic Sans MS"/>
                <a:cs typeface="Comic Sans MS"/>
                <a:sym typeface="Comic Sans MS"/>
              </a:rPr>
              <a:t>”</a:t>
            </a:r>
            <a:endParaRPr/>
          </a:p>
          <a:p>
            <a:pPr indent="-292100" lvl="0" marL="342900" rtl="0" algn="l">
              <a:lnSpc>
                <a:spcPct val="80000"/>
              </a:lnSpc>
              <a:spcBef>
                <a:spcPts val="160"/>
              </a:spcBef>
              <a:spcAft>
                <a:spcPts val="0"/>
              </a:spcAft>
              <a:buClr>
                <a:schemeClr val="dk1"/>
              </a:buClr>
              <a:buSzPts val="800"/>
              <a:buNone/>
            </a:pPr>
            <a:r>
              <a:t/>
            </a:r>
            <a:endParaRPr sz="8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32"/>
          <p:cNvSpPr txBox="1"/>
          <p:nvPr>
            <p:ph type="title"/>
          </p:nvPr>
        </p:nvSpPr>
        <p:spPr>
          <a:xfrm>
            <a:off x="457200" y="274638"/>
            <a:ext cx="8229600" cy="7921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High-Pressure Processing </a:t>
            </a:r>
            <a:endParaRPr sz="2800"/>
          </a:p>
        </p:txBody>
      </p:sp>
      <p:sp>
        <p:nvSpPr>
          <p:cNvPr id="280" name="Google Shape;280;p32"/>
          <p:cNvSpPr txBox="1"/>
          <p:nvPr>
            <p:ph idx="1" type="body"/>
          </p:nvPr>
        </p:nvSpPr>
        <p:spPr>
          <a:xfrm>
            <a:off x="457200" y="1524000"/>
            <a:ext cx="8229600" cy="4876800"/>
          </a:xfrm>
          <a:prstGeom prst="rect">
            <a:avLst/>
          </a:prstGeom>
          <a:noFill/>
          <a:ln>
            <a:noFill/>
          </a:ln>
        </p:spPr>
        <p:txBody>
          <a:bodyPr anchorCtr="0" anchor="t" bIns="45700" lIns="91425" spcFirstLastPara="1" rIns="91425" wrap="square" tIns="45700">
            <a:noAutofit/>
          </a:bodyPr>
          <a:lstStyle/>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Food treatment by high-pressure is governed by 3 principles:</a:t>
            </a:r>
            <a:endParaRPr/>
          </a:p>
          <a:p>
            <a:pPr indent="-342900" lvl="0" marL="342900" rtl="0" algn="l">
              <a:lnSpc>
                <a:spcPct val="130000"/>
              </a:lnSpc>
              <a:spcBef>
                <a:spcPts val="0"/>
              </a:spcBef>
              <a:spcAft>
                <a:spcPts val="0"/>
              </a:spcAft>
              <a:buClr>
                <a:schemeClr val="dk1"/>
              </a:buClr>
              <a:buSzPts val="2000"/>
              <a:buChar char="•"/>
            </a:pPr>
            <a:r>
              <a:rPr b="1" lang="en-US" sz="2000">
                <a:latin typeface="Comic Sans MS"/>
                <a:ea typeface="Comic Sans MS"/>
                <a:cs typeface="Comic Sans MS"/>
                <a:sym typeface="Comic Sans MS"/>
              </a:rPr>
              <a:t>Le Chatelier’s principle- </a:t>
            </a:r>
            <a:r>
              <a:rPr lang="en-US" sz="2000">
                <a:latin typeface="Comic Sans MS"/>
                <a:ea typeface="Comic Sans MS"/>
                <a:cs typeface="Comic Sans MS"/>
                <a:sym typeface="Comic Sans MS"/>
              </a:rPr>
              <a:t>involves phase change, molecular reconfiguration, chemical reaction with volume decrease </a:t>
            </a:r>
            <a:endParaRPr/>
          </a:p>
          <a:p>
            <a:pPr indent="-342900" lvl="0" marL="342900" rtl="0" algn="l">
              <a:lnSpc>
                <a:spcPct val="130000"/>
              </a:lnSpc>
              <a:spcBef>
                <a:spcPts val="0"/>
              </a:spcBef>
              <a:spcAft>
                <a:spcPts val="0"/>
              </a:spcAft>
              <a:buClr>
                <a:schemeClr val="dk1"/>
              </a:buClr>
              <a:buSzPts val="2000"/>
              <a:buChar char="•"/>
            </a:pPr>
            <a:r>
              <a:rPr b="1" lang="en-US" sz="2000">
                <a:latin typeface="Comic Sans MS"/>
                <a:ea typeface="Comic Sans MS"/>
                <a:cs typeface="Comic Sans MS"/>
                <a:sym typeface="Comic Sans MS"/>
              </a:rPr>
              <a:t>Isostatic principle- </a:t>
            </a:r>
            <a:r>
              <a:rPr lang="en-US" sz="2000">
                <a:latin typeface="Comic Sans MS"/>
                <a:ea typeface="Comic Sans MS"/>
                <a:cs typeface="Comic Sans MS"/>
                <a:sym typeface="Comic Sans MS"/>
              </a:rPr>
              <a:t>Pressure is transmitted in a uniform manner throughout the sample . Pressure treatment is independent of product volume and geometry.  </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Pressure non-homogeneity occurs in treating large solid foods </a:t>
            </a:r>
            <a:endParaRPr/>
          </a:p>
          <a:p>
            <a:pPr indent="-342900" lvl="0" marL="342900" rtl="0" algn="l">
              <a:lnSpc>
                <a:spcPct val="130000"/>
              </a:lnSpc>
              <a:spcBef>
                <a:spcPts val="0"/>
              </a:spcBef>
              <a:spcAft>
                <a:spcPts val="0"/>
              </a:spcAft>
              <a:buClr>
                <a:schemeClr val="dk1"/>
              </a:buClr>
              <a:buSzPts val="2000"/>
              <a:buChar char="•"/>
            </a:pPr>
            <a:r>
              <a:rPr b="1" lang="en-US" sz="2000">
                <a:latin typeface="Comic Sans MS"/>
                <a:ea typeface="Comic Sans MS"/>
                <a:cs typeface="Comic Sans MS"/>
                <a:sym typeface="Comic Sans MS"/>
              </a:rPr>
              <a:t>Microscopic ordering principle- </a:t>
            </a:r>
            <a:r>
              <a:rPr lang="en-US" sz="2000">
                <a:latin typeface="Comic Sans MS"/>
                <a:ea typeface="Comic Sans MS"/>
                <a:cs typeface="Comic Sans MS"/>
                <a:sym typeface="Comic Sans MS"/>
              </a:rPr>
              <a:t>Increasing pressure at constant temp increases the degree of ordering of molecules of a substance when pressure on food is combined with heat. </a:t>
            </a:r>
            <a:endParaRPr/>
          </a:p>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Food containing air pockets may be deformed by pressure due to differences in compressibility between air and food material.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Pulsed electric field (PEF) Processing </a:t>
            </a:r>
            <a:br>
              <a:rPr lang="en-US" sz="2800">
                <a:latin typeface="Comic Sans MS"/>
                <a:ea typeface="Comic Sans MS"/>
                <a:cs typeface="Comic Sans MS"/>
                <a:sym typeface="Comic Sans MS"/>
              </a:rPr>
            </a:br>
            <a:endParaRPr sz="2800">
              <a:latin typeface="Comic Sans MS"/>
              <a:ea typeface="Comic Sans MS"/>
              <a:cs typeface="Comic Sans MS"/>
              <a:sym typeface="Comic Sans MS"/>
            </a:endParaRPr>
          </a:p>
        </p:txBody>
      </p:sp>
      <p:sp>
        <p:nvSpPr>
          <p:cNvPr id="286" name="Google Shape;286;p3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p>
            <a:pPr indent="-342900" lvl="0" marL="34290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Designed to treat pumpable food </a:t>
            </a:r>
            <a:endParaRPr/>
          </a:p>
          <a:p>
            <a:pPr indent="-285750" lvl="1" marL="74295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involves application of a short burst of high voltage (10 to 70 kV/cm) to a product placed between two electrodes. </a:t>
            </a:r>
            <a:endParaRPr/>
          </a:p>
          <a:p>
            <a:pPr indent="-285750" lvl="1" marL="74295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treatment time is in micro to milliseconds. </a:t>
            </a:r>
            <a:endParaRPr/>
          </a:p>
          <a:p>
            <a:pPr indent="-285750" lvl="1" marL="74295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primary purpose of PEF processing is to inactivate vegetative bacteria in foods. </a:t>
            </a:r>
            <a:endParaRPr/>
          </a:p>
          <a:p>
            <a:pPr indent="-285750" lvl="1" marL="742950" rtl="0" algn="l">
              <a:lnSpc>
                <a:spcPct val="140000"/>
              </a:lnSpc>
              <a:spcBef>
                <a:spcPts val="0"/>
              </a:spcBef>
              <a:spcAft>
                <a:spcPts val="0"/>
              </a:spcAft>
              <a:buClr>
                <a:schemeClr val="dk1"/>
              </a:buClr>
              <a:buSzPts val="2000"/>
              <a:buChar char="–"/>
            </a:pPr>
            <a:r>
              <a:rPr lang="en-US" sz="2000">
                <a:latin typeface="Comic Sans MS"/>
                <a:ea typeface="Comic Sans MS"/>
                <a:cs typeface="Comic Sans MS"/>
                <a:sym typeface="Comic Sans MS"/>
              </a:rPr>
              <a:t>Other potential applications include enhancing diffusion and dehydration as well as modifying tissue microstructure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3200"/>
              <a:buFont typeface="Comic Sans MS"/>
              <a:buNone/>
            </a:pPr>
            <a:r>
              <a:rPr lang="en-US" sz="3200">
                <a:latin typeface="Comic Sans MS"/>
                <a:ea typeface="Comic Sans MS"/>
                <a:cs typeface="Comic Sans MS"/>
                <a:sym typeface="Comic Sans MS"/>
              </a:rPr>
              <a:t>Control by Irradiation</a:t>
            </a:r>
            <a:endParaRPr/>
          </a:p>
        </p:txBody>
      </p:sp>
      <p:sp>
        <p:nvSpPr>
          <p:cNvPr id="108" name="Google Shape;108;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200"/>
              <a:buChar char="•"/>
            </a:pPr>
            <a:r>
              <a:rPr lang="en-US" sz="2200">
                <a:latin typeface="Comic Sans MS"/>
                <a:ea typeface="Comic Sans MS"/>
                <a:cs typeface="Comic Sans MS"/>
                <a:sym typeface="Comic Sans MS"/>
              </a:rPr>
              <a:t>50 countries have approved the use of irradiation for about 50 different types of food </a:t>
            </a:r>
            <a:endParaRPr/>
          </a:p>
          <a:p>
            <a:pPr indent="-342900" lvl="0" marL="342900" rtl="0" algn="l">
              <a:spcBef>
                <a:spcPts val="440"/>
              </a:spcBef>
              <a:spcAft>
                <a:spcPts val="0"/>
              </a:spcAft>
              <a:buClr>
                <a:schemeClr val="dk1"/>
              </a:buClr>
              <a:buSzPts val="2200"/>
              <a:buChar char="•"/>
            </a:pPr>
            <a:r>
              <a:rPr lang="en-US" sz="2200">
                <a:latin typeface="Comic Sans MS"/>
                <a:ea typeface="Comic Sans MS"/>
                <a:cs typeface="Comic Sans MS"/>
                <a:sym typeface="Comic Sans MS"/>
              </a:rPr>
              <a:t>list of irradiated products:</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Spices</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Herbs</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Seasonings</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fresh or dried fruits and vegetables</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Seafood</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Meat</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meat products</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poultry </a:t>
            </a:r>
            <a:endParaRPr/>
          </a:p>
          <a:p>
            <a:pPr indent="-285750" lvl="1" marL="742950" rtl="0" algn="l">
              <a:spcBef>
                <a:spcPts val="440"/>
              </a:spcBef>
              <a:spcAft>
                <a:spcPts val="0"/>
              </a:spcAft>
              <a:buClr>
                <a:schemeClr val="dk1"/>
              </a:buClr>
              <a:buSzPts val="2200"/>
              <a:buChar char="–"/>
            </a:pPr>
            <a:r>
              <a:rPr lang="en-US" sz="2200">
                <a:latin typeface="Comic Sans MS"/>
                <a:ea typeface="Comic Sans MS"/>
                <a:cs typeface="Comic Sans MS"/>
                <a:sym typeface="Comic Sans MS"/>
              </a:rPr>
              <a:t>egg products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Preservation by ionizing irradiation</a:t>
            </a:r>
            <a:endParaRPr/>
          </a:p>
        </p:txBody>
      </p:sp>
      <p:sp>
        <p:nvSpPr>
          <p:cNvPr id="114" name="Google Shape;114;p5"/>
          <p:cNvSpPr txBox="1"/>
          <p:nvPr>
            <p:ph idx="1" type="body"/>
          </p:nvPr>
        </p:nvSpPr>
        <p:spPr>
          <a:xfrm>
            <a:off x="457200" y="1524000"/>
            <a:ext cx="8229600" cy="5059362"/>
          </a:xfrm>
          <a:prstGeom prst="rect">
            <a:avLst/>
          </a:prstGeom>
          <a:noFill/>
          <a:ln>
            <a:noFill/>
          </a:ln>
        </p:spPr>
        <p:txBody>
          <a:bodyPr anchorCtr="0" anchor="t" bIns="45700" lIns="91425" spcFirstLastPara="1" rIns="91425" wrap="square" tIns="45700">
            <a:noAutofit/>
          </a:bodyPr>
          <a:lstStyle/>
          <a:p>
            <a:pPr indent="-342900" lvl="0" marL="34290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electromagnetic spectrum includes many frequencies that can be used in food processing:</a:t>
            </a:r>
            <a:endParaRPr/>
          </a:p>
          <a:p>
            <a:pPr indent="-342900" lvl="0" marL="342900" rtl="0" algn="l">
              <a:lnSpc>
                <a:spcPct val="110000"/>
              </a:lnSpc>
              <a:spcBef>
                <a:spcPts val="0"/>
              </a:spcBef>
              <a:spcAft>
                <a:spcPts val="0"/>
              </a:spcAft>
              <a:buClr>
                <a:schemeClr val="dk1"/>
              </a:buClr>
              <a:buSzPts val="2000"/>
              <a:buChar char="•"/>
            </a:pPr>
            <a:r>
              <a:rPr b="1" lang="en-US" sz="2000">
                <a:latin typeface="Comic Sans MS"/>
                <a:ea typeface="Comic Sans MS"/>
                <a:cs typeface="Comic Sans MS"/>
                <a:sym typeface="Comic Sans MS"/>
              </a:rPr>
              <a:t>Gamma radiation </a:t>
            </a:r>
            <a:r>
              <a:rPr lang="en-US" sz="2000">
                <a:latin typeface="Comic Sans MS"/>
                <a:ea typeface="Comic Sans MS"/>
                <a:cs typeface="Comic Sans MS"/>
                <a:sym typeface="Comic Sans MS"/>
              </a:rPr>
              <a:t>(applied in food preservation)</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electromagnetic radiations with shorter wavelengths</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provide the most lethal effect on microorganisms. </a:t>
            </a:r>
            <a:endParaRPr/>
          </a:p>
          <a:p>
            <a:pPr indent="-342900" lvl="0" marL="342900" rtl="0" algn="l">
              <a:lnSpc>
                <a:spcPct val="110000"/>
              </a:lnSpc>
              <a:spcBef>
                <a:spcPts val="0"/>
              </a:spcBef>
              <a:spcAft>
                <a:spcPts val="0"/>
              </a:spcAft>
              <a:buClr>
                <a:schemeClr val="dk1"/>
              </a:buClr>
              <a:buSzPts val="2000"/>
              <a:buChar char="•"/>
            </a:pPr>
            <a:r>
              <a:rPr b="1" lang="en-US" sz="2000">
                <a:latin typeface="Comic Sans MS"/>
                <a:ea typeface="Comic Sans MS"/>
                <a:cs typeface="Comic Sans MS"/>
                <a:sym typeface="Comic Sans MS"/>
              </a:rPr>
              <a:t>X rays</a:t>
            </a:r>
            <a:endParaRPr/>
          </a:p>
          <a:p>
            <a:pPr indent="-342900" lvl="0" marL="342900" rtl="0" algn="l">
              <a:lnSpc>
                <a:spcPct val="110000"/>
              </a:lnSpc>
              <a:spcBef>
                <a:spcPts val="0"/>
              </a:spcBef>
              <a:spcAft>
                <a:spcPts val="0"/>
              </a:spcAft>
              <a:buClr>
                <a:schemeClr val="dk1"/>
              </a:buClr>
              <a:buSzPts val="2000"/>
              <a:buChar char="•"/>
            </a:pPr>
            <a:r>
              <a:rPr b="1" lang="en-US" sz="2000">
                <a:latin typeface="Comic Sans MS"/>
                <a:ea typeface="Comic Sans MS"/>
                <a:cs typeface="Comic Sans MS"/>
                <a:sym typeface="Comic Sans MS"/>
              </a:rPr>
              <a:t>UV light (</a:t>
            </a:r>
            <a:r>
              <a:rPr b="1" lang="en-US" sz="2000">
                <a:latin typeface="Noto Sans Symbols"/>
                <a:ea typeface="Noto Sans Symbols"/>
                <a:cs typeface="Noto Sans Symbols"/>
                <a:sym typeface="Noto Sans Symbols"/>
              </a:rPr>
              <a:t>λ</a:t>
            </a:r>
            <a:r>
              <a:rPr b="1" lang="en-US" sz="2000">
                <a:latin typeface="Comic Sans MS"/>
                <a:ea typeface="Comic Sans MS"/>
                <a:cs typeface="Comic Sans MS"/>
                <a:sym typeface="Comic Sans MS"/>
              </a:rPr>
              <a:t> = 260 nm)</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microorganisms exposed to UV radiation absorb energy which causes nucleotide bases in DNA to form </a:t>
            </a:r>
            <a:r>
              <a:rPr b="1" lang="en-US" sz="2000">
                <a:latin typeface="Comic Sans MS"/>
                <a:ea typeface="Comic Sans MS"/>
                <a:cs typeface="Comic Sans MS"/>
                <a:sym typeface="Comic Sans MS"/>
              </a:rPr>
              <a:t>dimers</a:t>
            </a:r>
            <a:r>
              <a:rPr lang="en-US" sz="2000">
                <a:latin typeface="Comic Sans MS"/>
                <a:ea typeface="Comic Sans MS"/>
                <a:cs typeface="Comic Sans MS"/>
                <a:sym typeface="Comic Sans MS"/>
              </a:rPr>
              <a:t> (thymine dimers) and cause breaks in the DNA strand </a:t>
            </a:r>
            <a:endParaRPr b="1" sz="2000">
              <a:latin typeface="Comic Sans MS"/>
              <a:ea typeface="Comic Sans MS"/>
              <a:cs typeface="Comic Sans MS"/>
              <a:sym typeface="Comic Sans MS"/>
            </a:endParaRPr>
          </a:p>
          <a:p>
            <a:pPr indent="-342900" lvl="0" marL="342900" rtl="0" algn="l">
              <a:lnSpc>
                <a:spcPct val="110000"/>
              </a:lnSpc>
              <a:spcBef>
                <a:spcPts val="0"/>
              </a:spcBef>
              <a:spcAft>
                <a:spcPts val="0"/>
              </a:spcAft>
              <a:buClr>
                <a:schemeClr val="dk1"/>
              </a:buClr>
              <a:buSzPts val="2000"/>
              <a:buChar char="•"/>
            </a:pPr>
            <a:r>
              <a:rPr b="1" lang="en-US" sz="2000">
                <a:latin typeface="Comic Sans MS"/>
                <a:ea typeface="Comic Sans MS"/>
                <a:cs typeface="Comic Sans MS"/>
                <a:sym typeface="Comic Sans MS"/>
              </a:rPr>
              <a:t>microwave energy</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Have longer wavelength radiation – become converted to heat</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 Heat is the cause of microbial lethality</a:t>
            </a:r>
            <a:endParaRPr/>
          </a:p>
          <a:p>
            <a:pPr indent="-342900" lvl="0" marL="34290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Recent radiation technologies: radiofrequency, pulsed light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Preservation by ionizing irradiation</a:t>
            </a:r>
            <a:endParaRPr/>
          </a:p>
        </p:txBody>
      </p:sp>
      <p:sp>
        <p:nvSpPr>
          <p:cNvPr id="120" name="Google Shape;120;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Clr>
                <a:schemeClr val="dk1"/>
              </a:buClr>
              <a:buSzPts val="1850"/>
              <a:buChar char="•"/>
            </a:pPr>
            <a:r>
              <a:rPr lang="en-US" sz="1850">
                <a:latin typeface="Comic Sans MS"/>
                <a:ea typeface="Comic Sans MS"/>
                <a:cs typeface="Comic Sans MS"/>
                <a:sym typeface="Comic Sans MS"/>
              </a:rPr>
              <a:t>Food preservation by irradiation:</a:t>
            </a:r>
            <a:endParaRPr/>
          </a:p>
          <a:p>
            <a:pPr indent="-285750" lvl="1" marL="742950" rtl="0" algn="l">
              <a:lnSpc>
                <a:spcPct val="90000"/>
              </a:lnSpc>
              <a:spcBef>
                <a:spcPts val="370"/>
              </a:spcBef>
              <a:spcAft>
                <a:spcPts val="0"/>
              </a:spcAft>
              <a:buClr>
                <a:schemeClr val="dk1"/>
              </a:buClr>
              <a:buSzPts val="1850"/>
              <a:buChar char="–"/>
            </a:pPr>
            <a:r>
              <a:rPr lang="en-US" sz="1850">
                <a:latin typeface="Comic Sans MS"/>
                <a:ea typeface="Comic Sans MS"/>
                <a:cs typeface="Comic Sans MS"/>
                <a:sym typeface="Comic Sans MS"/>
              </a:rPr>
              <a:t>X-Ray, beta-rays , gamma rays were tested</a:t>
            </a:r>
            <a:endParaRPr/>
          </a:p>
          <a:p>
            <a:pPr indent="-285750" lvl="1" marL="742950" rtl="0" algn="l">
              <a:lnSpc>
                <a:spcPct val="90000"/>
              </a:lnSpc>
              <a:spcBef>
                <a:spcPts val="370"/>
              </a:spcBef>
              <a:spcAft>
                <a:spcPts val="0"/>
              </a:spcAft>
              <a:buClr>
                <a:schemeClr val="dk1"/>
              </a:buClr>
              <a:buSzPts val="1850"/>
              <a:buChar char="–"/>
            </a:pPr>
            <a:r>
              <a:rPr lang="en-US" sz="1850">
                <a:latin typeface="Comic Sans MS"/>
                <a:ea typeface="Comic Sans MS"/>
                <a:cs typeface="Comic Sans MS"/>
                <a:sym typeface="Comic Sans MS"/>
              </a:rPr>
              <a:t>Beta rays (e</a:t>
            </a:r>
            <a:r>
              <a:rPr baseline="30000" lang="en-US" sz="1850">
                <a:latin typeface="Comic Sans MS"/>
                <a:ea typeface="Comic Sans MS"/>
                <a:cs typeface="Comic Sans MS"/>
                <a:sym typeface="Comic Sans MS"/>
              </a:rPr>
              <a:t>-</a:t>
            </a:r>
            <a:r>
              <a:rPr lang="en-US" sz="1850">
                <a:latin typeface="Comic Sans MS"/>
                <a:ea typeface="Comic Sans MS"/>
                <a:cs typeface="Comic Sans MS"/>
                <a:sym typeface="Comic Sans MS"/>
              </a:rPr>
              <a:t>) cannot penetrate inside the food – </a:t>
            </a:r>
            <a:r>
              <a:rPr b="1" lang="en-US" sz="1850">
                <a:latin typeface="Comic Sans MS"/>
                <a:ea typeface="Comic Sans MS"/>
                <a:cs typeface="Comic Sans MS"/>
                <a:sym typeface="Comic Sans MS"/>
              </a:rPr>
              <a:t>useless</a:t>
            </a:r>
            <a:endParaRPr/>
          </a:p>
          <a:p>
            <a:pPr indent="-285750" lvl="1" marL="742950" rtl="0" algn="l">
              <a:lnSpc>
                <a:spcPct val="90000"/>
              </a:lnSpc>
              <a:spcBef>
                <a:spcPts val="370"/>
              </a:spcBef>
              <a:spcAft>
                <a:spcPts val="0"/>
              </a:spcAft>
              <a:buClr>
                <a:schemeClr val="dk1"/>
              </a:buClr>
              <a:buSzPts val="1850"/>
              <a:buChar char="–"/>
            </a:pPr>
            <a:r>
              <a:rPr lang="en-US" sz="1850">
                <a:latin typeface="Comic Sans MS"/>
                <a:ea typeface="Comic Sans MS"/>
                <a:cs typeface="Comic Sans MS"/>
                <a:sym typeface="Comic Sans MS"/>
              </a:rPr>
              <a:t>X-Rays, penetrate but can’t be focused – </a:t>
            </a:r>
            <a:r>
              <a:rPr b="1" lang="en-US" sz="1850">
                <a:latin typeface="Comic Sans MS"/>
                <a:ea typeface="Comic Sans MS"/>
                <a:cs typeface="Comic Sans MS"/>
                <a:sym typeface="Comic Sans MS"/>
              </a:rPr>
              <a:t>useless</a:t>
            </a:r>
            <a:endParaRPr/>
          </a:p>
          <a:p>
            <a:pPr indent="-342900" lvl="0" marL="342900" rtl="0" algn="l">
              <a:lnSpc>
                <a:spcPct val="90000"/>
              </a:lnSpc>
              <a:spcBef>
                <a:spcPts val="370"/>
              </a:spcBef>
              <a:spcAft>
                <a:spcPts val="0"/>
              </a:spcAft>
              <a:buClr>
                <a:schemeClr val="dk1"/>
              </a:buClr>
              <a:buSzPts val="1850"/>
              <a:buChar char="•"/>
            </a:pPr>
            <a:r>
              <a:rPr b="1" lang="en-US" sz="1850">
                <a:latin typeface="Comic Sans MS"/>
                <a:ea typeface="Comic Sans MS"/>
                <a:cs typeface="Comic Sans MS"/>
                <a:sym typeface="Comic Sans MS"/>
              </a:rPr>
              <a:t>Gamma rays (photons)</a:t>
            </a:r>
            <a:endParaRPr/>
          </a:p>
          <a:p>
            <a:pPr indent="-285750" lvl="1" marL="742950" rtl="0" algn="l">
              <a:lnSpc>
                <a:spcPct val="90000"/>
              </a:lnSpc>
              <a:spcBef>
                <a:spcPts val="370"/>
              </a:spcBef>
              <a:spcAft>
                <a:spcPts val="0"/>
              </a:spcAft>
              <a:buClr>
                <a:schemeClr val="dk1"/>
              </a:buClr>
              <a:buSzPts val="1850"/>
              <a:buChar char="–"/>
            </a:pPr>
            <a:r>
              <a:rPr lang="en-US" sz="1850">
                <a:latin typeface="Comic Sans MS"/>
                <a:ea typeface="Comic Sans MS"/>
                <a:cs typeface="Comic Sans MS"/>
                <a:sym typeface="Comic Sans MS"/>
              </a:rPr>
              <a:t>Have high penetration power</a:t>
            </a:r>
            <a:endParaRPr/>
          </a:p>
          <a:p>
            <a:pPr indent="-285750" lvl="1" marL="742950" rtl="0" algn="l">
              <a:lnSpc>
                <a:spcPct val="90000"/>
              </a:lnSpc>
              <a:spcBef>
                <a:spcPts val="370"/>
              </a:spcBef>
              <a:spcAft>
                <a:spcPts val="0"/>
              </a:spcAft>
              <a:buClr>
                <a:schemeClr val="dk1"/>
              </a:buClr>
              <a:buSzPts val="1850"/>
              <a:buChar char="–"/>
            </a:pPr>
            <a:r>
              <a:rPr lang="en-US" sz="1850">
                <a:latin typeface="Comic Sans MS"/>
                <a:ea typeface="Comic Sans MS"/>
                <a:cs typeface="Comic Sans MS"/>
                <a:sym typeface="Comic Sans MS"/>
              </a:rPr>
              <a:t>Effective, economical</a:t>
            </a:r>
            <a:endParaRPr/>
          </a:p>
          <a:p>
            <a:pPr indent="-285750" lvl="1" marL="742950" rtl="0" algn="l">
              <a:lnSpc>
                <a:spcPct val="90000"/>
              </a:lnSpc>
              <a:spcBef>
                <a:spcPts val="370"/>
              </a:spcBef>
              <a:spcAft>
                <a:spcPts val="0"/>
              </a:spcAft>
              <a:buClr>
                <a:schemeClr val="dk1"/>
              </a:buClr>
              <a:buSzPts val="1850"/>
              <a:buChar char="–"/>
            </a:pPr>
            <a:r>
              <a:rPr b="1" lang="en-US" sz="1850">
                <a:latin typeface="Comic Sans MS"/>
                <a:ea typeface="Comic Sans MS"/>
                <a:cs typeface="Comic Sans MS"/>
                <a:sym typeface="Comic Sans MS"/>
              </a:rPr>
              <a:t>Cobalt 60</a:t>
            </a:r>
            <a:r>
              <a:rPr lang="en-US" sz="1850">
                <a:latin typeface="Comic Sans MS"/>
                <a:ea typeface="Comic Sans MS"/>
                <a:cs typeface="Comic Sans MS"/>
                <a:sym typeface="Comic Sans MS"/>
              </a:rPr>
              <a:t>, </a:t>
            </a:r>
            <a:r>
              <a:rPr baseline="30000" lang="en-US" sz="1850">
                <a:latin typeface="Comic Sans MS"/>
                <a:ea typeface="Comic Sans MS"/>
                <a:cs typeface="Comic Sans MS"/>
                <a:sym typeface="Comic Sans MS"/>
              </a:rPr>
              <a:t>60</a:t>
            </a:r>
            <a:r>
              <a:rPr lang="en-US" sz="1850">
                <a:latin typeface="Comic Sans MS"/>
                <a:ea typeface="Comic Sans MS"/>
                <a:cs typeface="Comic Sans MS"/>
                <a:sym typeface="Comic Sans MS"/>
              </a:rPr>
              <a:t>CO, was the best </a:t>
            </a:r>
            <a:r>
              <a:rPr b="1" lang="en-US" sz="1850">
                <a:latin typeface="Comic Sans MS"/>
                <a:ea typeface="Comic Sans MS"/>
                <a:cs typeface="Comic Sans MS"/>
                <a:sym typeface="Comic Sans MS"/>
              </a:rPr>
              <a:t>source</a:t>
            </a:r>
            <a:r>
              <a:rPr lang="en-US" sz="1850">
                <a:latin typeface="Comic Sans MS"/>
                <a:ea typeface="Comic Sans MS"/>
                <a:cs typeface="Comic Sans MS"/>
                <a:sym typeface="Comic Sans MS"/>
              </a:rPr>
              <a:t> of gamma-Rays</a:t>
            </a:r>
            <a:endParaRPr/>
          </a:p>
          <a:p>
            <a:pPr indent="-285750" lvl="1" marL="742950" rtl="0" algn="l">
              <a:lnSpc>
                <a:spcPct val="90000"/>
              </a:lnSpc>
              <a:spcBef>
                <a:spcPts val="370"/>
              </a:spcBef>
              <a:spcAft>
                <a:spcPts val="0"/>
              </a:spcAft>
              <a:buClr>
                <a:schemeClr val="dk1"/>
              </a:buClr>
              <a:buSzPts val="1850"/>
              <a:buChar char="–"/>
            </a:pPr>
            <a:r>
              <a:rPr baseline="30000" lang="en-US" sz="1850">
                <a:latin typeface="Comic Sans MS"/>
                <a:ea typeface="Comic Sans MS"/>
                <a:cs typeface="Comic Sans MS"/>
                <a:sym typeface="Comic Sans MS"/>
              </a:rPr>
              <a:t>60</a:t>
            </a:r>
            <a:r>
              <a:rPr lang="en-US" sz="1850">
                <a:latin typeface="Comic Sans MS"/>
                <a:ea typeface="Comic Sans MS"/>
                <a:cs typeface="Comic Sans MS"/>
                <a:sym typeface="Comic Sans MS"/>
              </a:rPr>
              <a:t>CO, produces radioactive isotope that is used in </a:t>
            </a:r>
            <a:r>
              <a:rPr b="1" lang="en-US" sz="1850">
                <a:latin typeface="Comic Sans MS"/>
                <a:ea typeface="Comic Sans MS"/>
                <a:cs typeface="Comic Sans MS"/>
                <a:sym typeface="Comic Sans MS"/>
              </a:rPr>
              <a:t>nuclear medicine</a:t>
            </a:r>
            <a:endParaRPr/>
          </a:p>
          <a:p>
            <a:pPr indent="-285750" lvl="1" marL="742950" rtl="0" algn="l">
              <a:lnSpc>
                <a:spcPct val="90000"/>
              </a:lnSpc>
              <a:spcBef>
                <a:spcPts val="370"/>
              </a:spcBef>
              <a:spcAft>
                <a:spcPts val="0"/>
              </a:spcAft>
              <a:buClr>
                <a:schemeClr val="dk1"/>
              </a:buClr>
              <a:buSzPts val="1850"/>
              <a:buChar char="–"/>
            </a:pPr>
            <a:r>
              <a:rPr lang="en-US" sz="1850">
                <a:latin typeface="Comic Sans MS"/>
                <a:ea typeface="Comic Sans MS"/>
                <a:cs typeface="Comic Sans MS"/>
                <a:sym typeface="Comic Sans MS"/>
              </a:rPr>
              <a:t>When its activity become low and can no longer be used in medicine, it is used to irradiate food</a:t>
            </a:r>
            <a:endParaRPr/>
          </a:p>
          <a:p>
            <a:pPr indent="-285750" lvl="1" marL="742950" rtl="0" algn="l">
              <a:lnSpc>
                <a:spcPct val="90000"/>
              </a:lnSpc>
              <a:spcBef>
                <a:spcPts val="370"/>
              </a:spcBef>
              <a:spcAft>
                <a:spcPts val="0"/>
              </a:spcAft>
              <a:buClr>
                <a:schemeClr val="dk1"/>
              </a:buClr>
              <a:buSzPts val="1850"/>
              <a:buChar char="–"/>
            </a:pPr>
            <a:r>
              <a:rPr lang="en-US" sz="1850">
                <a:latin typeface="Comic Sans MS"/>
                <a:ea typeface="Comic Sans MS"/>
                <a:cs typeface="Comic Sans MS"/>
                <a:sym typeface="Comic Sans MS"/>
              </a:rPr>
              <a:t>Food irradiated with </a:t>
            </a:r>
            <a:r>
              <a:rPr baseline="30000" lang="en-US" sz="1850">
                <a:latin typeface="Comic Sans MS"/>
                <a:ea typeface="Comic Sans MS"/>
                <a:cs typeface="Comic Sans MS"/>
                <a:sym typeface="Comic Sans MS"/>
              </a:rPr>
              <a:t>60</a:t>
            </a:r>
            <a:r>
              <a:rPr lang="en-US" sz="1850">
                <a:latin typeface="Comic Sans MS"/>
                <a:ea typeface="Comic Sans MS"/>
                <a:cs typeface="Comic Sans MS"/>
                <a:sym typeface="Comic Sans MS"/>
              </a:rPr>
              <a:t>CO do not become radioactive, but inhibit the growth microorganisms</a:t>
            </a:r>
            <a:endParaRPr/>
          </a:p>
          <a:p>
            <a:pPr indent="-180022" lvl="1" marL="742950" rtl="0" algn="l">
              <a:lnSpc>
                <a:spcPct val="90000"/>
              </a:lnSpc>
              <a:spcBef>
                <a:spcPts val="333"/>
              </a:spcBef>
              <a:spcAft>
                <a:spcPts val="0"/>
              </a:spcAft>
              <a:buClr>
                <a:schemeClr val="dk1"/>
              </a:buClr>
              <a:buSzPts val="1665"/>
              <a:buNone/>
            </a:pPr>
            <a:r>
              <a:t/>
            </a:r>
            <a:endParaRPr sz="1665"/>
          </a:p>
          <a:p>
            <a:pPr indent="-180022" lvl="1" marL="742950" rtl="0" algn="l">
              <a:lnSpc>
                <a:spcPct val="90000"/>
              </a:lnSpc>
              <a:spcBef>
                <a:spcPts val="333"/>
              </a:spcBef>
              <a:spcAft>
                <a:spcPts val="0"/>
              </a:spcAft>
              <a:buClr>
                <a:schemeClr val="dk1"/>
              </a:buClr>
              <a:buSzPts val="1665"/>
              <a:buNone/>
            </a:pPr>
            <a:r>
              <a:t/>
            </a:r>
            <a:endParaRPr sz="1665"/>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Preservation by ionizing irradiation</a:t>
            </a:r>
            <a:br>
              <a:rPr lang="en-US" sz="2800">
                <a:latin typeface="Comic Sans MS"/>
                <a:ea typeface="Comic Sans MS"/>
                <a:cs typeface="Comic Sans MS"/>
                <a:sym typeface="Comic Sans MS"/>
              </a:rPr>
            </a:br>
            <a:r>
              <a:rPr lang="en-US" sz="2800">
                <a:latin typeface="Comic Sans MS"/>
                <a:ea typeface="Comic Sans MS"/>
                <a:cs typeface="Comic Sans MS"/>
                <a:sym typeface="Comic Sans MS"/>
              </a:rPr>
              <a:t>X Rays </a:t>
            </a:r>
            <a:endParaRPr sz="2800"/>
          </a:p>
        </p:txBody>
      </p:sp>
      <p:sp>
        <p:nvSpPr>
          <p:cNvPr id="126" name="Google Shape;126;p7"/>
          <p:cNvSpPr txBox="1"/>
          <p:nvPr>
            <p:ph idx="1" type="body"/>
          </p:nvPr>
        </p:nvSpPr>
        <p:spPr>
          <a:xfrm>
            <a:off x="457200" y="1600200"/>
            <a:ext cx="8229600" cy="4876800"/>
          </a:xfrm>
          <a:prstGeom prst="rect">
            <a:avLst/>
          </a:prstGeom>
          <a:noFill/>
          <a:ln>
            <a:noFill/>
          </a:ln>
        </p:spPr>
        <p:txBody>
          <a:bodyPr anchorCtr="0" anchor="t" bIns="45700" lIns="91425" spcFirstLastPara="1" rIns="91425" wrap="square" tIns="45700">
            <a:normAutofit/>
          </a:bodyPr>
          <a:lstStyle/>
          <a:p>
            <a:pPr indent="-342900" lvl="0" marL="342900" rtl="0" algn="l">
              <a:lnSpc>
                <a:spcPct val="120000"/>
              </a:lnSpc>
              <a:spcBef>
                <a:spcPts val="0"/>
              </a:spcBef>
              <a:spcAft>
                <a:spcPts val="0"/>
              </a:spcAft>
              <a:buClr>
                <a:schemeClr val="dk1"/>
              </a:buClr>
              <a:buSzPts val="2035"/>
              <a:buChar char="•"/>
            </a:pPr>
            <a:r>
              <a:rPr lang="en-US" sz="2035">
                <a:latin typeface="Comic Sans MS"/>
                <a:ea typeface="Comic Sans MS"/>
                <a:cs typeface="Comic Sans MS"/>
                <a:sym typeface="Comic Sans MS"/>
              </a:rPr>
              <a:t>produced when an electron beam strikes a metal such as tungsten, or stainless steel. </a:t>
            </a:r>
            <a:endParaRPr/>
          </a:p>
          <a:p>
            <a:pPr indent="-342900" lvl="0" marL="342900" rtl="0" algn="l">
              <a:lnSpc>
                <a:spcPct val="120000"/>
              </a:lnSpc>
              <a:spcBef>
                <a:spcPts val="0"/>
              </a:spcBef>
              <a:spcAft>
                <a:spcPts val="0"/>
              </a:spcAft>
              <a:buClr>
                <a:schemeClr val="dk1"/>
              </a:buClr>
              <a:buSzPts val="2035"/>
              <a:buChar char="•"/>
            </a:pPr>
            <a:r>
              <a:rPr lang="en-US" sz="2035">
                <a:latin typeface="Comic Sans MS"/>
                <a:ea typeface="Comic Sans MS"/>
                <a:cs typeface="Comic Sans MS"/>
                <a:sym typeface="Comic Sans MS"/>
              </a:rPr>
              <a:t>X- ray sources used to irradiate food are restricted to maximum energies of 5 MeV or less. </a:t>
            </a:r>
            <a:endParaRPr/>
          </a:p>
          <a:p>
            <a:pPr indent="-342900" lvl="0" marL="342900" rtl="0" algn="l">
              <a:lnSpc>
                <a:spcPct val="120000"/>
              </a:lnSpc>
              <a:spcBef>
                <a:spcPts val="0"/>
              </a:spcBef>
              <a:spcAft>
                <a:spcPts val="0"/>
              </a:spcAft>
              <a:buClr>
                <a:schemeClr val="dk1"/>
              </a:buClr>
              <a:buSzPts val="2035"/>
              <a:buChar char="•"/>
            </a:pPr>
            <a:r>
              <a:rPr lang="en-US" sz="2035">
                <a:latin typeface="Comic Sans MS"/>
                <a:ea typeface="Comic Sans MS"/>
                <a:cs typeface="Comic Sans MS"/>
                <a:sym typeface="Comic Sans MS"/>
              </a:rPr>
              <a:t>Several food applications of X rays have been developed. </a:t>
            </a:r>
            <a:endParaRPr/>
          </a:p>
          <a:p>
            <a:pPr indent="-342900" lvl="0" marL="342900" rtl="0" algn="l">
              <a:lnSpc>
                <a:spcPct val="120000"/>
              </a:lnSpc>
              <a:spcBef>
                <a:spcPts val="0"/>
              </a:spcBef>
              <a:spcAft>
                <a:spcPts val="0"/>
              </a:spcAft>
              <a:buClr>
                <a:schemeClr val="dk1"/>
              </a:buClr>
              <a:buSzPts val="2035"/>
              <a:buChar char="•"/>
            </a:pPr>
            <a:r>
              <a:rPr lang="en-US" sz="2035">
                <a:latin typeface="Comic Sans MS"/>
                <a:ea typeface="Comic Sans MS"/>
                <a:cs typeface="Comic Sans MS"/>
                <a:sym typeface="Comic Sans MS"/>
              </a:rPr>
              <a:t>Treatment of fresh vegetables with X rays produces substantial microbial lethality</a:t>
            </a:r>
            <a:endParaRPr/>
          </a:p>
          <a:p>
            <a:pPr indent="-342900" lvl="0" marL="342900" rtl="0" algn="l">
              <a:lnSpc>
                <a:spcPct val="120000"/>
              </a:lnSpc>
              <a:spcBef>
                <a:spcPts val="0"/>
              </a:spcBef>
              <a:spcAft>
                <a:spcPts val="0"/>
              </a:spcAft>
              <a:buClr>
                <a:schemeClr val="dk1"/>
              </a:buClr>
              <a:buSzPts val="2035"/>
              <a:buChar char="•"/>
            </a:pPr>
            <a:r>
              <a:rPr lang="en-US" sz="2035">
                <a:latin typeface="Comic Sans MS"/>
                <a:ea typeface="Comic Sans MS"/>
                <a:cs typeface="Comic Sans MS"/>
                <a:sym typeface="Comic Sans MS"/>
              </a:rPr>
              <a:t>Drawbacks of X-ray systems:</a:t>
            </a:r>
            <a:endParaRPr/>
          </a:p>
          <a:p>
            <a:pPr indent="-285750" lvl="1" marL="742950" rtl="0" algn="l">
              <a:lnSpc>
                <a:spcPct val="120000"/>
              </a:lnSpc>
              <a:spcBef>
                <a:spcPts val="0"/>
              </a:spcBef>
              <a:spcAft>
                <a:spcPts val="0"/>
              </a:spcAft>
              <a:buClr>
                <a:schemeClr val="dk1"/>
              </a:buClr>
              <a:buSzPts val="2035"/>
              <a:buChar char="–"/>
            </a:pPr>
            <a:r>
              <a:rPr lang="en-US" sz="2035">
                <a:latin typeface="Comic Sans MS"/>
                <a:ea typeface="Comic Sans MS"/>
                <a:cs typeface="Comic Sans MS"/>
                <a:sym typeface="Comic Sans MS"/>
              </a:rPr>
              <a:t>high power requirement due to low efficiency and high cooling requirement. </a:t>
            </a:r>
            <a:endParaRPr/>
          </a:p>
          <a:p>
            <a:pPr indent="-285750" lvl="1" marL="742950" rtl="0" algn="l">
              <a:lnSpc>
                <a:spcPct val="120000"/>
              </a:lnSpc>
              <a:spcBef>
                <a:spcPts val="0"/>
              </a:spcBef>
              <a:spcAft>
                <a:spcPts val="0"/>
              </a:spcAft>
              <a:buClr>
                <a:schemeClr val="dk1"/>
              </a:buClr>
              <a:buSzPts val="2035"/>
              <a:buChar char="–"/>
            </a:pPr>
            <a:r>
              <a:rPr lang="en-US" sz="2035">
                <a:latin typeface="Comic Sans MS"/>
                <a:ea typeface="Comic Sans MS"/>
                <a:cs typeface="Comic Sans MS"/>
                <a:sym typeface="Comic Sans MS"/>
              </a:rPr>
              <a:t>About 80 to 90% of the energy of the electron beam is converted into heat in the metal target.</a:t>
            </a:r>
            <a:endParaRPr/>
          </a:p>
          <a:p>
            <a:pPr indent="-285750" lvl="1" marL="742950" rtl="0" algn="l">
              <a:lnSpc>
                <a:spcPct val="120000"/>
              </a:lnSpc>
              <a:spcBef>
                <a:spcPts val="0"/>
              </a:spcBef>
              <a:spcAft>
                <a:spcPts val="0"/>
              </a:spcAft>
              <a:buClr>
                <a:schemeClr val="dk1"/>
              </a:buClr>
              <a:buSzPts val="2035"/>
              <a:buChar char="–"/>
            </a:pPr>
            <a:r>
              <a:rPr lang="en-US" sz="2035">
                <a:latin typeface="Comic Sans MS"/>
                <a:ea typeface="Comic Sans MS"/>
                <a:cs typeface="Comic Sans MS"/>
                <a:sym typeface="Comic Sans MS"/>
              </a:rPr>
              <a:t>X-Rays, penetrate but can’t be focused – </a:t>
            </a:r>
            <a:r>
              <a:rPr b="1" lang="en-US" sz="2035">
                <a:latin typeface="Comic Sans MS"/>
                <a:ea typeface="Comic Sans MS"/>
                <a:cs typeface="Comic Sans MS"/>
                <a:sym typeface="Comic Sans MS"/>
              </a:rPr>
              <a:t>useless</a:t>
            </a:r>
            <a:r>
              <a:rPr lang="en-US" sz="2035">
                <a:latin typeface="Comic Sans MS"/>
                <a:ea typeface="Comic Sans MS"/>
                <a:cs typeface="Comic Sans MS"/>
                <a:sym typeface="Comic Sans MS"/>
              </a:rPr>
              <a:t> </a:t>
            </a:r>
            <a:endParaRPr/>
          </a:p>
          <a:p>
            <a:pPr indent="0" lvl="0" marL="0" rtl="0" algn="l">
              <a:lnSpc>
                <a:spcPct val="90000"/>
              </a:lnSpc>
              <a:spcBef>
                <a:spcPts val="370"/>
              </a:spcBef>
              <a:spcAft>
                <a:spcPts val="0"/>
              </a:spcAft>
              <a:buClr>
                <a:schemeClr val="dk1"/>
              </a:buClr>
              <a:buSzPts val="1850"/>
              <a:buNone/>
            </a:pPr>
            <a:r>
              <a:t/>
            </a:r>
            <a:endParaRPr sz="1850">
              <a:latin typeface="Comic Sans MS"/>
              <a:ea typeface="Comic Sans MS"/>
              <a:cs typeface="Comic Sans MS"/>
              <a:sym typeface="Comic Sans M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Preservation by ionizing irradiation</a:t>
            </a:r>
            <a:br>
              <a:rPr lang="en-US" sz="2800">
                <a:latin typeface="Comic Sans MS"/>
                <a:ea typeface="Comic Sans MS"/>
                <a:cs typeface="Comic Sans MS"/>
                <a:sym typeface="Comic Sans MS"/>
              </a:rPr>
            </a:br>
            <a:r>
              <a:rPr lang="en-US" sz="2800">
                <a:latin typeface="Comic Sans MS"/>
                <a:ea typeface="Comic Sans MS"/>
                <a:cs typeface="Comic Sans MS"/>
                <a:sym typeface="Comic Sans MS"/>
              </a:rPr>
              <a:t>Gamma Radiation </a:t>
            </a:r>
            <a:endParaRPr sz="2800"/>
          </a:p>
        </p:txBody>
      </p:sp>
      <p:sp>
        <p:nvSpPr>
          <p:cNvPr id="132" name="Google Shape;132;p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emitted by excited nucleus of a radioisotope</a:t>
            </a:r>
            <a:endParaRPr/>
          </a:p>
          <a:p>
            <a:pPr indent="-342900" lvl="0" marL="34290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nucleus go to its lowest energy or ground state</a:t>
            </a:r>
            <a:endParaRPr/>
          </a:p>
          <a:p>
            <a:pPr indent="-342900" lvl="0" marL="34290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radiation sources that can be used in food preservation:</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cobalt-60 (60Co) has a half-life of 5.3 Y </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cesium-137 (137Cs)</a:t>
            </a:r>
            <a:r>
              <a:rPr lang="en-US" sz="1600">
                <a:latin typeface="Comic Sans MS"/>
                <a:ea typeface="Comic Sans MS"/>
                <a:cs typeface="Comic Sans MS"/>
                <a:sym typeface="Comic Sans MS"/>
              </a:rPr>
              <a:t> has a half-life of 30 years. </a:t>
            </a:r>
            <a:endParaRPr/>
          </a:p>
          <a:p>
            <a:pPr indent="-342900" lvl="0" marL="34290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Most commercial irradiators use 60Co as the radiation source. </a:t>
            </a:r>
            <a:endParaRPr/>
          </a:p>
          <a:p>
            <a:pPr indent="-342900" lvl="0" marL="34290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Advantages of using gamma radiation in food processing:</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technology is well developed</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radiation has high penetration power</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emitted energy is constant over the duration of the food treatment. </a:t>
            </a:r>
            <a:endParaRPr/>
          </a:p>
          <a:p>
            <a:pPr indent="-285750" lvl="1" marL="742950" rtl="0" algn="l">
              <a:lnSpc>
                <a:spcPct val="110000"/>
              </a:lnSpc>
              <a:spcBef>
                <a:spcPts val="0"/>
              </a:spcBef>
              <a:spcAft>
                <a:spcPts val="0"/>
              </a:spcAft>
              <a:buClr>
                <a:schemeClr val="dk1"/>
              </a:buClr>
              <a:buSzPts val="2000"/>
              <a:buChar char="–"/>
            </a:pPr>
            <a:r>
              <a:rPr lang="en-US" sz="2000">
                <a:latin typeface="Comic Sans MS"/>
                <a:ea typeface="Comic Sans MS"/>
                <a:cs typeface="Comic Sans MS"/>
                <a:sym typeface="Comic Sans MS"/>
              </a:rPr>
              <a:t>a gamma irradiator is a continuous source that cannot be turned off.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2800"/>
              <a:buFont typeface="Comic Sans MS"/>
              <a:buNone/>
            </a:pPr>
            <a:r>
              <a:rPr lang="en-US" sz="2800">
                <a:latin typeface="Comic Sans MS"/>
                <a:ea typeface="Comic Sans MS"/>
                <a:cs typeface="Comic Sans MS"/>
                <a:sym typeface="Comic Sans MS"/>
              </a:rPr>
              <a:t>Preservation by ionizing irradiation</a:t>
            </a:r>
            <a:br>
              <a:rPr lang="en-US" sz="2800">
                <a:latin typeface="Comic Sans MS"/>
                <a:ea typeface="Comic Sans MS"/>
                <a:cs typeface="Comic Sans MS"/>
                <a:sym typeface="Comic Sans MS"/>
              </a:rPr>
            </a:br>
            <a:r>
              <a:rPr lang="en-US" sz="2800">
                <a:latin typeface="Comic Sans MS"/>
                <a:ea typeface="Comic Sans MS"/>
                <a:cs typeface="Comic Sans MS"/>
                <a:sym typeface="Comic Sans MS"/>
              </a:rPr>
              <a:t>Gamma Radiation </a:t>
            </a:r>
            <a:endParaRPr sz="2800"/>
          </a:p>
        </p:txBody>
      </p:sp>
      <p:sp>
        <p:nvSpPr>
          <p:cNvPr id="138" name="Google Shape;138;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process:</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prepackaged food is exposed to an ionizing radiation dose for a certain time. </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food is placed into or through a chamber where it is exposed to the radiation source. </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The radiation dose for killing microorganisms in food is not sufficient to destroy natural enzymes in the product. </a:t>
            </a:r>
            <a:endParaRPr/>
          </a:p>
          <a:p>
            <a:pPr indent="-285750" lvl="1" marL="742950" rtl="0" algn="l">
              <a:lnSpc>
                <a:spcPct val="130000"/>
              </a:lnSpc>
              <a:spcBef>
                <a:spcPts val="0"/>
              </a:spcBef>
              <a:spcAft>
                <a:spcPts val="0"/>
              </a:spcAft>
              <a:buClr>
                <a:schemeClr val="dk1"/>
              </a:buClr>
              <a:buSzPts val="2000"/>
              <a:buChar char="–"/>
            </a:pPr>
            <a:r>
              <a:rPr lang="en-US" sz="2000">
                <a:latin typeface="Comic Sans MS"/>
                <a:ea typeface="Comic Sans MS"/>
                <a:cs typeface="Comic Sans MS"/>
                <a:sym typeface="Comic Sans MS"/>
              </a:rPr>
              <a:t>so, to minimize undesirable changes caused by enzymes during extended storage, blanching of vegetables and mild heat treatment for meats may be desired before gamma irradiation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2012-12-13T16:52:15Z</dcterms:created>
  <dc:creator>Support</dc:creator>
</cp:coreProperties>
</file>