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1" r:id="rId5"/>
    <p:sldId id="302" r:id="rId6"/>
    <p:sldId id="303" r:id="rId7"/>
    <p:sldId id="289" r:id="rId8"/>
    <p:sldId id="276" r:id="rId9"/>
    <p:sldId id="305" r:id="rId10"/>
    <p:sldId id="306" r:id="rId11"/>
    <p:sldId id="307" r:id="rId12"/>
    <p:sldId id="308" r:id="rId13"/>
    <p:sldId id="309" r:id="rId14"/>
    <p:sldId id="266" r:id="rId15"/>
    <p:sldId id="290" r:id="rId16"/>
    <p:sldId id="291" r:id="rId17"/>
    <p:sldId id="278" r:id="rId18"/>
    <p:sldId id="280" r:id="rId19"/>
    <p:sldId id="282" r:id="rId20"/>
    <p:sldId id="283" r:id="rId21"/>
    <p:sldId id="284" r:id="rId22"/>
    <p:sldId id="285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/>
    <p:restoredTop sz="94659"/>
  </p:normalViewPr>
  <p:slideViewPr>
    <p:cSldViewPr>
      <p:cViewPr varScale="1">
        <p:scale>
          <a:sx n="74" d="100"/>
          <a:sy n="74" d="100"/>
        </p:scale>
        <p:origin x="192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3E13E-5FFB-476C-8F3E-41A03AE7537C}" type="datetimeFigureOut">
              <a:rPr lang="en-US" smtClean="0"/>
              <a:pPr/>
              <a:t>1/14/21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39024-7D19-4138-8FE0-92AC5C14C9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Comic Sans MS" panose="030F0902030302020204" pitchFamily="66" charset="0"/>
              </a:rPr>
              <a:t>Food Bio-preservatives of Microbial Origin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3B525-C17E-F64C-B9F7-FEACD7978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Parabenzoic Acids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8D8F0-74F1-154C-95C9-3EBC32AD5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Benzoic acid has a </a:t>
            </a:r>
            <a:r>
              <a:rPr lang="en-US" sz="7200" dirty="0" err="1">
                <a:latin typeface="Comic Sans MS" panose="030F0902030302020204" pitchFamily="66" charset="0"/>
              </a:rPr>
              <a:t>pKa</a:t>
            </a:r>
            <a:r>
              <a:rPr lang="en-US" sz="7200" dirty="0">
                <a:latin typeface="Comic Sans MS" panose="030F0902030302020204" pitchFamily="66" charset="0"/>
              </a:rPr>
              <a:t> similar to that of the organic acids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the carbon chains between the benzene and the acid parts of the molecule increase the </a:t>
            </a:r>
            <a:r>
              <a:rPr lang="en-US" sz="7200" dirty="0" err="1">
                <a:latin typeface="Comic Sans MS" panose="030F0902030302020204" pitchFamily="66" charset="0"/>
              </a:rPr>
              <a:t>pKa</a:t>
            </a:r>
            <a:r>
              <a:rPr lang="en-US" sz="72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These </a:t>
            </a:r>
            <a:r>
              <a:rPr lang="en-US" sz="7200" dirty="0" err="1">
                <a:latin typeface="Comic Sans MS" panose="030F0902030302020204" pitchFamily="66" charset="0"/>
              </a:rPr>
              <a:t>parabenzoic</a:t>
            </a:r>
            <a:r>
              <a:rPr lang="en-US" sz="7200" dirty="0">
                <a:latin typeface="Comic Sans MS" panose="030F0902030302020204" pitchFamily="66" charset="0"/>
              </a:rPr>
              <a:t> acids are called </a:t>
            </a:r>
            <a:r>
              <a:rPr lang="en-US" sz="7200" b="1" dirty="0">
                <a:latin typeface="Comic Sans MS" panose="030F0902030302020204" pitchFamily="66" charset="0"/>
              </a:rPr>
              <a:t>parabens</a:t>
            </a:r>
            <a:r>
              <a:rPr lang="en-US" sz="7200" dirty="0">
                <a:latin typeface="Comic Sans MS" panose="030F0902030302020204" pitchFamily="66" charset="0"/>
              </a:rPr>
              <a:t>, remain </a:t>
            </a:r>
            <a:r>
              <a:rPr lang="en-US" sz="7200" b="1" dirty="0">
                <a:latin typeface="Comic Sans MS" panose="030F0902030302020204" pitchFamily="66" charset="0"/>
              </a:rPr>
              <a:t>undissociated</a:t>
            </a:r>
            <a:r>
              <a:rPr lang="en-US" sz="7200" dirty="0">
                <a:latin typeface="Comic Sans MS" panose="030F0902030302020204" pitchFamily="66" charset="0"/>
              </a:rPr>
              <a:t> up to their </a:t>
            </a:r>
            <a:r>
              <a:rPr lang="en-US" sz="7200" dirty="0" err="1">
                <a:latin typeface="Comic Sans MS" panose="030F0902030302020204" pitchFamily="66" charset="0"/>
              </a:rPr>
              <a:t>pKa</a:t>
            </a:r>
            <a:r>
              <a:rPr lang="en-US" sz="7200" dirty="0">
                <a:latin typeface="Comic Sans MS" panose="030F0902030302020204" pitchFamily="66" charset="0"/>
              </a:rPr>
              <a:t> of 8.5.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b="1" dirty="0">
                <a:latin typeface="Comic Sans MS" panose="030F0902030302020204" pitchFamily="66" charset="0"/>
              </a:rPr>
              <a:t>This gives them an effective pH  range of 3.0 to 8.0.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The methyl, propyl, and heptyl parabens are approved antimicrobials in most countries.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The antimicrobial activity of parabens increases with increasing chain length.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Unfortunately, solubility in water decreases with increasing chain length. The opposite influence of chain length and solubility determines which </a:t>
            </a:r>
            <a:r>
              <a:rPr lang="en-US" sz="7200" dirty="0" err="1">
                <a:latin typeface="Comic Sans MS" panose="030F0902030302020204" pitchFamily="66" charset="0"/>
              </a:rPr>
              <a:t>parabenzoate</a:t>
            </a:r>
            <a:r>
              <a:rPr lang="en-US" sz="7200" dirty="0">
                <a:latin typeface="Comic Sans MS" panose="030F0902030302020204" pitchFamily="66" charset="0"/>
              </a:rPr>
              <a:t> can be used in a given application</a:t>
            </a:r>
            <a:r>
              <a:rPr lang="en-US" sz="7400" dirty="0">
                <a:latin typeface="Comic Sans MS" panose="030F0902030302020204" pitchFamily="66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01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1C4EF-60EB-4C45-92A2-9992FC174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Parabenzoic Acids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12AA2-F761-F14E-881C-201AAC359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Methyl and propyl </a:t>
            </a:r>
            <a:r>
              <a:rPr lang="en-US" sz="1800" dirty="0" err="1">
                <a:latin typeface="Comic Sans MS" panose="030F0902030302020204" pitchFamily="66" charset="0"/>
              </a:rPr>
              <a:t>parabenzoates</a:t>
            </a:r>
            <a:r>
              <a:rPr lang="en-US" sz="1800" dirty="0">
                <a:latin typeface="Comic Sans MS" panose="030F0902030302020204" pitchFamily="66" charset="0"/>
              </a:rPr>
              <a:t> are used in a 2:1 to 3:1 ratio to have  adequate solubility and increased activity.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The </a:t>
            </a:r>
            <a:r>
              <a:rPr lang="en-US" sz="1800" i="1" dirty="0">
                <a:latin typeface="Comic Sans MS" panose="030F0902030302020204" pitchFamily="66" charset="0"/>
              </a:rPr>
              <a:t>n</a:t>
            </a:r>
            <a:r>
              <a:rPr lang="en-US" sz="1800" dirty="0">
                <a:latin typeface="Comic Sans MS" panose="030F0902030302020204" pitchFamily="66" charset="0"/>
              </a:rPr>
              <a:t>-heptyl ester is used in beers, noncarbonated soft drinks, and fruit-based beverages.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Parabens are generally more active against molds and yeasts than against bacteria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Parabens are used in baked goods, beverages, fruit products, jams and jellies, fermented foods, syrups, salad dressings, wine, and fillings.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Phenolics and parabens act on microbial membranes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>
                <a:latin typeface="Comic Sans MS" panose="030F0902030302020204" pitchFamily="66" charset="0"/>
              </a:rPr>
              <a:t>The membrane may be degraded, allowing intracellular compounds to leak out. Respiration may also be inhibited due to changes in membrane fluidity.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5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090E8-31D8-C14E-A80F-CBBD32612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Nitrites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43F95-FAB3-3841-BC71-BF35D4BC5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Nitrites - used in cured meats as hot dogs, ham, and bologna.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Curing solutions  contain nitrite, salt, sugar, spices, ascorbate or erythorbate.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 Nitrite has many uses in cured meats-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 </a:t>
            </a:r>
            <a:r>
              <a:rPr lang="en-US" sz="7200" dirty="0" err="1">
                <a:latin typeface="Comic Sans MS" panose="030F0902030302020204" pitchFamily="66" charset="0"/>
              </a:rPr>
              <a:t>Nitrosomyoglobin</a:t>
            </a:r>
            <a:r>
              <a:rPr lang="en-US" sz="7200" dirty="0">
                <a:latin typeface="Comic Sans MS" panose="030F0902030302020204" pitchFamily="66" charset="0"/>
              </a:rPr>
              <a:t> makes cured meat pink, antimicrobials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 contribute to flavor and texture and serve as antioxidants.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Nitrite’s effectiveness depends on many factors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work better at a lower pH, more inhibitory in the absence of air. 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reducing agents ascorbate and </a:t>
            </a:r>
            <a:r>
              <a:rPr lang="en-US" sz="7200" dirty="0" err="1">
                <a:latin typeface="Comic Sans MS" panose="030F0902030302020204" pitchFamily="66" charset="0"/>
              </a:rPr>
              <a:t>isoascorbate</a:t>
            </a:r>
            <a:r>
              <a:rPr lang="en-US" sz="7200" dirty="0">
                <a:latin typeface="Comic Sans MS" panose="030F0902030302020204" pitchFamily="66" charset="0"/>
              </a:rPr>
              <a:t> enhance nitrite’s anti-botulinal action, and inhibit nitrosamine formation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Temp, salt</a:t>
            </a:r>
            <a:r>
              <a:rPr lang="en-US" sz="7200">
                <a:latin typeface="Comic Sans MS" panose="030F0902030302020204" pitchFamily="66" charset="0"/>
              </a:rPr>
              <a:t>, microbial </a:t>
            </a:r>
            <a:r>
              <a:rPr lang="en-US" sz="7200" dirty="0">
                <a:latin typeface="Comic Sans MS" panose="030F0902030302020204" pitchFamily="66" charset="0"/>
              </a:rPr>
              <a:t>load also influence nitrite’s effectiveness.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Sodium nitrite inhibits </a:t>
            </a:r>
            <a:r>
              <a:rPr lang="en-US" sz="7200" i="1" dirty="0">
                <a:latin typeface="Comic Sans MS" panose="030F0902030302020204" pitchFamily="66" charset="0"/>
              </a:rPr>
              <a:t>Clos botulinum </a:t>
            </a:r>
            <a:r>
              <a:rPr lang="en-US" sz="7200" dirty="0">
                <a:latin typeface="Comic Sans MS" panose="030F0902030302020204" pitchFamily="66" charset="0"/>
              </a:rPr>
              <a:t>in cured meats and </a:t>
            </a:r>
            <a:r>
              <a:rPr lang="en-US" sz="7200" i="1" dirty="0">
                <a:latin typeface="Comic Sans MS" panose="030F0902030302020204" pitchFamily="66" charset="0"/>
              </a:rPr>
              <a:t>Enterobacter</a:t>
            </a:r>
            <a:r>
              <a:rPr lang="en-US" sz="7200" dirty="0">
                <a:latin typeface="Comic Sans MS" panose="030F0902030302020204" pitchFamily="66" charset="0"/>
              </a:rPr>
              <a:t>, </a:t>
            </a:r>
            <a:r>
              <a:rPr lang="en-US" sz="7200" i="1" dirty="0">
                <a:latin typeface="Comic Sans MS" panose="030F0902030302020204" pitchFamily="66" charset="0"/>
              </a:rPr>
              <a:t>E. coli</a:t>
            </a:r>
            <a:r>
              <a:rPr lang="en-US" sz="7200" dirty="0">
                <a:latin typeface="Comic Sans MS" panose="030F0902030302020204" pitchFamily="66" charset="0"/>
              </a:rPr>
              <a:t>, </a:t>
            </a:r>
            <a:r>
              <a:rPr lang="en-US" sz="7200" i="1" dirty="0">
                <a:latin typeface="Comic Sans MS" panose="030F0902030302020204" pitchFamily="66" charset="0"/>
              </a:rPr>
              <a:t>Pseudomonas</a:t>
            </a:r>
            <a:r>
              <a:rPr lang="en-US" sz="7200" dirty="0">
                <a:latin typeface="Comic Sans MS" panose="030F0902030302020204" pitchFamily="66" charset="0"/>
              </a:rPr>
              <a:t>, and </a:t>
            </a:r>
            <a:r>
              <a:rPr lang="en-US" sz="7200" i="1" dirty="0">
                <a:latin typeface="Comic Sans MS" panose="030F0902030302020204" pitchFamily="66" charset="0"/>
              </a:rPr>
              <a:t>Listeria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7200" dirty="0">
                <a:latin typeface="Comic Sans MS" panose="030F0902030302020204" pitchFamily="66" charset="0"/>
              </a:rPr>
              <a:t>Governmental regulations limit its use to 156 ppm for cured meat products</a:t>
            </a:r>
          </a:p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endParaRPr lang="en-US" sz="72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966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71D50-5F69-FB48-9666-E63CEC280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902030302020204" pitchFamily="66" charset="0"/>
              </a:rPr>
              <a:t>Nitrites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19B91-471A-3746-8AA3-BC1D4B95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Nitrosamines are carcinogens formed by reactions of nitrite with amines.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nitrosamines are produced from nitrite and meat protein at high temperature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no other compound could replace nitrite’s antimicrobial, taste, and color functions.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Concern about nitrosamines decreased upon learning that green vegetables such as spinach and broccoli were a larger source of dietary nitrites.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74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Organic acids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Comic Sans MS" pitchFamily="66" charset="0"/>
              </a:rPr>
              <a:t>Lactic acid and its salts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used more in food for flavor enhancement than for antibacterial effect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have antibacterial effect when </a:t>
            </a:r>
            <a:r>
              <a:rPr lang="en-US" sz="2000" b="1" dirty="0">
                <a:latin typeface="Comic Sans MS" pitchFamily="66" charset="0"/>
              </a:rPr>
              <a:t>used</a:t>
            </a:r>
            <a:r>
              <a:rPr lang="ar-SA" sz="2000" b="1" dirty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 at 1-2%</a:t>
            </a:r>
            <a:r>
              <a:rPr lang="en-US" sz="2000" dirty="0">
                <a:latin typeface="Comic Sans MS" pitchFamily="66" charset="0"/>
              </a:rPr>
              <a:t>, even at or above pH 5.0.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Growth of Gram-positive and -negative bacteria is reduced (</a:t>
            </a:r>
            <a:r>
              <a:rPr lang="en-US" sz="2000" b="1" dirty="0">
                <a:latin typeface="Comic Sans MS" pitchFamily="66" charset="0"/>
              </a:rPr>
              <a:t>bacteriostatic action)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Below pH 5.0, lactic acid can have</a:t>
            </a:r>
            <a:r>
              <a:rPr lang="en-US" sz="2000" b="1" dirty="0">
                <a:latin typeface="Comic Sans MS" pitchFamily="66" charset="0"/>
              </a:rPr>
              <a:t> a (bactericidal effect)</a:t>
            </a:r>
            <a:r>
              <a:rPr lang="en-US" sz="2000" dirty="0">
                <a:latin typeface="Comic Sans MS" pitchFamily="66" charset="0"/>
              </a:rPr>
              <a:t>, especially against Gram-negative bacteria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It may not have any fungistatic effect in food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used in processed meat products and recommended as a carcass wash.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800" dirty="0">
                <a:latin typeface="Comic Sans MS" pitchFamily="66" charset="0"/>
              </a:rPr>
              <a:t>Organic acids</a:t>
            </a:r>
            <a:br>
              <a:rPr lang="en-US" sz="2800" dirty="0"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Generally regarded as safe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itchFamily="66" charset="0"/>
              </a:rPr>
              <a:t>Acetic acid and salt and vinegar(contains 5-40% acetic acid)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inhibit growth and reduce viability of Gram-positive,-negative bacteria, yeasts and molds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bacteriostatic at 0.2% but bactericidal above 0.3%, and more effective against GNB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bactericidal effect is pH dependent and is more pronounced at low pH (below pH 4.5)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It is added to salad dressings and mayonnaise as an antimicrobial agent 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used as a carcass wash</a:t>
            </a:r>
            <a:endParaRPr lang="ar-SA" sz="2000" dirty="0">
              <a:latin typeface="Comic Sans MS" pitchFamily="66" charset="0"/>
            </a:endParaRPr>
          </a:p>
          <a:p>
            <a:endParaRPr lang="en-US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>
                <a:latin typeface="Comic Sans MS" pitchFamily="66" charset="0"/>
              </a:rPr>
              <a:t>Organic acids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omic Sans MS" pitchFamily="66" charset="0"/>
              </a:rPr>
              <a:t>Propionic</a:t>
            </a:r>
            <a:r>
              <a:rPr lang="en-US" sz="2400" dirty="0">
                <a:latin typeface="Comic Sans MS" pitchFamily="66" charset="0"/>
              </a:rPr>
              <a:t> acid and its salts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used in food as a </a:t>
            </a:r>
            <a:r>
              <a:rPr lang="en-US" sz="2200" dirty="0" err="1">
                <a:latin typeface="Comic Sans MS" pitchFamily="66" charset="0"/>
              </a:rPr>
              <a:t>fungistatic</a:t>
            </a:r>
            <a:r>
              <a:rPr lang="en-US" sz="2200" dirty="0">
                <a:latin typeface="Comic Sans MS" pitchFamily="66" charset="0"/>
              </a:rPr>
              <a:t> agent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Control growth and reduce  viability of Gram-positive and negative bacteria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 Gram negative bacteria is more sensitive at pH 5.0 and below, even at acid levels of 0.1-0.2%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used to control molds in cheeses, butter, and bakery products</a:t>
            </a:r>
          </a:p>
          <a:p>
            <a:pPr lvl="1"/>
            <a:r>
              <a:rPr lang="en-US" sz="2200" dirty="0">
                <a:latin typeface="Comic Sans MS" pitchFamily="66" charset="0"/>
              </a:rPr>
              <a:t>prevent growth of bacteria and yeasts in syrup, applesauce, and some fresh fruits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Phosphates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Phosphate </a:t>
            </a:r>
            <a:r>
              <a:rPr lang="en-US" sz="2000" dirty="0" err="1">
                <a:latin typeface="Comic Sans MS" pitchFamily="66" charset="0"/>
              </a:rPr>
              <a:t>cpds</a:t>
            </a:r>
            <a:r>
              <a:rPr lang="en-US" sz="2000" dirty="0">
                <a:latin typeface="Comic Sans MS" pitchFamily="66" charset="0"/>
              </a:rPr>
              <a:t> are active against Gram positive bacteria and  gram negative bacteria in food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Mechanism: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Chelation of metal ions</a:t>
            </a:r>
            <a:r>
              <a:rPr lang="en-US" sz="2000" dirty="0">
                <a:latin typeface="Comic Sans MS" pitchFamily="66" charset="0"/>
              </a:rPr>
              <a:t> inhibit microbial growth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Sodium chloride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Oldest preservative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Raw meat and fish are preserved only in </a:t>
            </a:r>
            <a:r>
              <a:rPr lang="en-US" sz="2000" b="1" dirty="0">
                <a:latin typeface="Comic Sans MS" pitchFamily="66" charset="0"/>
              </a:rPr>
              <a:t>NaCl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Often combined with low water activity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S. aureus and Listeria are salt tolerant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Salt causes plasmolysis of the cell via water loss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Salt reduces aw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This causes the cell to die or remain dormant</a:t>
            </a:r>
            <a:endParaRPr lang="en-US" sz="2400" dirty="0">
              <a:latin typeface="Comic Sans MS" pitchFamily="66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Used to disinfect surfaces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Can kill or inhibit microorganisms that cause food spoilage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Increase use in raw meat and poultry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Sulfites</a:t>
            </a:r>
            <a:r>
              <a:rPr lang="en-US" sz="2000" dirty="0">
                <a:latin typeface="Comic Sans MS" pitchFamily="66" charset="0"/>
              </a:rPr>
              <a:t>- Sulfur oxide (SO2) [k, Na –salts, </a:t>
            </a:r>
            <a:r>
              <a:rPr lang="en-US" sz="2000" b="1" dirty="0">
                <a:latin typeface="Comic Sans MS" pitchFamily="66" charset="0"/>
              </a:rPr>
              <a:t>bisulfites]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Used as disinfectant since ancient times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Used in dry fruits, vegetables, fruit juice to control spoilage by yeast/bacteria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bacteria is more sensitive to sulfites than yeast, it is used in the wine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Act as antioxidant to inhibit browning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Action is best at pH &lt;4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Inhibit CM, DNA replication, protein synthesis and enzymes </a:t>
            </a:r>
          </a:p>
          <a:p>
            <a:endParaRPr lang="en-US" sz="2000" dirty="0">
              <a:latin typeface="Comic Sans MS" pitchFamily="66" charset="0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Disinfectants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Comic Sans MS" pitchFamily="66" charset="0"/>
              </a:rPr>
              <a:t>Sodium hypochlorite most commonly used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a strong oxidizer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Active against bacteria, yeast, molds, viruses</a:t>
            </a:r>
          </a:p>
          <a:p>
            <a:pPr lvl="1"/>
            <a:r>
              <a:rPr lang="en-US" sz="2000" b="1" dirty="0">
                <a:latin typeface="Comic Sans MS" pitchFamily="66" charset="0"/>
              </a:rPr>
              <a:t>Corrosive</a:t>
            </a:r>
            <a:r>
              <a:rPr lang="en-US" sz="2000" dirty="0">
                <a:latin typeface="Comic Sans MS" pitchFamily="66" charset="0"/>
              </a:rPr>
              <a:t> even to metals</a:t>
            </a:r>
          </a:p>
          <a:p>
            <a:r>
              <a:rPr lang="en-US" sz="2000" dirty="0">
                <a:latin typeface="Comic Sans MS" pitchFamily="66" charset="0"/>
              </a:rPr>
              <a:t>Used for sanitization</a:t>
            </a:r>
          </a:p>
          <a:p>
            <a:r>
              <a:rPr lang="en-US" sz="2000" dirty="0">
                <a:latin typeface="Comic Sans MS" pitchFamily="66" charset="0"/>
              </a:rPr>
              <a:t>Added to the wash water used for fruits and vegetables</a:t>
            </a:r>
          </a:p>
          <a:p>
            <a:r>
              <a:rPr lang="en-US" sz="2000" dirty="0">
                <a:latin typeface="Comic Sans MS" pitchFamily="66" charset="0"/>
              </a:rPr>
              <a:t>Sanitize surfaces where chicken and meat are placed</a:t>
            </a:r>
          </a:p>
          <a:p>
            <a:r>
              <a:rPr lang="en-US" sz="2000" b="1" dirty="0">
                <a:latin typeface="Comic Sans MS" pitchFamily="66" charset="0"/>
              </a:rPr>
              <a:t>Chlorine dioxide CLO2)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Has similar anti microbial activity as bleach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Better – odorless, breaks down </a:t>
            </a:r>
            <a:r>
              <a:rPr lang="en-US" sz="2000" dirty="0" err="1">
                <a:latin typeface="Comic Sans MS" pitchFamily="66" charset="0"/>
              </a:rPr>
              <a:t>cpds</a:t>
            </a:r>
            <a:r>
              <a:rPr lang="en-US" sz="2000" dirty="0">
                <a:latin typeface="Comic Sans MS" pitchFamily="66" charset="0"/>
              </a:rPr>
              <a:t> that have bad taste  and smell such as: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Phenols, sulfites, </a:t>
            </a:r>
            <a:r>
              <a:rPr lang="en-US" sz="2000" dirty="0" err="1">
                <a:latin typeface="Comic Sans MS" pitchFamily="66" charset="0"/>
              </a:rPr>
              <a:t>mercaptans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disinfectants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8D7DD-9CB1-C045-B946-5FA911092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BBE8B-ED68-334A-90B2-DD6BAD9BD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900" b="1" dirty="0">
                <a:latin typeface="Comic Sans MS" panose="030F0902030302020204" pitchFamily="66" charset="0"/>
              </a:rPr>
              <a:t> </a:t>
            </a:r>
            <a:r>
              <a:rPr lang="en-US" sz="2900" dirty="0">
                <a:latin typeface="Comic Sans MS" panose="030F0902030302020204" pitchFamily="66" charset="0"/>
              </a:rPr>
              <a:t>Preservatives are good, without them, food spoils.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 Spoilage can be caused by microbiological, enzymological, chemical, and physical changes. 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Preservatives can prevent or delay these changes. 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Preservatives include</a:t>
            </a:r>
          </a:p>
          <a:p>
            <a:pPr lvl="1"/>
            <a:r>
              <a:rPr lang="en-US" sz="2900" dirty="0" err="1">
                <a:latin typeface="Comic Sans MS" panose="030F0902030302020204" pitchFamily="66" charset="0"/>
              </a:rPr>
              <a:t>antibrowning</a:t>
            </a:r>
            <a:r>
              <a:rPr lang="en-US" sz="2900" dirty="0">
                <a:latin typeface="Comic Sans MS" panose="030F0902030302020204" pitchFamily="66" charset="0"/>
              </a:rPr>
              <a:t> agents, Antioxidants, Stabilizers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The antimicrobial targets are foodborne pathogens and spoilage microorganisms. 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They cause: off-odors, off-flavors, liquefaction, and discoloration, and they produce slime. 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Spoilage can be a good thing - it warns people not to eat foods that may contain pathogens. </a:t>
            </a:r>
          </a:p>
          <a:p>
            <a:r>
              <a:rPr lang="en-US" sz="2900" dirty="0">
                <a:latin typeface="Comic Sans MS" panose="030F0902030302020204" pitchFamily="66" charset="0"/>
              </a:rPr>
              <a:t> pathogens can grow without obvious signs of spoilage - dangerous.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113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5516562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Quaternary ammonium </a:t>
            </a:r>
            <a:r>
              <a:rPr lang="en-US" sz="2000" b="1" dirty="0" err="1">
                <a:latin typeface="Comic Sans MS" pitchFamily="66" charset="0"/>
              </a:rPr>
              <a:t>cpds</a:t>
            </a:r>
            <a:endParaRPr lang="en-US" sz="2000" b="1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R groups can be any </a:t>
            </a:r>
            <a:r>
              <a:rPr lang="en-US" sz="2000" dirty="0" err="1">
                <a:latin typeface="Comic Sans MS" pitchFamily="66" charset="0"/>
              </a:rPr>
              <a:t>cpd</a:t>
            </a:r>
            <a:r>
              <a:rPr lang="en-US" sz="2000" dirty="0">
                <a:latin typeface="Comic Sans MS" pitchFamily="66" charset="0"/>
              </a:rPr>
              <a:t> or groups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Colorless, </a:t>
            </a:r>
            <a:r>
              <a:rPr lang="en-US" sz="2000" b="1" dirty="0">
                <a:latin typeface="Comic Sans MS" pitchFamily="66" charset="0"/>
              </a:rPr>
              <a:t>non-corrosive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Active against bacteria, yeast, fungi, viruses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Very expensive</a:t>
            </a:r>
            <a:r>
              <a:rPr lang="en-US" sz="2000" dirty="0">
                <a:latin typeface="Comic Sans MS" pitchFamily="66" charset="0"/>
              </a:rPr>
              <a:t> compared to </a:t>
            </a:r>
            <a:r>
              <a:rPr lang="en-US" sz="2000" dirty="0" err="1">
                <a:latin typeface="Comic Sans MS" pitchFamily="66" charset="0"/>
              </a:rPr>
              <a:t>hypochlorites</a:t>
            </a:r>
            <a:endParaRPr lang="en-US" sz="2000" dirty="0">
              <a:latin typeface="Comic Sans MS" pitchFamily="66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Peroxides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H2O2 most common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Forms </a:t>
            </a:r>
            <a:r>
              <a:rPr lang="en-US" sz="2000" dirty="0" err="1">
                <a:latin typeface="Comic Sans MS" pitchFamily="66" charset="0"/>
              </a:rPr>
              <a:t>hydroxy</a:t>
            </a:r>
            <a:r>
              <a:rPr lang="en-US" sz="2000" dirty="0">
                <a:latin typeface="Comic Sans MS" pitchFamily="66" charset="0"/>
              </a:rPr>
              <a:t> radicals (OH</a:t>
            </a:r>
            <a:r>
              <a:rPr lang="en-US" sz="2000" b="1" baseline="30000" dirty="0">
                <a:latin typeface="Comic Sans MS" pitchFamily="66" charset="0"/>
              </a:rPr>
              <a:t>.</a:t>
            </a:r>
            <a:r>
              <a:rPr lang="en-US" sz="2000" dirty="0">
                <a:latin typeface="Comic Sans MS" pitchFamily="66" charset="0"/>
              </a:rPr>
              <a:t>),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Strong oxidizer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Reacts with membrane lipids, DNA, protein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Kills bacteria, yeast, fungi, viruses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used in low conc. To reduce microbial load in meat/poultry 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sanitize surfaces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dirty="0">
                <a:latin typeface="Comic Sans MS" pitchFamily="66" charset="0"/>
              </a:rPr>
              <a:t>disinfectants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1371600"/>
            <a:ext cx="16764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3962400"/>
            <a:ext cx="11430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latin typeface="Comic Sans MS" pitchFamily="66" charset="0"/>
              </a:rPr>
              <a:t>Ozone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Strong oxidant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Target nucleic acids</a:t>
            </a:r>
          </a:p>
          <a:p>
            <a:pPr lvl="1"/>
            <a:r>
              <a:rPr lang="en-US" sz="2000" dirty="0">
                <a:latin typeface="Comic Sans MS" pitchFamily="66" charset="0"/>
              </a:rPr>
              <a:t>Potential for use with raw fruits and vegetables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Reduce 0157:H7 viability 1000 folds</a:t>
            </a:r>
          </a:p>
          <a:p>
            <a:pPr lvl="2"/>
            <a:r>
              <a:rPr lang="en-US" sz="2000" dirty="0">
                <a:latin typeface="Comic Sans MS" pitchFamily="66" charset="0"/>
              </a:rPr>
              <a:t>Not approved for use yet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disinfectants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 err="1">
                <a:latin typeface="Comic Sans MS" pitchFamily="66" charset="0"/>
              </a:rPr>
              <a:t>Lysozyme</a:t>
            </a:r>
            <a:endParaRPr lang="en-US" sz="2000" b="1" dirty="0">
              <a:latin typeface="Comic Sans MS" pitchFamily="66" charset="0"/>
            </a:endParaRP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Antimicrobial enzyme, Produced in eggs, milk, tears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Most active against gram positive bacteria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 err="1">
                <a:latin typeface="Comic Sans MS" pitchFamily="66" charset="0"/>
              </a:rPr>
              <a:t>Lactoferrin</a:t>
            </a:r>
            <a:endParaRPr lang="en-US" sz="2000" b="1" dirty="0">
              <a:latin typeface="Comic Sans MS" pitchFamily="66" charset="0"/>
            </a:endParaRP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Main iron-binding protein in milk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Iron is required for bacterial growth-most inhibited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Egg albumen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Fe-binding protein, Active against gram+ bacteria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Avidin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Egg albumin protein, it has Hi affinity to biotin</a:t>
            </a:r>
          </a:p>
          <a:p>
            <a:pPr lvl="1">
              <a:lnSpc>
                <a:spcPct val="14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Inhibits bacteria that requires biotin for growth</a:t>
            </a:r>
          </a:p>
          <a:p>
            <a:pPr marL="457200" lvl="1" indent="0">
              <a:buNone/>
            </a:pPr>
            <a:endParaRPr lang="en-US" sz="2000" dirty="0">
              <a:latin typeface="Comic Sans MS" pitchFamily="66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Naturally occurring antimicrobials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Spices and their oils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Antimicrobial activity in the oils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Cloves, cinnamon, oregano, thyme, sage, rosemary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>
                <a:latin typeface="Comic Sans MS" pitchFamily="66" charset="0"/>
              </a:rPr>
              <a:t>Onion and garlic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Best characterized plant antimicrobials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 err="1">
                <a:latin typeface="Comic Sans MS" pitchFamily="66" charset="0"/>
              </a:rPr>
              <a:t>Allicin</a:t>
            </a:r>
            <a:r>
              <a:rPr lang="en-US" sz="2000" dirty="0">
                <a:latin typeface="Comic Sans MS" pitchFamily="66" charset="0"/>
              </a:rPr>
              <a:t> in garlic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 err="1">
                <a:latin typeface="Comic Sans MS" pitchFamily="66" charset="0"/>
              </a:rPr>
              <a:t>Phenolic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cpds</a:t>
            </a:r>
            <a:r>
              <a:rPr lang="en-US" sz="2000" dirty="0">
                <a:latin typeface="Comic Sans MS" pitchFamily="66" charset="0"/>
              </a:rPr>
              <a:t> and </a:t>
            </a:r>
            <a:r>
              <a:rPr lang="en-US" sz="2000" dirty="0" err="1">
                <a:latin typeface="Comic Sans MS" pitchFamily="66" charset="0"/>
              </a:rPr>
              <a:t>catechol</a:t>
            </a:r>
            <a:r>
              <a:rPr lang="en-US" sz="2000" dirty="0">
                <a:latin typeface="Comic Sans MS" pitchFamily="66" charset="0"/>
              </a:rPr>
              <a:t> in onion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b="1" dirty="0" err="1">
                <a:latin typeface="Comic Sans MS" pitchFamily="66" charset="0"/>
              </a:rPr>
              <a:t>Isothiocyanate</a:t>
            </a:r>
            <a:endParaRPr lang="en-US" sz="2000" b="1" dirty="0">
              <a:latin typeface="Comic Sans MS" pitchFamily="66" charset="0"/>
            </a:endParaRP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Potent antimicrobials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plants in the mustard family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Cabbage, cauliflower, broccoli, horseradish, mustard</a:t>
            </a:r>
          </a:p>
          <a:p>
            <a:pPr lvl="2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Inhibit bacteria, fungi, yeast by 0.016-0.062 ug/mL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mic Sans MS" pitchFamily="66" charset="0"/>
              </a:rPr>
              <a:t>Naturally occurring antimicrobials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1E480-C63B-3241-869D-9D867C47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7EB6E-1B7A-4B4C-8A23-0F41C4AD4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Most antimicrobials inhibit growth without killing the microbe (bacteriostatic= inhibit growth).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Bactericidal </a:t>
            </a:r>
            <a:r>
              <a:rPr lang="en-US" sz="2000" dirty="0" err="1">
                <a:latin typeface="Comic Sans MS" panose="030F0902030302020204" pitchFamily="66" charset="0"/>
              </a:rPr>
              <a:t>cpds</a:t>
            </a:r>
            <a:r>
              <a:rPr lang="en-US" sz="2000" dirty="0">
                <a:latin typeface="Comic Sans MS" panose="030F0902030302020204" pitchFamily="66" charset="0"/>
              </a:rPr>
              <a:t> = kill the bacteria)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Chemical antimicrobials: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Used for many years and approved by many countries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Can be made by synthetic or natural means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Usually considered bad for the consumers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Natural chemical preservatives: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Acetic acid from vinegar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Benzoic acid from cranberries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88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D188-74FB-A848-A662-98F93F14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ORGANIC ACIDS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5C443-C2BC-D642-9E7F-D4BEEBE9C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short-chain organic acids have similar antimicrobial mechanisms and applications.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They are all found in nature but are often manufactured chemically for use in foods.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They have been recognized as safe status and label friendly. Due to their mechanism of action  organic acids are most useful below their </a:t>
            </a:r>
            <a:r>
              <a:rPr lang="en-US" sz="2000" dirty="0" err="1">
                <a:latin typeface="Comic Sans MS" panose="030F0902030302020204" pitchFamily="66" charset="0"/>
              </a:rPr>
              <a:t>pKa</a:t>
            </a:r>
            <a:r>
              <a:rPr lang="en-US" sz="2000" dirty="0">
                <a:latin typeface="Comic Sans MS" panose="030F0902030302020204" pitchFamily="66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They are rarely used in foods with a pH of &gt; 5.5 - this is a major limitation.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pH: measure the acidity of a solution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 err="1">
                <a:latin typeface="Comic Sans MS" pitchFamily="66" charset="0"/>
              </a:rPr>
              <a:t>pKa</a:t>
            </a:r>
            <a:r>
              <a:rPr lang="en-US" sz="2000" dirty="0">
                <a:latin typeface="Comic Sans MS" pitchFamily="66" charset="0"/>
              </a:rPr>
              <a:t>: tells how acidic a hydrogen atom in a molecule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000" dirty="0">
                <a:latin typeface="Comic Sans MS" pitchFamily="66" charset="0"/>
              </a:rPr>
              <a:t>Acid: loses protons</a:t>
            </a:r>
          </a:p>
          <a:p>
            <a:pPr lvl="1"/>
            <a:endParaRPr lang="en-US" sz="1600" dirty="0">
              <a:latin typeface="Comic Sans MS" panose="030F0902030302020204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76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8282-5A26-E64D-932E-C88263934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Organic Acids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63237-E9E4-CA49-A5F9-5E5F2E07B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To be effective, organic acids must cross the bacterial cell membrane and get into the cytoplasm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 Organic acids exist in </a:t>
            </a:r>
            <a:r>
              <a:rPr lang="en-US" sz="2200" b="1" dirty="0">
                <a:latin typeface="Comic Sans MS" panose="030F0902030302020204" pitchFamily="66" charset="0"/>
              </a:rPr>
              <a:t>charged and uncharged forms</a:t>
            </a:r>
            <a:r>
              <a:rPr lang="en-US" sz="22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 charged form cannot cross the bacterial membrane- useless.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 </a:t>
            </a:r>
            <a:r>
              <a:rPr lang="en-US" sz="2200" b="1" dirty="0">
                <a:latin typeface="Comic Sans MS" panose="030F0902030302020204" pitchFamily="66" charset="0"/>
              </a:rPr>
              <a:t>uncharged (protonated) acid </a:t>
            </a:r>
            <a:r>
              <a:rPr lang="en-US" sz="2200" dirty="0">
                <a:latin typeface="Comic Sans MS" panose="030F0902030302020204" pitchFamily="66" charset="0"/>
              </a:rPr>
              <a:t>gets into the bacterium and inhibits growth. 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The pH at which the concentrations of charged and uncharged acids are equal is the </a:t>
            </a:r>
            <a:r>
              <a:rPr lang="en-US" sz="2200" dirty="0" err="1">
                <a:latin typeface="Comic Sans MS" panose="030F0902030302020204" pitchFamily="66" charset="0"/>
              </a:rPr>
              <a:t>pKa</a:t>
            </a:r>
            <a:r>
              <a:rPr lang="en-US" sz="2200" dirty="0">
                <a:latin typeface="Comic Sans MS" panose="030F0902030302020204" pitchFamily="66" charset="0"/>
              </a:rPr>
              <a:t>.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2200" dirty="0">
                <a:latin typeface="Comic Sans MS" panose="030F0902030302020204" pitchFamily="66" charset="0"/>
              </a:rPr>
              <a:t>Since pH is a log scale, at one pH unit above the </a:t>
            </a:r>
            <a:r>
              <a:rPr lang="en-US" sz="2200" dirty="0" err="1">
                <a:latin typeface="Comic Sans MS" panose="030F0902030302020204" pitchFamily="66" charset="0"/>
              </a:rPr>
              <a:t>pKa</a:t>
            </a:r>
            <a:r>
              <a:rPr lang="en-US" sz="2200" dirty="0">
                <a:latin typeface="Comic Sans MS" panose="030F0902030302020204" pitchFamily="66" charset="0"/>
              </a:rPr>
              <a:t>, there is 10-fold less protonated acid.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044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6272-8E1C-3843-A2AC-1BB6AA875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902030302020204" pitchFamily="66" charset="0"/>
              </a:rPr>
              <a:t>Organic Acids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66A5F-F3B6-3A40-826C-70A3D5ABA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This low concentration of protonated acid would not be inhibitory.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This is why organic acids are most </a:t>
            </a:r>
            <a:r>
              <a:rPr lang="en-US" sz="2000" b="1" dirty="0">
                <a:latin typeface="Comic Sans MS" panose="030F0902030302020204" pitchFamily="66" charset="0"/>
              </a:rPr>
              <a:t>useful in acidic foods near or below their </a:t>
            </a:r>
            <a:r>
              <a:rPr lang="en-US" sz="2000" b="1" dirty="0" err="1">
                <a:latin typeface="Comic Sans MS" panose="030F0902030302020204" pitchFamily="66" charset="0"/>
              </a:rPr>
              <a:t>pKa</a:t>
            </a:r>
            <a:r>
              <a:rPr lang="en-US" sz="2000" dirty="0">
                <a:latin typeface="Comic Sans MS" panose="030F0902030302020204" pitchFamily="66" charset="0"/>
              </a:rPr>
              <a:t>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At low pH, the protonated acid crosses the cell membrane.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neutral cytoplasmic pH then causes the acid to dissociate and release of proton to acidify the cytoplasm.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The cell uses ATP to pump protons out of the cell. 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000" dirty="0">
                <a:latin typeface="Comic Sans MS" panose="030F0902030302020204" pitchFamily="66" charset="0"/>
              </a:rPr>
              <a:t>This maintains the neutral intracellular pH needed for viability but uses up the ATP energy needed for growth.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6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Organic acids </a:t>
            </a:r>
            <a:r>
              <a:rPr lang="en-US" sz="3200" dirty="0" err="1">
                <a:latin typeface="Comic Sans MS" pitchFamily="66" charset="0"/>
              </a:rPr>
              <a:t>PKa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b="1" i="1" dirty="0">
                <a:latin typeface="Comic Sans MS" pitchFamily="66" charset="0"/>
              </a:rPr>
              <a:t>K</a:t>
            </a:r>
            <a:r>
              <a:rPr lang="en-US" sz="2000" b="1" baseline="-25000" dirty="0">
                <a:latin typeface="Comic Sans MS" pitchFamily="66" charset="0"/>
              </a:rPr>
              <a:t>a - </a:t>
            </a:r>
            <a:r>
              <a:rPr lang="en-US" sz="2000" b="1" dirty="0">
                <a:latin typeface="Comic Sans MS" pitchFamily="66" charset="0"/>
              </a:rPr>
              <a:t>the acid dissociation constant</a:t>
            </a:r>
          </a:p>
          <a:p>
            <a:r>
              <a:rPr lang="en-US" sz="2000" dirty="0">
                <a:latin typeface="Comic Sans MS" pitchFamily="66" charset="0"/>
              </a:rPr>
              <a:t>The larger the </a:t>
            </a:r>
            <a:r>
              <a:rPr lang="en-US" sz="2000" b="1" i="1" dirty="0">
                <a:latin typeface="Comic Sans MS" pitchFamily="66" charset="0"/>
              </a:rPr>
              <a:t>K</a:t>
            </a:r>
            <a:r>
              <a:rPr lang="en-US" sz="2000" b="1" baseline="-25000" dirty="0">
                <a:latin typeface="Comic Sans MS" pitchFamily="66" charset="0"/>
              </a:rPr>
              <a:t>a</a:t>
            </a:r>
            <a:r>
              <a:rPr lang="en-US" sz="2000" b="1" dirty="0">
                <a:latin typeface="Comic Sans MS" pitchFamily="66" charset="0"/>
              </a:rPr>
              <a:t> value</a:t>
            </a:r>
            <a:r>
              <a:rPr lang="en-US" sz="2000" dirty="0">
                <a:latin typeface="Comic Sans MS" pitchFamily="66" charset="0"/>
              </a:rPr>
              <a:t>, the </a:t>
            </a:r>
            <a:r>
              <a:rPr lang="en-US" sz="2000" b="1" dirty="0">
                <a:latin typeface="Comic Sans MS" pitchFamily="66" charset="0"/>
              </a:rPr>
              <a:t>more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dissociation</a:t>
            </a:r>
            <a:r>
              <a:rPr lang="en-US" sz="2000" dirty="0">
                <a:latin typeface="Comic Sans MS" pitchFamily="66" charset="0"/>
              </a:rPr>
              <a:t> in solution and the </a:t>
            </a:r>
            <a:r>
              <a:rPr lang="en-US" sz="2000" b="1" dirty="0">
                <a:latin typeface="Comic Sans MS" pitchFamily="66" charset="0"/>
              </a:rPr>
              <a:t>stronger the acid</a:t>
            </a:r>
          </a:p>
          <a:p>
            <a:r>
              <a:rPr lang="en-US" sz="2000" dirty="0">
                <a:latin typeface="Comic Sans MS" pitchFamily="66" charset="0"/>
              </a:rPr>
              <a:t>pH - a measure of </a:t>
            </a:r>
            <a:r>
              <a:rPr lang="en-US" sz="2000" b="1" dirty="0">
                <a:latin typeface="Comic Sans MS" pitchFamily="66" charset="0"/>
              </a:rPr>
              <a:t>how acidic </a:t>
            </a:r>
            <a:r>
              <a:rPr lang="en-US" sz="2000" dirty="0">
                <a:latin typeface="Comic Sans MS" pitchFamily="66" charset="0"/>
              </a:rPr>
              <a:t>a solution is</a:t>
            </a:r>
          </a:p>
          <a:p>
            <a:r>
              <a:rPr lang="en-US" sz="2000" dirty="0">
                <a:latin typeface="Comic Sans MS" pitchFamily="66" charset="0"/>
              </a:rPr>
              <a:t>If HA is acetic acid:  HA = A</a:t>
            </a:r>
            <a:r>
              <a:rPr lang="en-US" sz="2000" baseline="30000" dirty="0">
                <a:latin typeface="Comic Sans MS" pitchFamily="66" charset="0"/>
              </a:rPr>
              <a:t>−</a:t>
            </a:r>
            <a:r>
              <a:rPr lang="en-US" sz="2000" dirty="0">
                <a:latin typeface="Comic Sans MS" pitchFamily="66" charset="0"/>
              </a:rPr>
              <a:t> + H</a:t>
            </a:r>
            <a:r>
              <a:rPr lang="en-US" sz="2000" baseline="30000" dirty="0">
                <a:latin typeface="Comic Sans MS" pitchFamily="66" charset="0"/>
              </a:rPr>
              <a:t>+</a:t>
            </a:r>
            <a:r>
              <a:rPr lang="en-US" sz="2000" dirty="0">
                <a:latin typeface="Comic Sans MS" pitchFamily="66" charset="0"/>
              </a:rPr>
              <a:t> ,  A</a:t>
            </a:r>
            <a:r>
              <a:rPr lang="en-US" sz="2000" baseline="30000" dirty="0">
                <a:latin typeface="Comic Sans MS" pitchFamily="66" charset="0"/>
              </a:rPr>
              <a:t>− </a:t>
            </a:r>
            <a:r>
              <a:rPr lang="en-US" sz="2000" dirty="0">
                <a:latin typeface="Comic Sans MS" pitchFamily="66" charset="0"/>
              </a:rPr>
              <a:t> (acetate ion) and  H</a:t>
            </a:r>
            <a:r>
              <a:rPr lang="en-US" sz="2000" baseline="30000" dirty="0">
                <a:latin typeface="Comic Sans MS" pitchFamily="66" charset="0"/>
              </a:rPr>
              <a:t>+  </a:t>
            </a:r>
            <a:r>
              <a:rPr lang="en-US" sz="2000" dirty="0">
                <a:latin typeface="Comic Sans MS" pitchFamily="66" charset="0"/>
              </a:rPr>
              <a:t> are in equilibrium when their concentrations do not change with time</a:t>
            </a:r>
            <a:r>
              <a:rPr lang="en-US" sz="2000" b="1" dirty="0">
                <a:latin typeface="Comic Sans MS" pitchFamily="66" charset="0"/>
              </a:rPr>
              <a:t>. Ka is 1x10</a:t>
            </a:r>
            <a:r>
              <a:rPr lang="en-US" sz="2000" b="1" baseline="30000" dirty="0">
                <a:latin typeface="Comic Sans MS" pitchFamily="66" charset="0"/>
              </a:rPr>
              <a:t>-5 </a:t>
            </a:r>
            <a:r>
              <a:rPr lang="en-US" sz="2000" b="1" dirty="0">
                <a:latin typeface="Comic Sans MS" pitchFamily="66" charset="0"/>
              </a:rPr>
              <a:t> (</a:t>
            </a:r>
            <a:r>
              <a:rPr lang="en-US" sz="2000" b="1" dirty="0" err="1">
                <a:latin typeface="Comic Sans MS" pitchFamily="66" charset="0"/>
              </a:rPr>
              <a:t>Pka</a:t>
            </a:r>
            <a:r>
              <a:rPr lang="en-US" sz="2000" b="1" dirty="0">
                <a:latin typeface="Comic Sans MS" pitchFamily="66" charset="0"/>
              </a:rPr>
              <a:t> is 4.756)</a:t>
            </a:r>
            <a:r>
              <a:rPr lang="en-US" sz="2000" dirty="0">
                <a:latin typeface="Comic Sans MS" pitchFamily="66" charset="0"/>
              </a:rPr>
              <a:t> of the equilibrium conc (mol/L)</a:t>
            </a:r>
          </a:p>
          <a:p>
            <a:r>
              <a:rPr lang="en-US" sz="2000" dirty="0" err="1">
                <a:latin typeface="Comic Sans MS" pitchFamily="66" charset="0"/>
              </a:rPr>
              <a:t>p</a:t>
            </a:r>
            <a:r>
              <a:rPr lang="en-US" sz="2000" i="1" dirty="0" err="1">
                <a:latin typeface="Comic Sans MS" pitchFamily="66" charset="0"/>
              </a:rPr>
              <a:t>K</a:t>
            </a:r>
            <a:r>
              <a:rPr lang="en-US" sz="2000" baseline="-25000" dirty="0" err="1">
                <a:latin typeface="Comic Sans MS" pitchFamily="66" charset="0"/>
              </a:rPr>
              <a:t>a</a:t>
            </a:r>
            <a:r>
              <a:rPr lang="en-US" sz="2000" baseline="-25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</a:rPr>
              <a:t>=  −log</a:t>
            </a:r>
            <a:r>
              <a:rPr lang="en-US" sz="2000" baseline="-25000" dirty="0">
                <a:latin typeface="Comic Sans MS" pitchFamily="66" charset="0"/>
              </a:rPr>
              <a:t>10</a:t>
            </a:r>
            <a:r>
              <a:rPr lang="en-US" sz="2000" dirty="0">
                <a:latin typeface="Comic Sans MS" pitchFamily="66" charset="0"/>
              </a:rPr>
              <a:t> </a:t>
            </a:r>
            <a:r>
              <a:rPr lang="en-US" sz="2000" i="1" dirty="0">
                <a:latin typeface="Comic Sans MS" pitchFamily="66" charset="0"/>
              </a:rPr>
              <a:t>K</a:t>
            </a:r>
            <a:r>
              <a:rPr lang="en-US" sz="2000" baseline="-25000" dirty="0">
                <a:latin typeface="Comic Sans MS" pitchFamily="66" charset="0"/>
              </a:rPr>
              <a:t>a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The larger </a:t>
            </a:r>
            <a:r>
              <a:rPr lang="en-US" sz="2000" b="1" dirty="0" err="1">
                <a:latin typeface="Comic Sans MS" pitchFamily="66" charset="0"/>
              </a:rPr>
              <a:t>p</a:t>
            </a:r>
            <a:r>
              <a:rPr lang="en-US" sz="2000" b="1" i="1" dirty="0" err="1">
                <a:latin typeface="Comic Sans MS" pitchFamily="66" charset="0"/>
              </a:rPr>
              <a:t>K</a:t>
            </a:r>
            <a:r>
              <a:rPr lang="en-US" sz="2000" b="1" baseline="-25000" dirty="0" err="1">
                <a:latin typeface="Comic Sans MS" pitchFamily="66" charset="0"/>
              </a:rPr>
              <a:t>a</a:t>
            </a:r>
            <a:r>
              <a:rPr lang="en-US" sz="2000" b="1" dirty="0">
                <a:latin typeface="Comic Sans MS" pitchFamily="66" charset="0"/>
              </a:rPr>
              <a:t>,</a:t>
            </a:r>
            <a:r>
              <a:rPr lang="en-US" sz="2000" dirty="0">
                <a:latin typeface="Comic Sans MS" pitchFamily="66" charset="0"/>
              </a:rPr>
              <a:t> the less dissociation at given pH and the weaker the acid. A weak acid has a </a:t>
            </a:r>
            <a:r>
              <a:rPr lang="en-US" sz="2000" dirty="0" err="1">
                <a:latin typeface="Comic Sans MS" pitchFamily="66" charset="0"/>
              </a:rPr>
              <a:t>p</a:t>
            </a:r>
            <a:r>
              <a:rPr lang="en-US" sz="2000" i="1" dirty="0" err="1">
                <a:latin typeface="Comic Sans MS" pitchFamily="66" charset="0"/>
              </a:rPr>
              <a:t>K</a:t>
            </a:r>
            <a:r>
              <a:rPr lang="en-US" sz="2000" baseline="-25000" dirty="0" err="1"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value range −2 to 12 in water</a:t>
            </a:r>
          </a:p>
          <a:p>
            <a:r>
              <a:rPr lang="en-US" sz="2000" dirty="0">
                <a:latin typeface="Comic Sans MS" pitchFamily="66" charset="0"/>
              </a:rPr>
              <a:t>Acids with </a:t>
            </a:r>
            <a:r>
              <a:rPr lang="en-US" sz="2000" dirty="0" err="1">
                <a:latin typeface="Comic Sans MS" pitchFamily="66" charset="0"/>
              </a:rPr>
              <a:t>p</a:t>
            </a:r>
            <a:r>
              <a:rPr lang="en-US" sz="2000" i="1" dirty="0" err="1">
                <a:latin typeface="Comic Sans MS" pitchFamily="66" charset="0"/>
              </a:rPr>
              <a:t>K</a:t>
            </a:r>
            <a:r>
              <a:rPr lang="en-US" sz="2000" baseline="-25000" dirty="0" err="1">
                <a:latin typeface="Comic Sans MS" pitchFamily="66" charset="0"/>
              </a:rPr>
              <a:t>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b="1" dirty="0">
                <a:latin typeface="Comic Sans MS" pitchFamily="66" charset="0"/>
              </a:rPr>
              <a:t>less than </a:t>
            </a:r>
            <a:r>
              <a:rPr lang="en-US" sz="2000" dirty="0">
                <a:latin typeface="Comic Sans MS" pitchFamily="66" charset="0"/>
              </a:rPr>
              <a:t>−2 are strong acids – almost completely dissociated in aqueous solution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600909"/>
              </p:ext>
            </p:extLst>
          </p:nvPr>
        </p:nvGraphicFramePr>
        <p:xfrm>
          <a:off x="228600" y="1600200"/>
          <a:ext cx="8686800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0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02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Organic acid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mic Sans MS" panose="030F0902030302020204" pitchFamily="66" charset="0"/>
                        </a:rPr>
                        <a:t>pKa</a:t>
                      </a:r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Found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Active Against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Acetic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CH3-</a:t>
                      </a:r>
                      <a:r>
                        <a:rPr lang="en-US" sz="1600" dirty="0">
                          <a:solidFill>
                            <a:srgbClr val="C00000"/>
                          </a:solidFill>
                          <a:latin typeface="Comic Sans MS" panose="030F0902030302020204" pitchFamily="66" charset="0"/>
                        </a:rPr>
                        <a:t>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rPr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Vinegar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Bacteria yeast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Bakery, cheese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Benzoic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C6H5-COOH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rPr>
                        <a:t>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Cranberries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Fungi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Beverages, jams, jellies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Lactic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CH3OH-COOH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rPr>
                        <a:t>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Fermented 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pH control, flavor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mic Sans MS" panose="030F0902030302020204" pitchFamily="66" charset="0"/>
                        </a:rPr>
                        <a:t>Propionic</a:t>
                      </a:r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CH3CH3-COOH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rPr>
                        <a:t>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Swiss cheese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Yeast, mold, 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Baked goods, cheese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Comic Sans MS" panose="030F0902030302020204" pitchFamily="66" charset="0"/>
                        </a:rPr>
                        <a:t>sorbic</a:t>
                      </a:r>
                      <a:endParaRPr lang="en-US" sz="1600" dirty="0">
                        <a:latin typeface="Comic Sans MS" panose="030F09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CH3=CHCH=CH-COOH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mic Sans MS" panose="030F0902030302020204" pitchFamily="66" charset="0"/>
                        </a:rPr>
                        <a:t>4.7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rowanberry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Fungi, 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omic Sans MS" panose="030F0902030302020204" pitchFamily="66" charset="0"/>
                        </a:rPr>
                        <a:t>Baked goods, cheese, wine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Comic Sans MS" pitchFamily="66" charset="0"/>
              </a:rPr>
              <a:t>Organic Acids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53C3060-7294-DB47-B6A9-2305B2CBD4C1}"/>
              </a:ext>
            </a:extLst>
          </p:cNvPr>
          <p:cNvSpPr/>
          <p:nvPr/>
        </p:nvSpPr>
        <p:spPr>
          <a:xfrm>
            <a:off x="228600" y="55626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The larger </a:t>
            </a:r>
            <a:r>
              <a:rPr lang="en-US" b="1" dirty="0" err="1">
                <a:latin typeface="Comic Sans MS" pitchFamily="66" charset="0"/>
              </a:rPr>
              <a:t>p</a:t>
            </a:r>
            <a:r>
              <a:rPr lang="en-US" b="1" i="1" dirty="0" err="1">
                <a:latin typeface="Comic Sans MS" pitchFamily="66" charset="0"/>
              </a:rPr>
              <a:t>K</a:t>
            </a:r>
            <a:r>
              <a:rPr lang="en-US" b="1" baseline="-25000" dirty="0" err="1">
                <a:latin typeface="Comic Sans MS" pitchFamily="66" charset="0"/>
              </a:rPr>
              <a:t>a</a:t>
            </a:r>
            <a:r>
              <a:rPr lang="en-US" b="1" dirty="0">
                <a:latin typeface="Comic Sans MS" pitchFamily="66" charset="0"/>
              </a:rPr>
              <a:t>,</a:t>
            </a:r>
            <a:r>
              <a:rPr lang="en-US" dirty="0">
                <a:latin typeface="Comic Sans MS" pitchFamily="66" charset="0"/>
              </a:rPr>
              <a:t> the less dissociation at given pH and the weaker the acid.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54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D6B53A-6E18-8C4D-A197-7CC567A9E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326" y="228600"/>
            <a:ext cx="6889770" cy="662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04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1686</TotalTime>
  <Words>1800</Words>
  <Application>Microsoft Macintosh PowerPoint</Application>
  <PresentationFormat>On-screen Show (4:3)</PresentationFormat>
  <Paragraphs>231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Comic Sans MS</vt:lpstr>
      <vt:lpstr>Office Theme</vt:lpstr>
      <vt:lpstr>Food Bio-preservatives of Microbial Origin</vt:lpstr>
      <vt:lpstr>INTRODUCTION</vt:lpstr>
      <vt:lpstr>PowerPoint Presentation</vt:lpstr>
      <vt:lpstr>ORGANIC ACIDS </vt:lpstr>
      <vt:lpstr>Organic Acids</vt:lpstr>
      <vt:lpstr>Organic Acids</vt:lpstr>
      <vt:lpstr>Organic acids PKa</vt:lpstr>
      <vt:lpstr>Organic Acids</vt:lpstr>
      <vt:lpstr>PowerPoint Presentation</vt:lpstr>
      <vt:lpstr>Parabenzoic Acids</vt:lpstr>
      <vt:lpstr>Parabenzoic Acids</vt:lpstr>
      <vt:lpstr>Nitrites</vt:lpstr>
      <vt:lpstr>Nitrites</vt:lpstr>
      <vt:lpstr>Organic acids </vt:lpstr>
      <vt:lpstr>Organic acids Generally regarded as safe </vt:lpstr>
      <vt:lpstr>Organic acids</vt:lpstr>
      <vt:lpstr>PowerPoint Presentation</vt:lpstr>
      <vt:lpstr>Disinfectants</vt:lpstr>
      <vt:lpstr>disinfectants</vt:lpstr>
      <vt:lpstr>disinfectants</vt:lpstr>
      <vt:lpstr>disinfectants</vt:lpstr>
      <vt:lpstr>Naturally occurring antimicrobials</vt:lpstr>
      <vt:lpstr>Naturally occurring antimicrobials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Bio-preservatives of Microbial Origin</dc:title>
  <dc:creator>pc</dc:creator>
  <cp:lastModifiedBy>Mohammad A Farraj</cp:lastModifiedBy>
  <cp:revision>58</cp:revision>
  <dcterms:created xsi:type="dcterms:W3CDTF">2014-12-06T19:32:14Z</dcterms:created>
  <dcterms:modified xsi:type="dcterms:W3CDTF">2021-01-14T09:08:42Z</dcterms:modified>
</cp:coreProperties>
</file>