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dm9oJ+FaUa1jUV0TyBE6zsZm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4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gif"/><Relationship Id="rId4" Type="http://schemas.openxmlformats.org/officeDocument/2006/relationships/image" Target="../media/image11.jpg"/><Relationship Id="rId9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Mycotoxins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Analysis of aflatoxins</a:t>
            </a:r>
            <a:endParaRPr sz="3200"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676400"/>
            <a:ext cx="1905000" cy="2664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609600" y="1981200"/>
            <a:ext cx="476250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Figure 1: TLC profile of aflatoxin production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left to right: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AFB 1 standard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AutoNum type="alphaUcPeriod"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flavus A-11 (isolated from soybean)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AutoNum type="alphaUcPeriod"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parasiticus NRRL 2999.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Source: Mycobiota and aflatoxin B1 contamination of rainbow trout (Oncorhinchus mykiss) feed with emphasis to Aspergillus section flavi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ge14image3442720" id="158" name="Google Shape;15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2700" y="4514063"/>
            <a:ext cx="3594100" cy="172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Occurrence of Aflatoxins in Foods, and Regulation</a:t>
            </a:r>
            <a:endParaRPr sz="3200"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Levels of aflatoxins in foods are highly variable</a:t>
            </a:r>
            <a:endParaRPr/>
          </a:p>
          <a:p>
            <a:pPr indent="-342900" lvl="0" marL="34290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Peanuts, maize, and cottonseed</a:t>
            </a:r>
            <a:endParaRPr/>
          </a:p>
          <a:p>
            <a:pPr indent="-285750" lvl="1" marL="74295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contain unacceptable levels of aflatoxins,</a:t>
            </a:r>
            <a:endParaRPr/>
          </a:p>
          <a:p>
            <a:pPr indent="-285750" lvl="1" marL="74295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assays are carried out at wholesale and finished products </a:t>
            </a:r>
            <a:endParaRPr/>
          </a:p>
          <a:p>
            <a:pPr indent="-342900" lvl="0" marL="34290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Other closely watched commodities are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tree nuts</a:t>
            </a:r>
            <a:endParaRPr/>
          </a:p>
          <a:p>
            <a:pPr indent="-285750" lvl="1" marL="74295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pistachios and brazil nuts, figs, and spices. levels in these items may exceed regulatory limits </a:t>
            </a:r>
            <a:endParaRPr/>
          </a:p>
          <a:p>
            <a:pPr indent="-342900" lvl="0" marL="34290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Under inadequate storage conditions, other grains</a:t>
            </a:r>
            <a:endParaRPr/>
          </a:p>
          <a:p>
            <a:pPr indent="-285750" lvl="1" marL="74295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rice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may permit growth of A. flavus and aflatoxin production.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Occurrence of Aflatoxins in Foods, and Regulation</a:t>
            </a:r>
            <a:endParaRPr sz="2800"/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Regulation of aflatoxin levels in foods: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Limit of detection:  5 mg kg–1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, as the permitted limit, this level is hard to achieve in peanuts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safe limit for human consumption : 15 mg kg–1  of peanu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ts.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Levels in most foods where aflatoxin is less likely</a:t>
            </a:r>
            <a:r>
              <a:rPr lang="en-US"/>
              <a:t>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to occur, remain lower, usually </a:t>
            </a:r>
            <a:r>
              <a:rPr b="1" lang="en-US" sz="2000" u="sng">
                <a:latin typeface="Comic Sans MS"/>
                <a:ea typeface="Comic Sans MS"/>
                <a:cs typeface="Comic Sans MS"/>
                <a:sym typeface="Comic Sans MS"/>
              </a:rPr>
              <a:t>&lt;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5 m g kg–1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safe levels of aflatoxins have now been established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aflatoxin levels are closely controlled in developed countries, </a:t>
            </a:r>
            <a:endParaRPr/>
          </a:p>
          <a:p>
            <a:pPr indent="-342900" lvl="0" marL="342900" rtl="0" algn="l">
              <a:lnSpc>
                <a:spcPct val="12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it has been estimated that up to 5 billion people worldwide are at risk from exposure to uncontrolled levels of aflatoxins in their diets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Control of Aflatoxins in Foods</a:t>
            </a:r>
            <a:endParaRPr sz="3200"/>
          </a:p>
        </p:txBody>
      </p:sp>
      <p:sp>
        <p:nvSpPr>
          <p:cNvPr id="176" name="Google Shape;176;p13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Control of aflatoxins is very difficult - invasion of A. flavus (A. parasiticus in peanuts) occurs before harvest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peanuts, infection by A. flavus  may occur while nuts are still in the ground - responsible for high levels of aflatoxins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In the absence of pre-harvest infection + rapid and effective drying: peanuts can be produced free of any appreciable level of aflatoxin.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Preharvest infection is due to high spore numbers in soil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Reduction of spores is used for control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plant stress induced by drought: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Irrigation, is regarded as the most effective method for reducing aflatoxin formation in peanuts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Use of drought resistant crop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Weed control and wider spacing between rows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Food Association </a:t>
            </a:r>
            <a:endParaRPr/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Spores and hyphae of toxigenic molds are detected in many foods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corn, wheat, barley, rye, rice, beans, peas, peanuts, bread, cheeses, dry sausages, spices, apple cider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Feeding moldy products to food animals/birds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result in contamination of products as milk, eggs with mycotoxins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Many of the mycotoxins are resistant to heat used in the normal preparation of foods 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Molds do not grow in vacuum packaged foods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US, the regulatory agencies have set limits of aflatoxins in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peanut butter 20 ppb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milk  2 ppb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Prevention of mycotoxin-induced disease</a:t>
            </a:r>
            <a:endParaRPr/>
          </a:p>
        </p:txBody>
      </p:sp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Avoiding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Prevent contamination and growth in food/feed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Eating a product in which molds have grown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Trimming foods with mold growth is not a good practice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Diluting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heating can reduce the load of mold/spores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Use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anaerobic packaging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, reduce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Aw to 0.6, freezing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Cleaning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solvent extraction methods, treatment with chemicals to inactivate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aflatoxins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: NH3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Adding preservatives- organic acids prevent mold growth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Testing: old and new methods (HPLC , immune, molecular)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Drying of grains and storage environment</a:t>
            </a:r>
            <a:endParaRPr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  <a:endParaRPr/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457199" y="1600200"/>
            <a:ext cx="511457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Aspergillus flavus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Colony is cottony to granular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Long rough conidiophores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Globose vesicle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Uni and bi-seriate phialides that cover the entire vesicle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Long chains of circular conidia </a:t>
            </a:r>
            <a:endParaRPr/>
          </a:p>
        </p:txBody>
      </p:sp>
      <p:pic>
        <p:nvPicPr>
          <p:cNvPr descr="Aspergillus%20flavus%20nakres" id="195" name="Google Shape;1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3505200"/>
            <a:ext cx="220729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9694" y="1417638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Brucella, Brucellosis</a:t>
            </a:r>
            <a:b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Foodborne Viral Pathogens</a:t>
            </a:r>
            <a:endParaRPr/>
          </a:p>
        </p:txBody>
      </p:sp>
      <p:sp>
        <p:nvSpPr>
          <p:cNvPr id="202" name="Google Shape;202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Reference:</a:t>
            </a:r>
            <a:r>
              <a:rPr lang="en-US" sz="1800">
                <a:solidFill>
                  <a:schemeClr val="dk1"/>
                </a:solidFill>
              </a:rPr>
              <a:t>Ewen CD Todd, Judy D Greig. Viruses of foodborne origin</a:t>
            </a:r>
            <a:r>
              <a:rPr b="1" lang="en-US" sz="1800">
                <a:solidFill>
                  <a:schemeClr val="dk1"/>
                </a:solidFill>
              </a:rPr>
              <a:t>: a review</a:t>
            </a:r>
            <a:r>
              <a:rPr lang="en-US" sz="1800">
                <a:solidFill>
                  <a:schemeClr val="dk1"/>
                </a:solidFill>
              </a:rPr>
              <a:t>. Virus Adaptation and Treatment </a:t>
            </a:r>
            <a:r>
              <a:rPr b="1" lang="en-US" sz="1800">
                <a:solidFill>
                  <a:schemeClr val="dk1"/>
                </a:solidFill>
              </a:rPr>
              <a:t>2015</a:t>
            </a:r>
            <a:r>
              <a:rPr lang="en-US" sz="1800">
                <a:solidFill>
                  <a:schemeClr val="dk1"/>
                </a:solidFill>
              </a:rPr>
              <a:t>:7 25–45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Brucellosis</a:t>
            </a:r>
            <a:endParaRPr/>
          </a:p>
        </p:txBody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Human brucellosis: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A zoonotic infection caused by Brucella spp.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B. abortus, B. suis, and B. melitensis.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Gram-neg,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nonmotile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, non-spore forming, aerobic small rods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pathogenic to animals/humans, in infected animals it is found: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uterus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of pregnant animals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mammary glands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of lactating females  -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pathogens can be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excreted in milk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People who get infected with Brucella Sp.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People working with animals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people working with meat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Consumption of raw milk and some products made from raw milk (cheese) have been implicated in foodborne brucellosis.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Brucellosis</a:t>
            </a:r>
            <a:endParaRPr sz="3200"/>
          </a:p>
        </p:txBody>
      </p:sp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457200" y="1600200"/>
            <a:ext cx="8534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Brucella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survive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for a long time in milk and milk products.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Pasteurization of milk/milk products kills Brucella cells.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infectious dose for human infection is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10–100 cells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Symptoms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appear in 3–21 d after eating contaminated food: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undulant fever with irregular rise and fall of temperature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Profuse sweats, body aches, joints pain, chills, and weakness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Outbreaks in US from consumption of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imported cheese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CDC estimate about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839 cases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of brucellosis annually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Control measures: 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pasteurization of milk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Manufacturing of dairy products from pasteurized milk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proper sanitation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Diagnosis: culture, serology , PCR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food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Fungi, Mycotoxins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mycology.adelaide.edu.au/images/flavus.gif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737850"/>
            <a:ext cx="2388359" cy="1995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atelynwillyerd.files.wordpress.com/2013/09/a-flavus-tamu.jpg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752600"/>
            <a:ext cx="3051721" cy="1966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altexmoldservices.com/files/mold/Images/mold-library-pictures/aspergillus-flavus.jpg"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1752600"/>
            <a:ext cx="2609850" cy="1871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nicillium fungi on food"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4191000"/>
            <a:ext cx="3051721" cy="1837369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penicillium fungi on food" id="99" name="Google Shape;99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enicillium fungi on food" id="100" name="Google Shape;100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UUExQVFRUWFxYVFxcYFRYXFxcYGBkWGBQYGhYYHSgiGRslHBcWITEhJSkrLi4uFx8zODMtNygtLisBCgoKDg0OGxAQGiwmICQsLCw0LCwsLCwsLCwtLCwsLCwsLCwsLSwsLCwsLC8sLCwsLCwsLCwsLSwsLCwsLCwsLP/AABEIAMgA/QMBIgACEQEDEQH/xAAcAAACAwADAQAAAAAAAAAAAAAABQMEBgECBwj/xABCEAACAQIEBAQEAgkCAwkBAAABAhEAAwQSITEFIkFRE2FxgQYykaFCsQcUI1JiwdHh8BVyM4KSFiQlQ2OisrPxCP/EABoBAQADAQEBAAAAAAAAAAAAAAABAgMEBQb/xAAsEQACAgICAQMCBAcAAAAAAAAAAQIRAyESMUEEIlFx8BNhocEFFIGRseHx/9oADAMBAAIRAxEAPwD3GiiigCiiigCiiigCiiigCiiigCiiigCiiigCil/G+NWMJaN3EXFtoO+5PZRux8hXkvH/ANLl2+SmCHgJBm5cCtcPaF1VfufSqyko9kpHqnHPiPDYMDx7gUnVVHM7eijWPPasfxL9K1oD9jYdjrrcKounkCxryzh+e7eJNzxL9wzLmXYnWJPWPYCn1vh7pDlEdXlEW2ASG65jGmxn0rJzb8kMdWv0i413YTZWflASYHeSfzplh+M42Cf1lvUpay69jlpX4QZCoU2o5Q4QayBMa6jXfv3qraxpH7MhWZWIdSQS4EiROgiJ7waz/ESdWVds0zfEOMTQXFdv4lQD2gCreA+Lr7HLyMR8wK5Y0nvrVS1h81oplyCJyk5tSdNTp6CucLgORSoWVC5swgnuTodtI171tyXyUuRqLHxEBrdTKP3gZHuNx96a4bH27kZHVp7ET9KxHHGiy5Oq5SSFHNHX+tLOEcbt3PDW1DllHKPbX0jWrciqzeGep0Vl8Nxdrbi382k5STIHQz5/yp9g8ctzbQ9jv/erKSZqpJlqiiipLBRRRQBRRRQBRRRQBRRRQBRRRQBRRRQBRRRQBRRRQBWM+P8A4/s8OXIIuYlhKWuizs1wj5V8tzHuKn6UPj9eHp4NrmxVxTl2i0DoHbz/AHR1jXSvnrEYl7rtcuMXdzmZ2MsxPUmqTlXReMbL/HuPX8bd8XEOXbWOiqDrCqNFG301moLC+2mg6malwPDmuaJq2kCYJnferXCUa1iFBAuCIIjNA/EuuhPSdqwq1ZLmloc4XArnsKABcuH5pMQupidyRpPnXoHDbEFd4fnIbeWkZdoMAaz5Uku/DS328RHNsBkYH8CAmfCHUNpv51quIWDbtAW2LsJhQNTmgKQekSZk6xUOD7X6GDyrSZNgcMWOwVV0WIIgjpG+1ZK9gDaxt4zAJLgt1Vtte2hHtWpwmKKQCMo0WNQJyz70m+IouX7MhSVD251ymOYT9fzrklOMnwb3ZonQy4RxAXpdRAAhR306jvP5VPjeJ28MFQnNcKgxPTUSZ2pZgMAmYvaBh1DQpgBpMgA9DWP4xjC3ELniEhXPhqWkBgEAIDbbzW0E13v8zGctOi1YxF69ibjXDmTXKiNyt1JExIUHU9xG9bbD4MrZypkzuwaVUrKrBIMdYESeprBcJ42tzEPatoDZtiFAbmOVixZSDm10EbctNOBcZu3PHwwP7QhyskxaDz4YY75gNT6itXNp0c10qo1N25Lm8jEhRlZQssCIMT09KZ2b5dUbbeRP9OorP8AzIuS8QXVRzKS2b8K5TAkb79+lduA23y3BLZiCHUzIYEquTbdQBpURmykZtPRtsBxWAM0sp2bqPXvThHBEgyD1rI4W6eRSpGYE6kaRoQddTt/WmWFxJtHuk6jt5it1Kjsx5OQ+orqjgiQZB612rU1CiiigCiiigCiiigCiiigCiiigCiiigCsr+kP4vXhuGL6NeeVsoTu3Vj/CuhPsOtaTG4pbVt7jkKiKzsTsFUEsfoK+Uvi34iu8QxL37h30tr0t2weVQPuT1NVk6LRVivGYprrtcuMXd2JZiZLMd6ktWzEjbv27mo1saA71JcvhIUf838lrLvovKVEmdlXxFYxMMRvB0FbLBX1t4TxAJLqFQg88hY0nr18xWUVBcteGrZTmlwdjlksQw+kdzT7CJ/3fwlc3EIV1aOay3TRZkkToOm8b1WSdaOLNNs1fwpxcXsOqXXAy3MznYyokBY/CDG+3vTT4fxwliSxyghgfnQtqyEfugmQe33yvwtwAo9zxHDybiqsazqHYgGNY2FXb9ghQ2ZlHJ4hUA5kBCoDI00+x6xWUm4ujnk/caXx5sWyG0QFVPQ6dSdutZR8W2MBIhLQc2887ss5iOygdafYtj+rNZUlg4YaZdm2aY9NPWsn8G4Nxh71u7IyFv2ZBBIYFWZfLQHXt51jD08eTydvX9DoWa4kmK4vewykLdzhFMjQkr1KsIg/3rJ8a4y99VRNtNNNO+tV+J3GQnI5ZIKgnoBIjtGtL8EQDrt1/ztXbGPtslRT2POCYC/8AgCrHMxLbqhkgRoTAOh8u9bxMELd61iTmzvCXCNB0yBljUwYn+EVg/hnHjxAj5ignKwJDLJljGxnzBr0nxs728gDi4Y1OquqmXMdwse1c+W7oxyt2MEeGhDBRmUM3UsAduxk/Sqy8by3rdiSjLBWAWzM2bNvusR7npVPAYU+NclmYKZLsOo0K/TSaZlU8YE/MnMRB1kbjuYjasumYjtr6i4CAFIzDm2A/E09Ae3f3pvZvLcAykEMs5u+4PtWJ4diLjOHukZGK5Z0YEnr9dR1mn/w87MXkjLmZLaDQZdIjrsda3xzd0yYSaZoeHYk22yt8pMeh7+hp7WfZJ06a/WmfC7spB3XT26f55V0QdOj0Yu1ZdooorUkKKKKAKKKKAKKKKAKKKKAKKKr8QxqWLT3bhypbVnY9lUSfyoDyn9O3xSyKuAtGPEXxL5B1yTyJ6MQSfIAda8UVe4pl8S8YbGYq9iX3uOSB+6o0tr7KFH1qnaH12+tYyZqlSO1u5CyN9SP5e1dbF1VYuyC4dAAdJJmSI/OuZKt6Aj22rtxKzqmVQHYd9ABHTp5mkTLIWOIYI5s9oZLagTzgwd8skyTod+1XeHYl7WYrkBTmRMxEhpGYkbnmMdap4CxE3A5dUOVViSbh/g6jeohiDabxTpca4C1sjQKDI384+lQ96OZ70bThdv8AU+d7mW6wGZSdy4zPE6rJHpXe58TIr5XAytOXJrmU9x3kz5GlXEsSb6M1xYZDysd3B1Mt+7t9K6/B1q06F7hVQCQkgaN2BOp8qwrVsy42rY04Zh7rupu3ORee2hkFkLQWY9WA6f1NM/iTifgohgrOaIEsqCJ3B307VSwhuO4Zo5D8kSBoFHNtJ8qr8ds3buKLCPCa2qlSRmETKiNgTrNVvZXVnY8BtX8OjSi3WMByOVydQGUaLO89Kz/C7dk3Cl2yAQcpldMwMRm84iPMVpOA38uINj5rY1UlRBJAlp2bKdPrrXHxPbZXzROS0twneHDMq+sCZ9BVub6LJ1or/wDZWzOewXRdip1ynY765T66Uw4bw+7hjmYykFw/4R1g9V2PuatXcRlSyQJW5IYqdmBke0lvyplgsdbvo6RmkNbyHrpEa95rNycuyrbfYv4Bxj9ZDNlKgqFI2LDXMWjrBphexyYbwuUuQ4tknmKjLJlunbXzqlhuEth7D5Qz3AFkAQSARmjUzpJ9qorxQW8WGMnx1BZBzBYAEx5iPvVSvfRquJ4cG2csuzEEHYCDKsvcgfWreBxLJcWDICnNOkayCO+mlKuCgpbtpcCs6hnXoCSTMidRoN6ucSxI8K7cCy2QnKOWcwEgN0EianVldo1eGuZiSPlH3nU1PaulGke/mOopbwMBbYkiYGYz27a7UzSdSR1+o6V0batHdgloeCuarYG7mUTuND/KrNdSdqzYKKKKkBRRRQBRRRQBRRRQBWI/TLixb4VfB/GbdserOp/IH6Vt68c//oXinLhsMNyWvt6KMiD3LMf+WofRMezxiKmtgEHoelQrXdB5x3/KsmjRsla2AiknUmZnaBO3nXNh/EZ2KkZV0bbKo79ya72Fhg7fJsvmf861HiQyX4kwYMRAYDWI7VCOeey98OJmEL84bQnTKpmTHUkiPcd6r/EFwvcl5BEg6TAB09qZcBW2TeUmbhHiZgYAAM5fSqGDV8SSCQBPM/eTED/OtVv3cjG/c2WuKXziLdpLY5wmZwDAAA1kf5E1OyLh7Kp83iNOUkZhyjXy6VU4PcWxikygsDnUg6grqJ94pxwThK3Liu7Fg15gIOqwOUEdt/8Ap86rKl9Cr1rwOvhi6WssbgyoXIM78pgZexkClPxHjS2K8PTwFdQ7qfmJEqrEbHyq9xq8yi5aU5cpBQLu5DQ4jtHNA01pNeDYW7ca4q5Mi3Mo2ZjJUgd80is492Ujt2a/DWcr3YAz+HntyNgBoI7CuMLcN4u2hlSuYj8A3MdcwJPua54fiEvn9ZWSSiL4fYRrHccxkeXlUeH4W9u2PDJJuNlJOmRBrEdtl96zKDDAootWgoBQ5wP9kTA9dPcUm+GwPBWGJJBid0c6rJ6janX6wLSFIjKVOumjaadJ2rP28E2HZfDfOjXBMiCs/KxHadPcUXQRs8A75Tn+ZNCBrMQQf5RWIvYB7GJLGCb1xgkEnIkzPlAAHuK12FxGa5cUnK9tojq6ZcyHXcyxFdsRw+28N8zZpD7wDr/0mNu9OiLL1vCqty2dSoRkJjXTK0+epNR4gKwW3bGVAvMTrmGvLr67+VRYzENbtLJkjlzAaAtBJbsNDr51asYVGujUjIoc6nYlgJExqQ1FsimxjgrIDhUIFlVBK9Sx+WGJ20mntlw0wZjT6b0htL4SNFpmPKyrMmCwA5j2M6U0WLStGpJDR/vYA/cmuiGkdPp+6GGBu5X12bT36f0pvWcvyR0n8u1P7FzMoPcA1bBPbidsl5JKKKK6SgUUUUAUUUUAUUUUAV84fpxxRfirr0t2rSD3Bc//ACr6Pr5d/Syf/F8Z/ut//Taqsi8OzLJvXYncb/32qMGpF7fWqEstl5CaSy8w8v7aU1v2kbBK+9ySC27czagDpJI+tKUTMxYaFYHqToABV8YI3VtAvlYNzToMojL6R3qloxyRsp8Htg+KmbICvO/7iCZH56014bazWAv/AA/mDONeTQ5iPOI8qXcVIZlW0uUOQrx1YmI+tPkw6Ph7OHtNlbMBeJ3JMkrHTVaiW1Zzz+RZh7XhXF1XxCjwZ0CAHJp0LT9qa/C9z9WULdkXLh8ZOqlQBEnpr9KS3kLYhURYZnidRKqNQJ6QK0+NuEG2ijRbTW2ciArQuYgHpoTp3FZy6+pWRQ+JMKy3rVy20h+ZNTpcPM4B15ToY86Y/EeC/WFW4NXVElNlcGST9/tUfDsCEtNavE6FbqsTMAc0+QINUcRx4i+yhSbV05bf7wI0DD13qqt9eCu/HgYcAsRgXKSTo6L+JSGGYDvpNabEYqBbaeeFGUmAf3mHc/2pT8N4b9Wt5G5uUROhIYmRr1Gm3lTfH4O01pmIlkgAzzJJABB3GsTNZy2ysnslv4ZLt3XVXUaTuyzAHnqD7UnXAscOzf8AnErGYwSVEFQdtNdO9TYSybbAuSwAN4EdNAGGm/X6Vee4i5TcMeKxdAd8x1aOwjr51BUg4TjVuQryLlrLJIhuXaQferWDtMWuZgptsDkAMMqakDbcGosXw9btxzlKPIRo/FAHMO8iB7VNhT4jeDbbTKwW7I0MRG2uwoC7h18NFRucfxbsWnQ+YEk1NYtl7ty0sq3hCboEqTJyqBtI0n2qqcS15TZGh2uOphkiNNdnganyPfRtz27XgpBdkf8AadBuAT1B1+1WitkqOy5wfEeJbVgJJBQydMyk5p95phhmaIddTMwZAjYTUGEsZSAICIpAUd+pP5VaZYM9D279de2gFap+2zuw435KxvAkgESpyt676j6H3pxwS8WtwfwmPbcUnvgKdBA3J7+9NuAJFsn95j9tK5cEn/M0vh39/U7MiXAaUUUV65zBRRRQBRRRQBRRRQBXy/8ApcsleL4ueptsPQ2rcfzr6gr56/T5hCvEUeIFywmvcozg+4BX7VWRaPZ5stWEEn2+s1WXepkbt0/w1Vly5hwM4J1QZQxG8nr9dKv5ndbt0GADIUR8plT6x1pdhwQuboW+1OLrnOUSI8Ej/c25BPsPrWLezOSOEClS6DMwlBG0GOcjodz39KV2eJsl5C5MJCsR+LKdCfOnXCLZFgqOVieY/wAMajyMRrVMYMX7ZtoAHQBg3fpED0omk9mLW3ZpLnCmIbECIXL4SAwxduYrPduYelUsRirt8otsZYV2fSZYzmkHYcp+tS/DvEoQW3By5kclp+XQEjTQzpGwk0xu4M4e818OGtlmhVElvmgAzqCTVJL4OaS4sjt2Rk8eQCqZYnQBQQpKn8Mnb0rPrilt3FVkJUaoIOZdIYgbkzrFaDj+DuNbsZFAUjnQaZisMBJ2APQ+XbSPCXUOI/bLIRmAcDUZ4ME/wwfv6VSyEMOO4kDCW1XV5RgBqwSTJB36Az5VL8PRbV7LMWe4rFpPOVYQDr11ma4x+E8PHWnBDM1qY/8ATU6GOmrHTyNL/hTEs17FOPxM7IGOo7D02Gm2naq1or4HmBTJcWyvOEWMynVc2ozL6VLYvE3x4gGRmYoSNAoBEQdoAGvmaq/DxNvEOt2FuXkW4SOhIIJHly/emVy7ANy58lsOHWCTM6wOoiIqtEMqYfFF3vWgWVrZKAkAkAHRvfceoqbhdr9X8MGDmYrmAOVQomT5x9fapeCXBec3SAr9v4DAXUbwBMHvVvjGCNvDv4JDMGDZWOo5hMRvodu1WUbCK3CbFxb+IusIAcwszOkIxPQkQPf1rSYUAgkmNdJ3BgDL3I6zVTAYdlQTzq4YXNIg6b/w70YG291bdzKbbyTkn8JmAZ3IJmRUSTW1/Y7MKt8X2h+ihQNZkiPpqPMb/eutxuUgRHeuLLjKo3Pcjqe1dMQBMdxpFVnP2pr4O/FGnsixFzf21rR8Os5Lar1iT6nU1nsJbzXVXcZpPoN/yNaqnoI8sksj8a/d/sM7qkc0UUV6pzBRRRQBRRRQBRRRQBXl/wCn7hniYK3fA1sXRP8AsuDKf/dkr1ClnxNwkYvC38O2122yA9mI5W9jB9qhkrR8h9alXYjtXbF4VrTvbuAq9tijL2ZTBqO2aozQvWOY5ZgOIH8qaki2iac5kQdwSND6CfuKV4ISZ69I6GmakXELtOdW1A9YP8vpXNJ7IaLVpiDLifFWCJjbTVemhHrrVexZFp0VeY5oGWdpmCRvrEUG9mtu1yBnAjvA00/Kr+HFu2LS7LGYnrOsDyjuKhuilDK3ifDR1vZCNhOUhGBn6z+VWv8ATyq/rWHYvaISbUH9kTBc5f3CSZ00pZesMlpc4zIzNbaOaesidtAaaX8Q1gotksOXMo1KPIlgCdA2gkHepi9bOecb6Kl34m8O4bTjMivoQcxlvI9tp3q7wnDWsNey3ZKYm6WT3MrHu2/lULWbIVr15VR3Myo1cyNQvUAjpVzFEMLGIuFTYtgmQDmzE8ihe+g271NGLjRX+JuHYhcW1/JCIqoGBgLbBMk+7H0q8iLbtlyoZWCnl0YnpHvr9acWr/i4dxqwugLrppe0kzuQPuRWdwvDjkNu4SWsuH1MRlEZW6fLInrvVZRszeyGyty/i7d3bwlK3EOmRdSD5zNayzabEXLbhgbRSCsa5pEN7gj2HrS/hXDWONuXl/4VxEBHmAOXz6/WnS4VzddZNoB5twfmAAnWNJA2HY+tQoWTxbK3ArSlsygoFYqyxA00gA7a1V4iGtZFGa4Lt0qIMAAc05hssD6gU6uWc1xwdLYM8py5mjmJI3M6e1T8MwWVipH7OA1vWdCNQe5BkfSp4eC0cTbJ7WFKWmVmzq5C6kggNv6nU1E6Mbu48IIuUg7g7k+cz9quXZTlksDqTH0AA671EADpAGXSJ7DYiq51ceP3/wAPQwQp2SiTc1MxsJ389q6Yy5E+ke9dLRJMg6RXTESSBuSf/wArzZzag2vJ3xW9jX4etEuX6AR7mP5D71oKrcPw3hoF67n1O9Wa9n0mF4sSi++39ThyS5SsKKKK6SgUUUUAUVxNcZqA7UV0NyuhvUBNRVY4gVG2LFCLPH/02/BIQtxGydGZRfTsTCLcX10BHoe9ePj0r65xV23cRkuKrowKsrAFWU6EEHcV8+fpJ+ERgb4ewCcPdnLOuRutsnqOoJ6adKpJVsvGXgyuCuZSNv6/2pggcyo3bUnvSlDr71etYvKZEmRHof6VyzTu0aUXrdn9jB3DLpprvp9Yq/iruZUUaZYLdfb+cUuwFmRliTIjTby+tNLqLb5TAPWTvPTesZv4FbGXCsynwYzpc1k6AanWT11NW7iqgRSc5YlQvVWXYQNqU53dhnKgrCpE+2/cflVx1Ac5m57YDExPTQDuf6VF6M2tkV65dRgS5Itfg3KZtjHatHjAl+3YuJzW7WWbYHNmblZ56wNPr3rPXbxFzOZm5JI7jQaVo+H4e2VUqRbeCMh2aRvG67RNWhLwUyR8l3HYM+KjAg4ZVkrrKuDJ21IiCPSpeE2LGIa7dQAtcYgyWhx8okdYFcYbEG4TbP7NlGozDlEaTpJMdf4vKpLBVEyKSuXXxOrmBI9NtK2bV/f6GH4NlbFMv6w9hVZURLYGWQFuAliR0Mco9vKnuItuDYZWzIoYE9c5Gs9hlH51UwwdSLkZs85uWTB25e2p186t8NfLbdUllXMCO5IiB31MT5VSMrZqsdIh4o1pzaKzqDGX5JHXtOv0FN8KdFyTptPlvFUOHWUNlehXUfYQZrjD4xmfLHy6Zo006RSU+pfJpDGMWxcOF+UGCBH1qO5eGYjKNdzOp9KiuEXIY9CxHnIj+QqPEXIiImCJ/vWGXN7W30dMIb0TI4/p2imfAcLmY3GGxhfXqfakuAtF3CDc/YdTW1sWgihQIArD+HxeaXN9R/z/AKLZ5cVS8klFFFe6cYUVxXRmoDuWqMvUL3aq3cRQq2W3v1XuYql97FUvv4upKuQ2u46qd3iXnSTEYyluIxh70KuRoLvFvOql3jPnWXv4w1QvYw1JFmtucb86VcbxNvE2Ws3NVYb9VI+VhPUGs1dxhqs+LPelCzLcV4U+Hcg8yk8rAaN/Q+VQ4SJMiK0+Iu51KnY6f39azmKwZTXVuxB6Vy5sejpx5L0yRcS2ZQCYn3ir2LeYJO/br/kUrtXRImRH3pgb8sq9Dv3+tcGRNNHSkMbKqYaCR37fuxV79YyuT4eaFUbiWEmd/InrS6TtpG/0713/ANQdo2CyFPQn3qkZmbiNWfxHXwwIQHLPUnee4q3gJS8rO8MSNhIMAwk/hFL8RbJRQpyrMnoTp1PrVzAXItmIJiABvJnWY39Kj8VeSK0P2tftfEg/tN2GuWAI+wFTYU5lIfQnVZO0daU8KunUE/NAYZpNWhfgZVPMDufWP89qSzRe2VUH0MOD41zfYRKrykk7jvA2imuHY2iIJgzG0R5npAk+dIsOMpNoEBWhiZhuvUba1cu4xcjgjQQInUwdNRprpVoZEo238k8bYxxdwKvIQNyNNj+8apYAFFKxIO5nUjrUN/HkqvQnTaQABJP96rG7ngAmB56GuXP6uKla39DaENDlsaNhodB/k1XuvrO5+81HhQ1xgEUsew1Na7gXAPDIe5q/QaEL5+ZrDHhy+sl+Xz4NXOONFj4e4cbaZmEO3Tqo6D+dOKKK+lw4Y4oKEekcMpOTthRRRWpU6tVa61WWFV7q0IZQv3KoXrlML1qqF61UlGUL1yqN96v3rdUL9uhRi2+1LsQ1Mr9ul2ISpIFt81RummF9Ko3koClcNQPVm4lV3WgITXRhNSstR5aElO5hR070LhzIgjfSB/WreWupSubJ6aMutG8M0onPh6EbHTvr3ozAnQwa7q7Dop9tfrXIvARyEdyIP20iuGXo8iNVmiC3iRleYXUe9M+F3SFMcp6edU7CoxkHy1nN7ireHtssnKYHeZ9gRXLmwzXgvzTRd4e6rmB0gVesXQ0AjrM9+3vSgWGEaTOs6mr2DUyZJBG39hXDPDJ9GnJDAuFc7kdj08tauo0HpDamToPKKXkEkE6QNz3Pl1PtVjDudMqT5toPWOtXx+izZH7UVlljHtk12zrAJAplwzhRcjoO5/p1rrgME5ifoBWq4bhIr0cH8IS3ld/kZS9TeojLhWES0gVBHc9Se5NMqr2UqxXsRioqkZd9hRRRUgKKKKAK6Mtd6KAqvaqvcw9MYrgpQihHdwlUr2CrStaqNsPQrxMff4f5VQvcNrcPhKgfACpsrxPPr/Cz2qle4We1ejvw0VXfhPlSyOJ5pc4Ue1V34Ue1emvwfyqJuCjtU2RTPMm4Ue1RnhR7V6ceCDtXX/Qx2pYpnmf+kntQOEHtXpn+h+VdhwMdqWKZ5oODntUi8FPavSl4IO1SrwUdqWKZ5oOAT0q1Z4Ew2LD3NejLwcdqnThQ7VBNM87X4fZjJZz0+Y1cs/Dnr9TW/Thg7VOmAHao0TxZjcL8PgdKbYbgwHStGmFFTLZqbJUBXh+HgUxtWIqcLXaoLpHVRXaiihIUUUUAUUUUAUUUUAUUUUAURRRQHEVxloooDjJXHhCiigOPBFceCKKKEUceAKPAFFFBQeAK58AUUUFB4IrnwhRRQUdvDFc5KKKEhlrmKKKA5ooooAooooAooooAooooAooooD//2Q==" id="101" name="Google Shape;101;p2"/>
          <p:cNvSpPr/>
          <p:nvPr/>
        </p:nvSpPr>
        <p:spPr>
          <a:xfrm>
            <a:off x="155575" y="-1477963"/>
            <a:ext cx="3905250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UUExQVFRUWFxYVFxcYFRYXFxcYGBkWGBQYGhYYHSgiGRslHBcWITEhJSkrLi4uFx8zODMtNygtLisBCgoKDg0OGxAQGiwmICQsLCw0LCwsLCwsLCwtLCwsLCwsLCwsLSwsLCwsLC8sLCwsLCwsLCwsLSwsLCwsLCwsLP/AABEIAMgA/QMBIgACEQEDEQH/xAAcAAACAwADAQAAAAAAAAAAAAAABQMEBgECBwj/xABCEAACAQIEBAQEAgkCAwkBAAABAhEAAwQSITEFIkFRE2FxgQYykaFCsQcUI1JiwdHh8BVyM4KSFiQlQ2OisrPxCP/EABoBAQADAQEBAAAAAAAAAAAAAAABAgMEBQb/xAAsEQACAgICAQMCBAcAAAAAAAAAAQIRAyESMUEEIlFx8BNhocEFFIGRseHx/9oADAMBAAIRAxEAPwD3GiiigCiiigCiiigCiiigCiiigCiiigCiiigCil/G+NWMJaN3EXFtoO+5PZRux8hXkvH/ANLl2+SmCHgJBm5cCtcPaF1VfufSqyko9kpHqnHPiPDYMDx7gUnVVHM7eijWPPasfxL9K1oD9jYdjrrcKounkCxryzh+e7eJNzxL9wzLmXYnWJPWPYCn1vh7pDlEdXlEW2ASG65jGmxn0rJzb8kMdWv0i413YTZWflASYHeSfzplh+M42Cf1lvUpay69jlpX4QZCoU2o5Q4QayBMa6jXfv3qraxpH7MhWZWIdSQS4EiROgiJ7waz/ESdWVds0zfEOMTQXFdv4lQD2gCreA+Lr7HLyMR8wK5Y0nvrVS1h81oplyCJyk5tSdNTp6CucLgORSoWVC5swgnuTodtI171tyXyUuRqLHxEBrdTKP3gZHuNx96a4bH27kZHVp7ET9KxHHGiy5Oq5SSFHNHX+tLOEcbt3PDW1DllHKPbX0jWrciqzeGep0Vl8Nxdrbi382k5STIHQz5/yp9g8ctzbQ9jv/erKSZqpJlqiiipLBRRRQBRRRQBRRRQBRRRQBRRRQBRRRQBRRRQBRRRQBWM+P8A4/s8OXIIuYlhKWuizs1wj5V8tzHuKn6UPj9eHp4NrmxVxTl2i0DoHbz/AHR1jXSvnrEYl7rtcuMXdzmZ2MsxPUmqTlXReMbL/HuPX8bd8XEOXbWOiqDrCqNFG301moLC+2mg6malwPDmuaJq2kCYJnferXCUa1iFBAuCIIjNA/EuuhPSdqwq1ZLmloc4XArnsKABcuH5pMQupidyRpPnXoHDbEFd4fnIbeWkZdoMAaz5Uku/DS328RHNsBkYH8CAmfCHUNpv51quIWDbtAW2LsJhQNTmgKQekSZk6xUOD7X6GDyrSZNgcMWOwVV0WIIgjpG+1ZK9gDaxt4zAJLgt1Vtte2hHtWpwmKKQCMo0WNQJyz70m+IouX7MhSVD251ymOYT9fzrklOMnwb3ZonQy4RxAXpdRAAhR306jvP5VPjeJ28MFQnNcKgxPTUSZ2pZgMAmYvaBh1DQpgBpMgA9DWP4xjC3ELniEhXPhqWkBgEAIDbbzW0E13v8zGctOi1YxF69ibjXDmTXKiNyt1JExIUHU9xG9bbD4MrZypkzuwaVUrKrBIMdYESeprBcJ42tzEPatoDZtiFAbmOVixZSDm10EbctNOBcZu3PHwwP7QhyskxaDz4YY75gNT6itXNp0c10qo1N25Lm8jEhRlZQssCIMT09KZ2b5dUbbeRP9OorP8AzIuS8QXVRzKS2b8K5TAkb79+lduA23y3BLZiCHUzIYEquTbdQBpURmykZtPRtsBxWAM0sp2bqPXvThHBEgyD1rI4W6eRSpGYE6kaRoQddTt/WmWFxJtHuk6jt5it1Kjsx5OQ+orqjgiQZB612rU1CiiigCiiigCiiigCiiigCiiigCiiigCsr+kP4vXhuGL6NeeVsoTu3Vj/CuhPsOtaTG4pbVt7jkKiKzsTsFUEsfoK+Uvi34iu8QxL37h30tr0t2weVQPuT1NVk6LRVivGYprrtcuMXd2JZiZLMd6ktWzEjbv27mo1saA71JcvhIUf838lrLvovKVEmdlXxFYxMMRvB0FbLBX1t4TxAJLqFQg88hY0nr18xWUVBcteGrZTmlwdjlksQw+kdzT7CJ/3fwlc3EIV1aOay3TRZkkToOm8b1WSdaOLNNs1fwpxcXsOqXXAy3MznYyokBY/CDG+3vTT4fxwliSxyghgfnQtqyEfugmQe33yvwtwAo9zxHDybiqsazqHYgGNY2FXb9ghQ2ZlHJ4hUA5kBCoDI00+x6xWUm4ujnk/caXx5sWyG0QFVPQ6dSdutZR8W2MBIhLQc2887ss5iOygdafYtj+rNZUlg4YaZdm2aY9NPWsn8G4Nxh71u7IyFv2ZBBIYFWZfLQHXt51jD08eTydvX9DoWa4kmK4vewykLdzhFMjQkr1KsIg/3rJ8a4y99VRNtNNNO+tV+J3GQnI5ZIKgnoBIjtGtL8EQDrt1/ztXbGPtslRT2POCYC/8AgCrHMxLbqhkgRoTAOh8u9bxMELd61iTmzvCXCNB0yBljUwYn+EVg/hnHjxAj5ignKwJDLJljGxnzBr0nxs728gDi4Y1OquqmXMdwse1c+W7oxyt2MEeGhDBRmUM3UsAduxk/Sqy8by3rdiSjLBWAWzM2bNvusR7npVPAYU+NclmYKZLsOo0K/TSaZlU8YE/MnMRB1kbjuYjasumYjtr6i4CAFIzDm2A/E09Ae3f3pvZvLcAykEMs5u+4PtWJ4diLjOHukZGK5Z0YEnr9dR1mn/w87MXkjLmZLaDQZdIjrsda3xzd0yYSaZoeHYk22yt8pMeh7+hp7WfZJ06a/WmfC7spB3XT26f55V0QdOj0Yu1ZdooorUkKKKKAKKKKAKKKKAKKKKAKKKr8QxqWLT3bhypbVnY9lUSfyoDyn9O3xSyKuAtGPEXxL5B1yTyJ6MQSfIAda8UVe4pl8S8YbGYq9iX3uOSB+6o0tr7KFH1qnaH12+tYyZqlSO1u5CyN9SP5e1dbF1VYuyC4dAAdJJmSI/OuZKt6Aj22rtxKzqmVQHYd9ABHTp5mkTLIWOIYI5s9oZLagTzgwd8skyTod+1XeHYl7WYrkBTmRMxEhpGYkbnmMdap4CxE3A5dUOVViSbh/g6jeohiDabxTpca4C1sjQKDI384+lQ96OZ70bThdv8AU+d7mW6wGZSdy4zPE6rJHpXe58TIr5XAytOXJrmU9x3kz5GlXEsSb6M1xYZDysd3B1Mt+7t9K6/B1q06F7hVQCQkgaN2BOp8qwrVsy42rY04Zh7rupu3ORee2hkFkLQWY9WA6f1NM/iTifgohgrOaIEsqCJ3B307VSwhuO4Zo5D8kSBoFHNtJ8qr8ds3buKLCPCa2qlSRmETKiNgTrNVvZXVnY8BtX8OjSi3WMByOVydQGUaLO89Kz/C7dk3Cl2yAQcpldMwMRm84iPMVpOA38uINj5rY1UlRBJAlp2bKdPrrXHxPbZXzROS0twneHDMq+sCZ9BVub6LJ1or/wDZWzOewXRdip1ynY765T66Uw4bw+7hjmYykFw/4R1g9V2PuatXcRlSyQJW5IYqdmBke0lvyplgsdbvo6RmkNbyHrpEa95rNycuyrbfYv4Bxj9ZDNlKgqFI2LDXMWjrBphexyYbwuUuQ4tknmKjLJlunbXzqlhuEth7D5Qz3AFkAQSARmjUzpJ9qorxQW8WGMnx1BZBzBYAEx5iPvVSvfRquJ4cG2csuzEEHYCDKsvcgfWreBxLJcWDICnNOkayCO+mlKuCgpbtpcCs6hnXoCSTMidRoN6ucSxI8K7cCy2QnKOWcwEgN0EianVldo1eGuZiSPlH3nU1PaulGke/mOopbwMBbYkiYGYz27a7UzSdSR1+o6V0batHdgloeCuarYG7mUTuND/KrNdSdqzYKKKKkBRRRQBRRRQBRRRQBWI/TLixb4VfB/GbdserOp/IH6Vt68c//oXinLhsMNyWvt6KMiD3LMf+WofRMezxiKmtgEHoelQrXdB5x3/KsmjRsla2AiknUmZnaBO3nXNh/EZ2KkZV0bbKo79ya72Fhg7fJsvmf861HiQyX4kwYMRAYDWI7VCOeey98OJmEL84bQnTKpmTHUkiPcd6r/EFwvcl5BEg6TAB09qZcBW2TeUmbhHiZgYAAM5fSqGDV8SSCQBPM/eTED/OtVv3cjG/c2WuKXziLdpLY5wmZwDAAA1kf5E1OyLh7Kp83iNOUkZhyjXy6VU4PcWxikygsDnUg6grqJ94pxwThK3Liu7Fg15gIOqwOUEdt/8Ap86rKl9Cr1rwOvhi6WssbgyoXIM78pgZexkClPxHjS2K8PTwFdQ7qfmJEqrEbHyq9xq8yi5aU5cpBQLu5DQ4jtHNA01pNeDYW7ca4q5Mi3Mo2ZjJUgd80is492Ujt2a/DWcr3YAz+HntyNgBoI7CuMLcN4u2hlSuYj8A3MdcwJPua54fiEvn9ZWSSiL4fYRrHccxkeXlUeH4W9u2PDJJuNlJOmRBrEdtl96zKDDAootWgoBQ5wP9kTA9dPcUm+GwPBWGJJBid0c6rJ6janX6wLSFIjKVOumjaadJ2rP28E2HZfDfOjXBMiCs/KxHadPcUXQRs8A75Tn+ZNCBrMQQf5RWIvYB7GJLGCb1xgkEnIkzPlAAHuK12FxGa5cUnK9tojq6ZcyHXcyxFdsRw+28N8zZpD7wDr/0mNu9OiLL1vCqty2dSoRkJjXTK0+epNR4gKwW3bGVAvMTrmGvLr67+VRYzENbtLJkjlzAaAtBJbsNDr51asYVGujUjIoc6nYlgJExqQ1FsimxjgrIDhUIFlVBK9Sx+WGJ20mntlw0wZjT6b0htL4SNFpmPKyrMmCwA5j2M6U0WLStGpJDR/vYA/cmuiGkdPp+6GGBu5X12bT36f0pvWcvyR0n8u1P7FzMoPcA1bBPbidsl5JKKKK6SgUUUUAUUUUAUUUUAV84fpxxRfirr0t2rSD3Bc//ACr6Pr5d/Syf/F8Z/ut//Taqsi8OzLJvXYncb/32qMGpF7fWqEstl5CaSy8w8v7aU1v2kbBK+9ySC27czagDpJI+tKUTMxYaFYHqToABV8YI3VtAvlYNzToMojL6R3qloxyRsp8Htg+KmbICvO/7iCZH56014bazWAv/AA/mDONeTQ5iPOI8qXcVIZlW0uUOQrx1YmI+tPkw6Ph7OHtNlbMBeJ3JMkrHTVaiW1Zzz+RZh7XhXF1XxCjwZ0CAHJp0LT9qa/C9z9WULdkXLh8ZOqlQBEnpr9KS3kLYhURYZnidRKqNQJ6QK0+NuEG2ijRbTW2ciArQuYgHpoTp3FZy6+pWRQ+JMKy3rVy20h+ZNTpcPM4B15ToY86Y/EeC/WFW4NXVElNlcGST9/tUfDsCEtNavE6FbqsTMAc0+QINUcRx4i+yhSbV05bf7wI0DD13qqt9eCu/HgYcAsRgXKSTo6L+JSGGYDvpNabEYqBbaeeFGUmAf3mHc/2pT8N4b9Wt5G5uUROhIYmRr1Gm3lTfH4O01pmIlkgAzzJJABB3GsTNZy2ysnslv4ZLt3XVXUaTuyzAHnqD7UnXAscOzf8AnErGYwSVEFQdtNdO9TYSybbAuSwAN4EdNAGGm/X6Vee4i5TcMeKxdAd8x1aOwjr51BUg4TjVuQryLlrLJIhuXaQferWDtMWuZgptsDkAMMqakDbcGosXw9btxzlKPIRo/FAHMO8iB7VNhT4jeDbbTKwW7I0MRG2uwoC7h18NFRucfxbsWnQ+YEk1NYtl7ty0sq3hCboEqTJyqBtI0n2qqcS15TZGh2uOphkiNNdnganyPfRtz27XgpBdkf8AadBuAT1B1+1WitkqOy5wfEeJbVgJJBQydMyk5p95phhmaIddTMwZAjYTUGEsZSAICIpAUd+pP5VaZYM9D279de2gFap+2zuw435KxvAkgESpyt676j6H3pxwS8WtwfwmPbcUnvgKdBA3J7+9NuAJFsn95j9tK5cEn/M0vh39/U7MiXAaUUUV65zBRRRQBRRRQBRRRQBXy/8ApcsleL4ueptsPQ2rcfzr6gr56/T5hCvEUeIFywmvcozg+4BX7VWRaPZ5stWEEn2+s1WXepkbt0/w1Vly5hwM4J1QZQxG8nr9dKv5ndbt0GADIUR8plT6x1pdhwQuboW+1OLrnOUSI8Ej/c25BPsPrWLezOSOEClS6DMwlBG0GOcjodz39KV2eJsl5C5MJCsR+LKdCfOnXCLZFgqOVieY/wAMajyMRrVMYMX7ZtoAHQBg3fpED0omk9mLW3ZpLnCmIbECIXL4SAwxduYrPduYelUsRirt8otsZYV2fSZYzmkHYcp+tS/DvEoQW3By5kclp+XQEjTQzpGwk0xu4M4e818OGtlmhVElvmgAzqCTVJL4OaS4sjt2Rk8eQCqZYnQBQQpKn8Mnb0rPrilt3FVkJUaoIOZdIYgbkzrFaDj+DuNbsZFAUjnQaZisMBJ2APQ+XbSPCXUOI/bLIRmAcDUZ4ME/wwfv6VSyEMOO4kDCW1XV5RgBqwSTJB36Az5VL8PRbV7LMWe4rFpPOVYQDr11ma4x+E8PHWnBDM1qY/8ATU6GOmrHTyNL/hTEs17FOPxM7IGOo7D02Gm2naq1or4HmBTJcWyvOEWMynVc2ozL6VLYvE3x4gGRmYoSNAoBEQdoAGvmaq/DxNvEOt2FuXkW4SOhIIJHly/emVy7ANy58lsOHWCTM6wOoiIqtEMqYfFF3vWgWVrZKAkAkAHRvfceoqbhdr9X8MGDmYrmAOVQomT5x9fapeCXBec3SAr9v4DAXUbwBMHvVvjGCNvDv4JDMGDZWOo5hMRvodu1WUbCK3CbFxb+IusIAcwszOkIxPQkQPf1rSYUAgkmNdJ3BgDL3I6zVTAYdlQTzq4YXNIg6b/w70YG291bdzKbbyTkn8JmAZ3IJmRUSTW1/Y7MKt8X2h+ihQNZkiPpqPMb/eutxuUgRHeuLLjKo3Pcjqe1dMQBMdxpFVnP2pr4O/FGnsixFzf21rR8Os5Lar1iT6nU1nsJbzXVXcZpPoN/yNaqnoI8sksj8a/d/sM7qkc0UUV6pzBRRRQBRRRQBRRRQBXl/wCn7hniYK3fA1sXRP8AsuDKf/dkr1ClnxNwkYvC38O2122yA9mI5W9jB9qhkrR8h9alXYjtXbF4VrTvbuAq9tijL2ZTBqO2aozQvWOY5ZgOIH8qaki2iac5kQdwSND6CfuKV4ISZ69I6GmakXELtOdW1A9YP8vpXNJ7IaLVpiDLifFWCJjbTVemhHrrVexZFp0VeY5oGWdpmCRvrEUG9mtu1yBnAjvA00/Kr+HFu2LS7LGYnrOsDyjuKhuilDK3ifDR1vZCNhOUhGBn6z+VWv8ATyq/rWHYvaISbUH9kTBc5f3CSZ00pZesMlpc4zIzNbaOaesidtAaaX8Q1gotksOXMo1KPIlgCdA2gkHepi9bOecb6Kl34m8O4bTjMivoQcxlvI9tp3q7wnDWsNey3ZKYm6WT3MrHu2/lULWbIVr15VR3Myo1cyNQvUAjpVzFEMLGIuFTYtgmQDmzE8ihe+g271NGLjRX+JuHYhcW1/JCIqoGBgLbBMk+7H0q8iLbtlyoZWCnl0YnpHvr9acWr/i4dxqwugLrppe0kzuQPuRWdwvDjkNu4SWsuH1MRlEZW6fLInrvVZRszeyGyty/i7d3bwlK3EOmRdSD5zNayzabEXLbhgbRSCsa5pEN7gj2HrS/hXDWONuXl/4VxEBHmAOXz6/WnS4VzddZNoB5twfmAAnWNJA2HY+tQoWTxbK3ArSlsygoFYqyxA00gA7a1V4iGtZFGa4Lt0qIMAAc05hssD6gU6uWc1xwdLYM8py5mjmJI3M6e1T8MwWVipH7OA1vWdCNQe5BkfSp4eC0cTbJ7WFKWmVmzq5C6kggNv6nU1E6Mbu48IIuUg7g7k+cz9quXZTlksDqTH0AA671EADpAGXSJ7DYiq51ceP3/wAPQwQp2SiTc1MxsJ389q6Yy5E+ke9dLRJMg6RXTESSBuSf/wArzZzag2vJ3xW9jX4etEuX6AR7mP5D71oKrcPw3hoF67n1O9Wa9n0mF4sSi++39ThyS5SsKKKK6SgUUUUAUVxNcZqA7UV0NyuhvUBNRVY4gVG2LFCLPH/02/BIQtxGydGZRfTsTCLcX10BHoe9ePj0r65xV23cRkuKrowKsrAFWU6EEHcV8+fpJ+ERgb4ewCcPdnLOuRutsnqOoJ6adKpJVsvGXgyuCuZSNv6/2pggcyo3bUnvSlDr71etYvKZEmRHof6VyzTu0aUXrdn9jB3DLpprvp9Yq/iruZUUaZYLdfb+cUuwFmRliTIjTby+tNLqLb5TAPWTvPTesZv4FbGXCsynwYzpc1k6AanWT11NW7iqgRSc5YlQvVWXYQNqU53dhnKgrCpE+2/cflVx1Ac5m57YDExPTQDuf6VF6M2tkV65dRgS5Itfg3KZtjHatHjAl+3YuJzW7WWbYHNmblZ56wNPr3rPXbxFzOZm5JI7jQaVo+H4e2VUqRbeCMh2aRvG67RNWhLwUyR8l3HYM+KjAg4ZVkrrKuDJ21IiCPSpeE2LGIa7dQAtcYgyWhx8okdYFcYbEG4TbP7NlGozDlEaTpJMdf4vKpLBVEyKSuXXxOrmBI9NtK2bV/f6GH4NlbFMv6w9hVZURLYGWQFuAliR0Mco9vKnuItuDYZWzIoYE9c5Gs9hlH51UwwdSLkZs85uWTB25e2p186t8NfLbdUllXMCO5IiB31MT5VSMrZqsdIh4o1pzaKzqDGX5JHXtOv0FN8KdFyTptPlvFUOHWUNlehXUfYQZrjD4xmfLHy6Zo006RSU+pfJpDGMWxcOF+UGCBH1qO5eGYjKNdzOp9KiuEXIY9CxHnIj+QqPEXIiImCJ/vWGXN7W30dMIb0TI4/p2imfAcLmY3GGxhfXqfakuAtF3CDc/YdTW1sWgihQIArD+HxeaXN9R/z/AKLZ5cVS8klFFFe6cYUVxXRmoDuWqMvUL3aq3cRQq2W3v1XuYql97FUvv4upKuQ2u46qd3iXnSTEYyluIxh70KuRoLvFvOql3jPnWXv4w1QvYw1JFmtucb86VcbxNvE2Ws3NVYb9VI+VhPUGs1dxhqs+LPelCzLcV4U+Hcg8yk8rAaN/Q+VQ4SJMiK0+Iu51KnY6f39azmKwZTXVuxB6Vy5sejpx5L0yRcS2ZQCYn3ir2LeYJO/br/kUrtXRImRH3pgb8sq9Dv3+tcGRNNHSkMbKqYaCR37fuxV79YyuT4eaFUbiWEmd/InrS6TtpG/0713/ANQdo2CyFPQn3qkZmbiNWfxHXwwIQHLPUnee4q3gJS8rO8MSNhIMAwk/hFL8RbJRQpyrMnoTp1PrVzAXItmIJiABvJnWY39Kj8VeSK0P2tftfEg/tN2GuWAI+wFTYU5lIfQnVZO0daU8KunUE/NAYZpNWhfgZVPMDufWP89qSzRe2VUH0MOD41zfYRKrykk7jvA2imuHY2iIJgzG0R5npAk+dIsOMpNoEBWhiZhuvUba1cu4xcjgjQQInUwdNRprpVoZEo238k8bYxxdwKvIQNyNNj+8apYAFFKxIO5nUjrUN/HkqvQnTaQABJP96rG7ngAmB56GuXP6uKla39DaENDlsaNhodB/k1XuvrO5+81HhQ1xgEUsew1Na7gXAPDIe5q/QaEL5+ZrDHhy+sl+Xz4NXOONFj4e4cbaZmEO3Tqo6D+dOKKK+lw4Y4oKEekcMpOTthRRRWpU6tVa61WWFV7q0IZQv3KoXrlML1qqF61UlGUL1yqN96v3rdUL9uhRi2+1LsQ1Mr9ul2ISpIFt81RummF9Ko3koClcNQPVm4lV3WgITXRhNSstR5aElO5hR070LhzIgjfSB/WreWupSubJ6aMutG8M0onPh6EbHTvr3ozAnQwa7q7Dop9tfrXIvARyEdyIP20iuGXo8iNVmiC3iRleYXUe9M+F3SFMcp6edU7CoxkHy1nN7ireHtssnKYHeZ9gRXLmwzXgvzTRd4e6rmB0gVesXQ0AjrM9+3vSgWGEaTOs6mr2DUyZJBG39hXDPDJ9GnJDAuFc7kdj08tauo0HpDamToPKKXkEkE6QNz3Pl1PtVjDudMqT5toPWOtXx+izZH7UVlljHtk12zrAJAplwzhRcjoO5/p1rrgME5ifoBWq4bhIr0cH8IS3ld/kZS9TeojLhWES0gVBHc9Se5NMqr2UqxXsRioqkZd9hRRRUgKKKKAK6Mtd6KAqvaqvcw9MYrgpQihHdwlUr2CrStaqNsPQrxMff4f5VQvcNrcPhKgfACpsrxPPr/Cz2qle4We1ejvw0VXfhPlSyOJ5pc4Ue1V34Ue1emvwfyqJuCjtU2RTPMm4Ue1RnhR7V6ceCDtXX/Qx2pYpnmf+kntQOEHtXpn+h+VdhwMdqWKZ5oODntUi8FPavSl4IO1SrwUdqWKZ5oOAT0q1Z4Ew2LD3NejLwcdqnThQ7VBNM87X4fZjJZz0+Y1cs/Dnr9TW/Thg7VOmAHao0TxZjcL8PgdKbYbgwHStGmFFTLZqbJUBXh+HgUxtWIqcLXaoLpHVRXaiihIUUUUAUUUUAUUUUAUUUUAURRRQHEVxloooDjJXHhCiigOPBFceCKKKEUceAKPAFFFBQeAK58AUUUFB4IrnwhRRQUdvDFc5KKKEhlrmKKKA5ooooAooooAooooAooooAooooD//2Q==" id="102" name="Google Shape;102;p2"/>
          <p:cNvSpPr/>
          <p:nvPr/>
        </p:nvSpPr>
        <p:spPr>
          <a:xfrm>
            <a:off x="307975" y="-1325563"/>
            <a:ext cx="3905250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1.gstatic.com/images?q=tbn:ANd9GcQ5rEdAhTKnMpGomDieBCmIH_5F3LuEeReAQyKEeQiqcwXEgbSjfQ" id="103" name="Google Shape;1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" y="5356856"/>
            <a:ext cx="1752599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-media-cache-ak0.pinimg.com/736x/57/77/28/5777287166421f1229da97ea109b6377.jpg" id="104" name="Google Shape;10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4160686"/>
            <a:ext cx="1897996" cy="1897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S3MfwcddfTOIBegk_cr1EFuOwcr-lPMgIkCnG4LywM33qTP4rQPQ" id="105" name="Google Shape;10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28052" y="4191000"/>
            <a:ext cx="2930198" cy="201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Viruses</a:t>
            </a:r>
            <a:endParaRPr/>
          </a:p>
        </p:txBody>
      </p:sp>
      <p:sp>
        <p:nvSpPr>
          <p:cNvPr id="220" name="Google Shape;220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Obligate intracellular parasites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Non-viable, referred to as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particles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Host specific, 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tropic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to certain cells/tissues and to a specific host, HAV, NOR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Consist of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DNA or RNA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but never both, protein and glycoprotein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Viruses are the most common pathogens transmitted via food, for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cause 66.6% of food related illnesses in the US compared to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9.7% salmonella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14.2% campylobacter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Viral life cycle </a:t>
            </a:r>
            <a:endParaRPr/>
          </a:p>
        </p:txBody>
      </p:sp>
      <p:sp>
        <p:nvSpPr>
          <p:cNvPr id="226" name="Google Shape;226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Attachment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  to a  receptor on susceptible cells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Genetic material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enters the cell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Integration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into the host DNA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 control the replication of the cell to produce viral components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Assembly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of the viral particles inside the cell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Rupture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of the host cell and release of mature virus particles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Human enteric viruses </a:t>
            </a:r>
            <a:endParaRPr sz="3200"/>
          </a:p>
        </p:txBody>
      </p:sp>
      <p:sp>
        <p:nvSpPr>
          <p:cNvPr id="232" name="Google Shape;232;p22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Transmitted by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fecal-oral route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due to  consumption of contaminated foods, water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contact with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fomites associated with human sewage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/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vomitus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most significant enteric viruses are: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human noroviruses (NoVs)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most common of acute gastroenteritis in industrial countries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leading causes of foodborne disease.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US,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NoVs cause about 58%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of all domestically acquired foodborne disease (&gt;5 million people)/Y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responsible for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~15,000 hospitalizations &amp; 150 deaths /y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source of enteric virus contamination is human fecal matter, 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harbor 10</a:t>
            </a:r>
            <a:r>
              <a:rPr b="1"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 to 10</a:t>
            </a:r>
            <a:r>
              <a:rPr b="1"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 genomic RNA copies per gram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NoVs virus particles can be liberated during a vomiting episode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Viruses are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species specific and tissue tropic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infect only humans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From an epidemiologic perspective: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human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NoV and hepatitis A virus (HAV)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are the two most important.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NoV  is most significant by virtue of  numbers of cases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HepA  causes a more severe disease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Enteric Viruses Importance</a:t>
            </a:r>
            <a:endParaRPr/>
          </a:p>
        </p:txBody>
      </p:sp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Most of food microbiology is dedicated to bacteria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difficult to detect/culture viruses from contaminated food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some may die rapidly during food storage and preservation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food  is not routinely examined for contamination by enteric viruses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US (73-87), viral foodborne infection was the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fifth leading cause of foodborne disease in terms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of (outbreaks and cases)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Between (86 -87)  viral infection caused by 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hepatitis A and Noro viruses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(major viruses)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ranked third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after salmonellosis and shigellosis  in total number of foodborne disease cases during  outbreaks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Characteristics</a:t>
            </a:r>
            <a:endParaRPr/>
          </a:p>
        </p:txBody>
      </p:sp>
      <p:sp>
        <p:nvSpPr>
          <p:cNvPr id="250" name="Google Shape;250;p25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Enteric pathogenic human viruses cause foodborne disease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&lt;1940s-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polio viruses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 were the only viruses known to cause foodborne infections  transmitted through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raw milk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hepatitis A viruses,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noroviruses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, Rota viruses, non-A-non-B hepatitis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viruses have been associated with foodborne infections WW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hepatitis A and Noroviruses are the most important human borne pathogens in terms of outbreaks and cases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Hepatitis A virus can be cultured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and used to produce Vaccines but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norovirus can not be cultured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Norovirus can be detected by: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ELISA, PCR, sequencing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Disease and Symptoms </a:t>
            </a:r>
            <a:endParaRPr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457200" y="1580714"/>
            <a:ext cx="8077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Transmission: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Occurs via food or person-to-person  with low infective dose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Common in children &lt; 5 years in developing countries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hepatitis A virus infect hepatocytes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Symptoms: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symptoms occur after 2-7 weeks, last 1-2 weeks or longer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fever, malaise, nausea, vomiting, abdominal discomfort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inflammation of liver followed by jaundice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viruses are excreted in the feces of infected persons</a:t>
            </a:r>
            <a:endParaRPr/>
          </a:p>
        </p:txBody>
      </p:sp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408133"/>
            <a:ext cx="1371600" cy="87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Noroviruses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27"/>
          <p:cNvSpPr txBox="1"/>
          <p:nvPr>
            <p:ph idx="1" type="body"/>
          </p:nvPr>
        </p:nvSpPr>
        <p:spPr>
          <a:xfrm>
            <a:off x="457200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Major cause of foodborne disease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the top 10 agents, sometimes number 1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Over 90% of diarrheal disease outbreaks on cruise ships are caused by NoV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Norovirus infect only mature enterocytes in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intestinal villi leading to massive cell damage and malabsorption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causes self-limiting gastroenteritis, characterized by nausea, explosive projectile vomiting and diarrhea, abdominal pain, occasional headache and fever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Symptoms appear 12-24 h after ingestion and last for 1-2 days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viruses are excreted in the feces of infected persons</a:t>
            </a:r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04800"/>
            <a:ext cx="2667000" cy="151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Noroviruses</a:t>
            </a:r>
            <a:endParaRPr sz="3200"/>
          </a:p>
        </p:txBody>
      </p:sp>
      <p:sp>
        <p:nvSpPr>
          <p:cNvPr id="270" name="Google Shape;270;p28"/>
          <p:cNvSpPr txBox="1"/>
          <p:nvPr>
            <p:ph idx="1" type="body"/>
          </p:nvPr>
        </p:nvSpPr>
        <p:spPr>
          <a:xfrm>
            <a:off x="457200" y="1481328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Detection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EM microscope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Antibodies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Molecular techniques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Transmission: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Fecal to oral route</a:t>
            </a:r>
            <a:endParaRPr/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2158337"/>
            <a:ext cx="1828800" cy="158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Foodborne Transmission</a:t>
            </a:r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From a foodborne disease standpoint, three types of commodities are commonly associated with viral disease outbreaks: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1.  molluscan shellfish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(clams, oysters) growing in waters contaminated by feces (storms, sewage, sewage treatment plants..)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2. fresh produce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items contaminated by human feces during production or packing, usually through workers’ hands or contact with contaminated water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3. ready-to-eat (RTE)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and prepared foods contaminated by infected food handlers as a result of poor personal hygiene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Mycotoxins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Mycotoxins are </a:t>
            </a:r>
            <a:r>
              <a:rPr b="1" lang="en-US" sz="2200">
                <a:latin typeface="Comic Sans MS"/>
                <a:ea typeface="Comic Sans MS"/>
                <a:cs typeface="Comic Sans MS"/>
                <a:sym typeface="Comic Sans MS"/>
              </a:rPr>
              <a:t>fungal metabolites which when ingested, inhaled or absorbed through the skin, can cause disease </a:t>
            </a: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or death in man and domestic animals, including birds.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the toxins produced by macrofungi (the mushrooms) are not included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 Mycotoxins are produced during fungal growth. They are chemically stable once formed, and persist in food even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after the destruction of the fungi that produced them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Mycotoxins may occur in processed foods, but are much less important than when they occur in commodities such as grains or nuts.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Viruses – agents of foodborne illness</a:t>
            </a:r>
            <a:endParaRPr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Source of foodborne viruses is human feces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 infect human GI tract cells and release large numbers of progeny into the feces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viruses/g feces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virus particles in in one droplet vomit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Example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If an infected food handler fails to wash his hands after using the toilet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If 0.01 g feces get trapped under his fingernail, then: 0.01 g X 10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particles/g = 10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particles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If the infectious dose is 1000 particles when mixed with food served to people, 1000 people can get sick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Food Association</a:t>
            </a:r>
            <a:endParaRPr/>
          </a:p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Source of HAV/NOV contamination in food: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Direct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from food infected handlers even without symptoms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Indirect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via sewage and polluted water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Vegetables, shellfish (oysters, clams..) exposed to water polluted with sewage and eaten raw or improperly heated have been implicated in many outbreaks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viral disease outbreaks are due to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contamination of ready-to-eat foods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poor personal hygiene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contaminated equipment used with foods in cafeterias and restaurants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Prevention</a:t>
            </a:r>
            <a:endParaRPr/>
          </a:p>
        </p:txBody>
      </p:sp>
      <p:sp>
        <p:nvSpPr>
          <p:cNvPr id="295" name="Google Shape;295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to kill the viruses in contaminated foods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to adopt good sanitation/personal hygiene to control contamination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Proper heat treatment- pasteurization can kill the viruses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Steaming lightly is not effective heat-treatment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procedure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Hydrostatic pressure processing is effective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Sanitation using oxidative agents such as hypochlorite can kill viruses in contaminated equipment or in water used in food processing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keeping suspected individuals away from handling ready-to eat foods can control viral foodborne infections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Vaccination against hepatitis A is available and is used to control the disease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Detection Methods</a:t>
            </a:r>
            <a:endParaRPr/>
          </a:p>
        </p:txBody>
      </p:sp>
      <p:sp>
        <p:nvSpPr>
          <p:cNvPr id="301" name="Google Shape;301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enteric viruses do not multiply in food and are present in low numbers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For identification of </a:t>
            </a:r>
            <a:r>
              <a:rPr lang="en-US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hepatitis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virus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cell culture procedures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immunological methods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reverse transcription-polymerase chain reaction (RT-PCR) nucleic acid amplification method is effective in detecting both hepatitis A and NoVs from shellfish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 total of 10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2- 3  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viruses were detected in suspected food samples (ham, turkey, and roast beef)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Bacteriophages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457200" y="1481328"/>
            <a:ext cx="7772400" cy="522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Attack bacteria such as Lactic acid bacteria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If 1 million pounds of milk with infected bacteria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Bacteria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can't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finish converting lactose to lactic acid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Get infected and lyse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To combat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bacteriophages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Fogging the plant with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20 ppm Cl</a:t>
            </a:r>
            <a:r>
              <a:rPr b="1" baseline="-25000" lang="en-US" sz="200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kills the phage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Use different tested starter culture strains</a:t>
            </a:r>
            <a:endParaRPr/>
          </a:p>
          <a:p>
            <a:pPr indent="-285750" lvl="1" marL="7429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Keep starter culture bacteriophage free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Beneficial use of Bacteriophages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can be added to foods containing bacteria</a:t>
            </a:r>
            <a:endParaRPr/>
          </a:p>
          <a:p>
            <a:pPr indent="-342900" lvl="1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infect bacteria- multiply at high rates- produce hi conc. Progeny -infects more bacteria - eventually eliminating it.</a:t>
            </a:r>
            <a:endParaRPr/>
          </a:p>
          <a:p>
            <a:pPr indent="-215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41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274638"/>
            <a:ext cx="2057400" cy="1141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Prions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Prions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Cause a transmissible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neurodegenerative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disorder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Consist of single protein molecule, part of the food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Causative agents of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mad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cow disease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Cause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Creutzfeldt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 disease in humans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Controversial subject because a prion is devoid of nucleic acid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Prions are not inactivated by heat, irradiation or preservatives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Once they get into the food, we can not get rid of them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Prions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Google Shape;320;p36"/>
          <p:cNvSpPr txBox="1"/>
          <p:nvPr>
            <p:ph idx="1" type="body"/>
          </p:nvPr>
        </p:nvSpPr>
        <p:spPr>
          <a:xfrm>
            <a:off x="457200" y="1481328"/>
            <a:ext cx="7620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Mad cow disease:182,000 cattle were destroyed in the UK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Meat industry was almost ruined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appeared in cows in 1986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 1972 in a patient (CJD) – Prusiner – a doctor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 patient had the disease, her brain only was affected eaten up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No immune response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rest of the body was not touched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prion theory was put by Pruisner in 1982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descr="USDA Announces Case of Mad Cow Disease in California Dairy Cow | Other Meat and Dairy Products Safe" id="321" name="Google Shape;321;p36"/>
          <p:cNvSpPr/>
          <p:nvPr/>
        </p:nvSpPr>
        <p:spPr>
          <a:xfrm>
            <a:off x="155575" y="-2217738"/>
            <a:ext cx="5905500" cy="4619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131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26156"/>
            <a:ext cx="1676400" cy="1259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Prions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3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The prion theory: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 prion is an infectious protein particle devoid of nucleic acids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 normal prion is normally found in healthy brain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Another infectious modified prion may contact the normal prion which changes its morphology to the infectious particle and destroys the brain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Infectious prion (PrP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sc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) is Transmitted by eating meat from infected cows</a:t>
            </a:r>
            <a:endParaRPr/>
          </a:p>
        </p:txBody>
      </p:sp>
      <p:pic>
        <p:nvPicPr>
          <p:cNvPr id="330" name="Google Shape;3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274638"/>
            <a:ext cx="1885950" cy="13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Mycotoxins</a:t>
            </a:r>
            <a:endParaRPr sz="3200"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>
                <a:latin typeface="Comic Sans MS"/>
                <a:ea typeface="Comic Sans MS"/>
                <a:cs typeface="Comic Sans MS"/>
                <a:sym typeface="Comic Sans MS"/>
              </a:rPr>
              <a:t>Mycotoxins effects on human/animal health </a:t>
            </a:r>
            <a:endParaRPr sz="204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4"/>
          <p:cNvSpPr txBox="1"/>
          <p:nvPr>
            <p:ph idx="2" type="body"/>
          </p:nvPr>
        </p:nvSpPr>
        <p:spPr>
          <a:xfrm>
            <a:off x="304800" y="2174874"/>
            <a:ext cx="5638800" cy="422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Neurotoxin: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interfere with the function of nervous tissue, may cause irreversible cell damage and death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Teratogens: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 interfere with the development of a fetus, causing birth defects.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Nephrotoxins: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causes damage to kidneys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Hepatotoxins: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cause acute/chronic liver disease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Immunosuppressive agents: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inhibit or prevent activity of the immune system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Carcinogens: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cause cancer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4"/>
          <p:cNvSpPr txBox="1"/>
          <p:nvPr>
            <p:ph idx="3" type="body"/>
          </p:nvPr>
        </p:nvSpPr>
        <p:spPr>
          <a:xfrm>
            <a:off x="5943600" y="1535113"/>
            <a:ext cx="27432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/>
              <a:t>Most important mycotoxins</a:t>
            </a:r>
            <a:endParaRPr sz="2220"/>
          </a:p>
        </p:txBody>
      </p:sp>
      <p:sp>
        <p:nvSpPr>
          <p:cNvPr id="120" name="Google Shape;120;p4"/>
          <p:cNvSpPr txBox="1"/>
          <p:nvPr>
            <p:ph idx="4" type="body"/>
          </p:nvPr>
        </p:nvSpPr>
        <p:spPr>
          <a:xfrm>
            <a:off x="6096000" y="2174875"/>
            <a:ext cx="25908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Aflatoxins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Ochratoxin A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Fumonisins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Deoxynivalenol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Zearalenone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Aflatoxins</a:t>
            </a:r>
            <a:endParaRPr/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Chemical Characterization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Four important naturally occurring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Aflatoxins 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B1 and B2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, named because of their 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blue fluorescence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 under UV light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Aflatoxins 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G1 and G2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, fluoresce 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greenish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When aflatoxins B1 and G1 are ingested by lactating animals, small proportions (1 to 2%) are excreted in milk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Aflatoxins </a:t>
            </a:r>
            <a:r>
              <a:rPr b="1" lang="en-US" sz="2400">
                <a:latin typeface="Comic Sans MS"/>
                <a:ea typeface="Comic Sans MS"/>
                <a:cs typeface="Comic Sans MS"/>
                <a:sym typeface="Comic Sans MS"/>
              </a:rPr>
              <a:t>M1 and M2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,are hydroxylated derivatives of the parent compounds.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Aflatoxins</a:t>
            </a:r>
            <a:endParaRPr sz="3200"/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793" y="1905000"/>
            <a:ext cx="6580414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Fungal Sources</a:t>
            </a:r>
            <a:endParaRPr/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61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Aflatoxins are produced in foods primarily by: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Aspergillus flavus –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growth range 10-48 C, aw 0.82, pH 3.4-10 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A. parasiticus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closely related species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Both species produce rapidly growing colonies characterized by green conidia (asexual spores) borne on phialides 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A. flavus bears conidia on two sets of supporting cells (metulae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and phialides), while A. parasiticus spores are borne on phialides alone.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A. flavus isolates produce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B aflatoxins (only 40% of strains)</a:t>
            </a:r>
            <a:endParaRPr/>
          </a:p>
          <a:p>
            <a:pPr indent="-342900" lvl="0" marL="361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A. parasiticus- all strains produce both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 and B mycotoxins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Growth characteristics</a:t>
            </a:r>
            <a:endParaRPr/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Detection from food of A. flavus: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culturing on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A. flavus and parasiticus agar 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for 48 hours at 30</a:t>
            </a:r>
            <a:r>
              <a:rPr baseline="30000" lang="en-US" sz="200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C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the reverse will display a brilliant orange-yellow color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growth range 10-48 C,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aw 0.80 to .82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pH 3.4-10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Heat resistance of A. flavus conidia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D43 of &gt;160 hours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D52 of 40-45 min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D60 of 1 min at neutral pH and hi aw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457200" y="216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Analysis of aflatoxins</a:t>
            </a:r>
            <a:endParaRPr/>
          </a:p>
        </p:txBody>
      </p:sp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Unevenly distributed in foods especially in peanuts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Sampling is the largest source of error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Sampling plans developed for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10-ton lots,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and for bag stacks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All methods use samples of </a:t>
            </a:r>
            <a:r>
              <a:rPr b="1" lang="en-US" sz="2000" u="sng">
                <a:latin typeface="Comic Sans MS"/>
                <a:ea typeface="Comic Sans MS"/>
                <a:cs typeface="Comic Sans MS"/>
                <a:sym typeface="Comic Sans MS"/>
              </a:rPr>
              <a:t>&gt;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8 kg and Subsamples of </a:t>
            </a:r>
            <a:r>
              <a:rPr b="1" lang="en-US" sz="2000" u="sng">
                <a:latin typeface="Comic Sans MS"/>
                <a:ea typeface="Comic Sans MS"/>
                <a:cs typeface="Comic Sans MS"/>
                <a:sym typeface="Comic Sans MS"/>
              </a:rPr>
              <a:t>&gt;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500 g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Extraction by solvents depends on food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matrix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Methanol:water-80:20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used for maize, peanuts, cottonseed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The method for aflatoxin assays is </a:t>
            </a:r>
            <a:r>
              <a:rPr b="1" lang="en-US" sz="2000">
                <a:latin typeface="Comic Sans MS"/>
                <a:ea typeface="Comic Sans MS"/>
                <a:cs typeface="Comic Sans MS"/>
                <a:sym typeface="Comic Sans MS"/>
              </a:rPr>
              <a:t>thin-layer chromatography (TLC),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inexpensive, reliable, recommended for less developed economies.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For acceptable/not acceptable testing immunochemical methods are used.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For high-volume analytical labs or regulatory authorities, TLC  is used with mass spectroscopy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Detection limits are </a:t>
            </a:r>
            <a:r>
              <a:rPr lang="en-US" sz="2000" u="sng">
                <a:latin typeface="Comic Sans MS"/>
                <a:ea typeface="Comic Sans MS"/>
                <a:cs typeface="Comic Sans MS"/>
                <a:sym typeface="Comic Sans MS"/>
              </a:rPr>
              <a:t>&lt;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1 mg kg–1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2014-11-11T03:42:05Z</dcterms:created>
  <dc:creator>Admin</dc:creator>
</cp:coreProperties>
</file>