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29"/>
  </p:notesMasterIdLst>
  <p:sldIdLst>
    <p:sldId id="393" r:id="rId2"/>
    <p:sldId id="443" r:id="rId3"/>
    <p:sldId id="410" r:id="rId4"/>
    <p:sldId id="432" r:id="rId5"/>
    <p:sldId id="433" r:id="rId6"/>
    <p:sldId id="390" r:id="rId7"/>
    <p:sldId id="444" r:id="rId8"/>
    <p:sldId id="436" r:id="rId9"/>
    <p:sldId id="437" r:id="rId10"/>
    <p:sldId id="425" r:id="rId11"/>
    <p:sldId id="418" r:id="rId12"/>
    <p:sldId id="438" r:id="rId13"/>
    <p:sldId id="442" r:id="rId14"/>
    <p:sldId id="434" r:id="rId15"/>
    <p:sldId id="419" r:id="rId16"/>
    <p:sldId id="420" r:id="rId17"/>
    <p:sldId id="395" r:id="rId18"/>
    <p:sldId id="445" r:id="rId19"/>
    <p:sldId id="388" r:id="rId20"/>
    <p:sldId id="408" r:id="rId21"/>
    <p:sldId id="446" r:id="rId22"/>
    <p:sldId id="399" r:id="rId23"/>
    <p:sldId id="400" r:id="rId24"/>
    <p:sldId id="401" r:id="rId25"/>
    <p:sldId id="402" r:id="rId26"/>
    <p:sldId id="403" r:id="rId27"/>
    <p:sldId id="404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AF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23"/>
    <p:restoredTop sz="96018"/>
  </p:normalViewPr>
  <p:slideViewPr>
    <p:cSldViewPr>
      <p:cViewPr varScale="1">
        <p:scale>
          <a:sx n="113" d="100"/>
          <a:sy n="113" d="100"/>
        </p:scale>
        <p:origin x="189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E8A98EE-AB60-40A6-ADCB-14F29DD304E1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33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718B9-7A96-4905-95DB-3EA2489D3A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D06E-5037-4A27-85D2-6AD6F5A77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46D1-4C91-4879-B731-67E442454E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B103-FB0D-4D46-BEDD-E3A3710FCD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9140-ABD8-4577-B507-E4D9621D29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C71A-1B90-402D-B209-3206E3051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FC99-7FF9-4CFC-B404-B928D5B0B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4876-C172-4FBD-9DBE-C2E622BB9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D990-68A0-422F-87BA-A4B3A24A5B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17C49-6D36-453E-A4A3-15887AD67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FB8FB-C5C8-4209-AE87-40704AC623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C5D6A-274E-4709-B5AB-24F51F051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ps/imgres?imgurl=http://learn.chm.msu.edu/vibl/content/differential/images/tsi_salmonella.jpg&amp;imgrefurl=http://learn.chm.msu.edu/vibl/content/differential/index.html&amp;usg=__kI9DZLR7ftfk4t70HT2DujZjPSk=&amp;h=948&amp;w=400&amp;sz=62&amp;hl=en&amp;start=16&amp;zoom=1&amp;tbnid=J4v_x-Y9nUOiMM:&amp;tbnh=148&amp;tbnw=62&amp;ei=bh9kUMHaMsTL0QXvrYGQBw&amp;prev=/search?q=TSI+in+salmonella&amp;hl=en&amp;sa=N&amp;gbv=2&amp;tbm=isch&amp;itbs=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hyperlink" Target="http://www.retroscope.eu/wordpress/salmonella-spp/salmonellassagar/" TargetMode="External"/><Relationship Id="rId7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Foodborne Infections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Salmonella</a:t>
            </a:r>
          </a:p>
        </p:txBody>
      </p:sp>
      <p:pic>
        <p:nvPicPr>
          <p:cNvPr id="1026" name="Picture 2" descr="http://www.ludekvincent.wz.cz/bacteriology_salmonelosis_files/image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04800"/>
            <a:ext cx="2143125" cy="185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extbookofbacteriology.net/S.typhi.Gram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62725"/>
            <a:ext cx="1915472" cy="1890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0" name="Picture 2" descr="salmonella-epithelial%20interaction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49225"/>
            <a:ext cx="9144000" cy="6480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8482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itchFamily="66" charset="0"/>
              </a:rPr>
              <a:t>Clinical Signs- Gastroenteritis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Most frequent: Mild to </a:t>
            </a:r>
            <a:r>
              <a:rPr lang="en-US" sz="2000" b="1" dirty="0">
                <a:latin typeface="Comic Sans MS" pitchFamily="66" charset="0"/>
              </a:rPr>
              <a:t>fulminant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b="1" dirty="0">
                <a:latin typeface="Comic Sans MS" pitchFamily="66" charset="0"/>
              </a:rPr>
              <a:t>diarrhea</a:t>
            </a:r>
            <a:r>
              <a:rPr lang="en-US" sz="2000" dirty="0">
                <a:latin typeface="Comic Sans MS" pitchFamily="66" charset="0"/>
              </a:rPr>
              <a:t> with low grade fever, nausea and vomiting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Bacteremia</a:t>
            </a:r>
            <a:r>
              <a:rPr lang="en-US" sz="2000" dirty="0">
                <a:latin typeface="Comic Sans MS" pitchFamily="66" charset="0"/>
              </a:rPr>
              <a:t> and </a:t>
            </a:r>
            <a:r>
              <a:rPr lang="en-US" sz="2000" b="1" dirty="0">
                <a:latin typeface="Comic Sans MS" pitchFamily="66" charset="0"/>
              </a:rPr>
              <a:t>septicemia</a:t>
            </a:r>
            <a:r>
              <a:rPr lang="en-US" sz="2000" dirty="0">
                <a:latin typeface="Comic Sans MS" pitchFamily="66" charset="0"/>
              </a:rPr>
              <a:t> with </a:t>
            </a:r>
            <a:r>
              <a:rPr lang="en-US" sz="2000" b="1" dirty="0">
                <a:latin typeface="Comic Sans MS" pitchFamily="66" charset="0"/>
              </a:rPr>
              <a:t>high fever </a:t>
            </a:r>
            <a:r>
              <a:rPr lang="en-US" sz="2000" dirty="0">
                <a:latin typeface="Comic Sans MS" pitchFamily="66" charset="0"/>
              </a:rPr>
              <a:t>and positive blood cultures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Severe dehydration</a:t>
            </a:r>
            <a:r>
              <a:rPr lang="en-US" sz="2000" dirty="0">
                <a:latin typeface="Comic Sans MS" pitchFamily="66" charset="0"/>
              </a:rPr>
              <a:t>: infants, elderly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In most cases Symptoms resolve in 1 to 7 days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Deaths are rare except in very young, very old, debilitated or immunocompromised persons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Sequela: </a:t>
            </a:r>
            <a:r>
              <a:rPr lang="en-US" sz="2000" b="1" dirty="0">
                <a:latin typeface="Comic Sans MS" pitchFamily="66" charset="0"/>
              </a:rPr>
              <a:t>Reiter’s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b="1" dirty="0">
                <a:latin typeface="Comic Sans MS" pitchFamily="66" charset="0"/>
              </a:rPr>
              <a:t>syndrome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Reactive Arthritis: a debilitating group of symptoms that follow gastrointestinal  infection</a:t>
            </a:r>
          </a:p>
        </p:txBody>
      </p:sp>
    </p:spTree>
    <p:extLst>
      <p:ext uri="{BB962C8B-B14F-4D97-AF65-F5344CB8AC3E}">
        <p14:creationId xmlns:p14="http://schemas.microsoft.com/office/powerpoint/2010/main" val="139150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Transmission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Transmission by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fecal-oral route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by consumption of contaminated food or water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person-to-person contact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direct contact with infected animals (cats, dogs), poultry, </a:t>
            </a:r>
          </a:p>
          <a:p>
            <a:pPr lvl="2"/>
            <a:r>
              <a:rPr lang="en-US" sz="2000" b="1" dirty="0">
                <a:latin typeface="Comic Sans MS" pitchFamily="66" charset="0"/>
              </a:rPr>
              <a:t>Reptiles – turtles carry the most virulent strains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Incidence of illness and outbreak data 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Salmonellosis is one of the most commonly reported enteric illnesses worldwide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Children between 0–4 years had the highest notification rate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Outbreaks are associated with: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animal products: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eggs, poultry, raw meat, milk and dairy products</a:t>
            </a:r>
          </a:p>
          <a:p>
            <a:pPr lvl="1"/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fresh produce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salad dressing, fruit juice, peanut butter and chocolate</a:t>
            </a:r>
          </a:p>
          <a:p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590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897968"/>
              </p:ext>
            </p:extLst>
          </p:nvPr>
        </p:nvGraphicFramePr>
        <p:xfrm>
          <a:off x="457200" y="1447800"/>
          <a:ext cx="8343900" cy="4734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1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3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4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19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serovar</a:t>
                      </a:r>
                      <a:endParaRPr lang="en-US" sz="1400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No. cases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952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S. </a:t>
                      </a:r>
                      <a:r>
                        <a:rPr lang="en-US" sz="1400" dirty="0" err="1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Typhimurium</a:t>
                      </a:r>
                      <a:r>
                        <a:rPr lang="en-US" sz="1400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PT9</a:t>
                      </a:r>
                      <a:endParaRPr lang="en-US" sz="1400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Aioli </a:t>
                      </a:r>
                    </a:p>
                    <a:p>
                      <a:r>
                        <a:rPr lang="en-US" sz="1400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Oil, garlic</a:t>
                      </a:r>
                      <a:endParaRPr lang="en-US" sz="1400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Australia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Made with raw eggs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362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S. </a:t>
                      </a:r>
                      <a:r>
                        <a:rPr lang="en-US" sz="1400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Montevideo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272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Salami with red or</a:t>
                      </a:r>
                      <a:r>
                        <a:rPr lang="en-US" sz="1400" baseline="0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black pepper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Pepper added at the end, contained</a:t>
                      </a:r>
                      <a:r>
                        <a:rPr lang="en-US" sz="1400" baseline="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Salmonella</a:t>
                      </a:r>
                      <a:endParaRPr lang="en-US" sz="1400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S. </a:t>
                      </a:r>
                      <a:r>
                        <a:rPr lang="en-US" sz="1400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Tennessee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628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Peanut butter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Raw material- </a:t>
                      </a:r>
                      <a:r>
                        <a:rPr lang="en-US" sz="1400" baseline="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positive</a:t>
                      </a:r>
                      <a:endParaRPr lang="en-US" sz="1400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2006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S. </a:t>
                      </a:r>
                      <a:r>
                        <a:rPr lang="en-US" sz="1400" dirty="0" err="1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Oranienburg</a:t>
                      </a:r>
                      <a:r>
                        <a:rPr lang="en-US" sz="1400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Peanut butter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Australia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contamination with alfalfa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S. </a:t>
                      </a:r>
                      <a:r>
                        <a:rPr lang="en-US" sz="1400" dirty="0" err="1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Typhimurium</a:t>
                      </a:r>
                      <a:r>
                        <a:rPr lang="en-US" sz="1400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PT135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Eggs in bakery products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Australia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Inadequate hygiene, eggs were externally</a:t>
                      </a:r>
                      <a:r>
                        <a:rPr lang="en-US" sz="1400" baseline="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dirty</a:t>
                      </a:r>
                      <a:endParaRPr lang="en-US" sz="1400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40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2002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S. </a:t>
                      </a:r>
                      <a:r>
                        <a:rPr lang="en-US" sz="1400" dirty="0" err="1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Oranienburg</a:t>
                      </a:r>
                      <a:r>
                        <a:rPr lang="en-US" sz="1400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&gt;439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chocolate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Germany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Hi fat content caused </a:t>
                      </a:r>
                      <a:r>
                        <a:rPr lang="en-US" sz="1400" dirty="0" err="1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salm</a:t>
                      </a:r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. resistance to heat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52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S. </a:t>
                      </a:r>
                      <a:r>
                        <a:rPr lang="en-US" sz="1400" dirty="0" err="1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Typhimurium</a:t>
                      </a:r>
                      <a:r>
                        <a:rPr lang="en-US" sz="1400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PT135a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507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Fruit juice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Australia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Unpasteurized,</a:t>
                      </a:r>
                      <a:r>
                        <a:rPr lang="en-US" sz="1400" baseline="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found on oranges and in storage tank</a:t>
                      </a:r>
                      <a:endParaRPr lang="en-US" sz="1400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61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1985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S. </a:t>
                      </a:r>
                      <a:r>
                        <a:rPr lang="en-US" sz="1400" dirty="0" err="1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Typhimurium</a:t>
                      </a:r>
                      <a:r>
                        <a:rPr lang="en-US" sz="1400" dirty="0"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16,284 (7)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Pasteurized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Cross</a:t>
                      </a:r>
                      <a:r>
                        <a:rPr lang="en-US" sz="1400" baseline="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contamination with the unpasteurized tank</a:t>
                      </a:r>
                      <a:endParaRPr lang="en-US" sz="1400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rmAutofit/>
          </a:bodyPr>
          <a:lstStyle/>
          <a:p>
            <a:pPr lvl="0"/>
            <a:r>
              <a:rPr lang="en-US" altLang="en-US" sz="1800" dirty="0">
                <a:latin typeface="Comic Sans MS" charset="0"/>
                <a:ea typeface="Comic Sans MS" charset="0"/>
                <a:cs typeface="Comic Sans MS" charset="0"/>
              </a:rPr>
              <a:t>Selected major outbreaks associated with Salmonella spp. (&gt;50 cases and/or ≥1 fatality) </a:t>
            </a:r>
            <a:endParaRPr lang="en-US" sz="18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346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Salmonella sp.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omic Sans MS" pitchFamily="66" charset="0"/>
              </a:rPr>
              <a:t>Leading cause of foodborne bacterial illness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Due to consumption of contaminated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>
                <a:latin typeface="Comic Sans MS" pitchFamily="66" charset="0"/>
              </a:rPr>
              <a:t>foods/water</a:t>
            </a:r>
          </a:p>
          <a:p>
            <a:pPr lvl="1"/>
            <a:r>
              <a:rPr lang="en-US" sz="2000" b="1" dirty="0">
                <a:latin typeface="Comic Sans MS" pitchFamily="66" charset="0"/>
              </a:rPr>
              <a:t>Global increase </a:t>
            </a:r>
            <a:r>
              <a:rPr lang="en-US" sz="2000" dirty="0">
                <a:latin typeface="Comic Sans MS" pitchFamily="66" charset="0"/>
              </a:rPr>
              <a:t>in foodborne salmonellosis </a:t>
            </a:r>
            <a:r>
              <a:rPr lang="en-US" sz="2000" b="1" dirty="0">
                <a:latin typeface="Comic Sans MS" pitchFamily="66" charset="0"/>
              </a:rPr>
              <a:t>(better detection methods)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Different types of food are involved</a:t>
            </a:r>
          </a:p>
          <a:p>
            <a:pPr lvl="2"/>
            <a:r>
              <a:rPr lang="en-US" sz="2000" b="1" dirty="0">
                <a:latin typeface="Comic Sans MS" pitchFamily="66" charset="0"/>
              </a:rPr>
              <a:t>Poultry/Eggs</a:t>
            </a:r>
          </a:p>
          <a:p>
            <a:pPr lvl="2"/>
            <a:r>
              <a:rPr lang="en-US" sz="2000" dirty="0">
                <a:latin typeface="Comic Sans MS" pitchFamily="66" charset="0"/>
              </a:rPr>
              <a:t>Egg containing potato salad</a:t>
            </a:r>
          </a:p>
          <a:p>
            <a:pPr lvl="2"/>
            <a:r>
              <a:rPr lang="en-US" sz="2000" b="1" dirty="0">
                <a:latin typeface="Comic Sans MS" pitchFamily="66" charset="0"/>
              </a:rPr>
              <a:t>Mayonnaise</a:t>
            </a:r>
          </a:p>
          <a:p>
            <a:pPr lvl="2"/>
            <a:r>
              <a:rPr lang="en-US" sz="2000" dirty="0">
                <a:latin typeface="Comic Sans MS" pitchFamily="66" charset="0"/>
              </a:rPr>
              <a:t>Cheddar cheese (mix raw with pasteurized milk)</a:t>
            </a:r>
          </a:p>
          <a:p>
            <a:pPr lvl="2"/>
            <a:r>
              <a:rPr lang="en-US" sz="2000" b="1" dirty="0">
                <a:latin typeface="Comic Sans MS" pitchFamily="66" charset="0"/>
              </a:rPr>
              <a:t>Mixing Raw milk </a:t>
            </a:r>
            <a:r>
              <a:rPr lang="en-US" sz="2000" dirty="0">
                <a:latin typeface="Comic Sans MS" pitchFamily="66" charset="0"/>
              </a:rPr>
              <a:t>in </a:t>
            </a:r>
            <a:r>
              <a:rPr lang="en-US" sz="2000" b="1" dirty="0">
                <a:latin typeface="Comic Sans MS" pitchFamily="66" charset="0"/>
              </a:rPr>
              <a:t>pasteurized milk </a:t>
            </a:r>
            <a:r>
              <a:rPr lang="en-US" sz="2000" dirty="0">
                <a:latin typeface="Comic Sans MS" pitchFamily="66" charset="0"/>
              </a:rPr>
              <a:t>(biggest outbreak in the US, 1985, 16,284 people)</a:t>
            </a:r>
          </a:p>
          <a:p>
            <a:pPr lvl="2"/>
            <a:r>
              <a:rPr lang="en-US" sz="2000" b="1" dirty="0">
                <a:latin typeface="Comic Sans MS" pitchFamily="66" charset="0"/>
              </a:rPr>
              <a:t>Ice cream (transported with raw eggs)</a:t>
            </a:r>
          </a:p>
          <a:p>
            <a:endParaRPr lang="en-US" sz="2400" dirty="0"/>
          </a:p>
        </p:txBody>
      </p:sp>
      <p:pic>
        <p:nvPicPr>
          <p:cNvPr id="6" name="Picture 1" descr="C:\Users\pc\Desktop\sal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426155"/>
            <a:ext cx="1371600" cy="11740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0816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</a:pPr>
            <a:r>
              <a:rPr lang="en-US" sz="2000" dirty="0">
                <a:latin typeface="Comic Sans MS" pitchFamily="66" charset="0"/>
              </a:rPr>
              <a:t>Isolate organism from feces or blood</a:t>
            </a:r>
          </a:p>
          <a:p>
            <a:pPr>
              <a:lnSpc>
                <a:spcPct val="130000"/>
              </a:lnSpc>
            </a:pPr>
            <a:r>
              <a:rPr lang="en-US" sz="2000" dirty="0">
                <a:latin typeface="Comic Sans MS" pitchFamily="66" charset="0"/>
              </a:rPr>
              <a:t>Grows on wide variety of media: </a:t>
            </a:r>
          </a:p>
          <a:p>
            <a:pPr lvl="1">
              <a:lnSpc>
                <a:spcPct val="130000"/>
              </a:lnSpc>
            </a:pPr>
            <a:r>
              <a:rPr lang="en-US" sz="2000" dirty="0">
                <a:latin typeface="Comic Sans MS" pitchFamily="66" charset="0"/>
              </a:rPr>
              <a:t>Blood agar, selective media – salmonella </a:t>
            </a:r>
            <a:r>
              <a:rPr lang="en-US" sz="2000" dirty="0" err="1">
                <a:latin typeface="Comic Sans MS" pitchFamily="66" charset="0"/>
              </a:rPr>
              <a:t>shigella</a:t>
            </a:r>
            <a:r>
              <a:rPr lang="en-US" sz="2000" dirty="0">
                <a:latin typeface="Comic Sans MS" pitchFamily="66" charset="0"/>
              </a:rPr>
              <a:t> agar (SS), MacConkey agar </a:t>
            </a:r>
          </a:p>
          <a:p>
            <a:pPr lvl="1">
              <a:lnSpc>
                <a:spcPct val="130000"/>
              </a:lnSpc>
            </a:pPr>
            <a:r>
              <a:rPr lang="en-US" sz="2000" dirty="0">
                <a:latin typeface="Comic Sans MS" pitchFamily="66" charset="0"/>
              </a:rPr>
              <a:t>Enrichment on selenite and gram negative broth</a:t>
            </a:r>
          </a:p>
          <a:p>
            <a:pPr>
              <a:lnSpc>
                <a:spcPct val="130000"/>
              </a:lnSpc>
            </a:pPr>
            <a:r>
              <a:rPr lang="en-US" sz="2000" b="1" dirty="0">
                <a:latin typeface="Comic Sans MS" pitchFamily="66" charset="0"/>
              </a:rPr>
              <a:t>Biochemical tests </a:t>
            </a:r>
            <a:r>
              <a:rPr lang="en-US" sz="2000" dirty="0">
                <a:latin typeface="Comic Sans MS" pitchFamily="66" charset="0"/>
              </a:rPr>
              <a:t>done to identify foodborne and clinical Salmonella spp. is </a:t>
            </a:r>
            <a:r>
              <a:rPr lang="en-US" sz="2000" b="1" dirty="0">
                <a:latin typeface="Comic Sans MS" pitchFamily="66" charset="0"/>
              </a:rPr>
              <a:t>usually confirmed with serological agglutination tests </a:t>
            </a:r>
            <a:r>
              <a:rPr lang="en-US" sz="2000" dirty="0">
                <a:latin typeface="Comic Sans MS" pitchFamily="66" charset="0"/>
              </a:rPr>
              <a:t>with specific antisera</a:t>
            </a:r>
          </a:p>
          <a:p>
            <a:pPr lvl="1">
              <a:lnSpc>
                <a:spcPct val="130000"/>
              </a:lnSpc>
            </a:pPr>
            <a:r>
              <a:rPr lang="en-US" sz="2000" dirty="0" err="1">
                <a:latin typeface="Comic Sans MS" pitchFamily="66" charset="0"/>
              </a:rPr>
              <a:t>Serovars</a:t>
            </a:r>
            <a:r>
              <a:rPr lang="en-US" sz="2000" dirty="0">
                <a:latin typeface="Comic Sans MS" pitchFamily="66" charset="0"/>
              </a:rPr>
              <a:t> by serology</a:t>
            </a:r>
          </a:p>
          <a:p>
            <a:pPr lvl="2">
              <a:lnSpc>
                <a:spcPct val="130000"/>
              </a:lnSpc>
            </a:pPr>
            <a:r>
              <a:rPr lang="en-US" sz="2000" b="1" dirty="0">
                <a:latin typeface="Comic Sans MS" pitchFamily="66" charset="0"/>
              </a:rPr>
              <a:t>O, H, Vi</a:t>
            </a:r>
          </a:p>
          <a:p>
            <a:pPr>
              <a:lnSpc>
                <a:spcPct val="130000"/>
              </a:lnSpc>
            </a:pPr>
            <a:r>
              <a:rPr lang="en-US" sz="2000" dirty="0">
                <a:latin typeface="Comic Sans MS" pitchFamily="66" charset="0"/>
              </a:rPr>
              <a:t>PCR</a:t>
            </a:r>
          </a:p>
          <a:p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310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Treatment in Humans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omic Sans MS" pitchFamily="66" charset="0"/>
              </a:rPr>
              <a:t>Antibiotics</a:t>
            </a:r>
          </a:p>
          <a:p>
            <a:pPr lvl="1"/>
            <a:r>
              <a:rPr lang="en-US" sz="2400" dirty="0">
                <a:latin typeface="Comic Sans MS" pitchFamily="66" charset="0"/>
              </a:rPr>
              <a:t>Ampicillin, amoxicillin, gentamicin, TMS, fluoroquinolones</a:t>
            </a:r>
          </a:p>
          <a:p>
            <a:r>
              <a:rPr lang="en-US" sz="2400" dirty="0">
                <a:latin typeface="Comic Sans MS" pitchFamily="66" charset="0"/>
              </a:rPr>
              <a:t>Treatment indications</a:t>
            </a:r>
          </a:p>
          <a:p>
            <a:pPr lvl="1"/>
            <a:r>
              <a:rPr lang="en-US" sz="2400" dirty="0">
                <a:latin typeface="Comic Sans MS" pitchFamily="66" charset="0"/>
              </a:rPr>
              <a:t>Septicemia, enteric fever</a:t>
            </a:r>
          </a:p>
          <a:p>
            <a:pPr lvl="1"/>
            <a:r>
              <a:rPr lang="en-US" sz="2400" dirty="0">
                <a:latin typeface="Comic Sans MS" pitchFamily="66" charset="0"/>
              </a:rPr>
              <a:t>Elderly, infants, immunosuppressed </a:t>
            </a:r>
          </a:p>
          <a:p>
            <a:r>
              <a:rPr lang="en-US" sz="2400" b="1" dirty="0">
                <a:latin typeface="Comic Sans MS" pitchFamily="66" charset="0"/>
              </a:rPr>
              <a:t>Healthy persons recover 2 to 7 days without antibiotics</a:t>
            </a:r>
          </a:p>
          <a:p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927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Identification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15200" cy="4525963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Facultative </a:t>
            </a:r>
            <a:r>
              <a:rPr lang="en-US" sz="2000" dirty="0" err="1">
                <a:latin typeface="Comic Sans MS" pitchFamily="66" charset="0"/>
              </a:rPr>
              <a:t>anaerbe</a:t>
            </a:r>
            <a:r>
              <a:rPr lang="en-US" sz="2000" dirty="0">
                <a:latin typeface="Comic Sans MS" pitchFamily="66" charset="0"/>
              </a:rPr>
              <a:t>, GNB,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Biochemical tests used for presumptive identification should be coupled with serological confirmation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Motile, </a:t>
            </a:r>
            <a:r>
              <a:rPr lang="en-US" sz="2000" dirty="0">
                <a:latin typeface="Comic Sans MS" pitchFamily="66" charset="0"/>
              </a:rPr>
              <a:t>Oxidase and catalase negative 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Citrate positive </a:t>
            </a:r>
            <a:r>
              <a:rPr lang="en-US" sz="2000" dirty="0">
                <a:latin typeface="Comic Sans MS" pitchFamily="66" charset="0"/>
              </a:rPr>
              <a:t>(sole source of C)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Produce H2S </a:t>
            </a:r>
            <a:r>
              <a:rPr lang="en-US" sz="2000" dirty="0">
                <a:latin typeface="Comic Sans MS" pitchFamily="66" charset="0"/>
              </a:rPr>
              <a:t>(bismuth sulfite agar-detects tiny amounts)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Lysine positive</a:t>
            </a:r>
            <a:r>
              <a:rPr lang="en-US" sz="2000" dirty="0">
                <a:latin typeface="Comic Sans MS" pitchFamily="66" charset="0"/>
              </a:rPr>
              <a:t> (negative in S. </a:t>
            </a:r>
            <a:r>
              <a:rPr lang="en-US" sz="2000" dirty="0" err="1">
                <a:latin typeface="Comic Sans MS" pitchFamily="66" charset="0"/>
              </a:rPr>
              <a:t>paratyphi</a:t>
            </a:r>
            <a:r>
              <a:rPr lang="en-US" sz="2000" dirty="0">
                <a:latin typeface="Comic Sans MS" pitchFamily="66" charset="0"/>
              </a:rPr>
              <a:t> biotypes)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Ornithine positive, </a:t>
            </a:r>
            <a:r>
              <a:rPr lang="en-US" sz="2000" dirty="0">
                <a:latin typeface="Comic Sans MS" pitchFamily="66" charset="0"/>
              </a:rPr>
              <a:t>Urea negative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Lactose and sucrose negative</a:t>
            </a:r>
          </a:p>
          <a:p>
            <a:endParaRPr lang="en-US" sz="2400" dirty="0"/>
          </a:p>
        </p:txBody>
      </p:sp>
      <p:pic>
        <p:nvPicPr>
          <p:cNvPr id="4" name="Picture 4" descr="http://t3.gstatic.com/images?q=tbn:ANd9GcSfFx8LOxT-xTQOuvHFID7vyl1M8X9z3kHV3DKdxdS2AGrCrZ7DlEi-oiU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93733" y="1905000"/>
            <a:ext cx="940202" cy="224435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 rot="16200000">
            <a:off x="7156806" y="2873288"/>
            <a:ext cx="1673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Triple sugar iron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DE056-278F-5B40-9B1B-6EEC93CC3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Serological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C7419-BB45-4144-A8F6-FF5175444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92500"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Complex and labor-intensive technique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Involves agglutination of surface antigens with </a:t>
            </a:r>
            <a:r>
              <a:rPr lang="en-US" sz="2200" i="1" dirty="0">
                <a:latin typeface="Comic Sans MS" panose="030F0902030302020204" pitchFamily="66" charset="0"/>
              </a:rPr>
              <a:t>Salmonella</a:t>
            </a:r>
            <a:r>
              <a:rPr lang="en-US" sz="2200" dirty="0">
                <a:latin typeface="Comic Sans MS" panose="030F0902030302020204" pitchFamily="66" charset="0"/>
              </a:rPr>
              <a:t>-specific antibodies.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200" b="1" dirty="0">
                <a:latin typeface="Comic Sans MS" panose="030F0902030302020204" pitchFamily="66" charset="0"/>
              </a:rPr>
              <a:t>Somatic (O) LPS</a:t>
            </a:r>
            <a:r>
              <a:rPr lang="en-US" sz="2200" dirty="0">
                <a:latin typeface="Comic Sans MS" panose="030F0902030302020204" pitchFamily="66" charset="0"/>
              </a:rPr>
              <a:t>: on the external surface of the bacterial outer membrane. </a:t>
            </a:r>
            <a:r>
              <a:rPr lang="en-US" sz="2200" b="1" dirty="0">
                <a:latin typeface="Comic Sans MS" panose="030F0902030302020204" pitchFamily="66" charset="0"/>
              </a:rPr>
              <a:t>heat-stable</a:t>
            </a:r>
            <a:r>
              <a:rPr lang="en-US" sz="2200" dirty="0">
                <a:latin typeface="Comic Sans MS" panose="030F0902030302020204" pitchFamily="66" charset="0"/>
              </a:rPr>
              <a:t> classified as major or minor antigens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200" b="1" dirty="0">
                <a:latin typeface="Comic Sans MS" panose="030F0902030302020204" pitchFamily="66" charset="0"/>
              </a:rPr>
              <a:t>Flagellin (H) antigens:</a:t>
            </a:r>
            <a:r>
              <a:rPr lang="en-US" sz="2200" dirty="0">
                <a:latin typeface="Comic Sans MS" panose="030F0902030302020204" pitchFamily="66" charset="0"/>
              </a:rPr>
              <a:t> associated with peritrichous flagella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200" b="1" dirty="0">
                <a:latin typeface="Comic Sans MS" panose="030F0902030302020204" pitchFamily="66" charset="0"/>
              </a:rPr>
              <a:t>Capsular (Vi) antigen: </a:t>
            </a:r>
            <a:r>
              <a:rPr lang="en-US" sz="2200" dirty="0">
                <a:latin typeface="Comic Sans MS" panose="030F0902030302020204" pitchFamily="66" charset="0"/>
              </a:rPr>
              <a:t>which occurs only in </a:t>
            </a:r>
            <a:r>
              <a:rPr lang="en-US" sz="2200" i="1" dirty="0">
                <a:latin typeface="Comic Sans MS" panose="030F0902030302020204" pitchFamily="66" charset="0"/>
              </a:rPr>
              <a:t>S. </a:t>
            </a:r>
            <a:r>
              <a:rPr lang="en-US" sz="2200" dirty="0">
                <a:latin typeface="Comic Sans MS" panose="030F0902030302020204" pitchFamily="66" charset="0"/>
              </a:rPr>
              <a:t>Typhi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200" b="1" dirty="0">
                <a:latin typeface="Comic Sans MS" panose="030F0902030302020204" pitchFamily="66" charset="0"/>
              </a:rPr>
              <a:t>Smooth (S) variants:  </a:t>
            </a:r>
            <a:r>
              <a:rPr lang="en-US" sz="2200" dirty="0">
                <a:latin typeface="Comic Sans MS" panose="030F0902030302020204" pitchFamily="66" charset="0"/>
              </a:rPr>
              <a:t>strains with well- developed </a:t>
            </a:r>
            <a:r>
              <a:rPr lang="en-US" sz="2200" dirty="0" err="1">
                <a:latin typeface="Comic Sans MS" panose="030F0902030302020204" pitchFamily="66" charset="0"/>
              </a:rPr>
              <a:t>serotypic</a:t>
            </a:r>
            <a:r>
              <a:rPr lang="en-US" sz="2200" dirty="0">
                <a:latin typeface="Comic Sans MS" panose="030F0902030302020204" pitchFamily="66" charset="0"/>
              </a:rPr>
              <a:t> LPS that readily agglutinate with specific antibodies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200" b="1" dirty="0">
                <a:latin typeface="Comic Sans MS" panose="030F0902030302020204" pitchFamily="66" charset="0"/>
              </a:rPr>
              <a:t>Rough (R) variants: </a:t>
            </a:r>
            <a:r>
              <a:rPr lang="en-US" sz="2200" dirty="0">
                <a:latin typeface="Comic Sans MS" panose="030F0902030302020204" pitchFamily="66" charset="0"/>
              </a:rPr>
              <a:t>exhibit incomplete LPS antigens resulting in weak or no agglutination with </a:t>
            </a:r>
            <a:r>
              <a:rPr lang="en-US" sz="2200" i="1" dirty="0">
                <a:latin typeface="Comic Sans MS" panose="030F0902030302020204" pitchFamily="66" charset="0"/>
              </a:rPr>
              <a:t>Salmonella </a:t>
            </a:r>
            <a:r>
              <a:rPr lang="en-US" sz="2200" dirty="0">
                <a:latin typeface="Comic Sans MS" panose="030F0902030302020204" pitchFamily="66" charset="0"/>
              </a:rPr>
              <a:t>somatic antibodies. </a:t>
            </a:r>
            <a:r>
              <a:rPr lang="en-US" sz="2200" b="1" dirty="0">
                <a:latin typeface="Comic Sans MS" panose="030F0902030302020204" pitchFamily="66" charset="0"/>
              </a:rPr>
              <a:t>Flagellar (H) antigens: </a:t>
            </a:r>
            <a:r>
              <a:rPr lang="en-US" sz="2200" dirty="0">
                <a:latin typeface="Comic Sans MS" panose="030F0902030302020204" pitchFamily="66" charset="0"/>
              </a:rPr>
              <a:t>heat-labile proteins, </a:t>
            </a:r>
          </a:p>
          <a:p>
            <a:pPr marL="0" indent="0">
              <a:buNone/>
            </a:pPr>
            <a:endParaRPr lang="en-US" dirty="0">
              <a:latin typeface="Comic Sans MS" panose="030F09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04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Identification</a:t>
            </a:r>
          </a:p>
        </p:txBody>
      </p:sp>
      <p:pic>
        <p:nvPicPr>
          <p:cNvPr id="33794" name="Picture 2" descr="SalmonellaAPI20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447800"/>
            <a:ext cx="8572500" cy="1447801"/>
          </a:xfrm>
          <a:prstGeom prst="rect">
            <a:avLst/>
          </a:prstGeom>
          <a:noFill/>
        </p:spPr>
      </p:pic>
      <p:pic>
        <p:nvPicPr>
          <p:cNvPr id="33796" name="Picture 4" descr="http://www.retroscope.eu/wordpress/wp-content/uploads/2010/10/SalmonellaSSagar-300x19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1335" y="3352800"/>
            <a:ext cx="2449284" cy="1600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124200" y="2895600"/>
            <a:ext cx="965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SS agar</a:t>
            </a:r>
          </a:p>
        </p:txBody>
      </p:sp>
      <p:pic>
        <p:nvPicPr>
          <p:cNvPr id="33798" name="Picture 6" descr="http://faculty.lacitycollege.edu/hicksdr/3em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200400"/>
            <a:ext cx="2438400" cy="2485748"/>
          </a:xfrm>
          <a:prstGeom prst="rect">
            <a:avLst/>
          </a:prstGeom>
          <a:noFill/>
        </p:spPr>
      </p:pic>
      <p:pic>
        <p:nvPicPr>
          <p:cNvPr id="1026" name="Picture 2" descr="C:\Users\pc\Desktop\sal g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981950" y="0"/>
            <a:ext cx="1162050" cy="1146625"/>
          </a:xfrm>
          <a:prstGeom prst="rect">
            <a:avLst/>
          </a:prstGeom>
          <a:noFill/>
        </p:spPr>
      </p:pic>
      <p:pic>
        <p:nvPicPr>
          <p:cNvPr id="1027" name="Picture 3" descr="C:\Users\pc\Desktop\motility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29475" y="3276600"/>
            <a:ext cx="1914525" cy="2133600"/>
          </a:xfrm>
          <a:prstGeom prst="rect">
            <a:avLst/>
          </a:prstGeom>
          <a:noFill/>
        </p:spPr>
      </p:pic>
      <p:pic>
        <p:nvPicPr>
          <p:cNvPr id="15362" name="Picture 2" descr="http://superfarmer.files.wordpress.com/2008/05/mcconkey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793274" y="3276600"/>
            <a:ext cx="2426676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Taxonomy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This nomenclature is officially accepted by the international community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The genus Salmonella  consists of two species, 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Contains multiple serovars 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two species are: 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S.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enterica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,  and S.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bongori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S.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enterica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 is divided into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six subspecies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which are referred to by a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Roman numeral and a name 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as in the Table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7712" y="1752600"/>
            <a:ext cx="4503322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6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Salmonella on differential media</a:t>
            </a:r>
          </a:p>
        </p:txBody>
      </p:sp>
      <p:pic>
        <p:nvPicPr>
          <p:cNvPr id="34818" name="Picture 2" descr="S. typhimurium growing on SS Ag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2857500" cy="2143125"/>
          </a:xfrm>
          <a:prstGeom prst="rect">
            <a:avLst/>
          </a:prstGeom>
          <a:noFill/>
        </p:spPr>
      </p:pic>
      <p:pic>
        <p:nvPicPr>
          <p:cNvPr id="34820" name="Picture 4" descr="E. coli growing on SS Ag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676400"/>
            <a:ext cx="2857500" cy="2143125"/>
          </a:xfrm>
          <a:prstGeom prst="rect">
            <a:avLst/>
          </a:prstGeom>
          <a:noFill/>
        </p:spPr>
      </p:pic>
      <p:pic>
        <p:nvPicPr>
          <p:cNvPr id="34822" name="Picture 6" descr="S. flexneri growing on SS Aga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1676400"/>
            <a:ext cx="2857500" cy="2143125"/>
          </a:xfrm>
          <a:prstGeom prst="rect">
            <a:avLst/>
          </a:prstGeom>
          <a:noFill/>
        </p:spPr>
      </p:pic>
      <p:pic>
        <p:nvPicPr>
          <p:cNvPr id="34824" name="Picture 8" descr="http://www.medical-labs.net/wp-content/uploads/2014/05/2014-05-29_09241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886200"/>
            <a:ext cx="4242188" cy="2514600"/>
          </a:xfrm>
          <a:prstGeom prst="rect">
            <a:avLst/>
          </a:prstGeom>
          <a:noFill/>
        </p:spPr>
      </p:pic>
      <p:pic>
        <p:nvPicPr>
          <p:cNvPr id="34826" name="Picture 10" descr="http://www.hospital-int.net/upload/image_files/articles/images/companies/904/mtechhospital5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19600" y="3886200"/>
            <a:ext cx="3467100" cy="2238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A9C84-041F-1045-B2AC-773EAC1C1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Identification – PCR: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36426-51B9-6D4C-AE9D-091437A10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6400800" cy="4525963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1800" dirty="0">
                <a:latin typeface="Comic Sans MS" panose="030F0902030302020204" pitchFamily="66" charset="0"/>
              </a:rPr>
              <a:t>PCR techniques will ever completely replace culture-based methods for detection,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1800" dirty="0">
                <a:latin typeface="Comic Sans MS" panose="030F0902030302020204" pitchFamily="66" charset="0"/>
              </a:rPr>
              <a:t>help make important and timely decisions in the food microbiology laboratory. processing of samples for PCR analysis have-increased sensitivity of PCR techniques, shortened detection time, and standardized use in foods have been reported.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1800" dirty="0">
                <a:latin typeface="Comic Sans MS" panose="030F0902030302020204" pitchFamily="66" charset="0"/>
              </a:rPr>
              <a:t>Real-time PCR and PCR-enzyme-linked immunosorbent assay (PCR-ELISA) may provide a qualitative, yes/no answer and a quantitative assessment of pathogen load in foods </a:t>
            </a:r>
          </a:p>
        </p:txBody>
      </p:sp>
      <p:pic>
        <p:nvPicPr>
          <p:cNvPr id="4" name="Picture 4" descr="http://www.scielo.br/img/revistas/bjm/v36n4/arq13_fig01.jpg">
            <a:extLst>
              <a:ext uri="{FF2B5EF4-FFF2-40B4-BE49-F238E27FC236}">
                <a16:creationId xmlns:a16="http://schemas.microsoft.com/office/drawing/2014/main" id="{6D0909C5-6AA7-5B40-AB25-9EB93BBFBF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2309020"/>
            <a:ext cx="1312834" cy="13203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77426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pitchFamily="66" charset="0"/>
              </a:rPr>
              <a:t>Temperature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 err="1">
                <a:latin typeface="Comic Sans MS" pitchFamily="66" charset="0"/>
              </a:rPr>
              <a:t>Resitance</a:t>
            </a:r>
            <a:r>
              <a:rPr lang="en-US" sz="2000" b="1" dirty="0">
                <a:latin typeface="Comic Sans MS" pitchFamily="66" charset="0"/>
              </a:rPr>
              <a:t> to heat and cold temperatures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Can grow in foods heated at </a:t>
            </a:r>
            <a:r>
              <a:rPr lang="en-US" sz="2000" b="1" dirty="0">
                <a:latin typeface="Comic Sans MS" pitchFamily="66" charset="0"/>
              </a:rPr>
              <a:t>54 C 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 err="1">
                <a:latin typeface="Comic Sans MS" pitchFamily="66" charset="0"/>
              </a:rPr>
              <a:t>serovar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Typhimurium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pPr lvl="2"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Heat resistance is  inversely correlated with the Aw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Adaptation to heat </a:t>
            </a:r>
          </a:p>
          <a:p>
            <a:pPr lvl="3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Comic Sans MS" pitchFamily="66" charset="0"/>
              </a:rPr>
              <a:t>Exposure to </a:t>
            </a:r>
            <a:r>
              <a:rPr lang="en-US" b="1" dirty="0">
                <a:latin typeface="Comic Sans MS" pitchFamily="66" charset="0"/>
              </a:rPr>
              <a:t>sub lethal T causes - </a:t>
            </a:r>
          </a:p>
          <a:p>
            <a:pPr lvl="3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Comic Sans MS" pitchFamily="66" charset="0"/>
              </a:rPr>
              <a:t>increased concentration of </a:t>
            </a:r>
            <a:r>
              <a:rPr lang="en-US" b="1" dirty="0">
                <a:latin typeface="Comic Sans MS" pitchFamily="66" charset="0"/>
              </a:rPr>
              <a:t>saturated FA in the CM</a:t>
            </a:r>
          </a:p>
          <a:p>
            <a:pPr lvl="3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Comic Sans MS" pitchFamily="66" charset="0"/>
              </a:rPr>
              <a:t>Results in </a:t>
            </a:r>
            <a:r>
              <a:rPr lang="en-US" b="1" dirty="0">
                <a:latin typeface="Comic Sans MS" pitchFamily="66" charset="0"/>
              </a:rPr>
              <a:t>less fluidity </a:t>
            </a:r>
            <a:r>
              <a:rPr lang="en-US" dirty="0">
                <a:latin typeface="Comic Sans MS" pitchFamily="66" charset="0"/>
              </a:rPr>
              <a:t>of the CM, </a:t>
            </a:r>
            <a:r>
              <a:rPr lang="en-US" b="1" dirty="0">
                <a:latin typeface="Comic Sans MS" pitchFamily="66" charset="0"/>
              </a:rPr>
              <a:t>lower Aw and higher resistance to heat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Able to grow in foods stored at </a:t>
            </a:r>
            <a:r>
              <a:rPr lang="en-US" sz="2000" b="1" dirty="0">
                <a:latin typeface="Comic Sans MS" pitchFamily="66" charset="0"/>
              </a:rPr>
              <a:t>2 – 4 C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Resist drying </a:t>
            </a:r>
            <a:r>
              <a:rPr lang="en-US" sz="2000" dirty="0">
                <a:latin typeface="Comic Sans MS" pitchFamily="66" charset="0"/>
              </a:rPr>
              <a:t>– can survive on dry beans surfaces (</a:t>
            </a:r>
            <a:r>
              <a:rPr lang="en-US" sz="2000" b="1" dirty="0">
                <a:latin typeface="Comic Sans MS" pitchFamily="66" charset="0"/>
              </a:rPr>
              <a:t>chocolate</a:t>
            </a:r>
            <a:r>
              <a:rPr lang="en-US" sz="2000" dirty="0">
                <a:latin typeface="Comic Sans MS" pitchFamily="66" charset="0"/>
              </a:rPr>
              <a:t>) – when processed, the low heat used to melt the chocolate is not hi enough to eliminate the organism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pitchFamily="66" charset="0"/>
              </a:rPr>
              <a:t>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Comic Sans MS" pitchFamily="66" charset="0"/>
              </a:rPr>
              <a:t>Can grow in a wide pH range: 4.5 – 9.5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Comic Sans MS" pitchFamily="66" charset="0"/>
              </a:rPr>
              <a:t>Concerns about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>
                <a:latin typeface="Comic Sans MS" pitchFamily="66" charset="0"/>
              </a:rPr>
              <a:t>fermented foods</a:t>
            </a:r>
            <a:r>
              <a:rPr lang="en-US" sz="2000" dirty="0">
                <a:latin typeface="Comic Sans MS" pitchFamily="66" charset="0"/>
              </a:rPr>
              <a:t>, because salmonella can </a:t>
            </a:r>
            <a:r>
              <a:rPr lang="en-US" sz="2000" b="1" dirty="0">
                <a:latin typeface="Comic Sans MS" pitchFamily="66" charset="0"/>
              </a:rPr>
              <a:t>survive and contaminate </a:t>
            </a:r>
            <a:r>
              <a:rPr lang="en-US" sz="2000" dirty="0">
                <a:latin typeface="Comic Sans MS" pitchFamily="66" charset="0"/>
              </a:rPr>
              <a:t>fermented foods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Comic Sans MS" pitchFamily="66" charset="0"/>
              </a:rPr>
              <a:t>Acid Tolerance response</a:t>
            </a:r>
            <a:r>
              <a:rPr lang="en-US" sz="2000" dirty="0">
                <a:latin typeface="Comic Sans MS" pitchFamily="66" charset="0"/>
              </a:rPr>
              <a:t> is enhanced when the organism is briefly   </a:t>
            </a:r>
            <a:r>
              <a:rPr lang="en-US" sz="2000" b="1" dirty="0">
                <a:latin typeface="Comic Sans MS" pitchFamily="66" charset="0"/>
              </a:rPr>
              <a:t>pre-exposed</a:t>
            </a:r>
            <a:r>
              <a:rPr lang="en-US" sz="2000" dirty="0">
                <a:latin typeface="Comic Sans MS" pitchFamily="66" charset="0"/>
              </a:rPr>
              <a:t> to pH 5.5, result in survival at lower pH of 4.5 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Comic Sans MS" pitchFamily="66" charset="0"/>
              </a:rPr>
              <a:t>Due to synthesis of many </a:t>
            </a:r>
            <a:r>
              <a:rPr lang="en-US" sz="2000" b="1" dirty="0">
                <a:latin typeface="Comic Sans MS" pitchFamily="66" charset="0"/>
              </a:rPr>
              <a:t>pH shock proteins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Salt tolerance, infective dose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Hi salt </a:t>
            </a:r>
            <a:r>
              <a:rPr lang="en-US" sz="2000" dirty="0">
                <a:latin typeface="Comic Sans MS" pitchFamily="66" charset="0"/>
              </a:rPr>
              <a:t>– inhibits  growth and used to extend shelf life of foods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Salmonella is inhibited in the presence of 3% - 4% salt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Tolerance to salt is increased  in T range of </a:t>
            </a:r>
            <a:r>
              <a:rPr lang="en-US" sz="2000" b="1" dirty="0">
                <a:latin typeface="Comic Sans MS" pitchFamily="66" charset="0"/>
              </a:rPr>
              <a:t>10 to 30 C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Infective dosage - low</a:t>
            </a:r>
            <a:endParaRPr lang="en-US" sz="2000" b="1" dirty="0">
              <a:latin typeface="Comic Sans MS" pitchFamily="66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Cheddar cheese 1-10 </a:t>
            </a:r>
            <a:r>
              <a:rPr lang="en-US" sz="2000" dirty="0" err="1">
                <a:latin typeface="Comic Sans MS" pitchFamily="66" charset="0"/>
              </a:rPr>
              <a:t>cfu</a:t>
            </a:r>
            <a:endParaRPr lang="en-US" sz="2000" dirty="0">
              <a:latin typeface="Comic Sans MS" pitchFamily="66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chocolate 10, ice cream  28, chips with paprika 45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hamburger 10 – 100</a:t>
            </a:r>
          </a:p>
          <a:p>
            <a:pPr>
              <a:spcBef>
                <a:spcPts val="0"/>
              </a:spcBef>
            </a:pPr>
            <a:endParaRPr lang="en-US" sz="2000" b="1" dirty="0">
              <a:latin typeface="Comic Sans MS" pitchFamily="66" charset="0"/>
            </a:endParaRP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itchFamily="66" charset="0"/>
              </a:rPr>
              <a:t>Modified Atmosphere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Comic Sans MS" pitchFamily="66" charset="0"/>
              </a:rPr>
              <a:t>Salmonella can grow at </a:t>
            </a:r>
            <a:r>
              <a:rPr lang="en-US" sz="2000" b="1" dirty="0">
                <a:latin typeface="Comic Sans MS" pitchFamily="66" charset="0"/>
              </a:rPr>
              <a:t>low pH, high salt &gt;2% with increasing Temperature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Comic Sans MS" pitchFamily="66" charset="0"/>
              </a:rPr>
              <a:t>Presence of </a:t>
            </a:r>
            <a:r>
              <a:rPr lang="en-US" sz="2000" b="1" dirty="0">
                <a:latin typeface="Comic Sans MS" pitchFamily="66" charset="0"/>
              </a:rPr>
              <a:t>salt in acidified foods can reduce the antibacterial </a:t>
            </a:r>
            <a:r>
              <a:rPr lang="en-US" sz="2000" dirty="0">
                <a:latin typeface="Comic Sans MS" pitchFamily="66" charset="0"/>
              </a:rPr>
              <a:t>action of acids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latin typeface="Comic Sans MS" pitchFamily="66" charset="0"/>
              </a:rPr>
              <a:t>Salm</a:t>
            </a:r>
            <a:r>
              <a:rPr lang="en-US" sz="2000" dirty="0">
                <a:latin typeface="Comic Sans MS" pitchFamily="66" charset="0"/>
              </a:rPr>
              <a:t> can survive in </a:t>
            </a:r>
            <a:r>
              <a:rPr lang="en-US" sz="2000" b="1" dirty="0">
                <a:latin typeface="Comic Sans MS" pitchFamily="66" charset="0"/>
              </a:rPr>
              <a:t>packaged refrigerated foods under vacuum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Comic Sans MS" pitchFamily="66" charset="0"/>
              </a:rPr>
              <a:t>modified atmosphere (adopted to prolong shelf life):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latin typeface="Comic Sans MS" pitchFamily="66" charset="0"/>
              </a:rPr>
              <a:t>gas mix of 60-80% CO2 with N2 </a:t>
            </a:r>
            <a:r>
              <a:rPr lang="en-US" sz="2000" dirty="0">
                <a:latin typeface="Comic Sans MS" pitchFamily="66" charset="0"/>
              </a:rPr>
              <a:t>can </a:t>
            </a:r>
            <a:r>
              <a:rPr lang="en-US" sz="2000" b="1" dirty="0">
                <a:latin typeface="Comic Sans MS" pitchFamily="66" charset="0"/>
              </a:rPr>
              <a:t>inhibit</a:t>
            </a:r>
            <a:r>
              <a:rPr lang="en-US" sz="2000" dirty="0">
                <a:latin typeface="Comic Sans MS" pitchFamily="66" charset="0"/>
              </a:rPr>
              <a:t> the growth of aerobic spoilage organisms (Pseudomonas) and </a:t>
            </a:r>
            <a:r>
              <a:rPr lang="en-US" sz="2000" b="1" dirty="0">
                <a:latin typeface="Comic Sans MS" pitchFamily="66" charset="0"/>
              </a:rPr>
              <a:t>do not promote </a:t>
            </a:r>
            <a:r>
              <a:rPr lang="en-US" sz="2000" dirty="0">
                <a:latin typeface="Comic Sans MS" pitchFamily="66" charset="0"/>
              </a:rPr>
              <a:t>the growth of salmonella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Reservoirs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Comic Sans MS" pitchFamily="66" charset="0"/>
              </a:rPr>
              <a:t>Salmonella is a major human pathogen </a:t>
            </a:r>
            <a:r>
              <a:rPr lang="en-US" sz="2000" dirty="0">
                <a:latin typeface="Comic Sans MS" pitchFamily="66" charset="0"/>
              </a:rPr>
              <a:t>for the following reasons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Comic Sans MS" pitchFamily="66" charset="0"/>
              </a:rPr>
              <a:t>Presence in the environment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Comic Sans MS" pitchFamily="66" charset="0"/>
              </a:rPr>
              <a:t>Farming practices promote spread between animals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Comic Sans MS" pitchFamily="66" charset="0"/>
              </a:rPr>
              <a:t>Recycling of animal remains in animal feed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Comic Sans MS" pitchFamily="66" charset="0"/>
              </a:rPr>
              <a:t>Major reservoirs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Comic Sans MS" pitchFamily="66" charset="0"/>
              </a:rPr>
              <a:t>Poultry,  </a:t>
            </a:r>
            <a:r>
              <a:rPr lang="en-US" sz="2000" dirty="0">
                <a:latin typeface="Comic Sans MS" pitchFamily="66" charset="0"/>
              </a:rPr>
              <a:t>Meat, Eggs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Comic Sans MS" pitchFamily="66" charset="0"/>
              </a:rPr>
              <a:t>Less common reservoirs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Comic Sans MS" pitchFamily="66" charset="0"/>
              </a:rPr>
              <a:t>fruits and vegetables, fresh and dried </a:t>
            </a:r>
            <a:r>
              <a:rPr lang="en-US" sz="2000" dirty="0">
                <a:latin typeface="Comic Sans MS" pitchFamily="66" charset="0"/>
              </a:rPr>
              <a:t>due to lack of hygiene and not implementing the standards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Salmonellosis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Prior to the 1940s: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i="1" dirty="0">
                <a:latin typeface="Comic Sans MS" pitchFamily="66" charset="0"/>
              </a:rPr>
              <a:t>Sal. </a:t>
            </a:r>
            <a:r>
              <a:rPr lang="en-US" sz="2000" dirty="0" err="1">
                <a:latin typeface="Comic Sans MS" pitchFamily="66" charset="0"/>
              </a:rPr>
              <a:t>typhi</a:t>
            </a:r>
            <a:r>
              <a:rPr lang="en-US" sz="2000" dirty="0">
                <a:latin typeface="Comic Sans MS" pitchFamily="66" charset="0"/>
              </a:rPr>
              <a:t> and </a:t>
            </a:r>
            <a:r>
              <a:rPr lang="en-US" sz="2000" i="1" dirty="0">
                <a:latin typeface="Comic Sans MS" pitchFamily="66" charset="0"/>
              </a:rPr>
              <a:t>Sal. </a:t>
            </a:r>
            <a:r>
              <a:rPr lang="en-US" sz="2000" dirty="0" err="1">
                <a:latin typeface="Comic Sans MS" pitchFamily="66" charset="0"/>
              </a:rPr>
              <a:t>paratyphi</a:t>
            </a:r>
            <a:r>
              <a:rPr lang="en-US" sz="2000" dirty="0">
                <a:latin typeface="Comic Sans MS" pitchFamily="66" charset="0"/>
              </a:rPr>
              <a:t> were the major causes of WW </a:t>
            </a:r>
            <a:r>
              <a:rPr lang="en-US" sz="2000" b="1" dirty="0">
                <a:latin typeface="Comic Sans MS" pitchFamily="66" charset="0"/>
              </a:rPr>
              <a:t>foodborne, waterborne diseases in humans </a:t>
            </a:r>
            <a:r>
              <a:rPr lang="en-US" sz="2000" dirty="0">
                <a:latin typeface="Comic Sans MS" pitchFamily="66" charset="0"/>
              </a:rPr>
              <a:t>(typhoid fever)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pasteurization of milk and chlorination of water </a:t>
            </a:r>
            <a:r>
              <a:rPr lang="en-US" sz="2000" dirty="0">
                <a:latin typeface="Comic Sans MS" pitchFamily="66" charset="0"/>
              </a:rPr>
              <a:t>reduced the spread of typhoid and paratyphoid fever through food and water (in 3</a:t>
            </a:r>
            <a:r>
              <a:rPr lang="en-US" sz="2000" baseline="30000" dirty="0">
                <a:latin typeface="Comic Sans MS" pitchFamily="66" charset="0"/>
              </a:rPr>
              <a:t>rd</a:t>
            </a:r>
            <a:r>
              <a:rPr lang="en-US" sz="2000" dirty="0">
                <a:latin typeface="Comic Sans MS" pitchFamily="66" charset="0"/>
              </a:rPr>
              <a:t> world countries)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worldwide incidence of foodborne salmonellosis caused by other </a:t>
            </a:r>
            <a:r>
              <a:rPr lang="en-US" sz="2000" i="1" dirty="0">
                <a:latin typeface="Comic Sans MS" pitchFamily="66" charset="0"/>
              </a:rPr>
              <a:t>Salmonella </a:t>
            </a:r>
            <a:r>
              <a:rPr lang="en-US" sz="2000" dirty="0">
                <a:latin typeface="Comic Sans MS" pitchFamily="66" charset="0"/>
              </a:rPr>
              <a:t>is high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foodborne salmonellosis is the major cause of foodborne diseases caused by pathogenic bacteria </a:t>
            </a:r>
            <a:r>
              <a:rPr lang="en-US" sz="2000" b="1" dirty="0">
                <a:latin typeface="Comic Sans MS" pitchFamily="66" charset="0"/>
              </a:rPr>
              <a:t>in the number of incidents and the number of cases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i="1" dirty="0">
                <a:latin typeface="Comic Sans MS" pitchFamily="66" charset="0"/>
              </a:rPr>
              <a:t>Salmonella spp.</a:t>
            </a:r>
            <a:br>
              <a:rPr lang="en-US" sz="2800" i="1" dirty="0">
                <a:latin typeface="Comic Sans MS" pitchFamily="66" charset="0"/>
              </a:rPr>
            </a:br>
            <a:r>
              <a:rPr lang="en-US" sz="2800" dirty="0">
                <a:latin typeface="Comic Sans MS" pitchFamily="66" charset="0"/>
              </a:rPr>
              <a:t>member of the family </a:t>
            </a:r>
            <a:r>
              <a:rPr lang="en-US" sz="2800" dirty="0" err="1">
                <a:latin typeface="Comic Sans MS" pitchFamily="66" charset="0"/>
              </a:rPr>
              <a:t>Enterobacteriaceae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800" dirty="0">
                <a:latin typeface="Comic Sans MS" pitchFamily="66" charset="0"/>
              </a:rPr>
              <a:t>Gram negative facultative anaerobic rod, motile, optimal growth at 37 C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800" dirty="0">
                <a:latin typeface="Comic Sans MS" pitchFamily="66" charset="0"/>
              </a:rPr>
              <a:t>Classified into Two species: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800" b="1" i="1" dirty="0">
                <a:latin typeface="Comic Sans MS" pitchFamily="66" charset="0"/>
              </a:rPr>
              <a:t>S. </a:t>
            </a:r>
            <a:r>
              <a:rPr lang="en-US" sz="1800" b="1" i="1" dirty="0" err="1">
                <a:latin typeface="Comic Sans MS" pitchFamily="66" charset="0"/>
              </a:rPr>
              <a:t>enterica</a:t>
            </a:r>
            <a:r>
              <a:rPr lang="en-US" sz="1800" i="1" dirty="0">
                <a:latin typeface="Comic Sans MS" pitchFamily="66" charset="0"/>
              </a:rPr>
              <a:t> – 6 </a:t>
            </a:r>
            <a:r>
              <a:rPr lang="en-US" sz="1800" dirty="0">
                <a:latin typeface="Comic Sans MS" pitchFamily="66" charset="0"/>
              </a:rPr>
              <a:t>subspecies with &gt;2500 </a:t>
            </a:r>
            <a:r>
              <a:rPr lang="en-US" sz="1800" dirty="0" err="1">
                <a:latin typeface="Comic Sans MS" pitchFamily="66" charset="0"/>
              </a:rPr>
              <a:t>servars</a:t>
            </a:r>
            <a:endParaRPr lang="en-US" sz="1800" dirty="0">
              <a:latin typeface="Comic Sans MS" pitchFamily="66" charset="0"/>
            </a:endParaRP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800" i="1" dirty="0">
                <a:latin typeface="Comic Sans MS" pitchFamily="66" charset="0"/>
              </a:rPr>
              <a:t>S. </a:t>
            </a:r>
            <a:r>
              <a:rPr lang="en-US" sz="1800" i="1" dirty="0" err="1">
                <a:latin typeface="Comic Sans MS" pitchFamily="66" charset="0"/>
              </a:rPr>
              <a:t>enterica</a:t>
            </a:r>
            <a:r>
              <a:rPr lang="en-US" sz="1800" i="1" dirty="0">
                <a:latin typeface="Comic Sans MS" pitchFamily="66" charset="0"/>
              </a:rPr>
              <a:t> </a:t>
            </a:r>
            <a:r>
              <a:rPr lang="en-US" sz="1800" dirty="0">
                <a:latin typeface="Comic Sans MS" pitchFamily="66" charset="0"/>
              </a:rPr>
              <a:t>subsp. </a:t>
            </a:r>
            <a:r>
              <a:rPr lang="en-US" sz="1800" i="1" dirty="0" err="1">
                <a:latin typeface="Comic Sans MS" pitchFamily="66" charset="0"/>
              </a:rPr>
              <a:t>Enterica</a:t>
            </a:r>
            <a:r>
              <a:rPr lang="en-US" sz="1800" i="1" dirty="0">
                <a:latin typeface="Comic Sans MS" pitchFamily="66" charset="0"/>
              </a:rPr>
              <a:t> (I) is the most common in causing human disease </a:t>
            </a:r>
            <a:r>
              <a:rPr lang="en-US" sz="1800" dirty="0">
                <a:latin typeface="Comic Sans MS" pitchFamily="66" charset="0"/>
              </a:rPr>
              <a:t>(non-Typhoid Salmonella)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i="1" dirty="0">
                <a:latin typeface="Comic Sans MS" pitchFamily="66" charset="0"/>
              </a:rPr>
              <a:t>most reported </a:t>
            </a:r>
            <a:r>
              <a:rPr lang="en-US" sz="1800" i="1" dirty="0" err="1">
                <a:latin typeface="Comic Sans MS" pitchFamily="66" charset="0"/>
              </a:rPr>
              <a:t>serovars</a:t>
            </a:r>
            <a:r>
              <a:rPr lang="en-US" sz="1800" i="1" dirty="0">
                <a:latin typeface="Comic Sans MS" pitchFamily="66" charset="0"/>
              </a:rPr>
              <a:t> are: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800" b="1" i="1" dirty="0">
                <a:latin typeface="Comic Sans MS" pitchFamily="66" charset="0"/>
              </a:rPr>
              <a:t>S. </a:t>
            </a:r>
            <a:r>
              <a:rPr lang="en-US" sz="1800" b="1" i="1" dirty="0" err="1">
                <a:latin typeface="Comic Sans MS" pitchFamily="66" charset="0"/>
              </a:rPr>
              <a:t>enterica</a:t>
            </a:r>
            <a:r>
              <a:rPr lang="en-US" sz="1800" b="1" i="1" dirty="0">
                <a:latin typeface="Comic Sans MS" pitchFamily="66" charset="0"/>
              </a:rPr>
              <a:t> </a:t>
            </a:r>
            <a:r>
              <a:rPr lang="en-US" sz="1800" b="1" i="1" dirty="0" err="1">
                <a:latin typeface="Comic Sans MS" pitchFamily="66" charset="0"/>
              </a:rPr>
              <a:t>serovar</a:t>
            </a:r>
            <a:r>
              <a:rPr lang="en-US" sz="1800" b="1" i="1" dirty="0">
                <a:latin typeface="Comic Sans MS" pitchFamily="66" charset="0"/>
              </a:rPr>
              <a:t> </a:t>
            </a:r>
            <a:r>
              <a:rPr lang="en-US" sz="1800" b="1" i="1" dirty="0" err="1">
                <a:latin typeface="Comic Sans MS" pitchFamily="66" charset="0"/>
              </a:rPr>
              <a:t>Typhimurium</a:t>
            </a:r>
            <a:endParaRPr lang="en-US" sz="1800" b="1" i="1" dirty="0">
              <a:latin typeface="Comic Sans MS" pitchFamily="66" charset="0"/>
            </a:endParaRP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800" b="1" i="1" dirty="0">
                <a:latin typeface="Comic Sans MS" pitchFamily="66" charset="0"/>
              </a:rPr>
              <a:t>S. enterica serovar Enteritidis  (eggs)</a:t>
            </a:r>
            <a:endParaRPr lang="en-US" sz="1800" b="1" dirty="0">
              <a:latin typeface="Comic Sans MS" pitchFamily="66" charset="0"/>
            </a:endParaRP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800" b="1" i="1" dirty="0">
                <a:latin typeface="Comic Sans MS" pitchFamily="66" charset="0"/>
              </a:rPr>
              <a:t>Salmonella</a:t>
            </a:r>
            <a:r>
              <a:rPr lang="en-US" sz="1800" b="1" dirty="0">
                <a:latin typeface="Comic Sans MS" pitchFamily="66" charset="0"/>
              </a:rPr>
              <a:t> ser. Typhi, and ser. </a:t>
            </a:r>
            <a:r>
              <a:rPr lang="en-US" sz="1800" b="1" dirty="0" err="1">
                <a:latin typeface="Comic Sans MS" pitchFamily="66" charset="0"/>
              </a:rPr>
              <a:t>Paratyphi</a:t>
            </a:r>
            <a:r>
              <a:rPr lang="en-US" sz="1800" b="1" dirty="0">
                <a:latin typeface="Comic Sans MS" pitchFamily="66" charset="0"/>
              </a:rPr>
              <a:t>  (Typhoid Salmonella)</a:t>
            </a:r>
            <a:endParaRPr lang="en-US" sz="1800" b="1" i="1" dirty="0">
              <a:latin typeface="Comic Sans MS" pitchFamily="66" charset="0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800" b="1" i="1" dirty="0">
                <a:latin typeface="Comic Sans MS" pitchFamily="66" charset="0"/>
              </a:rPr>
              <a:t>S. </a:t>
            </a:r>
            <a:r>
              <a:rPr lang="en-US" sz="1800" b="1" i="1" dirty="0" err="1">
                <a:latin typeface="Comic Sans MS" pitchFamily="66" charset="0"/>
              </a:rPr>
              <a:t>bongori</a:t>
            </a:r>
            <a:r>
              <a:rPr lang="en-US" sz="1800" b="1" i="1" dirty="0">
                <a:latin typeface="Comic Sans MS" pitchFamily="66" charset="0"/>
              </a:rPr>
              <a:t> –environmental rare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800" b="1" i="1" dirty="0">
                <a:latin typeface="Comic Sans MS" pitchFamily="66" charset="0"/>
              </a:rPr>
              <a:t>Used to be grouped according to the Kauffman-White Schema: Somatic antigens (O) – A, B, C, D etc. and flagellar antigens (H) – 1, 2, 3, 4 etc..</a:t>
            </a:r>
          </a:p>
          <a:p>
            <a:pPr lvl="1">
              <a:lnSpc>
                <a:spcPct val="130000"/>
              </a:lnSpc>
            </a:pP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912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Habitats of Salmonella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2000" dirty="0">
                <a:latin typeface="Comic Sans MS" pitchFamily="66" charset="0"/>
              </a:rPr>
              <a:t>In the </a:t>
            </a:r>
            <a:r>
              <a:rPr lang="en-US" sz="2000" b="1" dirty="0">
                <a:latin typeface="Comic Sans MS" pitchFamily="66" charset="0"/>
              </a:rPr>
              <a:t>intestinal tracts and bloodstream </a:t>
            </a:r>
            <a:r>
              <a:rPr lang="en-US" sz="2000" dirty="0">
                <a:latin typeface="Comic Sans MS" pitchFamily="66" charset="0"/>
              </a:rPr>
              <a:t>of humans, and in intestinal tracts of animals</a:t>
            </a:r>
          </a:p>
          <a:p>
            <a:pPr>
              <a:lnSpc>
                <a:spcPct val="130000"/>
              </a:lnSpc>
            </a:pPr>
            <a:r>
              <a:rPr lang="en-US" sz="2000" dirty="0">
                <a:latin typeface="Comic Sans MS" pitchFamily="66" charset="0"/>
              </a:rPr>
              <a:t>The </a:t>
            </a:r>
            <a:r>
              <a:rPr lang="en-US" sz="2000" b="1" dirty="0">
                <a:latin typeface="Comic Sans MS" pitchFamily="66" charset="0"/>
              </a:rPr>
              <a:t>WHO</a:t>
            </a:r>
            <a:r>
              <a:rPr lang="en-US" sz="2000" dirty="0">
                <a:latin typeface="Comic Sans MS" pitchFamily="66" charset="0"/>
              </a:rPr>
              <a:t> groups Salmonella into 3 types:</a:t>
            </a:r>
          </a:p>
          <a:p>
            <a:pPr>
              <a:lnSpc>
                <a:spcPct val="130000"/>
              </a:lnSpc>
            </a:pPr>
            <a:r>
              <a:rPr lang="en-US" sz="2000" b="1" dirty="0" err="1">
                <a:latin typeface="Comic Sans MS" pitchFamily="66" charset="0"/>
              </a:rPr>
              <a:t>Typhoidal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b="1" dirty="0">
                <a:latin typeface="Comic Sans MS" pitchFamily="66" charset="0"/>
              </a:rPr>
              <a:t>enteric</a:t>
            </a:r>
            <a:r>
              <a:rPr lang="en-US" sz="2000" dirty="0">
                <a:latin typeface="Comic Sans MS" pitchFamily="66" charset="0"/>
              </a:rPr>
              <a:t>) Salmonella 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2000" b="1" dirty="0">
                <a:latin typeface="Comic Sans MS" pitchFamily="66" charset="0"/>
              </a:rPr>
              <a:t>S. </a:t>
            </a:r>
            <a:r>
              <a:rPr lang="en-US" sz="2000" b="1" dirty="0" err="1">
                <a:latin typeface="Comic Sans MS" pitchFamily="66" charset="0"/>
              </a:rPr>
              <a:t>enterica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serovar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typhi</a:t>
            </a:r>
            <a:endParaRPr lang="en-US" sz="2000" b="1" dirty="0">
              <a:latin typeface="Comic Sans MS" pitchFamily="66" charset="0"/>
            </a:endParaRPr>
          </a:p>
          <a:p>
            <a:pPr lvl="1">
              <a:lnSpc>
                <a:spcPct val="130000"/>
              </a:lnSpc>
              <a:buFontTx/>
              <a:buChar char="•"/>
            </a:pPr>
            <a:r>
              <a:rPr lang="en-US" sz="2000" dirty="0">
                <a:latin typeface="Comic Sans MS" pitchFamily="66" charset="0"/>
              </a:rPr>
              <a:t>causes typhoid and paratyphoid fever</a:t>
            </a:r>
          </a:p>
          <a:p>
            <a:pPr lvl="1">
              <a:lnSpc>
                <a:spcPct val="130000"/>
              </a:lnSpc>
              <a:buFontTx/>
              <a:buChar char="•"/>
            </a:pPr>
            <a:r>
              <a:rPr lang="en-US" sz="2000" dirty="0">
                <a:latin typeface="Comic Sans MS" pitchFamily="66" charset="0"/>
                <a:cs typeface="Arial" charset="0"/>
              </a:rPr>
              <a:t>restricted to growth in </a:t>
            </a:r>
            <a:r>
              <a:rPr lang="en-US" sz="2000" b="1" dirty="0">
                <a:latin typeface="Comic Sans MS" pitchFamily="66" charset="0"/>
                <a:cs typeface="Arial" charset="0"/>
              </a:rPr>
              <a:t>human</a:t>
            </a:r>
            <a:r>
              <a:rPr lang="en-US" sz="2000" dirty="0">
                <a:latin typeface="Comic Sans MS" pitchFamily="66" charset="0"/>
                <a:cs typeface="Arial" charset="0"/>
              </a:rPr>
              <a:t> hosts</a:t>
            </a:r>
          </a:p>
          <a:p>
            <a:pPr lvl="1">
              <a:lnSpc>
                <a:spcPct val="130000"/>
              </a:lnSpc>
              <a:buFontTx/>
              <a:buChar char="•"/>
            </a:pPr>
            <a:r>
              <a:rPr lang="en-US" sz="2000" dirty="0">
                <a:latin typeface="Comic Sans MS" pitchFamily="66" charset="0"/>
                <a:cs typeface="Arial" charset="0"/>
              </a:rPr>
              <a:t>Habitat is in </a:t>
            </a:r>
            <a:r>
              <a:rPr lang="en-US" sz="2000" b="1" dirty="0">
                <a:latin typeface="Comic Sans MS" pitchFamily="66" charset="0"/>
                <a:cs typeface="Arial" charset="0"/>
              </a:rPr>
              <a:t>intestinal tracts and bloodstream </a:t>
            </a:r>
            <a:endParaRPr lang="ar-SA" sz="2000" b="1" dirty="0">
              <a:latin typeface="Comic Sans MS" pitchFamily="66" charset="0"/>
              <a:cs typeface="Arial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859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Habitats of Salmonella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Nontyphoidal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Salmonella</a:t>
            </a:r>
          </a:p>
          <a:p>
            <a:pPr>
              <a:lnSpc>
                <a:spcPct val="12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S.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enteritidis</a:t>
            </a:r>
            <a:endParaRPr lang="en-US" sz="2000" b="1" dirty="0">
              <a:latin typeface="Comic Sans MS" charset="0"/>
              <a:ea typeface="Comic Sans MS" charset="0"/>
              <a:cs typeface="Comic Sans MS" charset="0"/>
            </a:endParaRPr>
          </a:p>
          <a:p>
            <a:pPr>
              <a:lnSpc>
                <a:spcPct val="12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S.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typhimurium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)  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gastrointestinal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tracts of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animals, mammals, reptiles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birds and insects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cause mainly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gastroenteritis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transferred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animal-to-person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through certain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food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products: fresh meat, poultry, eggs and milk 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fruits, vegetables, seafood</a:t>
            </a:r>
          </a:p>
          <a:p>
            <a:pPr lvl="1">
              <a:lnSpc>
                <a:spcPct val="12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House pets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- contamination through contact with their feces</a:t>
            </a:r>
          </a:p>
        </p:txBody>
      </p:sp>
    </p:spTree>
    <p:extLst>
      <p:ext uri="{BB962C8B-B14F-4D97-AF65-F5344CB8AC3E}">
        <p14:creationId xmlns:p14="http://schemas.microsoft.com/office/powerpoint/2010/main" val="2221360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latin typeface="Comic Sans MS" pitchFamily="66" charset="0"/>
              </a:rPr>
              <a:t>Foods associated with Salmonella outbreaks</a:t>
            </a:r>
          </a:p>
        </p:txBody>
      </p:sp>
      <p:sp>
        <p:nvSpPr>
          <p:cNvPr id="1026" name="AutoShape 2" descr="data:image/jpeg;base64,/9j/4AAQSkZJRgABAQAAAQABAAD/2wCEAAkGBxITEhUUEBQUFhQXFxUaFxUYGBgaGhoXHhUXGBgYGBUYHyggGRolGxQUITIhJikrMC4uFx8zODQsNygtMCsBCgoKDg0OGhAQGywkICQsLCwuLDQtLCwsLDQsLDQsLCwsLCwsLCwsLCwsLCwsLCwsLCwsLCwsLCwsLCwsLDQsLP/AABEIAKABOwMBIgACEQEDEQH/xAAcAAEAAQUBAQAAAAAAAAAAAAAABgIDBAUHAQj/xABGEAACAQIDBAYGBgYJBQEAAAABAgMAEQQSIQUGMVEHEyJBYXEyQlKBkaEUI2JysdEzNHOSssEkQ1NjgrPC4fCDosPS8RX/xAAaAQACAwEBAAAAAAAAAAAAAAAABAECAwUG/8QALhEAAgIBBAADBgYDAAAAAAAAAAECAxEEEiExEzJBBSJCUXGRYYGhsdHxweHw/9oADAMBAAIRAxEAPwDuNKUoAUpSgBSlKAFW551QZnZVUcSxAHxNR3f3bsmEgR4rXeQIWtcqCjNcA6X7PfXOZ8e8xzvI0h5k3t4Ad3lSt+p8LjGSyjk6Vjd88Kmis0h+wNP3msPhetJit/3P6KFR4uxb5C341DKqS1xmva4vbjbvtfvpGWstl64LbUbzEb4YxuEgXwVF/FgTWDLtzFNxnl9zsPktqvTogmURQ580URSMkntsim7ZbFvW00F/AWq+I8PndAqFjkGUZmBcxkMsLC9vrSupNrDjbjRucu5fqw4NU2OlPGSQ+bsf51LejdyZJrknspxN+9qjW1cFksVAyAKuYEEsSCc5F7gN2it/VAqS9GY7U/lF+MlX06auSf8A3APondfOO8n65if283+Y1fR1fOG8v63if283+Y1d+jtnI9peWP1Lcc2JQKytMit6LAuob7pHH3VsId4NpQsw6/EhlF2Vy7ZRpqVe+Uaju7xUk2pjGijeQK1kOCaOV2JhnKZbCCM6JpdjlLWCsOze1Y0OFWeMRdtGaOG6j6yRYestFnJtdbuZWNh2eq4ca13Z7Qr4TTxGTyWsD0mY9PTMco+2gB+MeX8Kk2zOliFtMRA6faQhx5kHKR7r1ycj3+VWZH7hRKuHyKV6u5Ph/c+ncBjEmjSWI5kdQymxFweGh1FZFaPcgW2fhP2ER+Kg1Bt6+kyRZ8mAKGNCczsuYSH7Oo7A5g6+XFeNbm8I9FTCVi4Oq0rm+xeleJrLi4jGfbj7a+ZX0l92ap9s7aUM6Z4JEkXmpBt4HkfA1Eq5R7RM65Q7RlUpSqFBSlKAFKUoAwsZtaCJssssaNa9mYA21F7Hu0Pwq7gsdFKCYXRwDYlSDY8baVAOkTAyvilMcUjjqlF1RmF876XA46ir27GyJXwU0TRlS2Iga0iWBVZIWY5XtmFlbTvtak46ibudeODoT0lcdMrVLnjg6DSo0dlTwsq4fNkLK3YyIiMZAZc0fepjFgAG1LE6nMMSbZ+MlyGRH7CRA9uMMzrLC0hUq3BhGeJHDW1NiGCYUqN4RMSs0EbOxDIZJ7tcqyk2C6WAcuBa40iNuJqSVJApSlAClKUAKUpQAqxjsbHChkmdUQcWY2H/AN8K0O9++MGBWx7c5HZiB/7nPqr8z3Vxfb23sRjHz4h729FBoi/dX+fHxrGy5R4XY1RpZWcvhE93g6VbNlwMYIB1klBsdfVQEGx5kjyqVbo75wY0ZR9XOB2oifiUPrD5jvFcFqqNypDKSGBuGBIIPcQRwNLq+SeWPS0VbjhcP5naelqO+BB9mZD8mH865DBOyG6n3dx86lkG+H0zDHB49wjEqUxNrjMpuBKo4A8Mw56jvqObW2TLhnyTLa4urA3R19pHGjDh8dbVaxqfJzp1SreJGwwmOV9ODcvyrKqMVsMJtIjR9Rz7/fzpKyj1iVySKDaUitmBUnqxHqqsMlgLWItwAF/OqPpjZ84CK1iOyqqBcEEgKAAbE61io4IuDcc6qpfcwMiXGOyBCRlFu4AmwstyNTYEgXqX9GY1n/6f+uoRU56NBpP5x/66Y0nNy/70Il0Tevm/eL9bxP7eb/MavpCvm/eL9bxP7eb/ADGr0FHbOR7S8sfqa+lKtyP3CmWzkpZPJH7hVtFJIABJJAAGpJOgAA4mgHKtzk+ijKP1kizH+xBFig/viNCfUGg7ROWqTkx/SaWV09kfzZJd497mGDgwEBy5IYkxDgjVhGA8SkeqDcEjjw4XvCaCqomAYEqGAIJU3sdeBsQbHwIreEFBYR7CutVx2ooLDnWTs/aMsDiSCRo39pTa45EcGHgbipBisRN9IEsKsp+iYRnMKqHRGggzGEepqQLjgDyvWfJirYmWIKw68JIb2WythSG+lJ9gOZSB6wPPSHP8CHPjokO6nScr2jx4CNwEy+gfvr6nmNPKujo4IBUggi4I1BHcQeVfP28mDGVJkb6u0SIhUjLG0Rkjs1+2SoJY2FmY8b3rN3L31lwTBHvJhydU70+1Hfh93gfDjS86FJbofYXs06kt0Psd2pWNs7HxzxrLCwdGFww/5ofCsmkxIUpSgCN7xb7YTBSiLEFw5QOMqFhlJYDUeKmr+xN7MLionmiYiNHCMXUr2jlsLHjfMo99QrpO3PxmLxay4aMMghRCS6L2g8hIsx5MKzdx90cVDg54ZwI3eeKRe3xCGJvSjN1J6si41HGsVOe9rHA7KqlUqSfvfLP+DoGHxCuMyG456j8au1EtobGmZ4rJmsYu2XaTqws4kcpJI2cMy6HQjsqPCsbAbtzGxKJEUaIi6i5KquaQqCyliQbnQ8mHFtRPBNqUpUkClKUAKUpQAqIb/b5Lgk6uKzYhx2RxCL7bD8B3+QrdbzbaTB4d5n1sLKvtOfRX48eQBPdXz5j8bJNI8srZnc3Y+PIcgBYAdwArC63asLsc0mn8R7pdIt4id5GZ5GLOxuzE3JPMmrRNXIXCsCyhgDcqbgHwJUg28jUyEoE+JlsyZcLhjeBFzoWSAXiU9lRxBPcDSaWTqylt4wQm4r29TfEYhOvngsyiUZy1lUCNsKmZ51t2WSzSWHrseF71pN5sJYiUMMl0jEdiOrXqUkjQHg/YdbketfnepcMFY25eMGjrd7F3haJOonQT4UnWJjqp9qJ+KN5afjWkpVU2ui84RmsSJPtHYAMZxGBcz4cekLfWxeEqDu+0NPdrWhqrZe0psPIJIHKOO8cCOTDgw8DUnjiw20f0OTDY08YuEMx/uz6jn2fx1NapqX1OXfpZQ5jyiN4fEMhup8x3GtzhMar+Dcvy51p8ZhJInMcqMjrxVhYj8x4jQ1ZBrOypS+orkk9Tvo0HZn+8n4N+dcvwm07aSa/a/OuodGJBjmI17a6/4f8Aeq6atxuWQl0TWvm7eE3xWI/bzf5jV9I18z7dmBxExXvllPuztXco7ZyfaSzGK/Ew5H7hVmlb/DwDCKskgBxLAGKMi4iUi4lkB9c8UU8PSPcDty2K6bTStmoQKI4/ogu360RdR/YKeDH++I4D1Br6RGXWV6zEkkkkkkknUknUkk8TevKZjFRR67TaeFENsf7FKUqwwXY8S6sGV3DAABgxBAAsAGBuABpblVPXNcnM12vmNzcg8bnvv41bvXmcVHBHBeeZiFVmYqt8qkkhb8coOg91W6o6wU6yo3IjciV7ib2NgpbOScO5+sX2Tw6xRzHeO8eQru0UgZQykFSAQRwIIuCDyr5d6yu89Fuf/wDNhLknWTLfuXrGAHlpSmpjHzIS1MY+ZEspSlKChoNvb1R4WQRujsSoa62tYkjvP2ar2ZvNFNE0uV1VXVLEZiWYqqgBb3uXUVrN7d15sTMJI2jACBe0WBuGY9wOnaFXdhbrvHh3hnZe1LFJ2LnRHR7G4HEpb30hCeoeocWvc5L4jg30G04msM4VixUI/YbMACQFaxJsQfIg1Vh9oxOxVHVjpwIIPHQHgT2W4cLVg4nYCFgYyEXsZlCg3ySiUEG/ZYsNTrceIBFOz93kikSVWOZIkh4aFFW3DuJbKbjlanipuqUpUkClKUAKUpQBx7pg2wZMSmHU9mFQzD+8YX18ky/vmoBWy3mxJkxmJc980tvIOVUe5QB7q1tc2ct0mzv0w2QSFX4sZIrZ0kdXAsGDENa1rZgb2sALeFWKVQ1wXDO92OZrvcMbm7AkE5j33IB15V7LiHYKHdmCiygsSFHJQeA8qtUoIwhShNUlxzqUmwcku2VUq2ZRXnXeFW8OT9DN3QXqTDZ+8sc6LBtQF0GkeJX9NF5n1187nz7sbbu7smHAkBWXDv6E6aoQeAPst4H41FjKa6P0MSl5MTDIc0RjBMZ1S+axOU6XII863jCT4ZztQq370P8ARCK6z0Oj+jTH+/P+XH+da3e7o5IvLgRccTATqP2ZPH7p93Ktt0QoRhZQQQfpDXB0IIjjFiO41aEXGfIm+idV8vbS/TS/tH/iNfUNcj3H3E6+d8Ti1+pEjmOM/wBYc5szD2PD1vLi7W0stiOrrlY4xRGMJslsJhkx2IjuXYLho2GmbKzddIp4qAvZXvNidOOhnxTOxdyWZiSzE6kniSa6103D+i4f9v8A+KSuPU1VLjJ1dHVGqvESvrK8zmqaVpuY1uZ7mNeVcTDufRVj5A1kJsuY+offYfjWcrIrtr7kcmHStomwpTxyj3/kKvpu8fWkHuH5msZaulfEGDSUqRpu/H3s5+A/lWQmxoR6t/Mmspe0Kl1lk4Ima+jdz4hFgMKrEC0MZN9NSoY/MmuTR4KMcEQe4VkNrx1pa3XqXCRnZVv4ydtpWk3P2iZsMpY3ZOwx52tY+9SPfet3WsZbllCMlh4ITvpv22BnWIQiS8avmL5eLOtrZT7PzrI3b31GIw0k8kWQJIkeVWBuXKKDdsoAu4491WN89xDjp1mE4jtGqZerzcGZr3zD2vlWTu1uYMNh5IHmL55UkDKoUqUKMujFge1GONavZs47E4eP4z3eX8v7NzhduQuFN8t2K2NjqHyashK2LaA31OnHSvRtuIvGiXcyMQLA2ACF8xJt2SBoRx7r1jHdiEuHYszXuxIjOazZh6nYsb+hl41d2Zu/FBlyX7J7OiDTIUAOVRmsCdTc+NZDnBtqUpUkClKUAKUpQB817cXLiZ1PETTA+6RhWAZBW/6SsL1e0sQLaMUceOaNST+9mqM0n4KydVaqWFhF4y1SZat0qVXEq75v1KzIapLHnXlKsopehRzk+2KV4SO+szCbMnl/RQyv91Gb5gVYoYlKk2D3A2lJww7KObsi/Im/yrbxdFmIAviMRhoR5lvxCj51OGRuRAq6D0KP/TZRzw7H4SR/nVxNydmR/p8eznvESj+QetrsXGbKwLmTCR4h5CpTOzeqSrEWJAGqLrlvpVPFhF8yRp4Fs1iMX9v5OoVSkYFyABc3NhxNgLnmbAfCuf4npFf+rgUeLMT8gB+Nb7dLecYoFJLLMNSo4MvNb/MVMNTXOW1Mzs0N9cN8lwSSvAK9pTAmQrpT2HPi8PEuHUMUlztdgtlEbgnXxIrluB2XA63GY8wTw+Fq79tL9DJ9x/4TXzphJyhBX4cxWGotnFJReBvTvKwbtNmQjhGvv1/GshIVHBQPIAVThsQHW6+8cjV6kZTk+2xoUpSqAKUrygD2lZT7OlCZyvZsDxW4B9ElL5gDca27xVUmyplIBUakj0lsCBdgxB7JA1INqna/kRuRh0q9LhHUMWFgpUE3HEi4tz0F9O6rFRgCZdG+ItJLHzVW+Bsf4hU8rnPR3+st+yb+NK6NXR079wRv85zjpE33xWCxSxYcRZTEjnOrMbl5FOoYaWQVsujzejE42Gd5VjLxsAiqCgJyXAJJa2vfVze/cGPHTiZpnjIjVMqqpFgzNe5++fhWfubuouz0kVJGk6xgxLAC1hbup+Uq/Dwuy8pVeFheYvSbyxizZT1eVSW1vmaN5MmUD0gqAkG3pCrg3khzrGcwcnKVIF1JcoMwB1uynVb8zYVYz4AtJCerBWRiwLAXlePM9tbk5JBfuGYDyuztg0mGZgsjNxDkBm+sezgGxt1ch7WgPnSwuXMbvBBEWVycynKRbv8Aq7akgAEzRi5IGvgatNvRhwAxz5Nbvl7IYRtIUOvHKhOmmo11rK+hYaa8oCvnCgyKx4I5ZbMp0Kt3jW48K1MuDwTusjTxmMXUKZAQzdWYzdi3aOWXibtqNbaUAZabzRm5CPlVblrpo3WZMl82XvBve1u+rUe9cbBiqNlzKI2OiuTDHNa/ENldja1uwddavJBg3dkDZmiALHrXJXtk9p818waNuJuNRwNeYTA4C14zGR4SEr2VRL2zWuF6tc3GzAd+oBSN7MMRcZiMygEAWIYOVa97AERtobNwFrsL76tBhsPgZ1CIysrgkIJH1QZ0ICZtI+04yjs6nSt3DEFFgSdWOpvxYtbXuF7AdwsKAZxrpsw2XFxSd0kNvejtf5SLUKwmysRL+ihlf7sbEfEC1fTMmHRiGZVJW9iQCRfjYnhwHwqJb97cxGGaJYGCq6t6oJuCOF/BhWVrUE5Ma06lbJVx7OX4Po+2lJww5Qc3ZF+V7/KtxD0VYgC+IxGHiHfqzfjlHzqrE7fxT+nPL7my/JbVrnYk3YknmdT8TST1sfSJ1I+zJvzSS+i/k26bj7Mj/T49nI4iIL/IOayEwuw4vRgmmPNi1vgWA+VR+lZPWz9Ekbx9mVLzNv8AQlEe8+Hi/VcBh4+RIW//AGqPxq3iN+MY3osiD7KD/Veo3SsnqbX8X+BiOh08eor8+f3NhiduYqT055T4ZiB8FsKwGNzc6nmda8pWLk32MRhGPlWBSlKgsKu4bENGyvGSrKbgjuNWqUENZ4Z17dbeBcVHrYSrbOn+ofZPyreVw7Z2OkhkWSI2ZfgR3gjvBrr27+2kxUQdNGGjp3q35cjXY0up8RbZd/uea1+h8F74eV/oZmOhLxug0LIyg+JBH86+dtoYCSCRoplKuhsR+BB7weINfSFRvfXdVMbHcWWdAerfn9hvsn5ceYO11e5ZQnVZteGcQwuIKNce8cxUhw84dbr/APPA1HsXhnido5FKupsyniD/AM769wmJKG49450g0OpklpVuCYOLrw/5oauVQsK8Ne0oA3UWSJFZZI3Y9WZO12soZW6pV9wufCw0404nECJXySI7PNnFtRkyyKc4I0LCS1vA1p6VfeU2m+nmhdWV2UlAdb2uxjN2jA0btLGgHsqOZNaCva8qJSySlgl/Rul5ZjyRR+8x/wDQ1P6hPRdHeKaXueXKp5qijX953qbV0KFitCNzzNlJcDiRXoYHhXOekQf0pf2S/wAb1lboo5wkwjzX66PNk0YpePrApGubJn4a8tahXZnswS6sQ3ZJNitgI7yuXYGRZAeGmdIEuPL6Mp95qwd2gSWaUlmJLdlbG4nBGU6WtiGGt/RF76312MjxF2+jnELEQ4QEOTnyLqQ/aVbg2vbUN3EXuti8eJMtiVBcKxT0wHlF2ypYHIIyNVBvwPAbGRutm7PaJMnWFl7XO4JN+ySTYDkb1rsPusqq4aV2LpIhJ42aOOMnW5vaIHU8Se6wFe1Vm6iD651frMOHIVbnNKgIItoBci3xvW9FAGpw+wwvWAyMQ8fVAWUZUvIRrxY/WnU8h4k2pt3FLllkZbizCym65YBYcj/Rk1+03gRvKVJGTTYLYXVyJIJG7IIsABmHbsHt6QAfle6ixAuDuaUoAVB+lWH6mGT2ZCp8mU3+aCpxWg37wnWYGYDioDj/AAkMfkDWdsd0GjbTz2Wxl+JySlWMNJ3H3VfrgyjteD18JqccoUpSqlxSlKAFKriiZiFQFmPAAEk+QFXEwUpYoI3LL6ShWJHmLXFThkOSXZYpVzqHy58rZAbFrHLflfheqZIypswIPI6Hhfh5GowGUU0pSgkVn7F2rJhpRJGfBl7mXvB/PurApUptPKKyipJxl0ztuyNpx4iISRHQ8R3qe9T41m1xvdzbj4WTMuqGwdOY5jkw7jXXcDjEmRZIjmVhcH+R5HwrtabUK1c9nl9bo3p5ceV9fwRnfvdBcYnWRWXEIOyeAcewx/A93lXF5omRirgqykhlOhBGhBFfStQrpA3OGKUzQADEKNR/aKO4/bHcfce603VZ95GNVuOGcjweKMZuOHeOf+9SCGUMAV4VGWUgkEEEEgg6EEcQR3Gr+CxZjPMHiP8AnfSTQ2mSOlURSBgCpuDVdULClK8oAVrtrYzKMi8Tx8B+dVbQ2gF7K6t+H+9e7m7JOKxkaHVQc8n3FNzfzNl/xVeMcsrKWFk7Fubs7qMFBGRZsgZh9pu2w9xa3urdUpXUSwsHNby8lJQHiBXoUDhXtKkgUpSgBSlKAFKUoAUpSgBVE0QZSrahgQR4EWNV0oA+ftoYNoZXib0kYr8DofeLH31VDNfQ8a6J0k7tmRfpMIu6D6xR6yD1vNfw8q5hXLvp5wzv6XU5W5fmjYUrHixHtfGsgGkZRcezrQsjNcClKVUuZ+xcNJJIUibJdWzt9jTNpxJOgsONbpleTrIyky2+j5croJSqK6KZLkArqSSD2Dl4iosRXlhWkZ4WDGdTk85/T/ZJptoI0mIOVWiRpDmubMpmWRUtwOeVVN/ZzVrt4MIEe+ZmZzISWtc2cgSC3qvxH4mtXQCiVm5ckQp2NNMUpSszcUpSgBW+3T3ibCvZrmFj215H218eY7x7q0NKtCbg90TOyuNkXGS4Z3aCZXUMhDKwBBHAjnVyuW7mbzfR26qY/UseP9mT3j7J7x7+d+oqwIuNQeBruUXK2OV2eV1ellp54fXoyBdIe5fXA4nCr9cBd0H9YOY+2Pn52rktfTFc36Rty82bFYVe1xljHrc3Ue1zHfx43vS6r4kRTb8LOcYHFmM81PEfzHjW/jkDAEag1F6v4fFugIU8f+XFJtDSZIJZVUXYgCtTjNqE6JoOff8A7VgSSFjdiSfGqaEgyK7P0abvHDYfrZBaWaxIPFU9RfA6knzA7qiPRzugZ3GInX6lTdFP9YwPL2AfidOddfpuiv4mK32fChSlKaFhSlKAFKUoAUpSgBSlKAFKUoAUpSgBXK9+90DCWxGHX6o6ug/qz3kD2Pw8uHVK8YX0PCqTgprDNarXXLKPnaqkcjhXQd7twiLy4IXHFoeXjH/6/DlXPWUgkEEEaEHQg8iO41z51uPDOxVcprdFmSmIHfpV1WB4VgUpeVKfQ7HUyXfJsKVhrMw76uDE8xWbpkjZamD74MilWRiB41UJ151TZL5Gitg/UuUqjrV5061edG1/Itvj80V0q2Z151ScQPGjZL5FXbBepepWOcTyFW2mY99XVMjN6mC6MtmA410Pow2o8iSxMbpFkyk8Rmz9n7vY91+XDltdE6IRriv+h/5fzpvS17bE8nO192+lrHy/c6NSlK6hwDlvSLuXkzYrCr2dTLGPV5uo9nmO7jwvbnNfTBFQHaPRjDJOXSUxRNqYlUGx78rE2UeFjalbacvMRmu7CxI5MqkkAC5OgA4k8gK6Duf0du5EuOBVOIh4M33/AGR4cfLvnewt1cJhNYYxn/tG7T/E8PIWrd1MNPjmRE788RKY0CgBQAAAAALAAcAB3CqqUpkXFKUoAUpSgBSlKAFKUoAUpSgBSlKAFKUoAUpSgBWj2/urhsXrIuWTukTRvf3MPP5VvKVDSawy0ZOLyjkO19wMXFcxATJzXRreKH+RNReeFkbLIrIw4qwKn4HWvoarGLwccq5ZUR15MoYfA0vLTL0HIa2S8yyfPlK7Bj+j/BSaqrxHmjG37rXA9wFR/GdGL69TiFPIOpHxZSfwrF0TQzHV1P8AA5/SpRitwcenBEk+46/68ta2fdnGp6WGm/wqX/gvWbhJdo2VsH00amlZbbLxA4wTDzjcfyqj6DL/AGcn7jflUYZfcjHpWYmysQfRgnPlE5/AVmYfdbGv6OGl/wAQCfxkVO1v0Ic4rtmnpUtwnR5jX9Pqo+eZ7n4ICD8a3+z+jOIazzO/ggCDyJNyfdarqmb9DGWpqj6nNALkAak8BzPhXUujHZM8KTNNGUEnV5Q2hIGe5K8V9Icakuytg4bD/oIlU+1xb99rn51sqYro2vLYlfq98dqXApSlMCYpSlAClKUAKUpQApSlAClKUAKUpQApSlAClKUAKUpQ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 descr="C:\Users\pc\Desktop\sal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133600"/>
            <a:ext cx="7650956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charset="0"/>
                <a:ea typeface="Comic Sans MS" charset="0"/>
                <a:cs typeface="Comic Sans MS" charset="0"/>
              </a:rPr>
              <a:t>characteristics of foodborne infections</a:t>
            </a:r>
            <a:br>
              <a:rPr lang="en-US" sz="2800" dirty="0">
                <a:latin typeface="Comic Sans MS" charset="0"/>
                <a:ea typeface="Comic Sans MS" charset="0"/>
                <a:cs typeface="Comic Sans MS" charset="0"/>
              </a:rPr>
            </a:b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1. Live cells have to be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consumed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through food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2. Surviving cells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penetrate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the mucus membrane,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multiply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and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produce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toxins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and other virulence factors.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3. Dose that cause infection vary greatly.  Consumption of ~10 cells (E. coli O157:H7,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shigella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) to ~ </a:t>
            </a:r>
            <a:r>
              <a:rPr lang="en-US" sz="2000" u="sng" dirty="0">
                <a:latin typeface="Comic Sans MS" charset="0"/>
                <a:ea typeface="Comic Sans MS" charset="0"/>
                <a:cs typeface="Comic Sans MS" charset="0"/>
              </a:rPr>
              <a:t>&gt;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10</a:t>
            </a:r>
            <a:r>
              <a:rPr lang="en-US" sz="2000" baseline="30000" dirty="0">
                <a:latin typeface="Comic Sans MS" charset="0"/>
                <a:ea typeface="Comic Sans MS" charset="0"/>
                <a:cs typeface="Comic Sans MS" charset="0"/>
              </a:rPr>
              <a:t>5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cells (in less virulent spp. (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Yer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.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enterocolitica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)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4. Symptoms generally occur after 24 hours,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5.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Enteric symptoms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are local and result from enteric infection and the effect of toxins.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Symptoms include: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 abdominal pain, diarrhea (sometimes with blood), nausea, vomiting, and fever.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6. symptoms result when the pathogens or their toxins pass through the intestine and invade/affect other internal organs and tissues.</a:t>
            </a:r>
          </a:p>
        </p:txBody>
      </p:sp>
    </p:spTree>
    <p:extLst>
      <p:ext uri="{BB962C8B-B14F-4D97-AF65-F5344CB8AC3E}">
        <p14:creationId xmlns:p14="http://schemas.microsoft.com/office/powerpoint/2010/main" val="1344202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Virulence and infectivity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Sequence of steps: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Ingestion of </a:t>
            </a: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Salmonella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spp., survival the low stomach pH, adherence to small intestine epithelial cells, overcome defense mechanisms, initiate infection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virulence factors: Enable Salmonella to cause acute and chronic disease in humans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length and structure of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O side chains of lipopolysaccharide. 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resistance to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action of complement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is related to the length of the O side chain. 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presence and type of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fimbriae -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related to the ability to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attachment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expression of genes (on pathogenicity islands SPI, SP-1,SP-2) responsible for invasion into cells</a:t>
            </a:r>
          </a:p>
          <a:p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09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Virulence and infectivity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Production of toxins – 2 toxins both heat labile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enterotoxin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cause loss of intestinal fluids, diarrhea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cytotoxin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cause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damage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to intestinal mucosal surface and results in enteric symptoms and inflammation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Intracellular survival in phagocytes-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associated with presence of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plasmids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which also cause spread from small intestine to spleen and liver. 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Multiple antibiotic resistant strains of </a:t>
            </a:r>
            <a:r>
              <a:rPr lang="en-US" sz="2000" b="1" i="1" dirty="0">
                <a:latin typeface="Comic Sans MS" charset="0"/>
                <a:ea typeface="Comic Sans MS" charset="0"/>
                <a:cs typeface="Comic Sans MS" charset="0"/>
              </a:rPr>
              <a:t>Salmonella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have emerged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800" dirty="0">
                <a:latin typeface="Comic Sans MS" charset="0"/>
                <a:ea typeface="Comic Sans MS" charset="0"/>
                <a:cs typeface="Comic Sans MS" charset="0"/>
              </a:rPr>
              <a:t>Example: </a:t>
            </a:r>
            <a:r>
              <a:rPr lang="en-US" sz="1800" i="1" dirty="0">
                <a:latin typeface="Comic Sans MS" charset="0"/>
                <a:ea typeface="Comic Sans MS" charset="0"/>
                <a:cs typeface="Comic Sans MS" charset="0"/>
              </a:rPr>
              <a:t>S</a:t>
            </a:r>
            <a:r>
              <a:rPr lang="en-US" sz="1800" dirty="0">
                <a:latin typeface="Comic Sans MS" charset="0"/>
                <a:ea typeface="Comic Sans MS" charset="0"/>
                <a:cs typeface="Comic Sans MS" charset="0"/>
              </a:rPr>
              <a:t>. </a:t>
            </a:r>
            <a:r>
              <a:rPr lang="en-US" sz="1800" dirty="0" err="1">
                <a:latin typeface="Comic Sans MS" charset="0"/>
                <a:ea typeface="Comic Sans MS" charset="0"/>
                <a:cs typeface="Comic Sans MS" charset="0"/>
              </a:rPr>
              <a:t>Typhimurium</a:t>
            </a:r>
            <a:r>
              <a:rPr lang="en-US" sz="1800" dirty="0">
                <a:latin typeface="Comic Sans MS" charset="0"/>
                <a:ea typeface="Comic Sans MS" charset="0"/>
                <a:cs typeface="Comic Sans MS" charset="0"/>
              </a:rPr>
              <a:t> definitive phage type 104 (DT104)</a:t>
            </a:r>
          </a:p>
          <a:p>
            <a:pPr lvl="2">
              <a:lnSpc>
                <a:spcPct val="125000"/>
              </a:lnSpc>
              <a:spcBef>
                <a:spcPts val="0"/>
              </a:spcBef>
            </a:pPr>
            <a:r>
              <a:rPr lang="en-US" sz="1800" dirty="0">
                <a:latin typeface="Comic Sans MS" charset="0"/>
                <a:ea typeface="Comic Sans MS" charset="0"/>
                <a:cs typeface="Comic Sans MS" charset="0"/>
              </a:rPr>
              <a:t>Multi-resistant </a:t>
            </a:r>
            <a:r>
              <a:rPr lang="en-US" sz="1800" i="1" dirty="0">
                <a:latin typeface="Comic Sans MS" charset="0"/>
                <a:ea typeface="Comic Sans MS" charset="0"/>
                <a:cs typeface="Comic Sans MS" charset="0"/>
              </a:rPr>
              <a:t>S</a:t>
            </a:r>
            <a:r>
              <a:rPr lang="en-US" sz="1800" dirty="0">
                <a:latin typeface="Comic Sans MS" charset="0"/>
                <a:ea typeface="Comic Sans MS" charset="0"/>
                <a:cs typeface="Comic Sans MS" charset="0"/>
              </a:rPr>
              <a:t>. </a:t>
            </a:r>
            <a:r>
              <a:rPr lang="en-US" sz="1800" dirty="0" err="1">
                <a:latin typeface="Comic Sans MS" charset="0"/>
                <a:ea typeface="Comic Sans MS" charset="0"/>
                <a:cs typeface="Comic Sans MS" charset="0"/>
              </a:rPr>
              <a:t>Typhimurium</a:t>
            </a:r>
            <a:r>
              <a:rPr lang="en-US" sz="1800" dirty="0">
                <a:latin typeface="Comic Sans MS" charset="0"/>
                <a:ea typeface="Comic Sans MS" charset="0"/>
                <a:cs typeface="Comic Sans MS" charset="0"/>
              </a:rPr>
              <a:t> DT104 infects both humans and animals (cattle and sheep)</a:t>
            </a:r>
          </a:p>
          <a:p>
            <a:pPr lvl="2">
              <a:lnSpc>
                <a:spcPct val="125000"/>
              </a:lnSpc>
              <a:spcBef>
                <a:spcPts val="0"/>
              </a:spcBef>
            </a:pPr>
            <a:r>
              <a:rPr lang="en-US" sz="1800" dirty="0">
                <a:latin typeface="Comic Sans MS" charset="0"/>
                <a:ea typeface="Comic Sans MS" charset="0"/>
                <a:cs typeface="Comic Sans MS" charset="0"/>
              </a:rPr>
              <a:t>it is a significant health problem in Europe, North America, Middle East, South Africa and South-East Asia. </a:t>
            </a:r>
          </a:p>
          <a:p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671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3716</TotalTime>
  <Words>1870</Words>
  <Application>Microsoft Macintosh PowerPoint</Application>
  <PresentationFormat>On-screen Show (4:3)</PresentationFormat>
  <Paragraphs>237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Comic Sans MS</vt:lpstr>
      <vt:lpstr>Tahoma</vt:lpstr>
      <vt:lpstr>Office Theme</vt:lpstr>
      <vt:lpstr>Foodborne Infections</vt:lpstr>
      <vt:lpstr>Taxonomy</vt:lpstr>
      <vt:lpstr>Salmonella spp. member of the family Enterobacteriaceae</vt:lpstr>
      <vt:lpstr>Habitats of Salmonella</vt:lpstr>
      <vt:lpstr>Habitats of Salmonella</vt:lpstr>
      <vt:lpstr>Foods associated with Salmonella outbreaks</vt:lpstr>
      <vt:lpstr>characteristics of foodborne infections </vt:lpstr>
      <vt:lpstr>Virulence and infectivity </vt:lpstr>
      <vt:lpstr>Virulence and infectivity </vt:lpstr>
      <vt:lpstr>PowerPoint Presentation</vt:lpstr>
      <vt:lpstr>Clinical Signs- Gastroenteritis</vt:lpstr>
      <vt:lpstr>Transmission </vt:lpstr>
      <vt:lpstr>Selected major outbreaks associated with Salmonella spp. (&gt;50 cases and/or ≥1 fatality) </vt:lpstr>
      <vt:lpstr>Salmonella sp.</vt:lpstr>
      <vt:lpstr>Diagnosis</vt:lpstr>
      <vt:lpstr>Treatment in Humans</vt:lpstr>
      <vt:lpstr>Identification</vt:lpstr>
      <vt:lpstr>Serological confirmation</vt:lpstr>
      <vt:lpstr>Identification</vt:lpstr>
      <vt:lpstr>Salmonella on differential media</vt:lpstr>
      <vt:lpstr>Identification – PCR:</vt:lpstr>
      <vt:lpstr>Temperature</vt:lpstr>
      <vt:lpstr>pH</vt:lpstr>
      <vt:lpstr>Salt tolerance, infective dose</vt:lpstr>
      <vt:lpstr>Modified Atmosphere</vt:lpstr>
      <vt:lpstr>Reservoirs</vt:lpstr>
      <vt:lpstr>Salmonellosis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Microbiology</dc:title>
  <dc:creator>home</dc:creator>
  <cp:lastModifiedBy>Mohammad A Farraj</cp:lastModifiedBy>
  <cp:revision>371</cp:revision>
  <dcterms:created xsi:type="dcterms:W3CDTF">2005-08-09T20:41:04Z</dcterms:created>
  <dcterms:modified xsi:type="dcterms:W3CDTF">2021-01-22T07:06:06Z</dcterms:modified>
</cp:coreProperties>
</file>