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embeddedFontLst>
    <p:embeddedFont>
      <p:font typeface="Tahoma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4" roundtripDataSignature="AMtx7mjLKy8aNWDXaH3ZdG6FdFNnf7m7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Tahoma-regular.fnt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Tahom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i="1" lang="en-US"/>
              <a:t>Clostridium perfringens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400"/>
              <a:buNone/>
            </a:pPr>
            <a:r>
              <a:rPr lang="en-US" sz="4400">
                <a:latin typeface="Comic Sans MS"/>
                <a:ea typeface="Comic Sans MS"/>
                <a:cs typeface="Comic Sans MS"/>
                <a:sym typeface="Comic Sans MS"/>
              </a:rPr>
              <a:t>Toxicoinfection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544" y="260648"/>
            <a:ext cx="2500330" cy="204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72184" y="280132"/>
            <a:ext cx="2286016" cy="20262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Reservoirs for Type A</a:t>
            </a:r>
            <a:endParaRPr/>
          </a:p>
        </p:txBody>
      </p:sp>
      <p:sp>
        <p:nvSpPr>
          <p:cNvPr id="147" name="Google Shape;14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Present in natural environment-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soil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~ 10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– 10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cfu/g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Present in ~50%: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raw or frozen meat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Dust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Intestinal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tract of humans, human feces contain 10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– 10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cfu/g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&lt; 5% of all isolates harbor the C. perfringens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enterotoxin gene (</a:t>
            </a:r>
            <a:r>
              <a:rPr b="1" i="1" lang="en-US" sz="2000">
                <a:latin typeface="Comic Sans MS"/>
                <a:ea typeface="Comic Sans MS"/>
                <a:cs typeface="Comic Sans MS"/>
                <a:sym typeface="Comic Sans MS"/>
              </a:rPr>
              <a:t>cpe gene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CPE gene can be located on the chromosome or a plasmid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Only C. perfringenes CPE gene positive cause foodborne illness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Enterotoxin (heat labile)</a:t>
            </a:r>
            <a:b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Evidence it is involved in foodborne illness</a:t>
            </a:r>
            <a:endParaRPr/>
          </a:p>
        </p:txBody>
      </p:sp>
      <p:sp>
        <p:nvSpPr>
          <p:cNvPr id="153" name="Google Shape;153;p11"/>
          <p:cNvSpPr txBox="1"/>
          <p:nvPr>
            <p:ph idx="1" type="body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Cpe toxin –induces fluid and electrolytes loss from the intestinal tract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Epidemiological evidence: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Type A is associated with foodborne illness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Presence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toxin in the victim’s feces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has strong association with the illness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Toxin cause serious intestinal effects in experimental animals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Toxin induced symptoms in human volunteers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Effects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toxin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in experimental animals can be neutralized by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antitoxin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C. Perfringens type A</a:t>
            </a:r>
            <a:b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outbreaks</a:t>
            </a:r>
            <a:endParaRPr/>
          </a:p>
        </p:txBody>
      </p:sp>
      <p:sp>
        <p:nvSpPr>
          <p:cNvPr id="159" name="Google Shape;159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Specific characteristics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Outbreaks occur when food is prepared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 advance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by heating and then kept warm for several hours before serving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majority of cases were associated with feeding many people within a short period of time in cafeterias, restaurants, schools, and banquets</a:t>
            </a:r>
            <a:endParaRPr/>
          </a:p>
          <a:p>
            <a:pPr indent="-342900" lvl="0" marL="342900" rtl="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disease produces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mild symptoms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that’s why many incidents are not reported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Outbreaks</a:t>
            </a:r>
            <a:endParaRPr/>
          </a:p>
        </p:txBody>
      </p:sp>
      <p:sp>
        <p:nvSpPr>
          <p:cNvPr id="165" name="Google Shape;165;p13"/>
          <p:cNvSpPr txBox="1"/>
          <p:nvPr>
            <p:ph idx="1" type="body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1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st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outbreaks (OH)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- From corned beef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Boiled 3 hrs, cooled to RT, then refrigerated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4 days later – warmed to 48 C and served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Sandwiches were left at RT from morning till afternoon then eaten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nd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outbreak (va)-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Precooked/frozen corned beef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Thawed  and cooked in 5 kg pieces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Stored in the fridge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Reheated under a heat lamp for 90 minutes  before serving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When tested – it contained  large numbers 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C.  Perfringens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Conclusion: meat + Temp abuse are significant in outbreaks of   C. perfringens type A</a:t>
            </a:r>
            <a:endParaRPr sz="200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Prevention</a:t>
            </a:r>
            <a:endParaRPr/>
          </a:p>
        </p:txBody>
      </p:sp>
      <p:sp>
        <p:nvSpPr>
          <p:cNvPr id="171" name="Google Shape;17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keep the cell numbers low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by using proper sanitation during food preparation and handling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Cook food to the highest temperature recommended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 kill the cells and as many spores as possible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Cool food quickly and uniformly (within 1 h)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 refrigerated temperature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 shallow container, in contrast to a deep container, facilitates rapid cooling (&lt;10 C)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Reheat refrigerated foods quickly and uniformly (to kill vegetative cells)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Keep reheated food hot above 60°C while being served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Identification of outbreaks</a:t>
            </a:r>
            <a:endParaRPr/>
          </a:p>
        </p:txBody>
      </p:sp>
      <p:sp>
        <p:nvSpPr>
          <p:cNvPr id="177" name="Google Shape;177;p15"/>
          <p:cNvSpPr txBox="1"/>
          <p:nvPr>
            <p:ph idx="1" type="body"/>
          </p:nvPr>
        </p:nvSpPr>
        <p:spPr>
          <a:xfrm>
            <a:off x="457200" y="1600200"/>
            <a:ext cx="8229600" cy="5069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Old methods relied on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Incubation time, Symptoms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More reliable methods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Presence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large numbers of spores in stool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Detection of specific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toxins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CDC criteria: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Presence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10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5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organisms/g of stool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in 2 or more  ill people  or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Presence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10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5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organisms/g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of implicated food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CDC and FDA criteria: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Detection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C. perfringens  enterotoxin i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n feces of several people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Identification</a:t>
            </a:r>
            <a:endParaRPr/>
          </a:p>
        </p:txBody>
      </p:sp>
      <p:sp>
        <p:nvSpPr>
          <p:cNvPr id="183" name="Google Shape;183;p16"/>
          <p:cNvSpPr txBox="1"/>
          <p:nvPr>
            <p:ph idx="1" type="body"/>
          </p:nvPr>
        </p:nvSpPr>
        <p:spPr>
          <a:xfrm>
            <a:off x="631824" y="1579866"/>
            <a:ext cx="6011878" cy="4585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•"/>
            </a:pP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Gram stain and culture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•"/>
            </a:pPr>
            <a:r>
              <a:rPr b="1" lang="en-US" sz="1815">
                <a:latin typeface="Comic Sans MS"/>
                <a:ea typeface="Comic Sans MS"/>
                <a:cs typeface="Comic Sans MS"/>
                <a:sym typeface="Comic Sans MS"/>
              </a:rPr>
              <a:t>Lab M agar – black colonies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•"/>
            </a:pPr>
            <a:r>
              <a:rPr b="1" lang="en-US" sz="1815">
                <a:latin typeface="Comic Sans MS"/>
                <a:ea typeface="Comic Sans MS"/>
                <a:cs typeface="Comic Sans MS"/>
                <a:sym typeface="Comic Sans MS"/>
              </a:rPr>
              <a:t>m-CP Medium-recommended </a:t>
            </a: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for testing the quality of water and sewage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–"/>
            </a:pP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Purple colonies or blue green colonies (sucrose not fermented Clostridium spp.)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–"/>
            </a:pP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characteristic opaque yellow </a:t>
            </a:r>
            <a:r>
              <a:rPr i="1" lang="en-US" sz="1815">
                <a:latin typeface="Comic Sans MS"/>
                <a:ea typeface="Comic Sans MS"/>
                <a:cs typeface="Comic Sans MS"/>
                <a:sym typeface="Comic Sans MS"/>
              </a:rPr>
              <a:t>Clostridium perfringens</a:t>
            </a: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 colonies</a:t>
            </a:r>
            <a:endParaRPr sz="1815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•"/>
            </a:pP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Reverse CAMP test (Strep group B is used to detect C. perfringens)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•"/>
            </a:pP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Spores in the food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5"/>
              <a:buChar char="•"/>
            </a:pPr>
            <a:r>
              <a:rPr lang="en-US" sz="1815">
                <a:latin typeface="Comic Sans MS"/>
                <a:ea typeface="Comic Sans MS"/>
                <a:cs typeface="Comic Sans MS"/>
                <a:sym typeface="Comic Sans MS"/>
              </a:rPr>
              <a:t>Toxin detection</a:t>
            </a:r>
            <a:endParaRPr sz="1815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59080" lvl="0" marL="342900" rtl="0" algn="l">
              <a:lnSpc>
                <a:spcPct val="8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</a:pPr>
            <a:r>
              <a:t/>
            </a:r>
            <a:endParaRPr sz="1320"/>
          </a:p>
        </p:txBody>
      </p:sp>
      <p:sp>
        <p:nvSpPr>
          <p:cNvPr descr="Lab M media for Clostridium perfringens" id="184" name="Google Shape;184;p1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85" name="Google Shape;18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86578" y="642918"/>
            <a:ext cx="2071670" cy="1398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15140" y="2214554"/>
            <a:ext cx="2214546" cy="2164781"/>
          </a:xfrm>
          <a:prstGeom prst="rect">
            <a:avLst/>
          </a:prstGeom>
          <a:noFill/>
          <a:ln>
            <a:noFill/>
          </a:ln>
        </p:spPr>
      </p:pic>
      <p:sp>
        <p:nvSpPr>
          <p:cNvPr descr="http://lib.jiangnan.edu.cn/asm/093-Microbiology%20-%20Reverse%20CAMP%20Test%20for%20the%20Identification%20of%20Clostridium%20perfringens-Introduce.files/C%20perfringens%20C%20septicum%20S%20agalactiae%20fig3.jpg" id="187" name="Google Shape;187;p16"/>
          <p:cNvSpPr/>
          <p:nvPr/>
        </p:nvSpPr>
        <p:spPr>
          <a:xfrm>
            <a:off x="155575" y="-457200"/>
            <a:ext cx="9525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88" name="Google Shape;188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43702" y="4820821"/>
            <a:ext cx="2286016" cy="20371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Clostridium perfringens </a:t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Characteristics : gram-positive, rod-shaped, encapsulated, non-motile </a:t>
            </a:r>
            <a:r>
              <a:rPr b="1" lang="en-US" sz="1800">
                <a:latin typeface="Comic Sans MS"/>
                <a:ea typeface="Comic Sans MS"/>
                <a:cs typeface="Comic Sans MS"/>
                <a:sym typeface="Comic Sans MS"/>
              </a:rPr>
              <a:t>anaerobe 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Virulence: due to </a:t>
            </a:r>
            <a:r>
              <a:rPr b="1" lang="en-US" sz="1800">
                <a:latin typeface="Comic Sans MS"/>
                <a:ea typeface="Comic Sans MS"/>
                <a:cs typeface="Comic Sans MS"/>
                <a:sym typeface="Comic Sans MS"/>
              </a:rPr>
              <a:t>toxin production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>
                <a:latin typeface="Comic Sans MS"/>
                <a:ea typeface="Comic Sans MS"/>
                <a:cs typeface="Comic Sans MS"/>
                <a:sym typeface="Comic Sans MS"/>
              </a:rPr>
              <a:t>C. perfringens enterotoxin (CPE)  and </a:t>
            </a:r>
            <a:r>
              <a:rPr b="1" lang="en-US" sz="1800"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b="1" lang="en-US" sz="1800">
                <a:latin typeface="Comic Sans MS"/>
                <a:ea typeface="Comic Sans MS"/>
                <a:cs typeface="Comic Sans MS"/>
                <a:sym typeface="Comic Sans MS"/>
              </a:rPr>
              <a:t>-toxin 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– have activity on the human GI tract.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>
                <a:latin typeface="Comic Sans MS"/>
                <a:ea typeface="Comic Sans MS"/>
                <a:cs typeface="Comic Sans MS"/>
                <a:sym typeface="Comic Sans MS"/>
              </a:rPr>
              <a:t>toxin typing: 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classifies C. perfringens isolates into five types (A through E) according to production of 4 major enterotoxins: alpha, beta, epsilon, and iota (multiplex PCR)</a:t>
            </a:r>
            <a:endParaRPr/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23927" y="4005065"/>
            <a:ext cx="5420238" cy="2592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Clostridium perfringens </a:t>
            </a:r>
            <a:endParaRPr sz="3200"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Toxin types are associated with 2 foodborne diseases:</a:t>
            </a:r>
            <a:endParaRPr/>
          </a:p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Type C isolates producing beta toxin: necrotizing enterocolitis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life threatening illness</a:t>
            </a:r>
            <a:endParaRPr/>
          </a:p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Type A food poisoning: self-limiting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associated with Type A isolates producing CPE (75% chmromosomal </a:t>
            </a:r>
            <a:r>
              <a:rPr b="1" i="1" lang="en-US" sz="2000">
                <a:latin typeface="Comic Sans MS"/>
                <a:ea typeface="Comic Sans MS"/>
                <a:cs typeface="Comic Sans MS"/>
                <a:sym typeface="Comic Sans MS"/>
              </a:rPr>
              <a:t>cpe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gene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produce toxins active in the GI tract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has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exceptional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short doubling time (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Type A&lt;10 m at 43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C), rapid growth in foods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 reach a pathogenic burden. 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forms spores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tolerant to radiation, desiccation, freezing, refrigeration, and heat- favors survival in incompletely cooked/inadequately held foods.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Terms</a:t>
            </a:r>
            <a:endParaRPr/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oodborne illness:</a:t>
            </a:r>
            <a:endParaRPr/>
          </a:p>
          <a:p>
            <a:pPr indent="-127000" lvl="1" marL="4000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results from consuming food contaminated with pathogenic microorganisms, or their toxins. The disease-causing microorganisms are most often bacteria, but can include fungi, viruses and protozoa.</a:t>
            </a:r>
            <a:endParaRPr/>
          </a:p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Foodborne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intoxication</a:t>
            </a:r>
            <a:endParaRPr/>
          </a:p>
          <a:p>
            <a:pPr indent="-127000" lvl="1" marL="4000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is caused by ingesting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food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containing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toxins </a:t>
            </a:r>
            <a:endParaRPr/>
          </a:p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Toxico-infections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endParaRPr/>
          </a:p>
          <a:p>
            <a:pPr indent="-127000" lvl="1" marL="4000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foodborne illness caused by ingesting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bacteria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that produce toxins within the digestive tract.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Toxicoinfection</a:t>
            </a:r>
            <a:endParaRPr/>
          </a:p>
        </p:txBody>
      </p:sp>
      <p:sp>
        <p:nvSpPr>
          <p:cNvPr id="117" name="Google Shape;117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Toxin is responsible for causing the illness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C. perfringens, B. cereus, entero-toxigenic E. coli </a:t>
            </a:r>
            <a:endParaRPr/>
          </a:p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Toxicoinfection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For spore formers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ingestion of large numbers of live vegetative cells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Vegetative cells  do not multiply in the digestive tract, but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sporulate and release toxins</a:t>
            </a:r>
            <a:endParaRPr/>
          </a:p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Toxicoinfection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For Gram-negative bacteria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live cells are ingested in moderate numbers</a:t>
            </a:r>
            <a:endParaRPr/>
          </a:p>
          <a:p>
            <a:pPr indent="-285750" lvl="1" marL="7429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cells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rapidly multiply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the digestive tract and release toxins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C. Perfringens Type A Foodborne illness</a:t>
            </a:r>
            <a:endParaRPr sz="2800"/>
          </a:p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490984" y="1844824"/>
            <a:ext cx="8229600" cy="4459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Toxicoinfection develops 8-16 h after consumption of contaminated food and last 12 – 24 h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Victims suffer from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diarrhea and severe abdominal cramps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Illness occurs as follows: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Temperature abuse allows spores to germinate to vegetative cells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Rapidly divide in foods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Enough numbers will survive the acidity in the stomach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small intestine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where they multiply, sporulate and release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enterotoxin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during sporulation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Toxin quickly adhere and damage small intestinal cells, result in fluid loss</a:t>
            </a:r>
            <a:endParaRPr/>
          </a:p>
          <a:p>
            <a:pPr indent="-184150" lvl="1" marL="74295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C. Perfringens type A Foodborne illness</a:t>
            </a:r>
            <a:endParaRPr sz="2800"/>
          </a:p>
        </p:txBody>
      </p:sp>
      <p:sp>
        <p:nvSpPr>
          <p:cNvPr id="129" name="Google Shape;129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Infectious dosage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Cells are killed by acid in stomach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Toxicoinfection develops when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heavily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contaminated food is eaten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Dose = 1x10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– 1x10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7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cells/g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Toxin is produced during sporulation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Disease is mild because 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Continuous flushing of intestine removes unbound toxin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Infection is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more serious in elderly and debilitated people</a:t>
            </a:r>
            <a:endParaRPr/>
          </a:p>
          <a:p>
            <a:pPr indent="-285750" lvl="1" marL="7429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Antibodies to toxin is produced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but no evidence that previous exposure provides protection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Suceptibility to conditions -Temperature</a:t>
            </a:r>
            <a:endParaRPr/>
          </a:p>
        </p:txBody>
      </p:sp>
      <p:sp>
        <p:nvSpPr>
          <p:cNvPr id="135" name="Google Shape;135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Spores survive in undercooked foods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–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Survive boiling for several hours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–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Spores that cause toxicoinfection are 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more resistant </a:t>
            </a: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to heat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–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This may be due to selective pressure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–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Incomplete cooking of foods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Fail to kill spores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Favor the development of 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Type A toxicoinfection </a:t>
            </a: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by inducing spore germination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–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Vegetative cells are not thermophilic but their optimal growth 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Temp is 43 – 45</a:t>
            </a:r>
            <a:r>
              <a:rPr b="1" baseline="30000" lang="en-US" sz="185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 C, may reach 50</a:t>
            </a:r>
            <a:r>
              <a:rPr b="1" baseline="30000" lang="en-US" sz="185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 C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–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Vegetative cells of toxicoinfection are 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2 fold more heat resistant</a:t>
            </a: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 than other isolates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Cells are not tolerant to refrigeration, NG at 6</a:t>
            </a:r>
            <a:r>
              <a:rPr b="1" baseline="30000" lang="en-US" sz="185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 C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Spores are cold resistant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Suceptibility to conditions Aw, Eh, pH</a:t>
            </a:r>
            <a:endParaRPr/>
          </a:p>
        </p:txBody>
      </p:sp>
      <p:sp>
        <p:nvSpPr>
          <p:cNvPr id="141" name="Google Shape;141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35"/>
              <a:buChar char="•"/>
            </a:pP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The cells need several </a:t>
            </a:r>
            <a:r>
              <a:rPr b="1" lang="en-US" sz="2035">
                <a:latin typeface="Comic Sans MS"/>
                <a:ea typeface="Comic Sans MS"/>
                <a:cs typeface="Comic Sans MS"/>
                <a:sym typeface="Comic Sans MS"/>
              </a:rPr>
              <a:t>amino acids </a:t>
            </a: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for growth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dk1"/>
              </a:buClr>
              <a:buSzPts val="2035"/>
              <a:buChar char="–"/>
            </a:pP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 can grow very well in</a:t>
            </a:r>
            <a:r>
              <a:rPr b="1" lang="en-US" sz="2035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 sz="2035">
                <a:latin typeface="Comic Sans MS"/>
                <a:ea typeface="Comic Sans MS"/>
                <a:cs typeface="Comic Sans MS"/>
                <a:sym typeface="Comic Sans MS"/>
              </a:rPr>
              <a:t>many protein rich foods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Aw: 0.93 – 0.97,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Eh (OR potential): doesn't require extremely reduced environment for growth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pH: optimal is 6 -7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–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Poor growth or not at all at 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pH </a:t>
            </a:r>
            <a:r>
              <a:rPr b="1" lang="en-US" sz="1850" u="sng">
                <a:latin typeface="Comic Sans MS"/>
                <a:ea typeface="Comic Sans MS"/>
                <a:cs typeface="Comic Sans MS"/>
                <a:sym typeface="Comic Sans MS"/>
              </a:rPr>
              <a:t>&lt;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 5 or </a:t>
            </a:r>
            <a:r>
              <a:rPr b="1" lang="en-US" sz="1850" u="sng">
                <a:latin typeface="Comic Sans MS"/>
                <a:ea typeface="Comic Sans MS"/>
                <a:cs typeface="Comic Sans MS"/>
                <a:sym typeface="Comic Sans MS"/>
              </a:rPr>
              <a:t>&gt;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 8.3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Growth is affected by the presence of </a:t>
            </a:r>
            <a:r>
              <a:rPr b="1" lang="en-US" sz="1850">
                <a:latin typeface="Comic Sans MS"/>
                <a:ea typeface="Comic Sans MS"/>
                <a:cs typeface="Comic Sans MS"/>
                <a:sym typeface="Comic Sans MS"/>
              </a:rPr>
              <a:t>curing agents as nitrates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The cells fail to grow well at: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pH &lt; 5.0,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in NaCl &gt; 5%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 at Aw &lt;0.93,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>
                <a:latin typeface="Comic Sans MS"/>
                <a:ea typeface="Comic Sans MS"/>
                <a:cs typeface="Comic Sans MS"/>
                <a:sym typeface="Comic Sans MS"/>
              </a:rPr>
              <a:t>in 500 ppm nitrite    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2007-01-15T18:06:41Z</dcterms:created>
  <dc:creator>home</dc:creator>
</cp:coreProperties>
</file>