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5" r:id="rId3"/>
    <p:sldId id="306" r:id="rId4"/>
    <p:sldId id="288" r:id="rId5"/>
    <p:sldId id="307" r:id="rId6"/>
    <p:sldId id="300" r:id="rId7"/>
    <p:sldId id="301" r:id="rId8"/>
    <p:sldId id="302" r:id="rId9"/>
    <p:sldId id="303" r:id="rId10"/>
    <p:sldId id="308" r:id="rId11"/>
    <p:sldId id="309" r:id="rId12"/>
    <p:sldId id="289" r:id="rId13"/>
    <p:sldId id="271" r:id="rId14"/>
    <p:sldId id="290" r:id="rId15"/>
    <p:sldId id="261" r:id="rId16"/>
    <p:sldId id="284" r:id="rId17"/>
    <p:sldId id="274" r:id="rId18"/>
    <p:sldId id="296" r:id="rId19"/>
    <p:sldId id="285" r:id="rId20"/>
    <p:sldId id="287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6"/>
    <p:restoredTop sz="95870"/>
  </p:normalViewPr>
  <p:slideViewPr>
    <p:cSldViewPr>
      <p:cViewPr varScale="1">
        <p:scale>
          <a:sx n="112" d="100"/>
          <a:sy n="112" d="100"/>
        </p:scale>
        <p:origin x="184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32689-B936-4E83-8C01-B8D34C4FAD08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CAC9B-FDFE-424E-95F0-62226E1E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9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CAC9B-FDFE-424E-95F0-62226E1EC1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9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CB9DB3BB-BC53-4073-8267-D961CBC7D1D5}" type="slidenum">
              <a:rPr lang="ar-SA">
                <a:latin typeface="Arial" charset="0"/>
              </a:rPr>
              <a:pPr eaLnBrk="1" hangingPunct="1"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0DA74-5EB2-4B71-A3D8-F4A66740CB25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26F9-F3B1-483F-9F40-E9C53C81F0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Campylobacter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Campylobacteriosis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2" descr="Image result for campylobacter gram stain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2690027" cy="20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present in high frequency in animals, birds, the environment,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foods of plant/animal sources, can be contaminated with 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Contamination can be direct with fecal material from animals and infected humans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Indirectly from sewage and contaminated water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has been isolated at a very high frequency from: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raw meats (beef, lamb, pork, chicken, and turkey),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milk, eggs, vegetables, mushrooms, and clams.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heat-processed food, their presence is related to cross-contamination following heat treatment or to improper heating. 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use of animal feces as fertilizers may contaminate vegetables. </a:t>
            </a:r>
          </a:p>
        </p:txBody>
      </p:sp>
    </p:spTree>
    <p:extLst>
      <p:ext uri="{BB962C8B-B14F-4D97-AF65-F5344CB8AC3E}">
        <p14:creationId xmlns:p14="http://schemas.microsoft.com/office/powerpoint/2010/main" val="466091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Outbreaks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result from the consumption of raw milk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Improperly cooked chicken, dairy products, bakery products, turkey products, Chinese food, egg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Consumption of raw milk and chicken were implicated in many outbreaks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organism is a poor competitor against other microorganisms present in a food and generally  does not grow well in foods, enough cells can survive in a contaminated food to provide the dose required for the 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28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Environmental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Unable to survive for prolonged times outside the host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Can not grow at &lt;30 C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Sensitive to drying, hi oxygen and low pH (killed at pH 2.3)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Can not survive in foods that are adequately cooked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Susceptible to gamma irradiation (1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kilogray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), but irradiation is less effective for frozen foods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Freezing reduces the numbers of campylobacter in contaminated poultry but small numbers were recovered from poultry frozen at -20 C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Although fragile, it ranks after salmonella in the number of cases</a:t>
            </a:r>
            <a:endParaRPr lang="en-US" sz="1600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5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latin typeface="Comic Sans MS" pitchFamily="66" charset="0"/>
              </a:rPr>
              <a:t>Campylobacter</a:t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Environmental susceptibility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000" dirty="0">
                <a:latin typeface="Comic Sans MS" pitchFamily="66" charset="0"/>
              </a:rPr>
              <a:t>Survives in </a:t>
            </a:r>
            <a:r>
              <a:rPr lang="en-US" sz="2000" b="1" dirty="0">
                <a:latin typeface="Comic Sans MS" pitchFamily="66" charset="0"/>
              </a:rPr>
              <a:t>moist</a:t>
            </a:r>
            <a:r>
              <a:rPr lang="en-US" sz="2000" dirty="0">
                <a:latin typeface="Comic Sans MS" pitchFamily="66" charset="0"/>
              </a:rPr>
              <a:t> environments for Weeks to months </a:t>
            </a:r>
          </a:p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Killed in adequately cooked foods (</a:t>
            </a:r>
            <a:r>
              <a:rPr lang="en-US" sz="2000" b="1" dirty="0">
                <a:latin typeface="Comic Sans MS" pitchFamily="66" charset="0"/>
              </a:rPr>
              <a:t>D57 &lt; 1min</a:t>
            </a:r>
            <a:r>
              <a:rPr lang="en-US" sz="2000" dirty="0">
                <a:latin typeface="Comic Sans MS" pitchFamily="66" charset="0"/>
              </a:rPr>
              <a:t>) </a:t>
            </a:r>
          </a:p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Some strains </a:t>
            </a:r>
            <a:r>
              <a:rPr lang="en-US" sz="2000" b="1" dirty="0">
                <a:latin typeface="Comic Sans MS" pitchFamily="66" charset="0"/>
              </a:rPr>
              <a:t>tolerate cold (4 C) </a:t>
            </a:r>
            <a:r>
              <a:rPr lang="en-US" sz="2000" dirty="0">
                <a:latin typeface="Comic Sans MS" pitchFamily="66" charset="0"/>
              </a:rPr>
              <a:t>but can not tolerate heat</a:t>
            </a:r>
          </a:p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Requires:  moist, reduced O2, elevated CO2 for growth </a:t>
            </a:r>
          </a:p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Remains viable in:</a:t>
            </a:r>
          </a:p>
          <a:p>
            <a:pPr lvl="1">
              <a:defRPr/>
            </a:pPr>
            <a:r>
              <a:rPr lang="en-US" sz="2000" dirty="0">
                <a:latin typeface="Comic Sans MS" pitchFamily="66" charset="0"/>
              </a:rPr>
              <a:t>Feces 9d, Milk 3d, Water 2-5d, Vaginal discharges, Soil 20 d</a:t>
            </a:r>
          </a:p>
          <a:p>
            <a:pPr lvl="1">
              <a:defRPr/>
            </a:pPr>
            <a:r>
              <a:rPr lang="en-US" sz="2000" dirty="0">
                <a:latin typeface="Comic Sans MS" pitchFamily="66" charset="0"/>
              </a:rPr>
              <a:t>Poultry litter – survive for a long time in moist litter</a:t>
            </a:r>
          </a:p>
          <a:p>
            <a:pPr lvl="1">
              <a:defRPr/>
            </a:pPr>
            <a:r>
              <a:rPr lang="en-US" sz="2000" dirty="0">
                <a:latin typeface="Comic Sans MS" pitchFamily="66" charset="0"/>
              </a:rPr>
              <a:t>Survive better in feces, milk, water and urine held at 4C than at 25 C </a:t>
            </a:r>
          </a:p>
          <a:p>
            <a:pPr lvl="1"/>
            <a:r>
              <a:rPr lang="en-US" sz="2000" b="1" dirty="0">
                <a:latin typeface="Comic Sans MS" pitchFamily="66" charset="0"/>
              </a:rPr>
              <a:t>Grow in bile at 37 C</a:t>
            </a:r>
          </a:p>
          <a:p>
            <a:pPr lvl="1">
              <a:defRPr/>
            </a:pPr>
            <a:endParaRPr lang="en-US" sz="2000" dirty="0">
              <a:latin typeface="Comic Sans MS" pitchFamily="66" charset="0"/>
            </a:endParaRPr>
          </a:p>
          <a:p>
            <a:pPr lvl="1">
              <a:defRPr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835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Reservoirs and outbreaks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animals serve as reservoirs of C.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Rabbits, Rodents, Wild birds, Sheep, Horses, Cows, pigs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Poultry (highest rates of isolation)</a:t>
            </a:r>
          </a:p>
          <a:p>
            <a:pPr lvl="2"/>
            <a:r>
              <a:rPr lang="en-US" sz="1900" dirty="0">
                <a:latin typeface="Comic Sans MS" charset="0"/>
                <a:ea typeface="Comic Sans MS" charset="0"/>
                <a:cs typeface="Comic Sans MS" charset="0"/>
              </a:rPr>
              <a:t>Chicken 14-98% , Duck 48%, goose 38%, Turkey 3-35%</a:t>
            </a:r>
          </a:p>
          <a:p>
            <a:pPr lvl="2"/>
            <a:r>
              <a:rPr lang="en-US" sz="1900" dirty="0">
                <a:latin typeface="Comic Sans MS" charset="0"/>
                <a:ea typeface="Comic Sans MS" charset="0"/>
                <a:cs typeface="Comic Sans MS" charset="0"/>
              </a:rPr>
              <a:t>In lamb 0-15%, beef 0-23%, pork 1-23%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Contaminated vegetables may be vehicles of infection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Isolated from water and water supplies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water was the source of infection in some outbreaks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water C.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can remain dormant, a state referred to as “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viable but not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culturable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”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Under unfavorable conditions, the organism remains dormant and will not be grown easily on culture media </a:t>
            </a:r>
            <a:endParaRPr lang="en-US" sz="16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1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Outbreaks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87962"/>
          </a:xfrm>
        </p:spPr>
        <p:txBody>
          <a:bodyPr>
            <a:normAutofit fontScale="92500"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From 1978 – 1996 &gt;100 outbreaks reported by CDC affecting &gt;10,000 individuals.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2.4 million cases reported in the US each year (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FoodNet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From 1978 – 2003 WW, 900 outbreaks with 30,000cases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Outbreaks are frequent among children visiting dairy farms</a:t>
            </a:r>
          </a:p>
          <a:p>
            <a:r>
              <a:rPr lang="en-US" sz="2200" b="1" dirty="0">
                <a:latin typeface="Comic Sans MS" pitchFamily="66" charset="0"/>
              </a:rPr>
              <a:t>Water and unpasteurized milk </a:t>
            </a:r>
            <a:r>
              <a:rPr lang="en-US" sz="2200" dirty="0">
                <a:latin typeface="Comic Sans MS" pitchFamily="66" charset="0"/>
              </a:rPr>
              <a:t>caused most of the outbreaks</a:t>
            </a:r>
          </a:p>
          <a:p>
            <a:r>
              <a:rPr lang="en-US" sz="2200" dirty="0">
                <a:solidFill>
                  <a:srgbClr val="C00000"/>
                </a:solidFill>
                <a:latin typeface="Comic Sans MS" pitchFamily="66" charset="0"/>
              </a:rPr>
              <a:t>Raw milk</a:t>
            </a:r>
            <a:r>
              <a:rPr lang="en-US" sz="2200" dirty="0">
                <a:latin typeface="Comic Sans MS" pitchFamily="66" charset="0"/>
              </a:rPr>
              <a:t> cause disease in &gt;45% of cases, mostly </a:t>
            </a:r>
            <a:r>
              <a:rPr lang="en-US" sz="2200" dirty="0">
                <a:solidFill>
                  <a:srgbClr val="C00000"/>
                </a:solidFill>
                <a:latin typeface="Comic Sans MS" pitchFamily="66" charset="0"/>
              </a:rPr>
              <a:t>children</a:t>
            </a:r>
          </a:p>
          <a:p>
            <a:r>
              <a:rPr lang="en-US" sz="2200" dirty="0">
                <a:latin typeface="Comic Sans MS" pitchFamily="66" charset="0"/>
              </a:rPr>
              <a:t>Outbreaks occur at certain times</a:t>
            </a:r>
          </a:p>
          <a:p>
            <a:pPr lvl="1"/>
            <a:r>
              <a:rPr lang="en-US" sz="2200" b="1" dirty="0">
                <a:latin typeface="Comic Sans MS" pitchFamily="66" charset="0"/>
              </a:rPr>
              <a:t>Spring/fall</a:t>
            </a:r>
            <a:r>
              <a:rPr lang="en-US" sz="2200" dirty="0">
                <a:latin typeface="Comic Sans MS" pitchFamily="66" charset="0"/>
              </a:rPr>
              <a:t> - Milk and water outbreaks 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Summer – sporadic cases</a:t>
            </a:r>
          </a:p>
          <a:p>
            <a:pPr lvl="2"/>
            <a:r>
              <a:rPr lang="en-US" sz="2200" dirty="0">
                <a:latin typeface="Comic Sans MS" pitchFamily="66" charset="0"/>
              </a:rPr>
              <a:t>Food not cooked properly is responsible for these cases</a:t>
            </a:r>
          </a:p>
          <a:p>
            <a:pPr lvl="3"/>
            <a:r>
              <a:rPr lang="en-US" sz="2200" dirty="0">
                <a:latin typeface="Comic Sans MS" pitchFamily="66" charset="0"/>
              </a:rPr>
              <a:t>most cases from Poultry and products</a:t>
            </a:r>
          </a:p>
          <a:p>
            <a:pPr lvl="3"/>
            <a:r>
              <a:rPr lang="en-US" sz="2200" dirty="0">
                <a:latin typeface="Comic Sans MS" pitchFamily="66" charset="0"/>
              </a:rPr>
              <a:t>raw milk, contaminated surface water, Travel</a:t>
            </a:r>
          </a:p>
          <a:p>
            <a:pPr lvl="3"/>
            <a:r>
              <a:rPr lang="en-US" sz="2200" dirty="0">
                <a:latin typeface="Comic Sans MS" pitchFamily="66" charset="0"/>
              </a:rPr>
              <a:t>Contact with domestic pets</a:t>
            </a:r>
          </a:p>
          <a:p>
            <a:endParaRPr lang="en-US" sz="2400" dirty="0">
              <a:latin typeface="Comic Sans MS" pitchFamily="66" charset="0"/>
            </a:endParaRP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latin typeface="Comic Sans MS" pitchFamily="66" charset="0"/>
              </a:rPr>
              <a:t>Epidemiology</a:t>
            </a:r>
            <a:br>
              <a:rPr lang="en-US" sz="3600" dirty="0">
                <a:latin typeface="Comic Sans MS" pitchFamily="66" charset="0"/>
              </a:rPr>
            </a:br>
            <a:r>
              <a:rPr lang="en-US" altLang="en-US" sz="2700" i="1" dirty="0">
                <a:latin typeface="Comic Sans MS" pitchFamily="66" charset="0"/>
              </a:rPr>
              <a:t>C. </a:t>
            </a:r>
            <a:r>
              <a:rPr lang="en-US" altLang="en-US" sz="2700" i="1" dirty="0" err="1">
                <a:latin typeface="Comic Sans MS" pitchFamily="66" charset="0"/>
              </a:rPr>
              <a:t>jejuni</a:t>
            </a:r>
            <a:r>
              <a:rPr lang="en-US" altLang="en-US" sz="2700" i="1" dirty="0">
                <a:latin typeface="Comic Sans MS" pitchFamily="66" charset="0"/>
              </a:rPr>
              <a:t> and C. coli </a:t>
            </a:r>
            <a:r>
              <a:rPr lang="en-US" altLang="en-US" sz="2700" dirty="0">
                <a:latin typeface="Comic Sans MS" pitchFamily="66" charset="0"/>
              </a:rPr>
              <a:t>infections are found worldwide</a:t>
            </a:r>
            <a:endParaRPr lang="en-US" sz="27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>
                <a:latin typeface="Comic Sans MS" pitchFamily="66" charset="0"/>
              </a:rPr>
              <a:t>Severe or recurrent infections or septicemia occur in  Immunosuppressed (high risk)</a:t>
            </a:r>
          </a:p>
          <a:p>
            <a:r>
              <a:rPr lang="en-US" altLang="en-US" sz="2000" dirty="0">
                <a:latin typeface="Comic Sans MS" pitchFamily="66" charset="0"/>
              </a:rPr>
              <a:t>Death is rare in </a:t>
            </a:r>
            <a:r>
              <a:rPr lang="en-US" altLang="en-US" sz="2000" i="1" dirty="0">
                <a:latin typeface="Comic Sans MS" pitchFamily="66" charset="0"/>
              </a:rPr>
              <a:t>C. </a:t>
            </a:r>
            <a:r>
              <a:rPr lang="en-US" altLang="en-US" sz="2000" i="1" dirty="0" err="1">
                <a:latin typeface="Comic Sans MS" pitchFamily="66" charset="0"/>
              </a:rPr>
              <a:t>jejuni</a:t>
            </a:r>
            <a:r>
              <a:rPr lang="en-US" altLang="en-US" sz="2000" i="1" dirty="0">
                <a:latin typeface="Comic Sans MS" pitchFamily="66" charset="0"/>
              </a:rPr>
              <a:t> </a:t>
            </a:r>
            <a:r>
              <a:rPr lang="en-US" altLang="en-US" sz="2000" dirty="0">
                <a:latin typeface="Comic Sans MS" pitchFamily="66" charset="0"/>
              </a:rPr>
              <a:t>infections, only in patients with cancer</a:t>
            </a:r>
          </a:p>
          <a:p>
            <a:r>
              <a:rPr lang="en-US" altLang="en-US" sz="2000" dirty="0">
                <a:latin typeface="Comic Sans MS" pitchFamily="66" charset="0"/>
              </a:rPr>
              <a:t>fatality from </a:t>
            </a:r>
            <a:r>
              <a:rPr lang="en-US" altLang="en-US" sz="2000" i="1" dirty="0">
                <a:latin typeface="Comic Sans MS" pitchFamily="66" charset="0"/>
              </a:rPr>
              <a:t>C. </a:t>
            </a:r>
            <a:r>
              <a:rPr lang="en-US" altLang="en-US" sz="2000" i="1" dirty="0" err="1">
                <a:latin typeface="Comic Sans MS" pitchFamily="66" charset="0"/>
              </a:rPr>
              <a:t>jejuni</a:t>
            </a:r>
            <a:r>
              <a:rPr lang="en-US" altLang="en-US" sz="2000" i="1" dirty="0">
                <a:latin typeface="Comic Sans MS" pitchFamily="66" charset="0"/>
              </a:rPr>
              <a:t> </a:t>
            </a:r>
            <a:r>
              <a:rPr lang="en-US" altLang="en-US" sz="2000" dirty="0">
                <a:latin typeface="Comic Sans MS" pitchFamily="66" charset="0"/>
              </a:rPr>
              <a:t>infections is </a:t>
            </a:r>
            <a:r>
              <a:rPr lang="en-US" altLang="en-US" sz="2000" dirty="0">
                <a:solidFill>
                  <a:srgbClr val="C00000"/>
                </a:solidFill>
                <a:latin typeface="Comic Sans MS" pitchFamily="66" charset="0"/>
              </a:rPr>
              <a:t>1/1,000</a:t>
            </a:r>
          </a:p>
          <a:p>
            <a:r>
              <a:rPr lang="en-US" altLang="en-US" sz="2000" b="1" dirty="0" err="1">
                <a:latin typeface="Comic Sans MS" pitchFamily="66" charset="0"/>
              </a:rPr>
              <a:t>Guillain-Barré</a:t>
            </a:r>
            <a:r>
              <a:rPr lang="en-US" altLang="en-US" sz="2000" dirty="0">
                <a:latin typeface="Comic Sans MS" pitchFamily="66" charset="0"/>
              </a:rPr>
              <a:t> syndrome is seen in ~ 1/1000 diagnosed infections, 5% of patients may die and </a:t>
            </a:r>
            <a:r>
              <a:rPr lang="en-US" altLang="en-US" sz="2000" u="sng" dirty="0">
                <a:latin typeface="Comic Sans MS" pitchFamily="66" charset="0"/>
              </a:rPr>
              <a:t>&gt;</a:t>
            </a:r>
            <a:r>
              <a:rPr lang="en-US" altLang="en-US" sz="2000" dirty="0">
                <a:latin typeface="Comic Sans MS" pitchFamily="66" charset="0"/>
              </a:rPr>
              <a:t>30% may have weakness or neurologic defects</a:t>
            </a:r>
          </a:p>
          <a:p>
            <a:r>
              <a:rPr lang="en-US" altLang="en-US" sz="2000" b="1" dirty="0">
                <a:latin typeface="Comic Sans MS" pitchFamily="66" charset="0"/>
                <a:cs typeface="Tahoma" pitchFamily="34" charset="0"/>
              </a:rPr>
              <a:t>Campylobacter and Salmonella species account for over 90% </a:t>
            </a:r>
            <a:r>
              <a:rPr lang="en-US" altLang="en-US" sz="2000" dirty="0">
                <a:latin typeface="Comic Sans MS" pitchFamily="66" charset="0"/>
                <a:cs typeface="Tahoma" pitchFamily="34" charset="0"/>
              </a:rPr>
              <a:t>of all reported bacteria cases related to food poisoning worldwide</a:t>
            </a:r>
          </a:p>
        </p:txBody>
      </p:sp>
    </p:spTree>
    <p:extLst>
      <p:ext uri="{BB962C8B-B14F-4D97-AF65-F5344CB8AC3E}">
        <p14:creationId xmlns:p14="http://schemas.microsoft.com/office/powerpoint/2010/main" val="121269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Transmission</a:t>
            </a:r>
            <a:br>
              <a:rPr lang="en-US" sz="3200" dirty="0">
                <a:latin typeface="Comic Sans MS" pitchFamily="66" charset="0"/>
              </a:rPr>
            </a:br>
            <a:r>
              <a:rPr lang="en-US" sz="3200" dirty="0">
                <a:latin typeface="Comic Sans MS" pitchFamily="66" charset="0"/>
              </a:rPr>
              <a:t>of C. </a:t>
            </a:r>
            <a:r>
              <a:rPr lang="en-US" sz="3200" dirty="0" err="1">
                <a:latin typeface="Comic Sans MS" pitchFamily="66" charset="0"/>
              </a:rPr>
              <a:t>jejuni</a:t>
            </a:r>
            <a:r>
              <a:rPr lang="en-US" sz="3200" dirty="0">
                <a:latin typeface="Comic Sans MS" pitchFamily="66" charset="0"/>
              </a:rPr>
              <a:t> and C. coli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b="1" dirty="0">
                <a:latin typeface="Comic Sans MS" pitchFamily="66" charset="0"/>
              </a:rPr>
              <a:t>by the fecal-oral route</a:t>
            </a:r>
          </a:p>
          <a:p>
            <a:pPr lvl="1"/>
            <a:r>
              <a:rPr lang="en-US" altLang="en-US" sz="2000" b="1" dirty="0">
                <a:latin typeface="Comic Sans MS" pitchFamily="66" charset="0"/>
              </a:rPr>
              <a:t>by direct contact</a:t>
            </a:r>
          </a:p>
          <a:p>
            <a:pPr lvl="1"/>
            <a:r>
              <a:rPr lang="en-US" altLang="en-US" sz="2000" i="1" dirty="0">
                <a:latin typeface="Comic Sans MS" pitchFamily="66" charset="0"/>
              </a:rPr>
              <a:t>C. </a:t>
            </a:r>
            <a:r>
              <a:rPr lang="en-US" altLang="en-US" sz="2000" i="1" dirty="0" err="1">
                <a:latin typeface="Comic Sans MS" pitchFamily="66" charset="0"/>
              </a:rPr>
              <a:t>jejuni</a:t>
            </a:r>
            <a:r>
              <a:rPr lang="en-US" altLang="en-US" sz="2000" i="1" dirty="0">
                <a:latin typeface="Comic Sans MS" pitchFamily="66" charset="0"/>
              </a:rPr>
              <a:t> </a:t>
            </a:r>
            <a:r>
              <a:rPr lang="en-US" altLang="en-US" sz="2000" dirty="0">
                <a:latin typeface="Comic Sans MS" pitchFamily="66" charset="0"/>
              </a:rPr>
              <a:t>may be present in the vaginal discharges, aborted fetuses and fetal membranes of aborting sheep</a:t>
            </a:r>
          </a:p>
          <a:p>
            <a:pPr lvl="1"/>
            <a:r>
              <a:rPr lang="en-US" altLang="en-US" sz="2000" b="1" dirty="0">
                <a:latin typeface="Comic Sans MS" pitchFamily="66" charset="0"/>
              </a:rPr>
              <a:t>Houseflies</a:t>
            </a:r>
            <a:r>
              <a:rPr lang="en-US" altLang="en-US" sz="2000" dirty="0">
                <a:latin typeface="Comic Sans MS" pitchFamily="66" charset="0"/>
              </a:rPr>
              <a:t> can be vectors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Humans may be infected after ingesting </a:t>
            </a:r>
            <a:r>
              <a:rPr lang="en-US" altLang="en-US" sz="2000" b="1" dirty="0">
                <a:latin typeface="Comic Sans MS" pitchFamily="66" charset="0"/>
              </a:rPr>
              <a:t>undercooked poultry</a:t>
            </a:r>
            <a:r>
              <a:rPr lang="en-US" altLang="en-US" sz="2000" dirty="0">
                <a:latin typeface="Comic Sans MS" pitchFamily="66" charset="0"/>
              </a:rPr>
              <a:t> and other meats, raw milk, raw clams, contaminated foods or un-chlorinated water</a:t>
            </a:r>
          </a:p>
          <a:p>
            <a:pPr lvl="1"/>
            <a:r>
              <a:rPr lang="en-US" altLang="en-US" sz="2000" b="1" dirty="0">
                <a:latin typeface="Comic Sans MS" pitchFamily="66" charset="0"/>
              </a:rPr>
              <a:t>after contact with infected pets or livestock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Asymptomatic carriers are seen in many species of domestic animals (sheep, cows)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humans do not become carriers</a:t>
            </a:r>
          </a:p>
        </p:txBody>
      </p:sp>
    </p:spTree>
    <p:extLst>
      <p:ext uri="{BB962C8B-B14F-4D97-AF65-F5344CB8AC3E}">
        <p14:creationId xmlns:p14="http://schemas.microsoft.com/office/powerpoint/2010/main" val="3899537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Mechanisms of </a:t>
            </a:r>
            <a:r>
              <a:rPr lang="en-US" sz="3200" dirty="0" err="1">
                <a:latin typeface="Comic Sans MS" charset="0"/>
                <a:ea typeface="Comic Sans MS" charset="0"/>
                <a:cs typeface="Comic Sans MS" charset="0"/>
              </a:rPr>
              <a:t>pathogenecity</a:t>
            </a:r>
            <a:endParaRPr lang="en-US" sz="32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Cell association and invasion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Organisms bind to the surface of host cells using many types of adhesions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After contact to host cells C.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produces 14 new proteins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Affect host cell membrane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Some get into cytoplasm of target cell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It becomes internalized and causes cell death resulting in spread of the organism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Flagella and motility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Essential for colonization and Important for entry into cells </a:t>
            </a:r>
          </a:p>
          <a:p>
            <a:pPr lvl="2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Attracted to intestinal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mucin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which is important for the pathogenesis of infection</a:t>
            </a:r>
          </a:p>
        </p:txBody>
      </p:sp>
    </p:spTree>
    <p:extLst>
      <p:ext uri="{BB962C8B-B14F-4D97-AF65-F5344CB8AC3E}">
        <p14:creationId xmlns:p14="http://schemas.microsoft.com/office/powerpoint/2010/main" val="334900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latin typeface="Comic Sans MS" pitchFamily="66" charset="0"/>
              </a:rPr>
              <a:t>Diagnosis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b="1" dirty="0">
                <a:latin typeface="Comic Sans MS" pitchFamily="66" charset="0"/>
              </a:rPr>
              <a:t>Presumptive diagnosis</a:t>
            </a:r>
          </a:p>
          <a:p>
            <a:pPr lvl="1"/>
            <a:r>
              <a:rPr lang="en-US" altLang="en-US" sz="2000" b="1" dirty="0">
                <a:latin typeface="Comic Sans MS" pitchFamily="66" charset="0"/>
              </a:rPr>
              <a:t>Microscopy</a:t>
            </a:r>
            <a:r>
              <a:rPr lang="en-US" altLang="en-US" sz="2000" dirty="0">
                <a:latin typeface="Comic Sans MS" pitchFamily="66" charset="0"/>
              </a:rPr>
              <a:t>: Characteristic darting motility</a:t>
            </a:r>
          </a:p>
          <a:p>
            <a:pPr lvl="2"/>
            <a:r>
              <a:rPr lang="en-US" altLang="en-US" sz="2000" dirty="0">
                <a:latin typeface="Comic Sans MS" pitchFamily="66" charset="0"/>
              </a:rPr>
              <a:t>Gram negative curved or spiral rods (</a:t>
            </a:r>
            <a:r>
              <a:rPr lang="en-US" altLang="en-US" sz="2000" dirty="0" err="1">
                <a:latin typeface="Comic Sans MS" pitchFamily="66" charset="0"/>
              </a:rPr>
              <a:t>carbol</a:t>
            </a:r>
            <a:r>
              <a:rPr lang="en-US" altLang="en-US" sz="2000" dirty="0">
                <a:latin typeface="Comic Sans MS" pitchFamily="66" charset="0"/>
              </a:rPr>
              <a:t> </a:t>
            </a:r>
            <a:r>
              <a:rPr lang="en-US" altLang="en-US" sz="2000" dirty="0" err="1">
                <a:latin typeface="Comic Sans MS" pitchFamily="66" charset="0"/>
              </a:rPr>
              <a:t>fuschsin</a:t>
            </a:r>
            <a:r>
              <a:rPr lang="en-US" altLang="en-US" sz="2000" dirty="0">
                <a:latin typeface="Comic Sans MS" pitchFamily="66" charset="0"/>
              </a:rPr>
              <a:t> as counter stain)</a:t>
            </a:r>
          </a:p>
          <a:p>
            <a:r>
              <a:rPr lang="en-US" altLang="en-US" sz="2000" dirty="0">
                <a:latin typeface="Comic Sans MS" pitchFamily="66" charset="0"/>
              </a:rPr>
              <a:t>Definitive diagnosis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Fecal cultures</a:t>
            </a:r>
          </a:p>
          <a:p>
            <a:pPr lvl="2"/>
            <a:r>
              <a:rPr lang="en-US" altLang="en-US" sz="2000" dirty="0">
                <a:latin typeface="Comic Sans MS" pitchFamily="66" charset="0"/>
              </a:rPr>
              <a:t>Organism is fragile, difficult to isolate, </a:t>
            </a:r>
            <a:r>
              <a:rPr lang="en-US" sz="2000" dirty="0">
                <a:latin typeface="Comic Sans MS" pitchFamily="66" charset="0"/>
              </a:rPr>
              <a:t>C. </a:t>
            </a:r>
            <a:r>
              <a:rPr lang="en-US" sz="2000" dirty="0" err="1">
                <a:latin typeface="Comic Sans MS" pitchFamily="66" charset="0"/>
              </a:rPr>
              <a:t>jejuni</a:t>
            </a:r>
            <a:r>
              <a:rPr lang="en-US" sz="2000" dirty="0">
                <a:latin typeface="Comic Sans MS" pitchFamily="66" charset="0"/>
              </a:rPr>
              <a:t> survives in water in a dormant but non-</a:t>
            </a:r>
            <a:r>
              <a:rPr lang="en-US" sz="2000" dirty="0" err="1">
                <a:latin typeface="Comic Sans MS" pitchFamily="66" charset="0"/>
              </a:rPr>
              <a:t>culturable</a:t>
            </a:r>
            <a:r>
              <a:rPr lang="en-US" sz="2000" dirty="0">
                <a:latin typeface="Comic Sans MS" pitchFamily="66" charset="0"/>
              </a:rPr>
              <a:t> state</a:t>
            </a:r>
            <a:endParaRPr lang="en-US" altLang="en-US" sz="2000" dirty="0">
              <a:latin typeface="Comic Sans MS" pitchFamily="66" charset="0"/>
            </a:endParaRPr>
          </a:p>
          <a:p>
            <a:pPr lvl="2"/>
            <a:r>
              <a:rPr lang="en-US" altLang="en-US" sz="2000" dirty="0">
                <a:latin typeface="Comic Sans MS" pitchFamily="66" charset="0"/>
              </a:rPr>
              <a:t>Special selective media Campy </a:t>
            </a:r>
            <a:r>
              <a:rPr lang="en-US" altLang="en-US" sz="2000" dirty="0" err="1">
                <a:latin typeface="Comic Sans MS" pitchFamily="66" charset="0"/>
              </a:rPr>
              <a:t>Thio</a:t>
            </a:r>
            <a:r>
              <a:rPr lang="en-US" altLang="en-US" sz="2000" dirty="0">
                <a:latin typeface="Comic Sans MS" pitchFamily="66" charset="0"/>
              </a:rPr>
              <a:t>, campy BAP (</a:t>
            </a:r>
            <a:r>
              <a:rPr lang="en-US" altLang="en-US" sz="2000" dirty="0" err="1">
                <a:latin typeface="Comic Sans MS" pitchFamily="66" charset="0"/>
              </a:rPr>
              <a:t>cephalothin</a:t>
            </a:r>
            <a:r>
              <a:rPr lang="en-US" altLang="en-US" sz="2000" dirty="0">
                <a:latin typeface="Comic Sans MS" pitchFamily="66" charset="0"/>
              </a:rPr>
              <a:t>, SXT, </a:t>
            </a:r>
            <a:r>
              <a:rPr lang="en-US" altLang="en-US" sz="2000" dirty="0" err="1">
                <a:latin typeface="Comic Sans MS" pitchFamily="66" charset="0"/>
              </a:rPr>
              <a:t>Vancomycin</a:t>
            </a:r>
            <a:r>
              <a:rPr lang="en-US" altLang="en-US" sz="2000" dirty="0">
                <a:latin typeface="Comic Sans MS" pitchFamily="66" charset="0"/>
              </a:rPr>
              <a:t>, </a:t>
            </a:r>
            <a:r>
              <a:rPr lang="en-US" altLang="en-US" sz="2000" dirty="0" err="1">
                <a:latin typeface="Comic Sans MS" pitchFamily="66" charset="0"/>
              </a:rPr>
              <a:t>polymyxin</a:t>
            </a:r>
            <a:r>
              <a:rPr lang="en-US" altLang="en-US" sz="2000" dirty="0">
                <a:latin typeface="Comic Sans MS" pitchFamily="66" charset="0"/>
              </a:rPr>
              <a:t>, </a:t>
            </a:r>
            <a:r>
              <a:rPr lang="en-US" altLang="en-US" sz="2000" dirty="0" err="1">
                <a:latin typeface="Comic Sans MS" pitchFamily="66" charset="0"/>
              </a:rPr>
              <a:t>cycloheximide</a:t>
            </a:r>
            <a:r>
              <a:rPr lang="en-US" altLang="en-US" sz="2000" dirty="0">
                <a:latin typeface="Comic Sans MS" pitchFamily="66" charset="0"/>
              </a:rPr>
              <a:t>) incubated at 42 C in 5% CO2, 7-10% CO2, 85% N2 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Biochemical, antigen testing</a:t>
            </a:r>
          </a:p>
          <a:p>
            <a:r>
              <a:rPr lang="en-US" altLang="en-US" sz="2000" dirty="0">
                <a:latin typeface="Comic Sans MS" pitchFamily="66" charset="0"/>
              </a:rPr>
              <a:t>PCR, ELISA</a:t>
            </a:r>
          </a:p>
        </p:txBody>
      </p:sp>
    </p:spTree>
    <p:extLst>
      <p:ext uri="{BB962C8B-B14F-4D97-AF65-F5344CB8AC3E}">
        <p14:creationId xmlns:p14="http://schemas.microsoft.com/office/powerpoint/2010/main" val="65577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Campylobacter Species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Importance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Genus Campylobacter contains 16 species and 6 subspecies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cause human gastroenteritis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Cam. coli are the most common causative agents of human diarrheal disease in many countries worldwide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many countries (Canada, U.K, Scotland) the number of cases of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campylobacteriosis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exceeds that of salmonellosis and shigellosis combined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it was first recognized as the cause of an outbreak in 1979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has been implicated in 53 foodborne outbreaks in the US between 1979 and 1987, affecting 1547 individuals and resulting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two deaths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7578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Comic Sans MS" pitchFamily="66" charset="0"/>
              </a:rPr>
              <a:t> Identification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Comic Sans MS" pitchFamily="66" charset="0"/>
              </a:rPr>
              <a:t>C. </a:t>
            </a:r>
            <a:r>
              <a:rPr lang="en-US" sz="2000" dirty="0" err="1">
                <a:latin typeface="Comic Sans MS" pitchFamily="66" charset="0"/>
              </a:rPr>
              <a:t>jejuni</a:t>
            </a:r>
            <a:r>
              <a:rPr lang="en-US" sz="2000" dirty="0">
                <a:latin typeface="Comic Sans MS" pitchFamily="66" charset="0"/>
              </a:rPr>
              <a:t> and C. coli: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mic Sans MS" pitchFamily="66" charset="0"/>
              </a:rPr>
              <a:t>Oxidase +, Catalase +, Growth at </a:t>
            </a:r>
            <a:r>
              <a:rPr lang="en-US" sz="2000" b="1" dirty="0">
                <a:latin typeface="Comic Sans MS" pitchFamily="66" charset="0"/>
              </a:rPr>
              <a:t>42</a:t>
            </a:r>
            <a:r>
              <a:rPr lang="en-US" sz="2000" b="1" baseline="30000" dirty="0">
                <a:latin typeface="Comic Sans MS" pitchFamily="66" charset="0"/>
              </a:rPr>
              <a:t>o</a:t>
            </a:r>
            <a:r>
              <a:rPr lang="en-US" sz="2000" dirty="0">
                <a:latin typeface="Comic Sans MS" pitchFamily="66" charset="0"/>
              </a:rPr>
              <a:t> C , Motility- darting (phase contrast)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mic Sans MS" pitchFamily="66" charset="0"/>
              </a:rPr>
              <a:t>Cephalothin; resistant, Nalidixic acid: sensitive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pitchFamily="66" charset="0"/>
              </a:rPr>
              <a:t>Only </a:t>
            </a:r>
            <a:r>
              <a:rPr lang="en-US" sz="2000" i="1" dirty="0">
                <a:latin typeface="Comic Sans MS" pitchFamily="66" charset="0"/>
              </a:rPr>
              <a:t>C. </a:t>
            </a:r>
            <a:r>
              <a:rPr lang="en-US" sz="2000" i="1" dirty="0" err="1">
                <a:latin typeface="Comic Sans MS" pitchFamily="66" charset="0"/>
              </a:rPr>
              <a:t>jejuni</a:t>
            </a:r>
            <a:r>
              <a:rPr lang="en-US" sz="2000" dirty="0">
                <a:latin typeface="Comic Sans MS" pitchFamily="66" charset="0"/>
              </a:rPr>
              <a:t>  hydrolyzes </a:t>
            </a:r>
            <a:r>
              <a:rPr lang="en-US" sz="2000" dirty="0" err="1">
                <a:latin typeface="Comic Sans MS" pitchFamily="66" charset="0"/>
              </a:rPr>
              <a:t>hippurate</a:t>
            </a:r>
            <a:r>
              <a:rPr lang="en-US" sz="2000" dirty="0">
                <a:latin typeface="Comic Sans MS" pitchFamily="66" charset="0"/>
              </a:rPr>
              <a:t>, C. coli cannot</a:t>
            </a:r>
          </a:p>
          <a:p>
            <a:r>
              <a:rPr lang="en-US" altLang="en-US" sz="2000" b="1" dirty="0">
                <a:latin typeface="Comic Sans MS" pitchFamily="66" charset="0"/>
              </a:rPr>
              <a:t>Treatment</a:t>
            </a:r>
            <a:r>
              <a:rPr lang="en-US" altLang="en-US" sz="2000" dirty="0">
                <a:latin typeface="Comic Sans MS" pitchFamily="66" charset="0"/>
              </a:rPr>
              <a:t>: Supportive care: Fluid and electrolyte replacement therapy</a:t>
            </a:r>
          </a:p>
          <a:p>
            <a:r>
              <a:rPr lang="en-US" altLang="en-US" sz="2000" dirty="0">
                <a:latin typeface="Comic Sans MS" pitchFamily="66" charset="0"/>
              </a:rPr>
              <a:t>Antibiotics</a:t>
            </a:r>
          </a:p>
          <a:p>
            <a:pPr lvl="1"/>
            <a:r>
              <a:rPr lang="en-US" altLang="en-US" sz="2000" dirty="0">
                <a:latin typeface="Comic Sans MS" pitchFamily="66" charset="0"/>
              </a:rPr>
              <a:t>Given only when the symptoms are severe or prolonged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Susceptible to most classes of antibiotics:</a:t>
            </a:r>
          </a:p>
          <a:p>
            <a:pPr lvl="1"/>
            <a:r>
              <a:rPr lang="en-US" sz="2000" b="1" dirty="0">
                <a:latin typeface="Comic Sans MS" pitchFamily="66" charset="0"/>
              </a:rPr>
              <a:t>Erythromycin - </a:t>
            </a:r>
            <a:r>
              <a:rPr lang="en-US" sz="2000" dirty="0">
                <a:latin typeface="Comic Sans MS" pitchFamily="66" charset="0"/>
              </a:rPr>
              <a:t>drug of choice,  </a:t>
            </a:r>
            <a:r>
              <a:rPr lang="en-US" sz="2000" b="1" dirty="0">
                <a:latin typeface="Comic Sans MS" pitchFamily="66" charset="0"/>
              </a:rPr>
              <a:t>Cipro</a:t>
            </a:r>
            <a:r>
              <a:rPr lang="en-US" sz="2000" dirty="0">
                <a:latin typeface="Comic Sans MS" pitchFamily="66" charset="0"/>
              </a:rPr>
              <a:t> is a good alternative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Resistant strains have emerged due to the use of antibiotics in chicken/animal feed,  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C. coli is R to cipro</a:t>
            </a:r>
            <a:r>
              <a:rPr lang="en-US" sz="2000" dirty="0">
                <a:latin typeface="Comic Sans MS" pitchFamily="66" charset="0"/>
              </a:rPr>
              <a:t> in ~80% cases</a:t>
            </a: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defRPr/>
            </a:pPr>
            <a:endParaRPr lang="en-US" sz="24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2000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39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pitchFamily="66" charset="0"/>
              </a:rPr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omic Sans MS" pitchFamily="66" charset="0"/>
              </a:rPr>
              <a:t>Infection results in protective immunity</a:t>
            </a:r>
          </a:p>
          <a:p>
            <a:r>
              <a:rPr lang="en-US" sz="2000" dirty="0">
                <a:latin typeface="Comic Sans MS" pitchFamily="66" charset="0"/>
              </a:rPr>
              <a:t>Breast feeding provide protection to infants</a:t>
            </a:r>
          </a:p>
          <a:p>
            <a:r>
              <a:rPr lang="en-US" sz="2000" dirty="0">
                <a:latin typeface="Comic Sans MS" pitchFamily="66" charset="0"/>
              </a:rPr>
              <a:t>Prevention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Improved hygiene during chicken production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Decontamination of water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Use of competitive exclusion flora which prevent colonization of campylobacter in chickens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2009 and 2010: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Campylobacter spp. was responsible for 13 and 21 outbreaks, respectively, in the US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resulting in 600 illnesses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Recent estimates: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Campylobacter causes about 845,000 cases with 76 deaths annually in the US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foods implicated: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raw milk 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improperly cooked chicken.</a:t>
            </a:r>
          </a:p>
        </p:txBody>
      </p:sp>
    </p:spTree>
    <p:extLst>
      <p:ext uri="{BB962C8B-B14F-4D97-AF65-F5344CB8AC3E}">
        <p14:creationId xmlns:p14="http://schemas.microsoft.com/office/powerpoint/2010/main" val="174461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the US, it is illegal to sell unpasteurized milk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Wisconsin,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cow leasing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program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So customers can get unpasteurized milk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got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campylobacteriosis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(symptoms):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Abdominal cramps, Fever, Nausea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Samples were obtained from the unpasteurized milk and from stool of patients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Both contained identical Campylobacter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can survive in unpasteurized milk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4 C</a:t>
            </a:r>
          </a:p>
        </p:txBody>
      </p:sp>
    </p:spTree>
    <p:extLst>
      <p:ext uri="{BB962C8B-B14F-4D97-AF65-F5344CB8AC3E}">
        <p14:creationId xmlns:p14="http://schemas.microsoft.com/office/powerpoint/2010/main" val="123137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 gram-negative, motile, nonsporulating, rod-shaped, small, fragile, and spirally curved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Microaerophilic,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catalase and oxidase positive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microaerophilic environment: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5% oxygen, 8% CO2, and 87% N2 for growth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Growth temp. ranges 32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 - 45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C, optimum of ~ 42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grow better in amino acids than in carbohydrate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grow slowly and are not good competitors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sensitive to environmental parameters: oxygen (in air),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NaCl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(&gt;2.5%), low pH (&lt;pH 5.0), temperature (&lt;30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o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C), heat (pasteurization), and drying.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survive well in  refrigeration and months in the frozen state</a:t>
            </a:r>
          </a:p>
        </p:txBody>
      </p:sp>
    </p:spTree>
    <p:extLst>
      <p:ext uri="{BB962C8B-B14F-4D97-AF65-F5344CB8AC3E}">
        <p14:creationId xmlns:p14="http://schemas.microsoft.com/office/powerpoint/2010/main" val="5984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Habitat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enteric organism-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isolated in high frequency from the feces of animals and birds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Human carriers shed the organisms in feces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Fecal materials from poultry were found to contain ≥10</a:t>
            </a:r>
            <a:r>
              <a:rPr lang="en-US" sz="2000" baseline="30000" dirty="0"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cells/g in some instances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Water, sewage, vegetables, and foods of animal origin are easily contaminated with 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excreted through feces.</a:t>
            </a:r>
          </a:p>
        </p:txBody>
      </p:sp>
    </p:spTree>
    <p:extLst>
      <p:ext uri="{BB962C8B-B14F-4D97-AF65-F5344CB8AC3E}">
        <p14:creationId xmlns:p14="http://schemas.microsoft.com/office/powerpoint/2010/main" val="79460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Pathogenic Factors and Toxins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Pathogenesis of 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depend on the ability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adhere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invade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epithelial cells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adhesion factors: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Flagella, fimbriae, and other adhesion proteins 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Cam.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jejuni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produce: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Cyto-lethal toxins and hemolysin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responsible for enteric disease symptoms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invasive factor  enables the cells to invade epithelial cells in both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small and large intestines in humans.</a:t>
            </a:r>
          </a:p>
        </p:txBody>
      </p:sp>
    </p:spTree>
    <p:extLst>
      <p:ext uri="{BB962C8B-B14F-4D97-AF65-F5344CB8AC3E}">
        <p14:creationId xmlns:p14="http://schemas.microsoft.com/office/powerpoint/2010/main" val="101715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3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infective dose for campylobacteriosis is low ~ 500 cells.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Following ingestion, motile bacteria reach the mucus layer and reach the epithelial surface where they colonize.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 production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causes cell damage (death), inflammation, and fluid loss resulting in diarrhea that appears in 2 -5 days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Symptoms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generally last for 2-3 days, remain for 2 weeks or more</a:t>
            </a:r>
          </a:p>
        </p:txBody>
      </p:sp>
    </p:spTree>
    <p:extLst>
      <p:ext uri="{BB962C8B-B14F-4D97-AF65-F5344CB8AC3E}">
        <p14:creationId xmlns:p14="http://schemas.microsoft.com/office/powerpoint/2010/main" val="55041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Persons with no visible symptoms can shed cells in feces for a long time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Symptoms: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abdominal cramps, profuse diarrhea (some cases bloody), nausea, and vomiting. fever, headache, chills.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Consequence of campylobacteriosis in humans: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chronic disease called </a:t>
            </a:r>
            <a:r>
              <a:rPr lang="en-US" sz="2000" b="1" dirty="0">
                <a:latin typeface="Comic Sans MS" panose="030F0902030302020204" pitchFamily="66" charset="0"/>
              </a:rPr>
              <a:t>Guillain-Barre syndrome (</a:t>
            </a:r>
            <a:r>
              <a:rPr lang="en-US" sz="2000" dirty="0">
                <a:latin typeface="Comic Sans MS" panose="030F0902030302020204" pitchFamily="66" charset="0"/>
              </a:rPr>
              <a:t>generalized paralysis)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Chronic infection promotes antibody production against Campylobacter  antigen, which reacts with nerve cells causing impaired nerve function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</a:t>
            </a:r>
            <a:r>
              <a:rPr lang="en-US" sz="2000" b="1" dirty="0">
                <a:latin typeface="Comic Sans MS" panose="030F0902030302020204" pitchFamily="66" charset="0"/>
              </a:rPr>
              <a:t>rthritis</a:t>
            </a:r>
          </a:p>
          <a:p>
            <a:pPr marL="0" indent="0">
              <a:buNone/>
            </a:pPr>
            <a:endParaRPr lang="en-US" sz="2000" b="1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2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1706</Words>
  <Application>Microsoft Macintosh PowerPoint</Application>
  <PresentationFormat>On-screen Show (4:3)</PresentationFormat>
  <Paragraphs>182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Comic Sans MS</vt:lpstr>
      <vt:lpstr>Office Theme</vt:lpstr>
      <vt:lpstr>Campylobacter</vt:lpstr>
      <vt:lpstr>Campylobacter Species</vt:lpstr>
      <vt:lpstr>PowerPoint Presentation</vt:lpstr>
      <vt:lpstr>Introduction</vt:lpstr>
      <vt:lpstr>Characteristics</vt:lpstr>
      <vt:lpstr>Habitat</vt:lpstr>
      <vt:lpstr>Pathogenic Factors and Toxins</vt:lpstr>
      <vt:lpstr>Disease and Symptoms</vt:lpstr>
      <vt:lpstr>Disease and Symptoms</vt:lpstr>
      <vt:lpstr>Food Association</vt:lpstr>
      <vt:lpstr>Food Association</vt:lpstr>
      <vt:lpstr>Environmental conditions</vt:lpstr>
      <vt:lpstr>Campylobacter Environmental susceptibility</vt:lpstr>
      <vt:lpstr>Reservoirs and outbreaks</vt:lpstr>
      <vt:lpstr>Outbreaks</vt:lpstr>
      <vt:lpstr>Epidemiology C. jejuni and C. coli infections are found worldwide</vt:lpstr>
      <vt:lpstr>Transmission of C. jejuni and C. coli</vt:lpstr>
      <vt:lpstr>Mechanisms of pathogenecity</vt:lpstr>
      <vt:lpstr>Diagnosis</vt:lpstr>
      <vt:lpstr> Identification </vt:lpstr>
      <vt:lpstr>prevention</vt:lpstr>
    </vt:vector>
  </TitlesOfParts>
  <Company>BZU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Support</dc:creator>
  <cp:lastModifiedBy>Mohammad A Farraj</cp:lastModifiedBy>
  <cp:revision>120</cp:revision>
  <dcterms:created xsi:type="dcterms:W3CDTF">2012-10-09T19:59:28Z</dcterms:created>
  <dcterms:modified xsi:type="dcterms:W3CDTF">2021-01-22T07:00:26Z</dcterms:modified>
</cp:coreProperties>
</file>