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377" r:id="rId2"/>
    <p:sldId id="375" r:id="rId3"/>
    <p:sldId id="376" r:id="rId4"/>
    <p:sldId id="378" r:id="rId5"/>
    <p:sldId id="379" r:id="rId6"/>
    <p:sldId id="371" r:id="rId7"/>
    <p:sldId id="373" r:id="rId8"/>
    <p:sldId id="347" r:id="rId9"/>
    <p:sldId id="344" r:id="rId10"/>
    <p:sldId id="346" r:id="rId11"/>
    <p:sldId id="374" r:id="rId12"/>
    <p:sldId id="349" r:id="rId13"/>
    <p:sldId id="351" r:id="rId14"/>
    <p:sldId id="380" r:id="rId15"/>
    <p:sldId id="352" r:id="rId16"/>
    <p:sldId id="353" r:id="rId17"/>
    <p:sldId id="354" r:id="rId18"/>
    <p:sldId id="364" r:id="rId19"/>
    <p:sldId id="366" r:id="rId20"/>
    <p:sldId id="320" r:id="rId21"/>
    <p:sldId id="324" r:id="rId22"/>
    <p:sldId id="32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20"/>
    <p:restoredTop sz="81978"/>
  </p:normalViewPr>
  <p:slideViewPr>
    <p:cSldViewPr>
      <p:cViewPr varScale="1">
        <p:scale>
          <a:sx n="104" d="100"/>
          <a:sy n="104" d="100"/>
        </p:scale>
        <p:origin x="24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043E2-A8AB-794D-928C-B654DE32EB79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4F5B7-FA4A-9C40-810F-78B06F1E4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4F5B7-FA4A-9C40-810F-78B06F1E4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0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4F5B7-FA4A-9C40-810F-78B06F1E4C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0687F-4E1D-4111-9015-35B4D09F57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70BB8-6A50-4841-BCAF-0DB03CC8A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16F48-B8D3-42F4-890D-56E431DEE0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2E698-438E-4E3C-9002-00E438A98D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7C6AF-518E-4BEA-9FE8-BDE3C74EE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D749-7ADD-422E-87D0-F4190610B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2F0C4-6644-4AA6-85A3-F2B156DD0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915E7-56E4-46D2-B1DC-37704DF37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3B6EF-A9D5-4A3B-A1C5-98E64D3F0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2608-1DBC-48EA-A7A4-44B56C3AF1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71075-49EE-4821-B8FC-5B5E7BEE18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9D17D9-CA48-4D92-9712-34263CF296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BAE0D0-D5BE-144C-A9FD-75BC72CB6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226417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Aerobic Gram Positive Bacilli</a:t>
            </a:r>
            <a:br>
              <a:rPr lang="en-US" sz="3200" dirty="0">
                <a:latin typeface="Comic Sans MS" panose="030F0902030302020204" pitchFamily="66" charset="0"/>
              </a:rPr>
            </a:br>
            <a:r>
              <a:rPr lang="en-US" sz="2800" i="1" dirty="0">
                <a:latin typeface="Comic Sans MS" panose="030F0902030302020204" pitchFamily="66" charset="0"/>
              </a:rPr>
              <a:t>Listeria monocytogenes</a:t>
            </a:r>
            <a:br>
              <a:rPr lang="en-US" sz="2800" i="1" dirty="0">
                <a:latin typeface="Comic Sans MS" panose="030F0902030302020204" pitchFamily="66" charset="0"/>
              </a:rPr>
            </a:br>
            <a:r>
              <a:rPr lang="en-US" sz="2800" dirty="0">
                <a:latin typeface="Comic Sans MS" panose="030F0902030302020204" pitchFamily="66" charset="0"/>
              </a:rPr>
              <a:t>Listeriosis</a:t>
            </a:r>
            <a:endParaRPr lang="en-US" sz="2800" i="1" dirty="0">
              <a:latin typeface="Comic Sans MS" panose="030F0902030302020204" pitchFamily="66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BB9804-7B79-8A43-8B88-48E40DF6E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6400800" cy="55016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3074" name="Picture 2" descr="Quick and Easy Creamy Coleslaw Recipe">
            <a:extLst>
              <a:ext uri="{FF2B5EF4-FFF2-40B4-BE49-F238E27FC236}">
                <a16:creationId xmlns:a16="http://schemas.microsoft.com/office/drawing/2014/main" id="{4EC50570-1847-7A42-8028-808B3352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69706"/>
            <a:ext cx="2247355" cy="12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2E9035-E850-F744-95E2-4A24F07E39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4" t="8599" r="43510" b="70739"/>
          <a:stretch/>
        </p:blipFill>
        <p:spPr>
          <a:xfrm>
            <a:off x="6364288" y="869706"/>
            <a:ext cx="1512168" cy="12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3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L. </a:t>
            </a:r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monocytogenes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is isolated from: </a:t>
            </a:r>
          </a:p>
          <a:p>
            <a:pPr lvl="1"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soil, sewage, water, dead vegetation </a:t>
            </a:r>
          </a:p>
          <a:p>
            <a:pPr lvl="1"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intestinal contents of domesticated animals and birds </a:t>
            </a:r>
          </a:p>
          <a:p>
            <a:pPr lvl="1">
              <a:lnSpc>
                <a:spcPct val="130000"/>
              </a:lnSpc>
            </a:pP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Humans can carry it in the intestine without symptoms and may harbor it in the gall bladder </a:t>
            </a:r>
          </a:p>
          <a:p>
            <a:pPr lvl="1"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uncooked meat, milk, egg, sea foods, fish, leafy vegetables, potatoes and radishes </a:t>
            </a:r>
          </a:p>
          <a:p>
            <a:pPr lvl="1"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heat-processed foods, such as pasteurized milk, dairy products and ready-to-eat meat preparations </a:t>
            </a:r>
          </a:p>
          <a:p>
            <a:pPr lvl="1"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isolated in high frequency in different places of food processing and storage areas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9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beta-hemolytic on sheep blood agar plates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,</a:t>
            </a:r>
          </a:p>
          <a:p>
            <a:pPr lvl="1">
              <a:lnSpc>
                <a:spcPct val="140000"/>
              </a:lnSpc>
            </a:pP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Acid tolerant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- essential for survival in stomach acid </a:t>
            </a:r>
          </a:p>
          <a:p>
            <a:pPr lvl="1">
              <a:lnSpc>
                <a:spcPct val="14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Acid tolerance - due to the presence of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glutamate decarboxylase (GAD) enzyme system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-found in many bacterial sp. </a:t>
            </a:r>
          </a:p>
          <a:p>
            <a:pPr lvl="1">
              <a:lnSpc>
                <a:spcPct val="140000"/>
              </a:lnSpc>
            </a:pP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Glutamine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is abundant in food and is taken by the cell</a:t>
            </a:r>
          </a:p>
          <a:p>
            <a:pPr lvl="1">
              <a:lnSpc>
                <a:spcPct val="14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The enzyme is activated by the acid in the stomach to convert glutamine to glutamate with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the release of ammonia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which neutralizes the acid </a:t>
            </a:r>
          </a:p>
          <a:p>
            <a:pPr lvl="1">
              <a:lnSpc>
                <a:spcPct val="14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sensitive to pasteurization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21704"/>
            <a:ext cx="1378496" cy="13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900" dirty="0">
                <a:latin typeface="Comic Sans MS" charset="0"/>
                <a:ea typeface="Comic Sans MS" charset="0"/>
                <a:cs typeface="Comic Sans MS" charset="0"/>
              </a:rPr>
              <a:t>Optimal growth Temp: 30-37 °C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900" dirty="0">
                <a:latin typeface="Comic Sans MS" charset="0"/>
                <a:ea typeface="Comic Sans MS" charset="0"/>
                <a:cs typeface="Comic Sans MS" charset="0"/>
              </a:rPr>
              <a:t>Growth at 0 - 45 °C, at pH 4.5 - 9.0, multiply at aw 0.92, </a:t>
            </a:r>
          </a:p>
          <a:p>
            <a:pPr>
              <a:lnSpc>
                <a:spcPct val="150000"/>
              </a:lnSpc>
            </a:pPr>
            <a:r>
              <a:rPr lang="en-US" sz="2900" dirty="0">
                <a:latin typeface="Comic Sans MS" charset="0"/>
                <a:ea typeface="Comic Sans MS" charset="0"/>
                <a:cs typeface="Comic Sans MS" charset="0"/>
              </a:rPr>
              <a:t>relatively</a:t>
            </a:r>
            <a:r>
              <a:rPr lang="en-US" sz="2900" b="1" dirty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900" b="1" dirty="0">
                <a:latin typeface="Comic Sans MS" charset="0"/>
                <a:ea typeface="Comic Sans MS" charset="0"/>
                <a:cs typeface="Comic Sans MS" charset="0"/>
              </a:rPr>
              <a:t>resistant to freezing</a:t>
            </a:r>
            <a:r>
              <a:rPr lang="en-US" sz="2900" dirty="0">
                <a:latin typeface="Comic Sans MS" charset="0"/>
                <a:ea typeface="Comic Sans MS" charset="0"/>
                <a:cs typeface="Comic Sans MS" charset="0"/>
              </a:rPr>
              <a:t>, drying, </a:t>
            </a:r>
            <a:r>
              <a:rPr lang="en-US" sz="2900" b="1" dirty="0">
                <a:latin typeface="Comic Sans MS" charset="0"/>
                <a:ea typeface="Comic Sans MS" charset="0"/>
                <a:cs typeface="Comic Sans MS" charset="0"/>
              </a:rPr>
              <a:t>high salt &gt; 10%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900" dirty="0">
                <a:latin typeface="Comic Sans MS" charset="0"/>
                <a:ea typeface="Comic Sans MS" charset="0"/>
                <a:cs typeface="Comic Sans MS" charset="0"/>
              </a:rPr>
              <a:t>Ubiquitous - widely distributed: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900" dirty="0">
                <a:latin typeface="Comic Sans MS" charset="0"/>
                <a:ea typeface="Comic Sans MS" charset="0"/>
                <a:cs typeface="Comic Sans MS" charset="0"/>
              </a:rPr>
              <a:t>Soil is the principal reservoir, also in healthy humans/animals, 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900" b="1" dirty="0">
                <a:latin typeface="Comic Sans MS" charset="0"/>
                <a:ea typeface="Comic Sans MS" charset="0"/>
                <a:cs typeface="Comic Sans MS" charset="0"/>
              </a:rPr>
              <a:t>psychrotrophic</a:t>
            </a:r>
            <a:r>
              <a:rPr lang="en-US" sz="2900" dirty="0">
                <a:latin typeface="Comic Sans MS" charset="0"/>
                <a:ea typeface="Comic Sans MS" charset="0"/>
                <a:cs typeface="Comic Sans MS" charset="0"/>
              </a:rPr>
              <a:t> - multiply at low T under aerobic/anaerobic conditions, adapt to disinfectants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900" dirty="0">
                <a:latin typeface="Comic Sans MS" charset="0"/>
                <a:ea typeface="Comic Sans MS" charset="0"/>
                <a:cs typeface="Comic Sans MS" charset="0"/>
              </a:rPr>
              <a:t>spread in food processing facilities/and production lines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900" dirty="0">
                <a:latin typeface="Comic Sans MS" charset="0"/>
                <a:ea typeface="Comic Sans MS" charset="0"/>
                <a:cs typeface="Comic Sans MS" charset="0"/>
              </a:rPr>
              <a:t>Once introduced into a processing plants, it survives and </a:t>
            </a:r>
            <a:r>
              <a:rPr lang="en-US" sz="2900" b="1" dirty="0">
                <a:latin typeface="Comic Sans MS" charset="0"/>
                <a:ea typeface="Comic Sans MS" charset="0"/>
                <a:cs typeface="Comic Sans MS" charset="0"/>
              </a:rPr>
              <a:t>persists for a long time under adverse conditions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900" b="1" dirty="0">
                <a:latin typeface="Comic Sans MS" charset="0"/>
                <a:ea typeface="Comic Sans MS" charset="0"/>
                <a:cs typeface="Comic Sans MS" charset="0"/>
              </a:rPr>
              <a:t>biofilm forming ability</a:t>
            </a:r>
            <a:r>
              <a:rPr lang="en-US" sz="2900" dirty="0">
                <a:latin typeface="Comic Sans MS" charset="0"/>
                <a:ea typeface="Comic Sans MS" charset="0"/>
                <a:cs typeface="Comic Sans MS" charset="0"/>
              </a:rPr>
              <a:t> is an important cause of persistence </a:t>
            </a:r>
          </a:p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0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listeriosis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Since Listeria emerged as foodborne pathogen: </a:t>
            </a:r>
          </a:p>
          <a:p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Regulatory agencies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developed procedures to reduce the number of foodborne listeria </a:t>
            </a:r>
          </a:p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Determining the type of foods involved in listeriosis </a:t>
            </a:r>
          </a:p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steps in food processing that can contaminate ready-to-eat foods </a:t>
            </a:r>
          </a:p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people who are most susceptible to the disease </a:t>
            </a:r>
          </a:p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These steps led to: 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Make changes in the processing steps and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Ensure that contaminated ready-to-eat foods do not reach the consumers 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Educate susceptible consumer groups about food choices, eating habits, and sanitary practices in food Preparation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3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B7B9-C068-D144-8E2C-5B8D5B23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Exposure models for risk assessment, what-if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E60D-0733-564A-ADCF-E504B392C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Factors affected consumer exposure to </a:t>
            </a:r>
            <a:r>
              <a:rPr lang="en-US" sz="8000" i="1" dirty="0">
                <a:latin typeface="Comic Sans MS" panose="030F0902030302020204" pitchFamily="66" charset="0"/>
              </a:rPr>
              <a:t>L. </a:t>
            </a:r>
            <a:r>
              <a:rPr lang="en-US" sz="8000" i="1" dirty="0" err="1">
                <a:latin typeface="Comic Sans MS" panose="030F0902030302020204" pitchFamily="66" charset="0"/>
              </a:rPr>
              <a:t>monoc</a:t>
            </a:r>
            <a:r>
              <a:rPr lang="en-US" sz="8000" i="1" dirty="0">
                <a:latin typeface="Comic Sans MS" panose="030F0902030302020204" pitchFamily="66" charset="0"/>
              </a:rPr>
              <a:t> </a:t>
            </a:r>
            <a:r>
              <a:rPr lang="en-US" sz="8000" dirty="0">
                <a:latin typeface="Comic Sans MS" panose="030F0902030302020204" pitchFamily="66" charset="0"/>
              </a:rPr>
              <a:t>at time of food consumption: </a:t>
            </a: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(</a:t>
            </a:r>
            <a:r>
              <a:rPr lang="en-US" sz="8000" dirty="0" err="1">
                <a:latin typeface="Comic Sans MS" panose="030F0902030302020204" pitchFamily="66" charset="0"/>
              </a:rPr>
              <a:t>i</a:t>
            </a:r>
            <a:r>
              <a:rPr lang="en-US" sz="8000" dirty="0">
                <a:latin typeface="Comic Sans MS" panose="030F0902030302020204" pitchFamily="66" charset="0"/>
              </a:rPr>
              <a:t>) Amount and frequency of the food consumed</a:t>
            </a: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(ii) Prevalence and levels of </a:t>
            </a:r>
            <a:r>
              <a:rPr lang="en-US" sz="8000" i="1" dirty="0">
                <a:latin typeface="Comic Sans MS" panose="030F0902030302020204" pitchFamily="66" charset="0"/>
              </a:rPr>
              <a:t>L. monocytogenes </a:t>
            </a:r>
            <a:r>
              <a:rPr lang="en-US" sz="8000" dirty="0">
                <a:latin typeface="Comic Sans MS" panose="030F0902030302020204" pitchFamily="66" charset="0"/>
              </a:rPr>
              <a:t>in the food</a:t>
            </a: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(iii) pro[able growth in food during refrigerated storage</a:t>
            </a: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(iv) Refrigerated storage temperature</a:t>
            </a: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(v) Duration of refrigeration of food before consumption. </a:t>
            </a: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Risk assessment model used to estimate the impact of control strategies by changing one or two input parameters and measuring the change in outputs, Example of what if:</a:t>
            </a: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Predicted number of cases can be reduced by 69% if all home refrigerators are operating at or below 7.2°C. </a:t>
            </a:r>
          </a:p>
          <a:p>
            <a:pPr marL="0"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reducing the maximum storage time of deli meats from 28 to 14 days would reduce the number of cases in the elderly by 13.6%.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Listeriosis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The steps taken by the regulatory agencies has resulted in </a:t>
            </a:r>
          </a:p>
          <a:p>
            <a:pPr lvl="1"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Reduction in listeriosis in developed countries </a:t>
            </a:r>
          </a:p>
          <a:p>
            <a:pPr lvl="1"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In the US- listeriosis cases has dropped from 2000 cases in 1986 to 1000 cases in 1991 to 500 cases recently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Listeria is highly infectious with high fatality rate - 25-30%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infectious dose was estimated to 100-1000 and lower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in the immunosuppressed 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because of the high fatality rate, the U .S. government has established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a "zero" tolerance policy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for this pathogen in ready-to-eat products 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Despite that- there was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recent increase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in cases and outbreaks of listeriosis 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Increase in product recalls</a:t>
            </a:r>
          </a:p>
          <a:p>
            <a:pPr lvl="1"/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Diseases and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Febrile gastroenteritis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mostly associated with healthy individuals 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symptoms appear within 1-7 days 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mild flu-like symptoms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with slight fever, abdominal cramps, and diarrhea 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The symptoms subside in a few days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the infected individual sheds Listeria in the feces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7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Diseases and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Invasive Systemic Disease </a:t>
            </a:r>
          </a:p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Occur in immunosuppressed populations </a:t>
            </a:r>
          </a:p>
          <a:p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Following ingestion, bacteria pass through the stomach to small intestine unharmed </a:t>
            </a:r>
          </a:p>
          <a:p>
            <a:pPr lvl="1"/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bile salt hydrolase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protects it from bile salts 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Listeria rapidly pass through intestine via </a:t>
            </a:r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Peyer's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patch and M cells </a:t>
            </a:r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phagocytoses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and transport to the lamina </a:t>
            </a:r>
            <a:r>
              <a:rPr lang="en-US" sz="2000" dirty="0" err="1">
                <a:latin typeface="Comic Sans MS" charset="0"/>
                <a:ea typeface="Comic Sans MS" charset="0"/>
                <a:cs typeface="Comic Sans MS" charset="0"/>
              </a:rPr>
              <a:t>propria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4185020"/>
            <a:ext cx="6167785" cy="264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850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Prevention and Control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consumer education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to reduce foodborne listeriosis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thoroughly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cooking raw foods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of animal origin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thoroughly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washing raw vegetables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before eating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keeping uncooked meats separate from vegetables, cooked foods, and ready to-eat foods</a:t>
            </a:r>
          </a:p>
          <a:p>
            <a:pPr lvl="1"/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not consuming raw milk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or foods made with raw milk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washing hands, knives, and cutting boards after handling uncooked foods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Special recommendations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provided to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high-risk individuals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such as pregnant women, elderly people, and the immunocompromised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To avoid soft cheeses cream cheese, cottage cheese 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Reheat well all refrigerated leftover foods and ready-to-eat foods before eating</a:t>
            </a:r>
          </a:p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493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cold pre-enrichment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biochemical and serological tests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rapid methods, immunological and molecular</a:t>
            </a:r>
          </a:p>
          <a:p>
            <a:pPr>
              <a:buNone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6ACA-7C61-A442-8844-8BA27696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Listeriosis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3A7CF-28F4-624A-AEC7-8CF4B7056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000" dirty="0">
                <a:latin typeface="Comic Sans MS" panose="030F0902030302020204" pitchFamily="66" charset="0"/>
              </a:rPr>
              <a:t>Emerged as a major </a:t>
            </a:r>
            <a:r>
              <a:rPr lang="en-US" sz="2000" b="1" dirty="0">
                <a:latin typeface="Comic Sans MS" panose="030F0902030302020204" pitchFamily="66" charset="0"/>
              </a:rPr>
              <a:t>foodborne disease </a:t>
            </a:r>
            <a:r>
              <a:rPr lang="en-US" sz="2000" dirty="0">
                <a:latin typeface="Comic Sans MS" panose="030F0902030302020204" pitchFamily="66" charset="0"/>
              </a:rPr>
              <a:t>during the past 30 years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000" dirty="0">
                <a:latin typeface="Comic Sans MS" panose="030F0902030302020204" pitchFamily="66" charset="0"/>
              </a:rPr>
              <a:t>In 1981 an outbreak of listeriosis in Canada, was traced to contaminated </a:t>
            </a:r>
            <a:r>
              <a:rPr lang="en-US" sz="2000" b="1" dirty="0">
                <a:latin typeface="Comic Sans MS" panose="030F0902030302020204" pitchFamily="66" charset="0"/>
              </a:rPr>
              <a:t>coleslaw</a:t>
            </a:r>
            <a:r>
              <a:rPr lang="en-US" sz="2000" dirty="0">
                <a:latin typeface="Comic Sans MS" panose="030F0902030302020204" pitchFamily="66" charset="0"/>
              </a:rPr>
              <a:t>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000" dirty="0">
                <a:latin typeface="Comic Sans MS" panose="030F0902030302020204" pitchFamily="66" charset="0"/>
              </a:rPr>
              <a:t>1</a:t>
            </a:r>
            <a:r>
              <a:rPr lang="en-US" sz="2000" baseline="30000" dirty="0">
                <a:latin typeface="Comic Sans MS" panose="030F0902030302020204" pitchFamily="66" charset="0"/>
              </a:rPr>
              <a:t>st</a:t>
            </a:r>
            <a:r>
              <a:rPr lang="en-US" sz="2000" dirty="0">
                <a:latin typeface="Comic Sans MS" panose="030F0902030302020204" pitchFamily="66" charset="0"/>
              </a:rPr>
              <a:t> documented case of human listeriosis in a soldier in WW1  who suffered </a:t>
            </a:r>
            <a:r>
              <a:rPr lang="en-US" sz="2000" b="1" dirty="0">
                <a:latin typeface="Comic Sans MS" panose="030F0902030302020204" pitchFamily="66" charset="0"/>
              </a:rPr>
              <a:t>from meningitis (</a:t>
            </a:r>
            <a:r>
              <a:rPr lang="ar-SA" sz="2000" b="1" dirty="0">
                <a:latin typeface="Comic Sans MS" panose="030F0902030302020204" pitchFamily="66" charset="0"/>
              </a:rPr>
              <a:t>السحايا</a:t>
            </a:r>
            <a:r>
              <a:rPr lang="en-US" sz="2000" b="1" dirty="0">
                <a:latin typeface="Comic Sans MS" panose="030F0902030302020204" pitchFamily="66" charset="0"/>
              </a:rPr>
              <a:t>)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000" dirty="0">
                <a:latin typeface="Comic Sans MS" panose="030F0902030302020204" pitchFamily="66" charset="0"/>
              </a:rPr>
              <a:t>Today, the estimated incidence of listeriosis in most developed countries is </a:t>
            </a:r>
            <a:r>
              <a:rPr lang="en-US" sz="2000" b="1" dirty="0">
                <a:latin typeface="Comic Sans MS" panose="030F0902030302020204" pitchFamily="66" charset="0"/>
              </a:rPr>
              <a:t>2 to 5 cases per 1,000,000</a:t>
            </a:r>
            <a:r>
              <a:rPr lang="en-US" sz="2000" dirty="0">
                <a:latin typeface="Comic Sans MS" panose="030F0902030302020204" pitchFamily="66" charset="0"/>
              </a:rPr>
              <a:t> population, with nearly 1,600 cases/Y in the US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000" dirty="0">
                <a:latin typeface="Comic Sans MS" panose="030F0902030302020204" pitchFamily="66" charset="0"/>
              </a:rPr>
              <a:t>Foodborne illness of major public health concern because of </a:t>
            </a:r>
            <a:r>
              <a:rPr lang="en-US" sz="2000" b="1" dirty="0">
                <a:latin typeface="Comic Sans MS" panose="030F0902030302020204" pitchFamily="66" charset="0"/>
              </a:rPr>
              <a:t>the severity of the disease </a:t>
            </a:r>
            <a:r>
              <a:rPr lang="en-US" sz="2000" dirty="0">
                <a:latin typeface="Comic Sans MS" panose="030F0902030302020204" pitchFamily="66" charset="0"/>
              </a:rPr>
              <a:t>(meningitis, septicemia, spontaneous abortion), and high case-</a:t>
            </a:r>
            <a:r>
              <a:rPr lang="en-US" sz="2000" b="1" dirty="0">
                <a:latin typeface="Comic Sans MS" panose="030F0902030302020204" pitchFamily="66" charset="0"/>
              </a:rPr>
              <a:t>fatality rate </a:t>
            </a:r>
            <a:r>
              <a:rPr lang="en-US" sz="2000" dirty="0">
                <a:latin typeface="Comic Sans MS" panose="030F0902030302020204" pitchFamily="66" charset="0"/>
              </a:rPr>
              <a:t>(20 -30%)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5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4945360" cy="103596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i="1" dirty="0">
                <a:latin typeface="Comic Sans MS" pitchFamily="66" charset="0"/>
              </a:rPr>
              <a:t>Listeria monocytogenes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400816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000" b="1" dirty="0">
                <a:effectLst/>
                <a:latin typeface="Comic Sans MS" pitchFamily="66" charset="0"/>
              </a:rPr>
              <a:t>Laboratory Diagnosis: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Comic Sans MS" pitchFamily="66" charset="0"/>
              </a:rPr>
              <a:t>Grows well on BAP in 5% CO2 after 18 - 24 h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Comic Sans MS" pitchFamily="66" charset="0"/>
              </a:rPr>
              <a:t>produces </a:t>
            </a:r>
            <a:r>
              <a:rPr lang="en-US" sz="2000" b="1" dirty="0">
                <a:effectLst/>
                <a:latin typeface="Comic Sans MS" pitchFamily="66" charset="0"/>
              </a:rPr>
              <a:t>gray colonies </a:t>
            </a:r>
            <a:r>
              <a:rPr lang="en-US" sz="2000" dirty="0">
                <a:effectLst/>
                <a:latin typeface="Comic Sans MS" pitchFamily="66" charset="0"/>
              </a:rPr>
              <a:t>(never white).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Comic Sans MS" pitchFamily="66" charset="0"/>
              </a:rPr>
              <a:t>Produces a </a:t>
            </a:r>
            <a:r>
              <a:rPr lang="en-US" sz="2000" b="1" dirty="0">
                <a:effectLst/>
                <a:latin typeface="Comic Sans MS" pitchFamily="66" charset="0"/>
              </a:rPr>
              <a:t>narrow zone of beta -hemolysis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Comic Sans MS" pitchFamily="66" charset="0"/>
              </a:rPr>
              <a:t>On Gram stain: small </a:t>
            </a:r>
            <a:r>
              <a:rPr lang="en-US" sz="2000" dirty="0" err="1">
                <a:effectLst/>
                <a:latin typeface="Comic Sans MS" pitchFamily="66" charset="0"/>
              </a:rPr>
              <a:t>G+ve</a:t>
            </a:r>
            <a:r>
              <a:rPr lang="en-US" sz="2000" dirty="0">
                <a:effectLst/>
                <a:latin typeface="Comic Sans MS" pitchFamily="66" charset="0"/>
              </a:rPr>
              <a:t> or variable rods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Comic Sans MS" pitchFamily="66" charset="0"/>
              </a:rPr>
              <a:t>Typical motility - </a:t>
            </a:r>
            <a:r>
              <a:rPr lang="en-US" sz="2000" b="1" dirty="0">
                <a:effectLst/>
                <a:latin typeface="Comic Sans MS" pitchFamily="66" charset="0"/>
              </a:rPr>
              <a:t>umbrella-like motility </a:t>
            </a:r>
            <a:r>
              <a:rPr lang="en-US" sz="2000" dirty="0">
                <a:effectLst/>
                <a:latin typeface="Comic Sans MS" pitchFamily="66" charset="0"/>
              </a:rPr>
              <a:t>in semi-solid agar at RT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Comic Sans MS" pitchFamily="66" charset="0"/>
              </a:rPr>
              <a:t>Serology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latin typeface="Comic Sans MS" pitchFamily="66" charset="0"/>
              </a:rPr>
              <a:t>Chromogenic media can be used for rapid identification</a:t>
            </a:r>
            <a:r>
              <a:rPr lang="en-US" sz="2000" dirty="0">
                <a:effectLst/>
                <a:latin typeface="Comic Sans MS" pitchFamily="66" charset="0"/>
              </a:rPr>
              <a:t> </a:t>
            </a:r>
          </a:p>
        </p:txBody>
      </p:sp>
      <p:pic>
        <p:nvPicPr>
          <p:cNvPr id="6" name="Picture 5" descr="listeriamot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083" y="2924944"/>
            <a:ext cx="1857356" cy="15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620688"/>
            <a:ext cx="1620962" cy="16209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Rapid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4464496" cy="454414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Comic Sans MS" pitchFamily="66" charset="0"/>
              </a:rPr>
              <a:t>For the qualitative detection of Listeria spp. in food</a:t>
            </a:r>
          </a:p>
          <a:p>
            <a:r>
              <a:rPr lang="en-US" sz="2000" dirty="0">
                <a:latin typeface="Comic Sans MS" pitchFamily="66" charset="0"/>
              </a:rPr>
              <a:t>Enrichment steps</a:t>
            </a:r>
          </a:p>
          <a:p>
            <a:r>
              <a:rPr lang="en-US" sz="2000" dirty="0">
                <a:latin typeface="Comic Sans MS" pitchFamily="66" charset="0"/>
              </a:rPr>
              <a:t>Extract flagellar antigens by heat (80 C for 20 M)</a:t>
            </a:r>
          </a:p>
          <a:p>
            <a:r>
              <a:rPr lang="en-US" sz="2000" dirty="0">
                <a:latin typeface="Comic Sans MS" pitchFamily="66" charset="0"/>
              </a:rPr>
              <a:t>Put one drop in the sample window</a:t>
            </a:r>
          </a:p>
          <a:p>
            <a:r>
              <a:rPr lang="en-US" sz="2000" dirty="0">
                <a:latin typeface="Comic Sans MS" pitchFamily="66" charset="0"/>
              </a:rPr>
              <a:t>Within few minutes watch the result window</a:t>
            </a:r>
          </a:p>
          <a:p>
            <a:r>
              <a:rPr lang="en-US" sz="2000" dirty="0">
                <a:latin typeface="Comic Sans MS" pitchFamily="66" charset="0"/>
              </a:rPr>
              <a:t>C (control) must be positive</a:t>
            </a:r>
          </a:p>
          <a:p>
            <a:r>
              <a:rPr lang="en-US" sz="2000" dirty="0">
                <a:latin typeface="Comic Sans MS" pitchFamily="66" charset="0"/>
              </a:rPr>
              <a:t>T ( test could be positive or negative</a:t>
            </a:r>
          </a:p>
          <a:p>
            <a:endParaRPr lang="en-US" sz="2000" dirty="0"/>
          </a:p>
        </p:txBody>
      </p:sp>
      <p:pic>
        <p:nvPicPr>
          <p:cNvPr id="74754" name="Picture 2" descr="Listeria test de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144" y="2817885"/>
            <a:ext cx="1475656" cy="242499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817885"/>
            <a:ext cx="17653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Molecular identification</a:t>
            </a:r>
            <a:br>
              <a:rPr lang="en-US" sz="3200" dirty="0"/>
            </a:br>
            <a:r>
              <a:rPr lang="en-US" sz="3200" dirty="0"/>
              <a:t>Direct from milk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5778" name="Picture 2" descr="http://www.norgenbiotek.com/product_images/milk_listeria_monocytogenes_pcr_detection_kit-30400-fig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264" y="2060848"/>
            <a:ext cx="424547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B439-5D55-3B40-BFB8-FA66800C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Listeriosis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97CF3-15B3-0849-B456-134F4440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Common in people with impairment of T-cell-mediated immunity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Control of </a:t>
            </a:r>
            <a:r>
              <a:rPr lang="en-US" sz="8000" i="1" dirty="0">
                <a:latin typeface="Comic Sans MS" panose="030F0902030302020204" pitchFamily="66" charset="0"/>
              </a:rPr>
              <a:t>L. monocytogenes </a:t>
            </a:r>
            <a:r>
              <a:rPr lang="en-US" sz="8000" dirty="0">
                <a:latin typeface="Comic Sans MS" panose="030F0902030302020204" pitchFamily="66" charset="0"/>
              </a:rPr>
              <a:t>in foods is a big challenge than most foodborne pathogens because of: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Its wide distribution in environment and prolonged survival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Resistance to diverse conditions (low pH, high NaCl)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Facultatively anaerobic and </a:t>
            </a:r>
            <a:r>
              <a:rPr lang="en-US" sz="8000" b="1" dirty="0">
                <a:latin typeface="Comic Sans MS" panose="030F0902030302020204" pitchFamily="66" charset="0"/>
              </a:rPr>
              <a:t>psychrotrophic</a:t>
            </a:r>
            <a:r>
              <a:rPr lang="en-US" sz="8000" dirty="0">
                <a:latin typeface="Comic Sans MS" panose="030F0902030302020204" pitchFamily="66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i="1" dirty="0">
                <a:latin typeface="Comic Sans MS" panose="030F0902030302020204" pitchFamily="66" charset="0"/>
              </a:rPr>
              <a:t>L. monocytogenes </a:t>
            </a:r>
            <a:r>
              <a:rPr lang="en-US" sz="8000" dirty="0">
                <a:latin typeface="Comic Sans MS" panose="030F0902030302020204" pitchFamily="66" charset="0"/>
              </a:rPr>
              <a:t>can enter food and food processing plants via soil, plants, and water (no food can be expected to be free of listeria)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Investigations of outbreaks showed that listeria is transmitted by RTE foods  </a:t>
            </a:r>
          </a:p>
          <a:p>
            <a:endParaRPr lang="en-US" sz="7200" dirty="0">
              <a:latin typeface="Comic Sans MS" panose="030F0902030302020204" pitchFamily="66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8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A2F1-C446-5042-B0A3-CE06CA0C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>
                <a:latin typeface="Comic Sans MS" panose="030F0902030302020204" pitchFamily="66" charset="0"/>
              </a:rPr>
              <a:t>Characteristics of the Organism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46ECF-8C1F-EC41-88AC-90297316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latin typeface="Comic Sans MS" panose="030F0902030302020204" pitchFamily="66" charset="0"/>
              </a:rPr>
              <a:t>Genus </a:t>
            </a:r>
            <a:r>
              <a:rPr lang="en-US" b="1" i="1" dirty="0">
                <a:latin typeface="Comic Sans MS" panose="030F0902030302020204" pitchFamily="66" charset="0"/>
              </a:rPr>
              <a:t>Listeria (</a:t>
            </a:r>
            <a:r>
              <a:rPr lang="en-US" dirty="0">
                <a:latin typeface="Comic Sans MS" panose="030F0902030302020204" pitchFamily="66" charset="0"/>
              </a:rPr>
              <a:t>contains 8 species)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i="1" dirty="0">
                <a:latin typeface="Comic Sans MS" panose="030F0902030302020204" pitchFamily="66" charset="0"/>
              </a:rPr>
              <a:t>L. monocytogenes </a:t>
            </a:r>
            <a:r>
              <a:rPr lang="en-US" dirty="0">
                <a:latin typeface="Comic Sans MS" panose="030F0902030302020204" pitchFamily="66" charset="0"/>
              </a:rPr>
              <a:t>is the only human pathogen of major public health concern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latin typeface="Comic Sans MS" panose="030F0902030302020204" pitchFamily="66" charset="0"/>
              </a:rPr>
              <a:t>Susceptibility to Physical and Chemical Agents:</a:t>
            </a:r>
            <a:br>
              <a:rPr lang="en-US" b="1" dirty="0">
                <a:latin typeface="Comic Sans MS" panose="030F0902030302020204" pitchFamily="66" charset="0"/>
              </a:rPr>
            </a:br>
            <a:r>
              <a:rPr lang="en-US" dirty="0">
                <a:latin typeface="Comic Sans MS" panose="030F0902030302020204" pitchFamily="66" charset="0"/>
              </a:rPr>
              <a:t>Temp</a:t>
            </a:r>
            <a:r>
              <a:rPr lang="en-US" b="1" dirty="0">
                <a:latin typeface="Comic Sans MS" panose="030F0902030302020204" pitchFamily="66" charset="0"/>
              </a:rPr>
              <a:t> - </a:t>
            </a:r>
            <a:r>
              <a:rPr lang="en-US" dirty="0">
                <a:latin typeface="Comic Sans MS" panose="030F0902030302020204" pitchFamily="66" charset="0"/>
              </a:rPr>
              <a:t>can grow at 0 to 45°C,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omic Sans MS" panose="030F0902030302020204" pitchFamily="66" charset="0"/>
              </a:rPr>
              <a:t>Average generation times was 43, 6.6, and </a:t>
            </a:r>
            <a:r>
              <a:rPr lang="en-US" b="1" dirty="0">
                <a:latin typeface="Comic Sans MS" panose="030F0902030302020204" pitchFamily="66" charset="0"/>
              </a:rPr>
              <a:t>1.1 h </a:t>
            </a:r>
            <a:r>
              <a:rPr lang="en-US" dirty="0">
                <a:latin typeface="Comic Sans MS" panose="030F0902030302020204" pitchFamily="66" charset="0"/>
              </a:rPr>
              <a:t>at 4, 10, and </a:t>
            </a:r>
            <a:r>
              <a:rPr lang="en-US" b="1" dirty="0">
                <a:latin typeface="Comic Sans MS" panose="030F0902030302020204" pitchFamily="66" charset="0"/>
              </a:rPr>
              <a:t>37°C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omic Sans MS" panose="030F0902030302020204" pitchFamily="66" charset="0"/>
              </a:rPr>
              <a:t>Temp below 0°C preserve the </a:t>
            </a:r>
            <a:r>
              <a:rPr lang="en-US" dirty="0" err="1">
                <a:latin typeface="Comic Sans MS" panose="030F0902030302020204" pitchFamily="66" charset="0"/>
              </a:rPr>
              <a:t>bacteriun</a:t>
            </a:r>
            <a:r>
              <a:rPr lang="en-US" dirty="0">
                <a:latin typeface="Comic Sans MS" panose="030F0902030302020204" pitchFamily="66" charset="0"/>
              </a:rPr>
              <a:t>, inactivated at &gt; 50°C.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omic Sans MS" panose="030F0902030302020204" pitchFamily="66" charset="0"/>
              </a:rPr>
              <a:t>pH range for the growth is 5.6 to 9.6. can grow at low pH of 3.9 when the </a:t>
            </a:r>
            <a:r>
              <a:rPr lang="en-US" dirty="0" err="1">
                <a:latin typeface="Comic Sans MS" panose="030F0902030302020204" pitchFamily="66" charset="0"/>
              </a:rPr>
              <a:t>inculum</a:t>
            </a:r>
            <a:r>
              <a:rPr lang="en-US" dirty="0">
                <a:latin typeface="Comic Sans MS" panose="030F0902030302020204" pitchFamily="66" charset="0"/>
              </a:rPr>
              <a:t> is hi (1x10 </a:t>
            </a:r>
            <a:r>
              <a:rPr lang="en-US" baseline="30000" dirty="0">
                <a:latin typeface="Comic Sans MS" panose="030F0902030302020204" pitchFamily="66" charset="0"/>
              </a:rPr>
              <a:t>6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cfu</a:t>
            </a:r>
            <a:r>
              <a:rPr lang="en-US" dirty="0">
                <a:latin typeface="Comic Sans MS" panose="030F0902030302020204" pitchFamily="66" charset="0"/>
              </a:rPr>
              <a:t>/mL)</a:t>
            </a:r>
            <a:r>
              <a:rPr lang="en-US" baseline="30000" dirty="0">
                <a:latin typeface="Comic Sans MS" panose="030F0902030302020204" pitchFamily="66" charset="0"/>
              </a:rPr>
              <a:t>     </a:t>
            </a:r>
            <a:endParaRPr lang="en-US" dirty="0"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omic Sans MS" panose="030F0902030302020204" pitchFamily="66" charset="0"/>
              </a:rPr>
              <a:t>Optimal growth at  water </a:t>
            </a:r>
            <a:r>
              <a:rPr lang="en-US" dirty="0" err="1">
                <a:latin typeface="Comic Sans MS" panose="030F0902030302020204" pitchFamily="66" charset="0"/>
              </a:rPr>
              <a:t>activty</a:t>
            </a:r>
            <a:r>
              <a:rPr lang="en-US" dirty="0">
                <a:latin typeface="Comic Sans MS" panose="030F0902030302020204" pitchFamily="66" charset="0"/>
              </a:rPr>
              <a:t> (aw) of </a:t>
            </a:r>
            <a:r>
              <a:rPr lang="en-US" u="sng" dirty="0">
                <a:latin typeface="Comic Sans MS" panose="030F0902030302020204" pitchFamily="66" charset="0"/>
              </a:rPr>
              <a:t>&gt;</a:t>
            </a:r>
            <a:r>
              <a:rPr lang="en-US" i="1" dirty="0">
                <a:latin typeface="Comic Sans MS" panose="030F0902030302020204" pitchFamily="66" charset="0"/>
              </a:rPr>
              <a:t> </a:t>
            </a:r>
            <a:r>
              <a:rPr lang="en-US" dirty="0">
                <a:latin typeface="Comic Sans MS" panose="030F0902030302020204" pitchFamily="66" charset="0"/>
              </a:rPr>
              <a:t>0.97, the minimum is 0.93,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omic Sans MS" panose="030F0902030302020204" pitchFamily="66" charset="0"/>
              </a:rPr>
              <a:t>Grow in media with 10 -12% NaCl,  grow to high populations at 6.5%.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omic Sans MS" panose="030F0902030302020204" pitchFamily="66" charset="0"/>
              </a:rPr>
              <a:t>Survives for long periods at high salt concentrations </a:t>
            </a:r>
          </a:p>
          <a:p>
            <a:endParaRPr lang="en-US" sz="2900" dirty="0">
              <a:latin typeface="Comic Sans MS" panose="030F0902030302020204" pitchFamily="66" charset="0"/>
            </a:endParaRPr>
          </a:p>
          <a:p>
            <a:endParaRPr lang="en-US" sz="8000" dirty="0">
              <a:latin typeface="Comic Sans MS" panose="030F0902030302020204" pitchFamily="66" charset="0"/>
            </a:endParaRPr>
          </a:p>
          <a:p>
            <a:endParaRPr lang="en-US" sz="8000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9DFD-8D9B-3B4C-AB7F-C5128A7C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Listeriosis and ready to eat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50F5E-C5F1-F649-95CD-16D4DF69D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8000" b="1" dirty="0">
                <a:latin typeface="Comic Sans MS" panose="030F0902030302020204" pitchFamily="66" charset="0"/>
              </a:rPr>
              <a:t>Certain RTE </a:t>
            </a:r>
            <a:r>
              <a:rPr lang="en-US" sz="8000" dirty="0">
                <a:latin typeface="Comic Sans MS" panose="030F0902030302020204" pitchFamily="66" charset="0"/>
              </a:rPr>
              <a:t>foods that support the growth of </a:t>
            </a:r>
            <a:r>
              <a:rPr lang="en-US" sz="8000" i="1" dirty="0">
                <a:latin typeface="Comic Sans MS" panose="030F0902030302020204" pitchFamily="66" charset="0"/>
              </a:rPr>
              <a:t>L. monocytogenes </a:t>
            </a:r>
            <a:r>
              <a:rPr lang="en-US" sz="8000" dirty="0">
                <a:latin typeface="Comic Sans MS" panose="030F0902030302020204" pitchFamily="66" charset="0"/>
              </a:rPr>
              <a:t>are high-risk to transmit listeriosis to susceptible people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These foods: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7600" dirty="0">
                <a:latin typeface="Comic Sans MS" panose="030F0902030302020204" pitchFamily="66" charset="0"/>
              </a:rPr>
              <a:t>usually preserved by refrigeration 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7600" dirty="0">
                <a:latin typeface="Comic Sans MS" panose="030F0902030302020204" pitchFamily="66" charset="0"/>
              </a:rPr>
              <a:t>offer appropriate environment for multiplication of </a:t>
            </a:r>
            <a:r>
              <a:rPr lang="en-US" sz="7600" i="1" dirty="0">
                <a:latin typeface="Comic Sans MS" panose="030F0902030302020204" pitchFamily="66" charset="0"/>
              </a:rPr>
              <a:t>L. mono </a:t>
            </a:r>
            <a:r>
              <a:rPr lang="en-US" sz="7600" dirty="0">
                <a:latin typeface="Comic Sans MS" panose="030F0902030302020204" pitchFamily="66" charset="0"/>
              </a:rPr>
              <a:t>during manufacture, transportation, storage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The risk is increased if the RTE foods is likely to be exposed to marginal abuse temp 8 -15°C or have extended refrigerated shelf lives.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Foods in this category include: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unpasteurized milk and dairy products prepared from unpasteurized milk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8000" dirty="0">
                <a:latin typeface="Comic Sans MS" panose="030F0902030302020204" pitchFamily="66" charset="0"/>
              </a:rPr>
              <a:t>frankfurters not reheated before consumption, lunch meats, smoked fish, and some sea-food. </a:t>
            </a:r>
          </a:p>
          <a:p>
            <a:pPr marL="0" indent="0">
              <a:buNone/>
            </a:pPr>
            <a:endParaRPr lang="en-US" sz="8000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6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latin typeface="Comic Sans MS" charset="0"/>
                <a:ea typeface="Comic Sans MS" charset="0"/>
                <a:cs typeface="Comic Sans MS" charset="0"/>
              </a:rPr>
              <a:t>L. </a:t>
            </a:r>
            <a:r>
              <a:rPr lang="en-US" sz="3200" i="1" dirty="0" err="1">
                <a:latin typeface="Comic Sans MS" charset="0"/>
                <a:ea typeface="Comic Sans MS" charset="0"/>
                <a:cs typeface="Comic Sans MS" charset="0"/>
              </a:rPr>
              <a:t>monocytogenes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Widely distributed in nature, resist adverse conditions,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During last 25 y, </a:t>
            </a:r>
            <a:r>
              <a:rPr lang="en-US" sz="2000" b="1" dirty="0">
                <a:latin typeface="Comic Sans MS" pitchFamily="66" charset="0"/>
              </a:rPr>
              <a:t>Listeriosis became a major foodborne disease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The disease is sporadic but severe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Outbreaks: In 1981 was linked </a:t>
            </a:r>
            <a:r>
              <a:rPr lang="en-US" sz="2000" b="1" dirty="0">
                <a:latin typeface="Comic Sans MS" pitchFamily="66" charset="0"/>
              </a:rPr>
              <a:t>Coleslaw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Other outbreaks linked to </a:t>
            </a:r>
            <a:r>
              <a:rPr lang="en-US" sz="2000" b="1" dirty="0">
                <a:latin typeface="Comic Sans MS" pitchFamily="66" charset="0"/>
              </a:rPr>
              <a:t>cheeses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b="1" dirty="0">
                <a:latin typeface="Comic Sans MS" pitchFamily="66" charset="0"/>
              </a:rPr>
              <a:t>milk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b="1" dirty="0">
                <a:latin typeface="Comic Sans MS" pitchFamily="66" charset="0"/>
              </a:rPr>
              <a:t>lunch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meats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b="1" dirty="0">
                <a:latin typeface="Comic Sans MS" pitchFamily="66" charset="0"/>
              </a:rPr>
              <a:t>chicken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nuggets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b="1" dirty="0">
                <a:latin typeface="Comic Sans MS" pitchFamily="66" charset="0"/>
              </a:rPr>
              <a:t>fish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2000 cases </a:t>
            </a:r>
            <a:r>
              <a:rPr lang="en-US" sz="2000" dirty="0" err="1">
                <a:latin typeface="Comic Sans MS" pitchFamily="66" charset="0"/>
              </a:rPr>
              <a:t>listeriosis</a:t>
            </a:r>
            <a:r>
              <a:rPr lang="en-US" sz="2000" dirty="0">
                <a:latin typeface="Comic Sans MS" pitchFamily="66" charset="0"/>
              </a:rPr>
              <a:t>/y, </a:t>
            </a:r>
            <a:r>
              <a:rPr lang="en-US" sz="2000" b="1" dirty="0">
                <a:latin typeface="Comic Sans MS" pitchFamily="66" charset="0"/>
              </a:rPr>
              <a:t>500 death (20%-30% death rate)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Factors that contribute to listeriosis: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Elimination of spoilage bacteria that prevent listeria growth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People at risk: old age, immunosuppressed, transplant pts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Large scale food production may affect good hygiene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omic Sans MS" pitchFamily="66" charset="0"/>
              </a:rPr>
              <a:t>Increasing preservation by refrigeration</a:t>
            </a:r>
          </a:p>
        </p:txBody>
      </p:sp>
    </p:spTree>
    <p:extLst>
      <p:ext uri="{BB962C8B-B14F-4D97-AF65-F5344CB8AC3E}">
        <p14:creationId xmlns:p14="http://schemas.microsoft.com/office/powerpoint/2010/main" val="131492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Importance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Listeriosis is recent - 80s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200" b="1" dirty="0">
                <a:latin typeface="Comic Sans MS" charset="0"/>
                <a:ea typeface="Comic Sans MS" charset="0"/>
                <a:cs typeface="Comic Sans MS" charset="0"/>
              </a:rPr>
              <a:t>Listeriosis is highly fatal (30%-40%) to: 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fetuses, newborns, infants, elderly. pregnant women, immunocompromised people, cancer pts on chemotherapy, renal diseases, heart diseases, AIDS , organ transplants, immunosuppressive therapy </a:t>
            </a:r>
          </a:p>
          <a:p>
            <a:pPr>
              <a:lnSpc>
                <a:spcPct val="120000"/>
              </a:lnSpc>
            </a:pPr>
            <a:r>
              <a:rPr lang="en-US" sz="2200" b="1" dirty="0">
                <a:latin typeface="Comic Sans MS" charset="0"/>
                <a:ea typeface="Comic Sans MS" charset="0"/>
                <a:cs typeface="Comic Sans MS" charset="0"/>
              </a:rPr>
              <a:t>grow in refrigerated foods- </a:t>
            </a: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reach the infective dose during storage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Listeriosis is caused by:</a:t>
            </a:r>
            <a:br>
              <a:rPr lang="en-US" sz="22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– increase </a:t>
            </a:r>
            <a:r>
              <a:rPr lang="en-US" sz="2200" b="1" dirty="0">
                <a:latin typeface="Comic Sans MS" charset="0"/>
                <a:ea typeface="Comic Sans MS" charset="0"/>
                <a:cs typeface="Comic Sans MS" charset="0"/>
              </a:rPr>
              <a:t>in consumption of ready to eat foods </a:t>
            </a: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stored for long time 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many of these foods are consumed without reheating or by microwave 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Contamination occurs during processing and temperature abuse </a:t>
            </a:r>
          </a:p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1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The genus </a:t>
            </a:r>
            <a:r>
              <a:rPr lang="en-US" sz="2000" i="1" dirty="0">
                <a:latin typeface="Comic Sans MS" charset="0"/>
                <a:ea typeface="Comic Sans MS" charset="0"/>
                <a:cs typeface="Comic Sans MS" charset="0"/>
              </a:rPr>
              <a:t>Listeria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contains 6 species </a:t>
            </a:r>
          </a:p>
          <a:p>
            <a:pPr lvl="1">
              <a:lnSpc>
                <a:spcPct val="120000"/>
              </a:lnSpc>
            </a:pPr>
            <a:r>
              <a:rPr lang="en-US" sz="2000" b="1" i="1" dirty="0">
                <a:latin typeface="Comic Sans MS" charset="0"/>
                <a:ea typeface="Comic Sans MS" charset="0"/>
                <a:cs typeface="Comic Sans MS" charset="0"/>
              </a:rPr>
              <a:t>L. monocytogenes :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pathogenic to humans and animals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Morphology: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Non-spore-forming, facultative anaerobic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small Gram +</a:t>
            </a:r>
            <a:r>
              <a:rPr lang="en-US" sz="2000" b="1" dirty="0" err="1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 rods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Motile,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umbrella like motility at 20-30 C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Based on somatic (O) and flagellar (H) antigens, 13 serotypes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were recognized</a:t>
            </a:r>
            <a:r>
              <a:rPr lang="ar-SA" sz="2000" dirty="0"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ar-SA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These are identified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alphanumerically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: 1/2a, 1/2b, 1/2c, 3a, 3b, 3c, 4a, 4ab, 4b, 4c, 4d, 4e and 7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Serotypes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1/2a, 1/2b and 1/2c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are the </a:t>
            </a:r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</a:rPr>
              <a:t>most frequently isolated from food or food production environment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649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1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1695</Words>
  <Application>Microsoft Macintosh PowerPoint</Application>
  <PresentationFormat>On-screen Show (4:3)</PresentationFormat>
  <Paragraphs>169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Tahoma</vt:lpstr>
      <vt:lpstr>Office Theme</vt:lpstr>
      <vt:lpstr>Aerobic Gram Positive Bacilli Listeria monocytogenes Listeriosis</vt:lpstr>
      <vt:lpstr>Listeriosis </vt:lpstr>
      <vt:lpstr>Listeriosis</vt:lpstr>
      <vt:lpstr>Characteristics of the Organism </vt:lpstr>
      <vt:lpstr>Listeriosis and ready to eat foods</vt:lpstr>
      <vt:lpstr>L. monocytogenes</vt:lpstr>
      <vt:lpstr>Importance</vt:lpstr>
      <vt:lpstr>Features </vt:lpstr>
      <vt:lpstr>PowerPoint Presentation</vt:lpstr>
      <vt:lpstr>Habitat</vt:lpstr>
      <vt:lpstr>Features</vt:lpstr>
      <vt:lpstr>Physiology </vt:lpstr>
      <vt:lpstr>listeriosis </vt:lpstr>
      <vt:lpstr>Exposure models for risk assessment, what-if</vt:lpstr>
      <vt:lpstr>Listeriosis </vt:lpstr>
      <vt:lpstr>Diseases and Symptoms </vt:lpstr>
      <vt:lpstr>Diseases and Symptoms </vt:lpstr>
      <vt:lpstr>Prevention and Control</vt:lpstr>
      <vt:lpstr>Detection</vt:lpstr>
      <vt:lpstr>Listeria monocytogenes</vt:lpstr>
      <vt:lpstr>Rapid Test</vt:lpstr>
      <vt:lpstr>Molecular identification Direct from milk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Aerobic Gram Positive Bacilli</dc:title>
  <dc:creator>home</dc:creator>
  <cp:lastModifiedBy>Mohammad A Farraj</cp:lastModifiedBy>
  <cp:revision>201</cp:revision>
  <dcterms:created xsi:type="dcterms:W3CDTF">2007-01-16T13:32:04Z</dcterms:created>
  <dcterms:modified xsi:type="dcterms:W3CDTF">2020-12-16T10:31:36Z</dcterms:modified>
</cp:coreProperties>
</file>