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3" r:id="rId4"/>
    <p:sldId id="274" r:id="rId5"/>
    <p:sldId id="276" r:id="rId6"/>
    <p:sldId id="277" r:id="rId7"/>
    <p:sldId id="278" r:id="rId8"/>
    <p:sldId id="279" r:id="rId9"/>
    <p:sldId id="290" r:id="rId10"/>
    <p:sldId id="280" r:id="rId11"/>
    <p:sldId id="291" r:id="rId12"/>
    <p:sldId id="281" r:id="rId13"/>
    <p:sldId id="282" r:id="rId14"/>
    <p:sldId id="292" r:id="rId15"/>
    <p:sldId id="283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0"/>
    <p:restoredTop sz="94580"/>
  </p:normalViewPr>
  <p:slideViewPr>
    <p:cSldViewPr snapToGrid="0" snapToObjects="1">
      <p:cViewPr varScale="1">
        <p:scale>
          <a:sx n="96" d="100"/>
          <a:sy n="96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4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3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3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0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0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8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2015B-3E62-5343-A965-EEF161D845EB}" type="datetimeFigureOut">
              <a:rPr lang="en-US" smtClean="0"/>
              <a:t>1/19/21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C2337-1787-2840-AE56-68E938AA5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0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Lactic Acid Bacteria and Their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Fermentation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6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CD42-8708-F24E-86D1-32C25DB1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Dairy Fermentations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9BC69-4D58-184D-AD3E-37BEEF533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Clarification is a process that removes sediment - important for aesthetic and safety.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i="1" dirty="0">
                <a:latin typeface="Comic Sans MS" panose="030F0902030302020204" pitchFamily="66" charset="0"/>
              </a:rPr>
              <a:t>Listeria monocytogenes </a:t>
            </a:r>
            <a:r>
              <a:rPr lang="en-US" sz="2000" dirty="0">
                <a:latin typeface="Comic Sans MS" panose="030F0902030302020204" pitchFamily="66" charset="0"/>
              </a:rPr>
              <a:t>can be inside WBCs shed in milk - Clarification removes these WBCs.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Homogenization stabilizes the product, it  prevents fat separation during fermentation and ensure even distribution of all ingredients.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In the fermentation step- the starter cultures rapidly (within 4 to 8 h) lower the pH to ,5.3 in cheese and ,4.6 in fermented milk products. At this pH, only acid- tolerant bacteria can grow. After that the product may be packaged, aged, or subjected to secondary fermentations for flavor development. </a:t>
            </a:r>
          </a:p>
        </p:txBody>
      </p:sp>
    </p:spTree>
    <p:extLst>
      <p:ext uri="{BB962C8B-B14F-4D97-AF65-F5344CB8AC3E}">
        <p14:creationId xmlns:p14="http://schemas.microsoft.com/office/powerpoint/2010/main" val="3427295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B7C3-A769-D142-BF18-5FEF3A36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Dairy Fermentations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DE72E-CA5F-514F-91B9-443535E4C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241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Yogurt is usually made by using </a:t>
            </a:r>
            <a:r>
              <a:rPr lang="en-US" sz="2200" i="1" dirty="0">
                <a:latin typeface="Comic Sans MS" panose="030F0902030302020204" pitchFamily="66" charset="0"/>
              </a:rPr>
              <a:t>Streptococcus thermophilus </a:t>
            </a:r>
            <a:r>
              <a:rPr lang="en-US" sz="2200" dirty="0">
                <a:latin typeface="Comic Sans MS" panose="030F0902030302020204" pitchFamily="66" charset="0"/>
              </a:rPr>
              <a:t>and </a:t>
            </a:r>
            <a:r>
              <a:rPr lang="en-US" sz="2200" i="1" dirty="0">
                <a:latin typeface="Comic Sans MS" panose="030F0902030302020204" pitchFamily="66" charset="0"/>
              </a:rPr>
              <a:t>Lactobacillus bulgaricus</a:t>
            </a:r>
            <a:r>
              <a:rPr lang="en-US" sz="2200" dirty="0">
                <a:latin typeface="Comic Sans MS" panose="030F0902030302020204" pitchFamily="66" charset="0"/>
              </a:rPr>
              <a:t>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i="1" dirty="0">
                <a:latin typeface="Comic Sans MS" panose="030F0902030302020204" pitchFamily="66" charset="0"/>
              </a:rPr>
              <a:t>Lactobacillus acidophilus </a:t>
            </a:r>
            <a:r>
              <a:rPr lang="en-US" sz="2200" dirty="0">
                <a:latin typeface="Comic Sans MS" panose="030F0902030302020204" pitchFamily="66" charset="0"/>
              </a:rPr>
              <a:t>and </a:t>
            </a:r>
            <a:r>
              <a:rPr lang="en-US" sz="2200" i="1" dirty="0">
                <a:latin typeface="Comic Sans MS" panose="030F0902030302020204" pitchFamily="66" charset="0"/>
              </a:rPr>
              <a:t>Bifidobacterium </a:t>
            </a:r>
            <a:r>
              <a:rPr lang="en-US" sz="2200" dirty="0">
                <a:latin typeface="Comic Sans MS" panose="030F0902030302020204" pitchFamily="66" charset="0"/>
              </a:rPr>
              <a:t>spp. are often added due to their popularity as probiotics.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first step in yogurt manufacture: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to concentrate milk by 25% using a vacuum dehydrator.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Milk solids (5%, </a:t>
            </a:r>
            <a:r>
              <a:rPr lang="en-US" sz="2200" dirty="0" err="1">
                <a:latin typeface="Comic Sans MS" panose="030F0902030302020204" pitchFamily="66" charset="0"/>
              </a:rPr>
              <a:t>wt</a:t>
            </a:r>
            <a:r>
              <a:rPr lang="en-US" sz="2200" dirty="0">
                <a:latin typeface="Comic Sans MS" panose="030F0902030302020204" pitchFamily="66" charset="0"/>
              </a:rPr>
              <a:t>/</a:t>
            </a:r>
            <a:r>
              <a:rPr lang="en-US" sz="2200" dirty="0" err="1">
                <a:latin typeface="Comic Sans MS" panose="030F0902030302020204" pitchFamily="66" charset="0"/>
              </a:rPr>
              <a:t>wt</a:t>
            </a:r>
            <a:r>
              <a:rPr lang="en-US" sz="2200" dirty="0">
                <a:latin typeface="Comic Sans MS" panose="030F0902030302020204" pitchFamily="66" charset="0"/>
              </a:rPr>
              <a:t>) are added, the mixture is heated to 90°C for 30-90 min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After the mixture is cooled to 45°C, the starter culture is added at 2% (vol/vol) and the mixture is incubated for 3 - 5 h.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final product has an acidity of 0.8 to 0.9% and about 10</a:t>
            </a:r>
            <a:r>
              <a:rPr lang="en-US" sz="2200" baseline="30000" dirty="0">
                <a:latin typeface="Comic Sans MS" panose="030F0902030302020204" pitchFamily="66" charset="0"/>
              </a:rPr>
              <a:t>9</a:t>
            </a:r>
            <a:r>
              <a:rPr lang="en-US" sz="2200" dirty="0">
                <a:latin typeface="Comic Sans MS" panose="030F0902030302020204" pitchFamily="66" charset="0"/>
              </a:rPr>
              <a:t> organisms/g.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These may die during cold storage to a population of 10</a:t>
            </a:r>
            <a:r>
              <a:rPr lang="en-US" sz="2200" baseline="30000" dirty="0">
                <a:latin typeface="Comic Sans MS" panose="030F0902030302020204" pitchFamily="66" charset="0"/>
              </a:rPr>
              <a:t>6</a:t>
            </a:r>
            <a:r>
              <a:rPr lang="en-US" sz="2200" dirty="0">
                <a:latin typeface="Comic Sans MS" panose="030F0902030302020204" pitchFamily="66" charset="0"/>
              </a:rPr>
              <a:t> organisms/g, the minimum required to make a live and active culture for the yogurt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302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5542B-F700-274D-B172-F3280703A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Starter Cultures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D6DC-2880-2A48-B347-6EB613D5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success of fermented milk products is due to consistent and predictable rates of acid production 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Addition of bacterial cultures (starter cultures), to initiate the fermentation guarantees predictable acidification.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Acidity has effects on moisture control, protein retention, mineral loss, protein hydration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These, determine the product’s sensory characteristics.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This consistency can be ruined if bacteriophages attack the starter cultures.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presence of antibiotics in milk ruins starter cultures.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flavor of cultured milk products is determined by microorganisms used as starter cultures and the secondary microbiota. </a:t>
            </a:r>
          </a:p>
        </p:txBody>
      </p:sp>
    </p:spTree>
    <p:extLst>
      <p:ext uri="{BB962C8B-B14F-4D97-AF65-F5344CB8AC3E}">
        <p14:creationId xmlns:p14="http://schemas.microsoft.com/office/powerpoint/2010/main" val="3719739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73F9F-70E5-744E-BA1E-9F388384F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Production of Aroma Compounds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6A735-024E-5E49-AC88-A7CDAED05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Lactic acid is the main end product in dairy fermentations.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It contributes the acid taste, but not the aroma.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aromas and flavors of fermented milks come from acetic acid, </a:t>
            </a:r>
            <a:r>
              <a:rPr lang="en-US" sz="2200" b="1" dirty="0">
                <a:latin typeface="Comic Sans MS" panose="030F0902030302020204" pitchFamily="66" charset="0"/>
              </a:rPr>
              <a:t>acetaldehyde</a:t>
            </a:r>
            <a:r>
              <a:rPr lang="en-US" sz="2200" dirty="0">
                <a:latin typeface="Comic Sans MS" panose="030F0902030302020204" pitchFamily="66" charset="0"/>
              </a:rPr>
              <a:t>, and diacetyl.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In yogurt, these are formed by </a:t>
            </a:r>
            <a:r>
              <a:rPr lang="en-US" sz="2200" i="1" dirty="0">
                <a:latin typeface="Comic Sans MS" panose="030F0902030302020204" pitchFamily="66" charset="0"/>
              </a:rPr>
              <a:t>Streptococcus thermophilus </a:t>
            </a:r>
            <a:r>
              <a:rPr lang="en-US" sz="2200" dirty="0">
                <a:latin typeface="Comic Sans MS" panose="030F0902030302020204" pitchFamily="66" charset="0"/>
              </a:rPr>
              <a:t>and </a:t>
            </a:r>
            <a:r>
              <a:rPr lang="en-US" sz="2200" i="1" dirty="0">
                <a:latin typeface="Comic Sans MS" panose="030F0902030302020204" pitchFamily="66" charset="0"/>
              </a:rPr>
              <a:t>Lactobacillus </a:t>
            </a:r>
            <a:r>
              <a:rPr lang="en-US" sz="2200" i="1" dirty="0" err="1">
                <a:latin typeface="Comic Sans MS" panose="030F0902030302020204" pitchFamily="66" charset="0"/>
              </a:rPr>
              <a:t>delbrueckii</a:t>
            </a:r>
            <a:r>
              <a:rPr lang="en-US" sz="2200" i="1" dirty="0">
                <a:latin typeface="Comic Sans MS" panose="030F0902030302020204" pitchFamily="66" charset="0"/>
              </a:rPr>
              <a:t> </a:t>
            </a:r>
            <a:r>
              <a:rPr lang="en-US" sz="2200" dirty="0">
                <a:latin typeface="Comic Sans MS" panose="030F0902030302020204" pitchFamily="66" charset="0"/>
              </a:rPr>
              <a:t>subsp. </a:t>
            </a:r>
            <a:r>
              <a:rPr lang="en-US" sz="2200" i="1" dirty="0">
                <a:latin typeface="Comic Sans MS" panose="030F0902030302020204" pitchFamily="66" charset="0"/>
              </a:rPr>
              <a:t>bulgaricus</a:t>
            </a:r>
            <a:r>
              <a:rPr lang="en-US" sz="22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In buttermilk and some cheeses, </a:t>
            </a:r>
            <a:r>
              <a:rPr lang="en-US" sz="2200" i="1" dirty="0" err="1">
                <a:latin typeface="Comic Sans MS" panose="030F0902030302020204" pitchFamily="66" charset="0"/>
              </a:rPr>
              <a:t>Leuconostoc</a:t>
            </a:r>
            <a:r>
              <a:rPr lang="en-US" sz="2200" i="1" dirty="0">
                <a:latin typeface="Comic Sans MS" panose="030F0902030302020204" pitchFamily="66" charset="0"/>
              </a:rPr>
              <a:t> </a:t>
            </a:r>
            <a:r>
              <a:rPr lang="en-US" sz="2200" dirty="0">
                <a:latin typeface="Comic Sans MS" panose="030F0902030302020204" pitchFamily="66" charset="0"/>
              </a:rPr>
              <a:t>species and </a:t>
            </a:r>
            <a:r>
              <a:rPr lang="en-US" sz="2200" b="1" dirty="0">
                <a:latin typeface="Comic Sans MS" panose="030F0902030302020204" pitchFamily="66" charset="0"/>
              </a:rPr>
              <a:t>citrate- utilizing </a:t>
            </a:r>
            <a:r>
              <a:rPr lang="en-US" sz="2200" i="1" dirty="0">
                <a:latin typeface="Comic Sans MS" panose="030F0902030302020204" pitchFamily="66" charset="0"/>
              </a:rPr>
              <a:t>Lactococcus lactis </a:t>
            </a:r>
            <a:r>
              <a:rPr lang="en-US" sz="2200" dirty="0">
                <a:latin typeface="Comic Sans MS" panose="030F0902030302020204" pitchFamily="66" charset="0"/>
              </a:rPr>
              <a:t>subsp. </a:t>
            </a:r>
            <a:r>
              <a:rPr lang="en-US" sz="2200" i="1" dirty="0">
                <a:latin typeface="Comic Sans MS" panose="030F0902030302020204" pitchFamily="66" charset="0"/>
              </a:rPr>
              <a:t>lactis </a:t>
            </a:r>
            <a:r>
              <a:rPr lang="en-US" sz="2200" dirty="0">
                <a:latin typeface="Comic Sans MS" panose="030F0902030302020204" pitchFamily="66" charset="0"/>
              </a:rPr>
              <a:t>produce the aroma compounds.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Milk contains ~ 0.2% </a:t>
            </a:r>
            <a:r>
              <a:rPr lang="en-US" sz="2200" b="1" dirty="0">
                <a:latin typeface="Comic Sans MS" panose="030F0902030302020204" pitchFamily="66" charset="0"/>
              </a:rPr>
              <a:t>citric</a:t>
            </a:r>
            <a:r>
              <a:rPr lang="en-US" sz="2200" dirty="0">
                <a:latin typeface="Comic Sans MS" panose="030F0902030302020204" pitchFamily="66" charset="0"/>
              </a:rPr>
              <a:t> acid, which is converted to </a:t>
            </a:r>
            <a:r>
              <a:rPr lang="en-US" sz="2200" b="1" dirty="0">
                <a:latin typeface="Comic Sans MS" panose="030F0902030302020204" pitchFamily="66" charset="0"/>
              </a:rPr>
              <a:t>pyruvic</a:t>
            </a:r>
            <a:r>
              <a:rPr lang="en-US" sz="2200" dirty="0">
                <a:latin typeface="Comic Sans MS" panose="030F0902030302020204" pitchFamily="66" charset="0"/>
              </a:rPr>
              <a:t> acid and all of it can be converted to </a:t>
            </a:r>
            <a:r>
              <a:rPr lang="en-US" sz="2200" b="1" dirty="0">
                <a:latin typeface="Comic Sans MS" panose="030F0902030302020204" pitchFamily="66" charset="0"/>
              </a:rPr>
              <a:t>diacetyl (</a:t>
            </a:r>
            <a:r>
              <a:rPr lang="en-US" sz="2200" dirty="0">
                <a:latin typeface="Comic Sans MS" panose="030F0902030302020204" pitchFamily="66" charset="0"/>
              </a:rPr>
              <a:t>has buttery flavor),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Citric acid - metabolized by </a:t>
            </a:r>
            <a:r>
              <a:rPr lang="en-US" sz="2200" i="1" dirty="0" err="1">
                <a:latin typeface="Comic Sans MS" panose="030F0902030302020204" pitchFamily="66" charset="0"/>
              </a:rPr>
              <a:t>Leuconostoc</a:t>
            </a:r>
            <a:r>
              <a:rPr lang="en-US" sz="2200" i="1" dirty="0">
                <a:latin typeface="Comic Sans MS" panose="030F0902030302020204" pitchFamily="66" charset="0"/>
              </a:rPr>
              <a:t> </a:t>
            </a:r>
            <a:r>
              <a:rPr lang="en-US" sz="2200" dirty="0">
                <a:latin typeface="Comic Sans MS" panose="030F0902030302020204" pitchFamily="66" charset="0"/>
              </a:rPr>
              <a:t>spp. , </a:t>
            </a:r>
            <a:r>
              <a:rPr lang="en-US" sz="2200" i="1" dirty="0">
                <a:latin typeface="Comic Sans MS" panose="030F0902030302020204" pitchFamily="66" charset="0"/>
              </a:rPr>
              <a:t>Lactococcus lactis</a:t>
            </a:r>
            <a:r>
              <a:rPr lang="en-US" sz="2200" dirty="0">
                <a:latin typeface="Comic Sans MS" panose="030F0902030302020204" pitchFamily="66" charset="0"/>
              </a:rPr>
              <a:t>, and facultative hetero- fermentative lactobacilli to make </a:t>
            </a:r>
            <a:r>
              <a:rPr lang="en-US" sz="2200" b="1" dirty="0">
                <a:latin typeface="Comic Sans MS" panose="030F0902030302020204" pitchFamily="66" charset="0"/>
              </a:rPr>
              <a:t>diacetyl, acetic acid, and CO2 (</a:t>
            </a:r>
            <a:r>
              <a:rPr lang="en-US" sz="2200" dirty="0">
                <a:latin typeface="Comic Sans MS" panose="030F0902030302020204" pitchFamily="66" charset="0"/>
              </a:rPr>
              <a:t>causes the holes)  in Gouda and Edam cheeses and the effervescent quality of buttermilk.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1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397B7-F3F8-2F47-937D-AEC0A760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Production of Aroma Compounds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58A85-B78E-9F4B-B0CD-CB5AF6C2E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Several metabolic pathways form acetaldehyde. Excessive acetaldehyde in yogurt is caused by prolonged fermentation and is associated with high acid content.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i="1" dirty="0" err="1">
                <a:latin typeface="Comic Sans MS" panose="030F0902030302020204" pitchFamily="66" charset="0"/>
              </a:rPr>
              <a:t>Leuconostoc</a:t>
            </a:r>
            <a:r>
              <a:rPr lang="en-US" sz="2000" i="1" dirty="0">
                <a:latin typeface="Comic Sans MS" panose="030F0902030302020204" pitchFamily="66" charset="0"/>
              </a:rPr>
              <a:t> is used to </a:t>
            </a:r>
            <a:r>
              <a:rPr lang="en-US" sz="2000" dirty="0">
                <a:latin typeface="Comic Sans MS" panose="030F0902030302020204" pitchFamily="66" charset="0"/>
              </a:rPr>
              <a:t>convert acetaldehyde to ethanol to prevent excessive acetaldehyde levels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Rapid cooling and refrigerated storage also reduce off-flavor production.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Proteolysis- required for the growth of many LAB.,  requires 6 - 16 amino acids to grow.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protein casein comprises 80% of milk protein, LAB can break down casein to amino acids, or it can be hydrolyzed by extracellular proteases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Proteolysis also generates flavors in ripened cheeses.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Free amino acids and peptides produced by the extracellular proteases can have positive or negative effects in the cheese.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A major negative effect is bitterness.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6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9178B-2588-F24A-BE74-083DB658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Vegetable 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77020-33E5-3448-A6D8-1A80A4DE5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LAB and yeasts are preferentially used in the West (Europe and America).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Molds are used to ferment many Eastern foods. LAB are used for biopreservation of vegetables.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Preservation of cabbage by LAB, the fermentation turns cabbage into sauerkraut.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It is important to start with good quality fresh vegetables.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Bruised or damaged vegetables can have high levels of natural microbiotas.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Uniform sizing facilitates processing and packaging.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Blanching or cooking may be required to inactivate enzymes or degas the vegetables.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Vegetables are placed  in a fermentation vessel ,  starter cultures are not usually added because they cannot compete with the vegetables’ natural microbiota.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Anaerobic conditions are required for fermentation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633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5859-7467-3F48-88DD-93D62108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Pickle Fermentation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1283-B826-5C45-86C1-647EB8368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Pickles are made from cucumbers- Starter cultures are rarely used.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more than 40 flavor compounds have been isolated from pickles, most originate from the cucumber.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Cucumbers are covered with brine in a container and sealed.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Cucumbers contain glucose and fructose at about 1% each; these undergo a </a:t>
            </a:r>
            <a:r>
              <a:rPr lang="en-US" sz="2000" dirty="0" err="1">
                <a:latin typeface="Comic Sans MS" panose="030F0902030302020204" pitchFamily="66" charset="0"/>
              </a:rPr>
              <a:t>homofermentation</a:t>
            </a:r>
            <a:r>
              <a:rPr lang="en-US" sz="2000" dirty="0">
                <a:latin typeface="Comic Sans MS" panose="030F0902030302020204" pitchFamily="66" charset="0"/>
              </a:rPr>
              <a:t>, typically by naturally occurring </a:t>
            </a:r>
            <a:r>
              <a:rPr lang="en-US" sz="2000" i="1" dirty="0">
                <a:latin typeface="Comic Sans MS" panose="030F0902030302020204" pitchFamily="66" charset="0"/>
              </a:rPr>
              <a:t>Lactobacillus plantarum</a:t>
            </a:r>
            <a:r>
              <a:rPr lang="en-US" sz="2000" dirty="0">
                <a:latin typeface="Comic Sans MS" panose="030F0902030302020204" pitchFamily="66" charset="0"/>
              </a:rPr>
              <a:t>. The final pH of 3.7 is well below the regulatory cutoff for high-acid foods (i.e., pH 4.6). This level of acid gives a 5-log reduction of pathogens and ensures product safety.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pickles can be stored in their vessels for up to a year.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“Sweet” pickles are fermented in a similar fashion using small cucumbers. After the fermentation, the cucumbers are washed and then soaked in 25 to 30% sugar. </a:t>
            </a:r>
          </a:p>
        </p:txBody>
      </p:sp>
    </p:spTree>
    <p:extLst>
      <p:ext uri="{BB962C8B-B14F-4D97-AF65-F5344CB8AC3E}">
        <p14:creationId xmlns:p14="http://schemas.microsoft.com/office/powerpoint/2010/main" val="276573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Lactococcus lactis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-  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Lactic Acid Bacterium that has 2 sub species:</a:t>
            </a:r>
          </a:p>
          <a:p>
            <a:pPr lvl="1">
              <a:lnSpc>
                <a:spcPct val="120000"/>
              </a:lnSpc>
            </a:pP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Lactococcus lactis subspecies lactis</a:t>
            </a:r>
          </a:p>
          <a:p>
            <a:pPr lvl="1">
              <a:lnSpc>
                <a:spcPct val="120000"/>
              </a:lnSpc>
            </a:pP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Lactococcus lactis subspecies cremoris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it ferments milk sugar (lactose) to lactic acid.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Lactococci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– 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spherical or ovoid, 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occure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pairs and short chains.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Gram-positive, non motile, and do not form spores.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associated with plant material, mainly grasses,- that</a:t>
            </a:r>
            <a:r>
              <a:rPr lang="uk-UA" sz="2000" dirty="0">
                <a:latin typeface="Comic Sans MS" charset="0"/>
                <a:ea typeface="Comic Sans MS" charset="0"/>
                <a:cs typeface="Comic Sans MS" charset="0"/>
              </a:rPr>
              <a:t>’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 why found normally in milk  and  a natural cause of souring. </a:t>
            </a:r>
          </a:p>
          <a:p>
            <a:pPr lvl="1"/>
            <a:br>
              <a:rPr lang="en-US" sz="1600" dirty="0">
                <a:latin typeface="Comic Sans MS" charset="0"/>
                <a:ea typeface="Comic Sans MS" charset="0"/>
                <a:cs typeface="Comic Sans MS" charset="0"/>
              </a:rPr>
            </a:br>
            <a:br>
              <a:rPr lang="en-US" sz="16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1600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5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AA1A-A0F8-9F44-A97A-04A72ABD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F9EE1-0A64-5B42-86A1-F1C479861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 </a:t>
            </a:r>
            <a:r>
              <a:rPr lang="en-US" sz="2000" dirty="0">
                <a:latin typeface="Comic Sans MS" panose="030F0902030302020204" pitchFamily="66" charset="0"/>
              </a:rPr>
              <a:t>Fermentation-  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Pasteur used it to describe life in the absence of oxygen.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process that bacteria use to make energy from carbohydrates in the absence of oxygen.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bioprocesses that </a:t>
            </a:r>
            <a:r>
              <a:rPr lang="en-US" sz="2000" b="1" dirty="0">
                <a:latin typeface="Comic Sans MS" panose="030F0902030302020204" pitchFamily="66" charset="0"/>
              </a:rPr>
              <a:t>change</a:t>
            </a:r>
            <a:r>
              <a:rPr lang="en-US" sz="2000" dirty="0">
                <a:latin typeface="Comic Sans MS" panose="030F0902030302020204" pitchFamily="66" charset="0"/>
              </a:rPr>
              <a:t> food properties while the bacteria generate energy in the absence of oxygen. </a:t>
            </a:r>
          </a:p>
          <a:p>
            <a:pPr lvl="2">
              <a:lnSpc>
                <a:spcPct val="14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These changes go far beyond acid production./ Fermentations add value to foods by producing flavor compounds and carbonation, altering texture, and increasing nutrient bioavailability. </a:t>
            </a:r>
          </a:p>
        </p:txBody>
      </p:sp>
    </p:spTree>
    <p:extLst>
      <p:ext uri="{BB962C8B-B14F-4D97-AF65-F5344CB8AC3E}">
        <p14:creationId xmlns:p14="http://schemas.microsoft.com/office/powerpoint/2010/main" val="277049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CDED-DB1A-694B-B865-FDFFB4D1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The biochemical foundation of fermentation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53C55-E4F9-4B4C-84F5-53E137C84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32"/>
            <a:ext cx="10515600" cy="533784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Energy is released when a compound is oxidized (an electron is </a:t>
            </a:r>
            <a:r>
              <a:rPr lang="en-US" sz="2000" b="1" dirty="0">
                <a:latin typeface="Comic Sans MS" panose="030F0902030302020204" pitchFamily="66" charset="0"/>
              </a:rPr>
              <a:t>lost.</a:t>
            </a:r>
            <a:r>
              <a:rPr lang="en-US" sz="2000" dirty="0">
                <a:latin typeface="Comic Sans MS" panose="030F0902030302020204" pitchFamily="66" charset="0"/>
              </a:rPr>
              <a:t> Fermentation products such as alcohol are more oxidized than the starting product (usually a sugar) - but they are not completely oxidized.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For example, sugar can be partially oxidized to alcohol. The alcohol can be further oxidized when burned, releasing additional energy.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When one compound is oxidized and loses an electron, that electron must go to an electron acceptor, which becomes reduced.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oxygen is the </a:t>
            </a:r>
            <a:r>
              <a:rPr lang="en-US" sz="2000" b="1" dirty="0">
                <a:latin typeface="Comic Sans MS" panose="030F0902030302020204" pitchFamily="66" charset="0"/>
              </a:rPr>
              <a:t>electron acceptor </a:t>
            </a:r>
            <a:r>
              <a:rPr lang="en-US" sz="2000" dirty="0">
                <a:latin typeface="Comic Sans MS" panose="030F0902030302020204" pitchFamily="66" charset="0"/>
              </a:rPr>
              <a:t>in the oxidation of sugars, the following reactions occur: (the complete oxidation of glucose produces 34 ATPs)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Sugar (C6H12O6) → CO2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000" dirty="0">
                <a:latin typeface="Comic Sans MS" panose="030F0902030302020204" pitchFamily="66" charset="0"/>
              </a:rPr>
              <a:t>                          O2 → H2O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000" dirty="0">
                <a:latin typeface="Comic Sans MS" panose="030F0902030302020204" pitchFamily="66" charset="0"/>
              </a:rPr>
              <a:t>________________________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000" dirty="0">
                <a:latin typeface="Comic Sans MS" panose="030F0902030302020204" pitchFamily="66" charset="0"/>
              </a:rPr>
              <a:t>     Sugar + O2 → CO2 + H2O </a:t>
            </a:r>
            <a:r>
              <a:rPr lang="en-US" sz="2000" b="1" dirty="0">
                <a:latin typeface="Comic Sans MS" panose="030F0902030302020204" pitchFamily="66" charset="0"/>
              </a:rPr>
              <a:t>(+ energy stored in the form of ATP)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en-US" sz="2000" b="1" dirty="0">
              <a:latin typeface="Comic Sans MS" panose="030F0902030302020204" pitchFamily="66" charset="0"/>
            </a:endParaRPr>
          </a:p>
          <a:p>
            <a:endParaRPr lang="en-US" sz="2000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41A23-17AA-584B-AEE6-641CE864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The biochemical foundation of fermentation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EE33D-C5A4-4A4F-A87D-CFE49CC1D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In fermented foods: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there is no oxygen to serve as an electron acceptor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 part of the sugar must serve as the electron acceptor.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This part of the sugar cannot be further oxidized to generate more energy. This incomplete oxidation does not yield very much energy (only 1 or 2 ATP from 1 molecule of glucose) the products: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ethanol, acetic acid, and lactic acid 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Ethanol is oxidized to acetic acid with the generation of one ATP by </a:t>
            </a:r>
            <a:r>
              <a:rPr lang="en-US" i="1" dirty="0" err="1">
                <a:latin typeface="Comic Sans MS" panose="030F0902030302020204" pitchFamily="66" charset="0"/>
              </a:rPr>
              <a:t>Acetobacte</a:t>
            </a:r>
            <a:r>
              <a:rPr lang="en-US" i="1" dirty="0">
                <a:latin typeface="Comic Sans MS" panose="030F0902030302020204" pitchFamily="66" charset="0"/>
              </a:rPr>
              <a:t> spp.</a:t>
            </a:r>
            <a:r>
              <a:rPr lang="en-US" dirty="0">
                <a:latin typeface="Comic Sans MS" panose="030F0902030302020204" pitchFamily="66" charset="0"/>
              </a:rPr>
              <a:t> 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lactic acid is oxidized to propionic acid by with 1 ATP by </a:t>
            </a:r>
            <a:endParaRPr lang="en-US" i="1" dirty="0">
              <a:latin typeface="Comic Sans MS" panose="030F0902030302020204" pitchFamily="66" charset="0"/>
            </a:endParaRP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i="1" dirty="0">
                <a:latin typeface="Comic Sans MS" panose="030F0902030302020204" pitchFamily="66" charset="0"/>
              </a:rPr>
              <a:t>Propionibacterium spp.</a:t>
            </a:r>
            <a:endParaRPr lang="en-US" dirty="0">
              <a:latin typeface="Comic Sans MS" panose="030F0902030302020204" pitchFamily="66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6F056-9735-164B-800B-AFC13A1B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Genetics of Lactic Acid Bacteria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920BD-0065-F74D-AA08-8546E3CD1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Genes in lactic acid bacteria (LAB) can be located on the chromosomes or on extrachromosomal (plasmids)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A plasmid are independently</a:t>
            </a:r>
            <a:r>
              <a:rPr lang="en-US" sz="8000" i="1" dirty="0">
                <a:latin typeface="Comic Sans MS" panose="030F0902030302020204" pitchFamily="66" charset="0"/>
              </a:rPr>
              <a:t> </a:t>
            </a:r>
            <a:r>
              <a:rPr lang="en-US" sz="8000" dirty="0">
                <a:latin typeface="Comic Sans MS" panose="030F0902030302020204" pitchFamily="66" charset="0"/>
              </a:rPr>
              <a:t>replicating </a:t>
            </a:r>
          </a:p>
          <a:p>
            <a:pPr marL="914400" lvl="2"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Plasmids are important in dairy fermentations</a:t>
            </a:r>
          </a:p>
          <a:p>
            <a:pPr marL="914400" lvl="2">
              <a:lnSpc>
                <a:spcPct val="15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Carry gene  for lactose metabolism, proteinase activity, oligopeptide transport, bacteriophage resistance, exopolysaccharide production, and citric acid utilization</a:t>
            </a:r>
            <a:r>
              <a:rPr lang="en-US" sz="9600" dirty="0">
                <a:latin typeface="Comic Sans MS" panose="030F09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282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D3597-60B6-7D4E-9F48-C5161068B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Dairy Fermentations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CF6AA-D6BF-B84C-9516-F6F93A616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Many microbes are used to make fermented milk products 	</a:t>
            </a:r>
            <a:r>
              <a:rPr lang="en-US" sz="2000" i="1" dirty="0">
                <a:latin typeface="Comic Sans MS" panose="030F0902030302020204" pitchFamily="66" charset="0"/>
              </a:rPr>
              <a:t>Lactococcus </a:t>
            </a:r>
            <a:r>
              <a:rPr lang="en-US" sz="2000" dirty="0">
                <a:latin typeface="Comic Sans MS" panose="030F0902030302020204" pitchFamily="66" charset="0"/>
              </a:rPr>
              <a:t>spp., </a:t>
            </a:r>
            <a:r>
              <a:rPr lang="en-US" sz="2000" i="1" dirty="0" err="1">
                <a:latin typeface="Comic Sans MS" panose="030F0902030302020204" pitchFamily="66" charset="0"/>
              </a:rPr>
              <a:t>Pediococcus</a:t>
            </a:r>
            <a:r>
              <a:rPr lang="en-US" sz="2000" i="1" dirty="0">
                <a:latin typeface="Comic Sans MS" panose="030F0902030302020204" pitchFamily="66" charset="0"/>
              </a:rPr>
              <a:t> </a:t>
            </a:r>
            <a:r>
              <a:rPr lang="en-US" sz="2000" dirty="0" err="1">
                <a:latin typeface="Comic Sans MS" panose="030F0902030302020204" pitchFamily="66" charset="0"/>
              </a:rPr>
              <a:t>spp</a:t>
            </a:r>
            <a:endParaRPr lang="en-US" sz="2000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main bacteria used for acid production are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homofermentative LAB.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Heterofermentative LAB contribute flavor compounds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homo- and heterofermentative bacteria are paired to give the flavor and texture characteristic of a given cheese. Paired cultures acidify faster than single cultures.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sz="20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0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9ECB1-4116-EC42-8A9A-31971302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Dairy Fermentations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C4447-AE34-CF4B-B6E6-D6A3FEB15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88053" cy="435133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Pasteurization kills most natural LAB and other bacteria present in raw milk.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New LAB “starter cultures” is added - do not have to compete with large numbers of naturally occurring milk bacteria.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Starter cultures allow manufacturers to control the rate and extent of acid development in the fermented food - results in process control and consistent product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Secondary microbiota (bacteria), are also added to some fermented products to influence flavor and texture. They comprise 10 to 20% of the total culture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i="1" dirty="0" err="1">
                <a:latin typeface="Comic Sans MS" panose="030F0902030302020204" pitchFamily="66" charset="0"/>
              </a:rPr>
              <a:t>Leuconostoc</a:t>
            </a:r>
            <a:r>
              <a:rPr lang="en-US" sz="2000" i="1" dirty="0">
                <a:latin typeface="Comic Sans MS" panose="030F0902030302020204" pitchFamily="66" charset="0"/>
              </a:rPr>
              <a:t> </a:t>
            </a:r>
            <a:r>
              <a:rPr lang="en-US" sz="2000" dirty="0">
                <a:latin typeface="Comic Sans MS" panose="030F0902030302020204" pitchFamily="66" charset="0"/>
              </a:rPr>
              <a:t>species and strains of </a:t>
            </a:r>
            <a:r>
              <a:rPr lang="en-US" sz="2000" i="1" dirty="0">
                <a:latin typeface="Comic Sans MS" panose="030F0902030302020204" pitchFamily="66" charset="0"/>
              </a:rPr>
              <a:t>Lactococcus lactis </a:t>
            </a:r>
            <a:r>
              <a:rPr lang="en-US" sz="2000" dirty="0">
                <a:latin typeface="Comic Sans MS" panose="030F0902030302020204" pitchFamily="66" charset="0"/>
              </a:rPr>
              <a:t>metabolize citric acid to produce aroma </a:t>
            </a:r>
            <a:r>
              <a:rPr lang="en-US" sz="2000" dirty="0" err="1">
                <a:latin typeface="Comic Sans MS" panose="030F0902030302020204" pitchFamily="66" charset="0"/>
              </a:rPr>
              <a:t>cpds</a:t>
            </a:r>
            <a:r>
              <a:rPr lang="en-US" sz="2000" dirty="0">
                <a:latin typeface="Comic Sans MS" panose="030F0902030302020204" pitchFamily="66" charset="0"/>
              </a:rPr>
              <a:t>  and CO2 in cultured buttermilk and cheeses ( Gouda, Edam, blue).</a:t>
            </a:r>
          </a:p>
        </p:txBody>
      </p:sp>
    </p:spTree>
    <p:extLst>
      <p:ext uri="{BB962C8B-B14F-4D97-AF65-F5344CB8AC3E}">
        <p14:creationId xmlns:p14="http://schemas.microsoft.com/office/powerpoint/2010/main" val="336921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124A2-D5C0-3448-98FB-6BB564E5E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Dairy Fermentations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BB9F7-2F3C-1D43-B1E3-4E67144B1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66725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Heterofermentative lactobacilli (</a:t>
            </a:r>
            <a:r>
              <a:rPr lang="en-US" i="1" dirty="0">
                <a:latin typeface="Comic Sans MS" panose="030F0902030302020204" pitchFamily="66" charset="0"/>
              </a:rPr>
              <a:t>Lactobacillus brevis</a:t>
            </a:r>
            <a:r>
              <a:rPr lang="en-US" dirty="0">
                <a:latin typeface="Comic Sans MS" panose="030F0902030302020204" pitchFamily="66" charset="0"/>
              </a:rPr>
              <a:t>, </a:t>
            </a:r>
            <a:r>
              <a:rPr lang="en-US" i="1" dirty="0">
                <a:latin typeface="Comic Sans MS" panose="030F0902030302020204" pitchFamily="66" charset="0"/>
              </a:rPr>
              <a:t>fermentum</a:t>
            </a:r>
            <a:r>
              <a:rPr lang="en-US" dirty="0">
                <a:latin typeface="Comic Sans MS" panose="030F0902030302020204" pitchFamily="66" charset="0"/>
              </a:rPr>
              <a:t>, and </a:t>
            </a:r>
            <a:r>
              <a:rPr lang="en-US" i="1" dirty="0" err="1">
                <a:latin typeface="Comic Sans MS" panose="030F0902030302020204" pitchFamily="66" charset="0"/>
              </a:rPr>
              <a:t>kefiri</a:t>
            </a:r>
            <a:r>
              <a:rPr lang="en-US" i="1" dirty="0">
                <a:latin typeface="Comic Sans MS" panose="030F0902030302020204" pitchFamily="66" charset="0"/>
              </a:rPr>
              <a:t> and some yeasts</a:t>
            </a:r>
            <a:r>
              <a:rPr lang="en-US" dirty="0">
                <a:latin typeface="Comic Sans MS" panose="030F0902030302020204" pitchFamily="66" charset="0"/>
              </a:rPr>
              <a:t>) produce </a:t>
            </a:r>
            <a:r>
              <a:rPr lang="en-US" b="1" dirty="0">
                <a:latin typeface="Comic Sans MS" panose="030F0902030302020204" pitchFamily="66" charset="0"/>
              </a:rPr>
              <a:t>ethanol</a:t>
            </a:r>
            <a:r>
              <a:rPr lang="en-US" dirty="0">
                <a:latin typeface="Comic Sans MS" panose="030F0902030302020204" pitchFamily="66" charset="0"/>
              </a:rPr>
              <a:t>, CO2, and lactic acid in cultured milks such as kefir and koumiss.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This ethanol is </a:t>
            </a:r>
            <a:r>
              <a:rPr lang="en-US" b="1" dirty="0">
                <a:latin typeface="Comic Sans MS" panose="030F0902030302020204" pitchFamily="66" charset="0"/>
              </a:rPr>
              <a:t>not very volatile - </a:t>
            </a:r>
            <a:r>
              <a:rPr lang="en-US" dirty="0">
                <a:latin typeface="Comic Sans MS" panose="030F0902030302020204" pitchFamily="66" charset="0"/>
              </a:rPr>
              <a:t>does not contribute much to flavor.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 Esterification of ethanol to </a:t>
            </a:r>
            <a:r>
              <a:rPr lang="en-US" b="1" dirty="0">
                <a:latin typeface="Comic Sans MS" panose="030F0902030302020204" pitchFamily="66" charset="0"/>
              </a:rPr>
              <a:t>makes volatile compounds</a:t>
            </a:r>
            <a:r>
              <a:rPr lang="en-US" dirty="0">
                <a:latin typeface="Comic Sans MS" panose="030F0902030302020204" pitchFamily="66" charset="0"/>
              </a:rPr>
              <a:t> has a major impact on taste.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i="1" dirty="0">
                <a:latin typeface="Comic Sans MS" panose="030F0902030302020204" pitchFamily="66" charset="0"/>
              </a:rPr>
              <a:t>Propionibacterium spp. </a:t>
            </a:r>
            <a:r>
              <a:rPr lang="en-US" dirty="0">
                <a:latin typeface="Comic Sans MS" panose="030F0902030302020204" pitchFamily="66" charset="0"/>
              </a:rPr>
              <a:t>is added to make Swiss-type cheeses.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Its metabolism converts </a:t>
            </a:r>
            <a:r>
              <a:rPr lang="en-US" b="1" dirty="0">
                <a:latin typeface="Comic Sans MS" panose="030F0902030302020204" pitchFamily="66" charset="0"/>
              </a:rPr>
              <a:t>lactic acid </a:t>
            </a:r>
            <a:r>
              <a:rPr lang="en-US" dirty="0">
                <a:latin typeface="Comic Sans MS" panose="030F0902030302020204" pitchFamily="66" charset="0"/>
              </a:rPr>
              <a:t>to propionic acid, acetic acid, and </a:t>
            </a:r>
            <a:r>
              <a:rPr lang="en-US" b="1" dirty="0">
                <a:latin typeface="Comic Sans MS" panose="030F0902030302020204" pitchFamily="66" charset="0"/>
              </a:rPr>
              <a:t>CO2.</a:t>
            </a:r>
            <a:r>
              <a:rPr lang="en-US" dirty="0">
                <a:latin typeface="Comic Sans MS" panose="030F0902030302020204" pitchFamily="66" charset="0"/>
              </a:rPr>
              <a:t>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>
                <a:latin typeface="Comic Sans MS" panose="030F0902030302020204" pitchFamily="66" charset="0"/>
              </a:rPr>
              <a:t>The </a:t>
            </a:r>
            <a:r>
              <a:rPr lang="en-US" b="1" dirty="0">
                <a:latin typeface="Comic Sans MS" panose="030F0902030302020204" pitchFamily="66" charset="0"/>
              </a:rPr>
              <a:t>CO2</a:t>
            </a:r>
            <a:r>
              <a:rPr lang="en-US" dirty="0">
                <a:latin typeface="Comic Sans MS" panose="030F0902030302020204" pitchFamily="66" charset="0"/>
              </a:rPr>
              <a:t> forms the “eyes” (holes) in Swiss cheese.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dirty="0" err="1">
                <a:latin typeface="Comic Sans MS" panose="030F0902030302020204" pitchFamily="66" charset="0"/>
              </a:rPr>
              <a:t>Propionibacteria</a:t>
            </a:r>
            <a:r>
              <a:rPr lang="en-US" dirty="0">
                <a:latin typeface="Comic Sans MS" panose="030F0902030302020204" pitchFamily="66" charset="0"/>
              </a:rPr>
              <a:t> also ferment </a:t>
            </a:r>
            <a:r>
              <a:rPr lang="en-US" b="1" dirty="0">
                <a:latin typeface="Comic Sans MS" panose="030F0902030302020204" pitchFamily="66" charset="0"/>
              </a:rPr>
              <a:t>citric acid </a:t>
            </a:r>
            <a:r>
              <a:rPr lang="en-US" dirty="0">
                <a:latin typeface="Comic Sans MS" panose="030F0902030302020204" pitchFamily="66" charset="0"/>
              </a:rPr>
              <a:t>to glutamic acid, a natural flavor enhancer. 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US" i="1" dirty="0">
                <a:latin typeface="Comic Sans MS" panose="030F0902030302020204" pitchFamily="66" charset="0"/>
              </a:rPr>
              <a:t>Penicillium </a:t>
            </a:r>
            <a:r>
              <a:rPr lang="en-US" i="1" dirty="0" err="1">
                <a:latin typeface="Comic Sans MS" panose="030F0902030302020204" pitchFamily="66" charset="0"/>
              </a:rPr>
              <a:t>roqueforti</a:t>
            </a:r>
            <a:r>
              <a:rPr lang="en-US" i="1" dirty="0">
                <a:latin typeface="Comic Sans MS" panose="030F0902030302020204" pitchFamily="66" charset="0"/>
              </a:rPr>
              <a:t> </a:t>
            </a:r>
            <a:r>
              <a:rPr lang="en-US" dirty="0">
                <a:latin typeface="Comic Sans MS" panose="030F0902030302020204" pitchFamily="66" charset="0"/>
              </a:rPr>
              <a:t>is a secondary culture for the production of blue cheese, and </a:t>
            </a:r>
            <a:r>
              <a:rPr lang="en-US" i="1" dirty="0">
                <a:latin typeface="Comic Sans MS" panose="030F0902030302020204" pitchFamily="66" charset="0"/>
              </a:rPr>
              <a:t>Penicillium </a:t>
            </a:r>
            <a:r>
              <a:rPr lang="en-US" i="1" dirty="0" err="1">
                <a:latin typeface="Comic Sans MS" panose="030F0902030302020204" pitchFamily="66" charset="0"/>
              </a:rPr>
              <a:t>camemberti</a:t>
            </a:r>
            <a:r>
              <a:rPr lang="en-US" i="1" dirty="0">
                <a:latin typeface="Comic Sans MS" panose="030F0902030302020204" pitchFamily="66" charset="0"/>
              </a:rPr>
              <a:t> </a:t>
            </a:r>
            <a:r>
              <a:rPr lang="en-US" dirty="0">
                <a:latin typeface="Comic Sans MS" panose="030F0902030302020204" pitchFamily="66" charset="0"/>
              </a:rPr>
              <a:t>is used to make Camembert cheese. </a:t>
            </a:r>
          </a:p>
          <a:p>
            <a:pPr marL="0">
              <a:lnSpc>
                <a:spcPct val="140000"/>
              </a:lnSpc>
              <a:spcBef>
                <a:spcPts val="0"/>
              </a:spcBef>
            </a:pPr>
            <a:endParaRPr lang="en-US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01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1709</Words>
  <Application>Microsoft Macintosh PowerPoint</Application>
  <PresentationFormat>Widescreen</PresentationFormat>
  <Paragraphs>118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Office Theme</vt:lpstr>
      <vt:lpstr>Lactic Acid Bacteria and Their Fermentation Products</vt:lpstr>
      <vt:lpstr>Introduction</vt:lpstr>
      <vt:lpstr>Introduction</vt:lpstr>
      <vt:lpstr>The biochemical foundation of fermentation </vt:lpstr>
      <vt:lpstr>The biochemical foundation of fermentation </vt:lpstr>
      <vt:lpstr>Genetics of Lactic Acid Bacteria </vt:lpstr>
      <vt:lpstr>Dairy Fermentations</vt:lpstr>
      <vt:lpstr>Dairy Fermentations</vt:lpstr>
      <vt:lpstr>Dairy Fermentations</vt:lpstr>
      <vt:lpstr>Dairy Fermentations</vt:lpstr>
      <vt:lpstr>Dairy Fermentations</vt:lpstr>
      <vt:lpstr>Starter Cultures </vt:lpstr>
      <vt:lpstr>Production of Aroma Compounds </vt:lpstr>
      <vt:lpstr>Production of Aroma Compounds </vt:lpstr>
      <vt:lpstr>Vegetable Fermentation</vt:lpstr>
      <vt:lpstr>Pickle Fermentation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Lactic Acid Bacteria and Their Fermentation Products</dc:title>
  <dc:creator>Microsoft Office User</dc:creator>
  <cp:lastModifiedBy>Mohammad A Farraj</cp:lastModifiedBy>
  <cp:revision>32</cp:revision>
  <dcterms:created xsi:type="dcterms:W3CDTF">2019-11-24T16:13:47Z</dcterms:created>
  <dcterms:modified xsi:type="dcterms:W3CDTF">2021-01-20T10:48:51Z</dcterms:modified>
</cp:coreProperties>
</file>