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</p:sldIdLst>
  <p:sldSz cx="9144000" cy="6858000"/>
  <p:notesSz cx="9144000" cy="6858000"/>
  <p:embeddedFontLst>
    <p:embeddedFont>
      <p:font typeface="Arial" panose="00000000000000000000" pitchFamily="34" charset="1"/>
      <p:regular r:id="rId99"/>
      <p:bold r:id="rId100"/>
    </p:embeddedFont>
    <p:embeddedFont>
      <p:font typeface="Segoe UI" panose="00000000000000000000" pitchFamily="34" charset="1"/>
      <p:regular r:id="rId105"/>
    </p:embeddedFont>
    <p:embeddedFont>
      <p:font typeface="Times New Roman" panose="00000000000000000000" pitchFamily="18" charset="1"/>
      <p:regular r:id="rId98"/>
    </p:embeddedFont>
    <p:embeddedFont>
      <p:font typeface="Verdana" panose="00000000000000000000" pitchFamily="34" charset="1"/>
      <p:regular r:id="rId101"/>
      <p:bold r:id="rId103"/>
      <p:italic r:id="rId102"/>
    </p:embeddedFont>
    <p:embeddedFont>
      <p:font typeface="Wingdings" panose="00000000000000000000" pitchFamily="2" charset="2"/>
      <p:regular r:id="rId10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font" Target="fonts/font1.fntdata"/><Relationship Id="rId99" Type="http://schemas.openxmlformats.org/officeDocument/2006/relationships/font" Target="fonts/font2.fntdata"/><Relationship Id="rId100" Type="http://schemas.openxmlformats.org/officeDocument/2006/relationships/font" Target="fonts/font3.fntdata"/><Relationship Id="rId101" Type="http://schemas.openxmlformats.org/officeDocument/2006/relationships/font" Target="fonts/font4.fntdata"/><Relationship Id="rId102" Type="http://schemas.openxmlformats.org/officeDocument/2006/relationships/font" Target="fonts/font5.fntdata"/><Relationship Id="rId103" Type="http://schemas.openxmlformats.org/officeDocument/2006/relationships/font" Target="fonts/font6.fntdata"/><Relationship Id="rId104" Type="http://schemas.openxmlformats.org/officeDocument/2006/relationships/font" Target="fonts/font7.fntdata"/><Relationship Id="rId105" Type="http://schemas.openxmlformats.org/officeDocument/2006/relationships/font" Target="fonts/font8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799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3999" y="0"/>
                </a:moveTo>
                <a:lnTo>
                  <a:pt x="0" y="0"/>
                </a:lnTo>
                <a:lnTo>
                  <a:pt x="0" y="457199"/>
                </a:lnTo>
                <a:lnTo>
                  <a:pt x="9143999" y="457199"/>
                </a:lnTo>
                <a:lnTo>
                  <a:pt x="9143999" y="0"/>
                </a:lnTo>
                <a:close/>
              </a:path>
            </a:pathLst>
          </a:custGeom>
          <a:solidFill>
            <a:srgbClr val="204B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640079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914399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04B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801678" y="6535267"/>
            <a:ext cx="1173480" cy="184785"/>
          </a:xfrm>
          <a:custGeom>
            <a:avLst/>
            <a:gdLst/>
            <a:ahLst/>
            <a:cxnLst/>
            <a:rect l="l" t="t" r="r" b="b"/>
            <a:pathLst>
              <a:path w="1173479" h="184784">
                <a:moveTo>
                  <a:pt x="0" y="0"/>
                </a:moveTo>
                <a:lnTo>
                  <a:pt x="3812" y="91710"/>
                </a:lnTo>
                <a:lnTo>
                  <a:pt x="3811" y="92727"/>
                </a:lnTo>
                <a:lnTo>
                  <a:pt x="0" y="184418"/>
                </a:lnTo>
                <a:lnTo>
                  <a:pt x="34498" y="184418"/>
                </a:lnTo>
                <a:lnTo>
                  <a:pt x="34497" y="23052"/>
                </a:lnTo>
                <a:lnTo>
                  <a:pt x="108859" y="23052"/>
                </a:lnTo>
                <a:lnTo>
                  <a:pt x="99660" y="11526"/>
                </a:lnTo>
                <a:lnTo>
                  <a:pt x="80495" y="3842"/>
                </a:lnTo>
                <a:lnTo>
                  <a:pt x="26831" y="3842"/>
                </a:lnTo>
                <a:lnTo>
                  <a:pt x="0" y="0"/>
                </a:lnTo>
                <a:close/>
              </a:path>
              <a:path w="1173479" h="184784">
                <a:moveTo>
                  <a:pt x="256817" y="0"/>
                </a:moveTo>
                <a:lnTo>
                  <a:pt x="160990" y="0"/>
                </a:lnTo>
                <a:lnTo>
                  <a:pt x="164823" y="96051"/>
                </a:lnTo>
                <a:lnTo>
                  <a:pt x="160990" y="184418"/>
                </a:lnTo>
                <a:lnTo>
                  <a:pt x="256817" y="184418"/>
                </a:lnTo>
                <a:lnTo>
                  <a:pt x="256817" y="161366"/>
                </a:lnTo>
                <a:lnTo>
                  <a:pt x="191655" y="161366"/>
                </a:lnTo>
                <a:lnTo>
                  <a:pt x="191654" y="99893"/>
                </a:lnTo>
                <a:lnTo>
                  <a:pt x="252984" y="99893"/>
                </a:lnTo>
                <a:lnTo>
                  <a:pt x="252984" y="80683"/>
                </a:lnTo>
                <a:lnTo>
                  <a:pt x="191654" y="80683"/>
                </a:lnTo>
                <a:lnTo>
                  <a:pt x="191654" y="26894"/>
                </a:lnTo>
                <a:lnTo>
                  <a:pt x="256817" y="26894"/>
                </a:lnTo>
                <a:lnTo>
                  <a:pt x="256817" y="0"/>
                </a:lnTo>
                <a:close/>
              </a:path>
              <a:path w="1173479" h="184784">
                <a:moveTo>
                  <a:pt x="425746" y="107514"/>
                </a:moveTo>
                <a:lnTo>
                  <a:pt x="310137" y="134109"/>
                </a:lnTo>
                <a:lnTo>
                  <a:pt x="291315" y="184418"/>
                </a:lnTo>
                <a:lnTo>
                  <a:pt x="321980" y="184418"/>
                </a:lnTo>
                <a:lnTo>
                  <a:pt x="337312" y="130629"/>
                </a:lnTo>
                <a:lnTo>
                  <a:pt x="433729" y="130629"/>
                </a:lnTo>
                <a:lnTo>
                  <a:pt x="425746" y="107514"/>
                </a:lnTo>
                <a:close/>
              </a:path>
              <a:path w="1173479" h="184784">
                <a:moveTo>
                  <a:pt x="433729" y="130629"/>
                </a:moveTo>
                <a:lnTo>
                  <a:pt x="398642" y="130629"/>
                </a:lnTo>
                <a:lnTo>
                  <a:pt x="417807" y="184418"/>
                </a:lnTo>
                <a:lnTo>
                  <a:pt x="452305" y="184418"/>
                </a:lnTo>
                <a:lnTo>
                  <a:pt x="433729" y="130629"/>
                </a:lnTo>
                <a:close/>
              </a:path>
              <a:path w="1173479" h="184784">
                <a:moveTo>
                  <a:pt x="525134" y="84651"/>
                </a:moveTo>
                <a:lnTo>
                  <a:pt x="494448" y="91710"/>
                </a:lnTo>
                <a:lnTo>
                  <a:pt x="494447" y="92727"/>
                </a:lnTo>
                <a:lnTo>
                  <a:pt x="490636" y="184418"/>
                </a:lnTo>
                <a:lnTo>
                  <a:pt x="525134" y="184418"/>
                </a:lnTo>
                <a:lnTo>
                  <a:pt x="525134" y="84651"/>
                </a:lnTo>
                <a:close/>
              </a:path>
              <a:path w="1173479" h="184784">
                <a:moveTo>
                  <a:pt x="602244" y="66912"/>
                </a:moveTo>
                <a:lnTo>
                  <a:pt x="567978" y="74794"/>
                </a:lnTo>
                <a:lnTo>
                  <a:pt x="567298" y="76841"/>
                </a:lnTo>
                <a:lnTo>
                  <a:pt x="555799" y="84525"/>
                </a:lnTo>
                <a:lnTo>
                  <a:pt x="536633" y="88367"/>
                </a:lnTo>
                <a:lnTo>
                  <a:pt x="536633" y="107577"/>
                </a:lnTo>
                <a:lnTo>
                  <a:pt x="590297" y="184418"/>
                </a:lnTo>
                <a:lnTo>
                  <a:pt x="628628" y="184418"/>
                </a:lnTo>
                <a:lnTo>
                  <a:pt x="567298" y="99893"/>
                </a:lnTo>
                <a:lnTo>
                  <a:pt x="582630" y="96051"/>
                </a:lnTo>
                <a:lnTo>
                  <a:pt x="594129" y="84525"/>
                </a:lnTo>
                <a:lnTo>
                  <a:pt x="601796" y="69156"/>
                </a:lnTo>
                <a:lnTo>
                  <a:pt x="602244" y="66912"/>
                </a:lnTo>
                <a:close/>
              </a:path>
              <a:path w="1173479" h="184784">
                <a:moveTo>
                  <a:pt x="670791" y="138313"/>
                </a:moveTo>
                <a:lnTo>
                  <a:pt x="655459" y="165208"/>
                </a:lnTo>
                <a:lnTo>
                  <a:pt x="682291" y="176734"/>
                </a:lnTo>
                <a:lnTo>
                  <a:pt x="712956" y="184418"/>
                </a:lnTo>
                <a:lnTo>
                  <a:pt x="732121" y="184418"/>
                </a:lnTo>
                <a:lnTo>
                  <a:pt x="751287" y="172892"/>
                </a:lnTo>
                <a:lnTo>
                  <a:pt x="759911" y="161366"/>
                </a:lnTo>
                <a:lnTo>
                  <a:pt x="709122" y="161366"/>
                </a:lnTo>
                <a:lnTo>
                  <a:pt x="689957" y="153682"/>
                </a:lnTo>
                <a:lnTo>
                  <a:pt x="670791" y="138313"/>
                </a:lnTo>
                <a:close/>
              </a:path>
              <a:path w="1173479" h="184784">
                <a:moveTo>
                  <a:pt x="893111" y="0"/>
                </a:moveTo>
                <a:lnTo>
                  <a:pt x="833208" y="30753"/>
                </a:lnTo>
                <a:lnTo>
                  <a:pt x="816449" y="57630"/>
                </a:lnTo>
                <a:lnTo>
                  <a:pt x="808783" y="72998"/>
                </a:lnTo>
                <a:lnTo>
                  <a:pt x="808835" y="92727"/>
                </a:lnTo>
                <a:lnTo>
                  <a:pt x="812616" y="130629"/>
                </a:lnTo>
                <a:lnTo>
                  <a:pt x="831782" y="157524"/>
                </a:lnTo>
                <a:lnTo>
                  <a:pt x="843281" y="172892"/>
                </a:lnTo>
                <a:lnTo>
                  <a:pt x="862446" y="176734"/>
                </a:lnTo>
                <a:lnTo>
                  <a:pt x="877779" y="184418"/>
                </a:lnTo>
                <a:lnTo>
                  <a:pt x="912277" y="184418"/>
                </a:lnTo>
                <a:lnTo>
                  <a:pt x="931442" y="176734"/>
                </a:lnTo>
                <a:lnTo>
                  <a:pt x="947541" y="165208"/>
                </a:lnTo>
                <a:lnTo>
                  <a:pt x="893111" y="165208"/>
                </a:lnTo>
                <a:lnTo>
                  <a:pt x="870113" y="157524"/>
                </a:lnTo>
                <a:lnTo>
                  <a:pt x="854780" y="138313"/>
                </a:lnTo>
                <a:lnTo>
                  <a:pt x="843281" y="115261"/>
                </a:lnTo>
                <a:lnTo>
                  <a:pt x="839534" y="92727"/>
                </a:lnTo>
                <a:lnTo>
                  <a:pt x="839531" y="91710"/>
                </a:lnTo>
                <a:lnTo>
                  <a:pt x="843281" y="69156"/>
                </a:lnTo>
                <a:lnTo>
                  <a:pt x="850947" y="46104"/>
                </a:lnTo>
                <a:lnTo>
                  <a:pt x="870112" y="30736"/>
                </a:lnTo>
                <a:lnTo>
                  <a:pt x="881612" y="26894"/>
                </a:lnTo>
                <a:lnTo>
                  <a:pt x="893111" y="26894"/>
                </a:lnTo>
                <a:lnTo>
                  <a:pt x="893111" y="0"/>
                </a:lnTo>
                <a:close/>
              </a:path>
              <a:path w="1173479" h="184784">
                <a:moveTo>
                  <a:pt x="1027018" y="86415"/>
                </a:moveTo>
                <a:lnTo>
                  <a:pt x="1027248" y="91710"/>
                </a:lnTo>
                <a:lnTo>
                  <a:pt x="1027248" y="92727"/>
                </a:lnTo>
                <a:lnTo>
                  <a:pt x="1023436" y="184418"/>
                </a:lnTo>
                <a:lnTo>
                  <a:pt x="1054101" y="184418"/>
                </a:lnTo>
                <a:lnTo>
                  <a:pt x="1054101" y="103893"/>
                </a:lnTo>
                <a:lnTo>
                  <a:pt x="1027018" y="86415"/>
                </a:lnTo>
                <a:close/>
              </a:path>
              <a:path w="1173479" h="184784">
                <a:moveTo>
                  <a:pt x="1117226" y="144630"/>
                </a:moveTo>
                <a:lnTo>
                  <a:pt x="1146095" y="184418"/>
                </a:lnTo>
                <a:lnTo>
                  <a:pt x="1172927" y="184418"/>
                </a:lnTo>
                <a:lnTo>
                  <a:pt x="1172927" y="180576"/>
                </a:lnTo>
                <a:lnTo>
                  <a:pt x="1117226" y="144630"/>
                </a:lnTo>
                <a:close/>
              </a:path>
              <a:path w="1173479" h="184784">
                <a:moveTo>
                  <a:pt x="1094348" y="57630"/>
                </a:moveTo>
                <a:lnTo>
                  <a:pt x="1054101" y="57630"/>
                </a:lnTo>
                <a:lnTo>
                  <a:pt x="1117226" y="144630"/>
                </a:lnTo>
                <a:lnTo>
                  <a:pt x="1172927" y="180576"/>
                </a:lnTo>
                <a:lnTo>
                  <a:pt x="1170488" y="126787"/>
                </a:lnTo>
                <a:lnTo>
                  <a:pt x="1146095" y="126787"/>
                </a:lnTo>
                <a:lnTo>
                  <a:pt x="1094348" y="57630"/>
                </a:lnTo>
                <a:close/>
              </a:path>
              <a:path w="1173479" h="184784">
                <a:moveTo>
                  <a:pt x="893111" y="0"/>
                </a:moveTo>
                <a:lnTo>
                  <a:pt x="893111" y="26894"/>
                </a:lnTo>
                <a:lnTo>
                  <a:pt x="908443" y="26894"/>
                </a:lnTo>
                <a:lnTo>
                  <a:pt x="919964" y="30753"/>
                </a:lnTo>
                <a:lnTo>
                  <a:pt x="939108" y="46104"/>
                </a:lnTo>
                <a:lnTo>
                  <a:pt x="946774" y="69156"/>
                </a:lnTo>
                <a:lnTo>
                  <a:pt x="950524" y="91710"/>
                </a:lnTo>
                <a:lnTo>
                  <a:pt x="950534" y="92727"/>
                </a:lnTo>
                <a:lnTo>
                  <a:pt x="946774" y="119103"/>
                </a:lnTo>
                <a:lnTo>
                  <a:pt x="935275" y="142155"/>
                </a:lnTo>
                <a:lnTo>
                  <a:pt x="919943" y="157524"/>
                </a:lnTo>
                <a:lnTo>
                  <a:pt x="893111" y="165208"/>
                </a:lnTo>
                <a:lnTo>
                  <a:pt x="947541" y="165208"/>
                </a:lnTo>
                <a:lnTo>
                  <a:pt x="958274" y="157524"/>
                </a:lnTo>
                <a:lnTo>
                  <a:pt x="977439" y="126787"/>
                </a:lnTo>
                <a:lnTo>
                  <a:pt x="984990" y="92727"/>
                </a:lnTo>
                <a:lnTo>
                  <a:pt x="985006" y="91710"/>
                </a:lnTo>
                <a:lnTo>
                  <a:pt x="981272" y="72998"/>
                </a:lnTo>
                <a:lnTo>
                  <a:pt x="977439" y="57630"/>
                </a:lnTo>
                <a:lnTo>
                  <a:pt x="974089" y="52258"/>
                </a:lnTo>
                <a:lnTo>
                  <a:pt x="893111" y="0"/>
                </a:lnTo>
                <a:close/>
              </a:path>
              <a:path w="1173479" h="184784">
                <a:moveTo>
                  <a:pt x="256817" y="157524"/>
                </a:moveTo>
                <a:lnTo>
                  <a:pt x="191655" y="161366"/>
                </a:lnTo>
                <a:lnTo>
                  <a:pt x="256817" y="161366"/>
                </a:lnTo>
                <a:lnTo>
                  <a:pt x="256817" y="157524"/>
                </a:lnTo>
                <a:close/>
              </a:path>
              <a:path w="1173479" h="184784">
                <a:moveTo>
                  <a:pt x="693932" y="45820"/>
                </a:moveTo>
                <a:lnTo>
                  <a:pt x="666958" y="52025"/>
                </a:lnTo>
                <a:lnTo>
                  <a:pt x="666958" y="57630"/>
                </a:lnTo>
                <a:lnTo>
                  <a:pt x="670791" y="69156"/>
                </a:lnTo>
                <a:lnTo>
                  <a:pt x="689957" y="88367"/>
                </a:lnTo>
                <a:lnTo>
                  <a:pt x="720622" y="111419"/>
                </a:lnTo>
                <a:lnTo>
                  <a:pt x="732121" y="122945"/>
                </a:lnTo>
                <a:lnTo>
                  <a:pt x="735954" y="138313"/>
                </a:lnTo>
                <a:lnTo>
                  <a:pt x="735954" y="145997"/>
                </a:lnTo>
                <a:lnTo>
                  <a:pt x="728288" y="153682"/>
                </a:lnTo>
                <a:lnTo>
                  <a:pt x="720622" y="157524"/>
                </a:lnTo>
                <a:lnTo>
                  <a:pt x="709122" y="161366"/>
                </a:lnTo>
                <a:lnTo>
                  <a:pt x="759911" y="161366"/>
                </a:lnTo>
                <a:lnTo>
                  <a:pt x="762786" y="157524"/>
                </a:lnTo>
                <a:lnTo>
                  <a:pt x="766619" y="130629"/>
                </a:lnTo>
                <a:lnTo>
                  <a:pt x="766619" y="115261"/>
                </a:lnTo>
                <a:lnTo>
                  <a:pt x="758953" y="99893"/>
                </a:lnTo>
                <a:lnTo>
                  <a:pt x="735954" y="80683"/>
                </a:lnTo>
                <a:lnTo>
                  <a:pt x="705289" y="61472"/>
                </a:lnTo>
                <a:lnTo>
                  <a:pt x="693790" y="46104"/>
                </a:lnTo>
                <a:lnTo>
                  <a:pt x="693932" y="45820"/>
                </a:lnTo>
                <a:close/>
              </a:path>
              <a:path w="1173479" h="184784">
                <a:moveTo>
                  <a:pt x="387142" y="3842"/>
                </a:moveTo>
                <a:lnTo>
                  <a:pt x="356477" y="3842"/>
                </a:lnTo>
                <a:lnTo>
                  <a:pt x="325813" y="92209"/>
                </a:lnTo>
                <a:lnTo>
                  <a:pt x="310137" y="134109"/>
                </a:lnTo>
                <a:lnTo>
                  <a:pt x="425473" y="107577"/>
                </a:lnTo>
                <a:lnTo>
                  <a:pt x="344978" y="107577"/>
                </a:lnTo>
                <a:lnTo>
                  <a:pt x="367977" y="38420"/>
                </a:lnTo>
                <a:lnTo>
                  <a:pt x="400284" y="38420"/>
                </a:lnTo>
                <a:lnTo>
                  <a:pt x="387142" y="3842"/>
                </a:lnTo>
                <a:close/>
              </a:path>
              <a:path w="1173479" h="184784">
                <a:moveTo>
                  <a:pt x="1172927" y="3842"/>
                </a:moveTo>
                <a:lnTo>
                  <a:pt x="1142262" y="3842"/>
                </a:lnTo>
                <a:lnTo>
                  <a:pt x="1146095" y="69156"/>
                </a:lnTo>
                <a:lnTo>
                  <a:pt x="1146095" y="126787"/>
                </a:lnTo>
                <a:lnTo>
                  <a:pt x="1170488" y="126787"/>
                </a:lnTo>
                <a:lnTo>
                  <a:pt x="1169094" y="96051"/>
                </a:lnTo>
                <a:lnTo>
                  <a:pt x="1172927" y="3842"/>
                </a:lnTo>
                <a:close/>
              </a:path>
              <a:path w="1173479" h="184784">
                <a:moveTo>
                  <a:pt x="108859" y="23052"/>
                </a:moveTo>
                <a:lnTo>
                  <a:pt x="49830" y="23052"/>
                </a:lnTo>
                <a:lnTo>
                  <a:pt x="68995" y="26894"/>
                </a:lnTo>
                <a:lnTo>
                  <a:pt x="80506" y="30753"/>
                </a:lnTo>
                <a:lnTo>
                  <a:pt x="88161" y="42262"/>
                </a:lnTo>
                <a:lnTo>
                  <a:pt x="91994" y="57630"/>
                </a:lnTo>
                <a:lnTo>
                  <a:pt x="88161" y="72998"/>
                </a:lnTo>
                <a:lnTo>
                  <a:pt x="80495" y="84525"/>
                </a:lnTo>
                <a:lnTo>
                  <a:pt x="65162" y="92209"/>
                </a:lnTo>
                <a:lnTo>
                  <a:pt x="45997" y="96051"/>
                </a:lnTo>
                <a:lnTo>
                  <a:pt x="45997" y="115261"/>
                </a:lnTo>
                <a:lnTo>
                  <a:pt x="72828" y="111419"/>
                </a:lnTo>
                <a:lnTo>
                  <a:pt x="99660" y="99893"/>
                </a:lnTo>
                <a:lnTo>
                  <a:pt x="114992" y="80683"/>
                </a:lnTo>
                <a:lnTo>
                  <a:pt x="118826" y="53788"/>
                </a:lnTo>
                <a:lnTo>
                  <a:pt x="114995" y="30753"/>
                </a:lnTo>
                <a:lnTo>
                  <a:pt x="108859" y="23052"/>
                </a:lnTo>
                <a:close/>
              </a:path>
              <a:path w="1173479" h="184784">
                <a:moveTo>
                  <a:pt x="420640" y="92727"/>
                </a:moveTo>
                <a:lnTo>
                  <a:pt x="388157" y="99103"/>
                </a:lnTo>
                <a:lnTo>
                  <a:pt x="390975" y="107577"/>
                </a:lnTo>
                <a:lnTo>
                  <a:pt x="425473" y="107577"/>
                </a:lnTo>
                <a:lnTo>
                  <a:pt x="425746" y="107514"/>
                </a:lnTo>
                <a:lnTo>
                  <a:pt x="420640" y="92727"/>
                </a:lnTo>
                <a:close/>
              </a:path>
              <a:path w="1173479" h="184784">
                <a:moveTo>
                  <a:pt x="1054101" y="3842"/>
                </a:moveTo>
                <a:lnTo>
                  <a:pt x="1023436" y="3842"/>
                </a:lnTo>
                <a:lnTo>
                  <a:pt x="1027018" y="86415"/>
                </a:lnTo>
                <a:lnTo>
                  <a:pt x="1054101" y="103893"/>
                </a:lnTo>
                <a:lnTo>
                  <a:pt x="1054101" y="57630"/>
                </a:lnTo>
                <a:lnTo>
                  <a:pt x="1094348" y="57630"/>
                </a:lnTo>
                <a:lnTo>
                  <a:pt x="1054101" y="3842"/>
                </a:lnTo>
                <a:close/>
              </a:path>
              <a:path w="1173479" h="184784">
                <a:moveTo>
                  <a:pt x="400284" y="38420"/>
                </a:moveTo>
                <a:lnTo>
                  <a:pt x="367977" y="38420"/>
                </a:lnTo>
                <a:lnTo>
                  <a:pt x="388157" y="99103"/>
                </a:lnTo>
                <a:lnTo>
                  <a:pt x="420640" y="92727"/>
                </a:lnTo>
                <a:lnTo>
                  <a:pt x="417807" y="84525"/>
                </a:lnTo>
                <a:lnTo>
                  <a:pt x="400284" y="38420"/>
                </a:lnTo>
                <a:close/>
              </a:path>
              <a:path w="1173479" h="184784">
                <a:moveTo>
                  <a:pt x="525134" y="72219"/>
                </a:moveTo>
                <a:lnTo>
                  <a:pt x="493893" y="78351"/>
                </a:lnTo>
                <a:lnTo>
                  <a:pt x="494448" y="91710"/>
                </a:lnTo>
                <a:lnTo>
                  <a:pt x="525134" y="84651"/>
                </a:lnTo>
                <a:lnTo>
                  <a:pt x="525134" y="72219"/>
                </a:lnTo>
                <a:close/>
              </a:path>
              <a:path w="1173479" h="184784">
                <a:moveTo>
                  <a:pt x="252984" y="76841"/>
                </a:moveTo>
                <a:lnTo>
                  <a:pt x="229985" y="80683"/>
                </a:lnTo>
                <a:lnTo>
                  <a:pt x="252984" y="80683"/>
                </a:lnTo>
                <a:lnTo>
                  <a:pt x="252984" y="76841"/>
                </a:lnTo>
                <a:close/>
              </a:path>
              <a:path w="1173479" h="184784">
                <a:moveTo>
                  <a:pt x="509801" y="2744"/>
                </a:moveTo>
                <a:lnTo>
                  <a:pt x="490756" y="2880"/>
                </a:lnTo>
                <a:lnTo>
                  <a:pt x="493893" y="78351"/>
                </a:lnTo>
                <a:lnTo>
                  <a:pt x="525134" y="72219"/>
                </a:lnTo>
                <a:lnTo>
                  <a:pt x="525134" y="26894"/>
                </a:lnTo>
                <a:lnTo>
                  <a:pt x="597963" y="26894"/>
                </a:lnTo>
                <a:lnTo>
                  <a:pt x="582630" y="11526"/>
                </a:lnTo>
                <a:lnTo>
                  <a:pt x="559632" y="3842"/>
                </a:lnTo>
                <a:lnTo>
                  <a:pt x="517467" y="3842"/>
                </a:lnTo>
                <a:lnTo>
                  <a:pt x="509801" y="2744"/>
                </a:lnTo>
                <a:close/>
              </a:path>
              <a:path w="1173479" h="184784">
                <a:moveTo>
                  <a:pt x="604284" y="56685"/>
                </a:moveTo>
                <a:lnTo>
                  <a:pt x="571886" y="63044"/>
                </a:lnTo>
                <a:lnTo>
                  <a:pt x="567978" y="74794"/>
                </a:lnTo>
                <a:lnTo>
                  <a:pt x="602244" y="66912"/>
                </a:lnTo>
                <a:lnTo>
                  <a:pt x="604284" y="56685"/>
                </a:lnTo>
                <a:close/>
              </a:path>
              <a:path w="1173479" h="184784">
                <a:moveTo>
                  <a:pt x="597963" y="26894"/>
                </a:moveTo>
                <a:lnTo>
                  <a:pt x="551965" y="26894"/>
                </a:lnTo>
                <a:lnTo>
                  <a:pt x="563482" y="30753"/>
                </a:lnTo>
                <a:lnTo>
                  <a:pt x="571131" y="38420"/>
                </a:lnTo>
                <a:lnTo>
                  <a:pt x="574964" y="53788"/>
                </a:lnTo>
                <a:lnTo>
                  <a:pt x="571886" y="63044"/>
                </a:lnTo>
                <a:lnTo>
                  <a:pt x="604284" y="56685"/>
                </a:lnTo>
                <a:lnTo>
                  <a:pt x="605629" y="49946"/>
                </a:lnTo>
                <a:lnTo>
                  <a:pt x="601796" y="34578"/>
                </a:lnTo>
                <a:lnTo>
                  <a:pt x="597963" y="26894"/>
                </a:lnTo>
                <a:close/>
              </a:path>
              <a:path w="1173479" h="184784">
                <a:moveTo>
                  <a:pt x="893111" y="0"/>
                </a:moveTo>
                <a:lnTo>
                  <a:pt x="974089" y="52258"/>
                </a:lnTo>
                <a:lnTo>
                  <a:pt x="958274" y="26894"/>
                </a:lnTo>
                <a:lnTo>
                  <a:pt x="927609" y="7684"/>
                </a:lnTo>
                <a:lnTo>
                  <a:pt x="912276" y="3842"/>
                </a:lnTo>
                <a:lnTo>
                  <a:pt x="893111" y="0"/>
                </a:lnTo>
                <a:close/>
              </a:path>
              <a:path w="1173479" h="184784">
                <a:moveTo>
                  <a:pt x="697653" y="38360"/>
                </a:moveTo>
                <a:lnTo>
                  <a:pt x="667315" y="44315"/>
                </a:lnTo>
                <a:lnTo>
                  <a:pt x="667015" y="45820"/>
                </a:lnTo>
                <a:lnTo>
                  <a:pt x="666958" y="52025"/>
                </a:lnTo>
                <a:lnTo>
                  <a:pt x="693932" y="45820"/>
                </a:lnTo>
                <a:lnTo>
                  <a:pt x="697653" y="38360"/>
                </a:lnTo>
                <a:close/>
              </a:path>
              <a:path w="1173479" h="184784">
                <a:moveTo>
                  <a:pt x="760130" y="30591"/>
                </a:moveTo>
                <a:lnTo>
                  <a:pt x="742682" y="34605"/>
                </a:lnTo>
                <a:lnTo>
                  <a:pt x="751286" y="46104"/>
                </a:lnTo>
                <a:lnTo>
                  <a:pt x="760130" y="30591"/>
                </a:lnTo>
                <a:close/>
              </a:path>
              <a:path w="1173479" h="184784">
                <a:moveTo>
                  <a:pt x="700057" y="33540"/>
                </a:moveTo>
                <a:lnTo>
                  <a:pt x="668367" y="39046"/>
                </a:lnTo>
                <a:lnTo>
                  <a:pt x="667315" y="44315"/>
                </a:lnTo>
                <a:lnTo>
                  <a:pt x="697653" y="38360"/>
                </a:lnTo>
                <a:lnTo>
                  <a:pt x="700057" y="33540"/>
                </a:lnTo>
                <a:close/>
              </a:path>
              <a:path w="1173479" h="184784">
                <a:moveTo>
                  <a:pt x="721089" y="1231"/>
                </a:moveTo>
                <a:lnTo>
                  <a:pt x="713583" y="1285"/>
                </a:lnTo>
                <a:lnTo>
                  <a:pt x="697623" y="7684"/>
                </a:lnTo>
                <a:lnTo>
                  <a:pt x="682291" y="11526"/>
                </a:lnTo>
                <a:lnTo>
                  <a:pt x="670791" y="26894"/>
                </a:lnTo>
                <a:lnTo>
                  <a:pt x="668367" y="39046"/>
                </a:lnTo>
                <a:lnTo>
                  <a:pt x="700057" y="33540"/>
                </a:lnTo>
                <a:lnTo>
                  <a:pt x="701456" y="30736"/>
                </a:lnTo>
                <a:lnTo>
                  <a:pt x="720622" y="26894"/>
                </a:lnTo>
                <a:lnTo>
                  <a:pt x="738313" y="26894"/>
                </a:lnTo>
                <a:lnTo>
                  <a:pt x="764868" y="22280"/>
                </a:lnTo>
                <a:lnTo>
                  <a:pt x="766619" y="19210"/>
                </a:lnTo>
                <a:lnTo>
                  <a:pt x="743620" y="7684"/>
                </a:lnTo>
                <a:lnTo>
                  <a:pt x="721089" y="1231"/>
                </a:lnTo>
                <a:close/>
              </a:path>
              <a:path w="1173479" h="184784">
                <a:moveTo>
                  <a:pt x="763014" y="25533"/>
                </a:moveTo>
                <a:lnTo>
                  <a:pt x="738162" y="30410"/>
                </a:lnTo>
                <a:lnTo>
                  <a:pt x="739787" y="30736"/>
                </a:lnTo>
                <a:lnTo>
                  <a:pt x="742682" y="34605"/>
                </a:lnTo>
                <a:lnTo>
                  <a:pt x="760130" y="30591"/>
                </a:lnTo>
                <a:lnTo>
                  <a:pt x="763014" y="25533"/>
                </a:lnTo>
                <a:close/>
              </a:path>
              <a:path w="1173479" h="184784">
                <a:moveTo>
                  <a:pt x="893111" y="0"/>
                </a:moveTo>
                <a:lnTo>
                  <a:pt x="862446" y="7684"/>
                </a:lnTo>
                <a:lnTo>
                  <a:pt x="835614" y="26894"/>
                </a:lnTo>
                <a:lnTo>
                  <a:pt x="833208" y="30753"/>
                </a:lnTo>
                <a:lnTo>
                  <a:pt x="893111" y="0"/>
                </a:lnTo>
                <a:close/>
              </a:path>
              <a:path w="1173479" h="184784">
                <a:moveTo>
                  <a:pt x="764868" y="22280"/>
                </a:moveTo>
                <a:lnTo>
                  <a:pt x="728835" y="28540"/>
                </a:lnTo>
                <a:lnTo>
                  <a:pt x="738162" y="30410"/>
                </a:lnTo>
                <a:lnTo>
                  <a:pt x="763014" y="25533"/>
                </a:lnTo>
                <a:lnTo>
                  <a:pt x="764868" y="22280"/>
                </a:lnTo>
                <a:close/>
              </a:path>
              <a:path w="1173479" h="184784">
                <a:moveTo>
                  <a:pt x="738313" y="26894"/>
                </a:moveTo>
                <a:lnTo>
                  <a:pt x="720622" y="26894"/>
                </a:lnTo>
                <a:lnTo>
                  <a:pt x="728835" y="28540"/>
                </a:lnTo>
                <a:lnTo>
                  <a:pt x="738313" y="26894"/>
                </a:lnTo>
                <a:close/>
              </a:path>
              <a:path w="1173479" h="184784">
                <a:moveTo>
                  <a:pt x="57496" y="0"/>
                </a:moveTo>
                <a:lnTo>
                  <a:pt x="26831" y="3842"/>
                </a:lnTo>
                <a:lnTo>
                  <a:pt x="80495" y="3842"/>
                </a:lnTo>
                <a:lnTo>
                  <a:pt x="57496" y="0"/>
                </a:lnTo>
                <a:close/>
              </a:path>
              <a:path w="1173479" h="184784">
                <a:moveTo>
                  <a:pt x="490636" y="0"/>
                </a:moveTo>
                <a:lnTo>
                  <a:pt x="490756" y="2880"/>
                </a:lnTo>
                <a:lnTo>
                  <a:pt x="509801" y="2744"/>
                </a:lnTo>
                <a:lnTo>
                  <a:pt x="490636" y="0"/>
                </a:lnTo>
                <a:close/>
              </a:path>
              <a:path w="1173479" h="184784">
                <a:moveTo>
                  <a:pt x="716788" y="0"/>
                </a:moveTo>
                <a:lnTo>
                  <a:pt x="713583" y="1285"/>
                </a:lnTo>
                <a:lnTo>
                  <a:pt x="721089" y="1231"/>
                </a:lnTo>
                <a:lnTo>
                  <a:pt x="7167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718" y="6582800"/>
            <a:ext cx="1414917" cy="88779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0"/>
            <a:ext cx="9144000" cy="1371600"/>
          </a:xfrm>
          <a:custGeom>
            <a:avLst/>
            <a:gdLst/>
            <a:ahLst/>
            <a:cxnLst/>
            <a:rect l="l" t="t" r="r" b="b"/>
            <a:pathLst>
              <a:path w="9144000" h="1371600">
                <a:moveTo>
                  <a:pt x="0" y="0"/>
                </a:moveTo>
                <a:lnTo>
                  <a:pt x="0" y="1371600"/>
                </a:lnTo>
                <a:lnTo>
                  <a:pt x="9143999" y="137160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204B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0" y="0"/>
            <a:ext cx="9144000" cy="1371600"/>
          </a:xfrm>
          <a:custGeom>
            <a:avLst/>
            <a:gdLst/>
            <a:ahLst/>
            <a:cxnLst/>
            <a:rect l="l" t="t" r="r" b="b"/>
            <a:pathLst>
              <a:path w="9144000" h="1371600">
                <a:moveTo>
                  <a:pt x="0" y="1371600"/>
                </a:moveTo>
                <a:lnTo>
                  <a:pt x="9143999" y="1371600"/>
                </a:lnTo>
              </a:path>
              <a:path w="9144000" h="1371600">
                <a:moveTo>
                  <a:pt x="914399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04B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799"/>
            <a:ext cx="9144000" cy="457200"/>
          </a:xfrm>
          <a:custGeom>
            <a:avLst/>
            <a:gdLst/>
            <a:ahLst/>
            <a:cxnLst/>
            <a:rect l="l" t="t" r="r" b="b"/>
            <a:pathLst>
              <a:path w="9144000" h="457200">
                <a:moveTo>
                  <a:pt x="9143999" y="0"/>
                </a:moveTo>
                <a:lnTo>
                  <a:pt x="0" y="0"/>
                </a:lnTo>
                <a:lnTo>
                  <a:pt x="0" y="457199"/>
                </a:lnTo>
                <a:lnTo>
                  <a:pt x="9143999" y="457199"/>
                </a:lnTo>
                <a:lnTo>
                  <a:pt x="9143999" y="0"/>
                </a:lnTo>
                <a:close/>
              </a:path>
            </a:pathLst>
          </a:custGeom>
          <a:solidFill>
            <a:srgbClr val="204B9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640079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914399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204B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801678" y="6535267"/>
            <a:ext cx="1173480" cy="184785"/>
          </a:xfrm>
          <a:custGeom>
            <a:avLst/>
            <a:gdLst/>
            <a:ahLst/>
            <a:cxnLst/>
            <a:rect l="l" t="t" r="r" b="b"/>
            <a:pathLst>
              <a:path w="1173479" h="184784">
                <a:moveTo>
                  <a:pt x="0" y="0"/>
                </a:moveTo>
                <a:lnTo>
                  <a:pt x="3812" y="91710"/>
                </a:lnTo>
                <a:lnTo>
                  <a:pt x="3811" y="92727"/>
                </a:lnTo>
                <a:lnTo>
                  <a:pt x="0" y="184418"/>
                </a:lnTo>
                <a:lnTo>
                  <a:pt x="34498" y="184418"/>
                </a:lnTo>
                <a:lnTo>
                  <a:pt x="34497" y="23052"/>
                </a:lnTo>
                <a:lnTo>
                  <a:pt x="108859" y="23052"/>
                </a:lnTo>
                <a:lnTo>
                  <a:pt x="99660" y="11526"/>
                </a:lnTo>
                <a:lnTo>
                  <a:pt x="80495" y="3842"/>
                </a:lnTo>
                <a:lnTo>
                  <a:pt x="26831" y="3842"/>
                </a:lnTo>
                <a:lnTo>
                  <a:pt x="0" y="0"/>
                </a:lnTo>
                <a:close/>
              </a:path>
              <a:path w="1173479" h="184784">
                <a:moveTo>
                  <a:pt x="256817" y="0"/>
                </a:moveTo>
                <a:lnTo>
                  <a:pt x="160990" y="0"/>
                </a:lnTo>
                <a:lnTo>
                  <a:pt x="164823" y="96051"/>
                </a:lnTo>
                <a:lnTo>
                  <a:pt x="160990" y="184418"/>
                </a:lnTo>
                <a:lnTo>
                  <a:pt x="256817" y="184418"/>
                </a:lnTo>
                <a:lnTo>
                  <a:pt x="256817" y="161366"/>
                </a:lnTo>
                <a:lnTo>
                  <a:pt x="191655" y="161366"/>
                </a:lnTo>
                <a:lnTo>
                  <a:pt x="191654" y="99893"/>
                </a:lnTo>
                <a:lnTo>
                  <a:pt x="252984" y="99893"/>
                </a:lnTo>
                <a:lnTo>
                  <a:pt x="252984" y="80683"/>
                </a:lnTo>
                <a:lnTo>
                  <a:pt x="191654" y="80683"/>
                </a:lnTo>
                <a:lnTo>
                  <a:pt x="191654" y="26894"/>
                </a:lnTo>
                <a:lnTo>
                  <a:pt x="256817" y="26894"/>
                </a:lnTo>
                <a:lnTo>
                  <a:pt x="256817" y="0"/>
                </a:lnTo>
                <a:close/>
              </a:path>
              <a:path w="1173479" h="184784">
                <a:moveTo>
                  <a:pt x="425746" y="107514"/>
                </a:moveTo>
                <a:lnTo>
                  <a:pt x="310137" y="134109"/>
                </a:lnTo>
                <a:lnTo>
                  <a:pt x="291315" y="184418"/>
                </a:lnTo>
                <a:lnTo>
                  <a:pt x="321980" y="184418"/>
                </a:lnTo>
                <a:lnTo>
                  <a:pt x="337312" y="130629"/>
                </a:lnTo>
                <a:lnTo>
                  <a:pt x="433729" y="130629"/>
                </a:lnTo>
                <a:lnTo>
                  <a:pt x="425746" y="107514"/>
                </a:lnTo>
                <a:close/>
              </a:path>
              <a:path w="1173479" h="184784">
                <a:moveTo>
                  <a:pt x="433729" y="130629"/>
                </a:moveTo>
                <a:lnTo>
                  <a:pt x="398642" y="130629"/>
                </a:lnTo>
                <a:lnTo>
                  <a:pt x="417807" y="184418"/>
                </a:lnTo>
                <a:lnTo>
                  <a:pt x="452305" y="184418"/>
                </a:lnTo>
                <a:lnTo>
                  <a:pt x="433729" y="130629"/>
                </a:lnTo>
                <a:close/>
              </a:path>
              <a:path w="1173479" h="184784">
                <a:moveTo>
                  <a:pt x="525134" y="84651"/>
                </a:moveTo>
                <a:lnTo>
                  <a:pt x="494448" y="91710"/>
                </a:lnTo>
                <a:lnTo>
                  <a:pt x="494447" y="92727"/>
                </a:lnTo>
                <a:lnTo>
                  <a:pt x="490636" y="184418"/>
                </a:lnTo>
                <a:lnTo>
                  <a:pt x="525134" y="184418"/>
                </a:lnTo>
                <a:lnTo>
                  <a:pt x="525134" y="84651"/>
                </a:lnTo>
                <a:close/>
              </a:path>
              <a:path w="1173479" h="184784">
                <a:moveTo>
                  <a:pt x="602244" y="66912"/>
                </a:moveTo>
                <a:lnTo>
                  <a:pt x="567978" y="74794"/>
                </a:lnTo>
                <a:lnTo>
                  <a:pt x="567298" y="76841"/>
                </a:lnTo>
                <a:lnTo>
                  <a:pt x="555799" y="84525"/>
                </a:lnTo>
                <a:lnTo>
                  <a:pt x="536633" y="88367"/>
                </a:lnTo>
                <a:lnTo>
                  <a:pt x="536633" y="107577"/>
                </a:lnTo>
                <a:lnTo>
                  <a:pt x="590297" y="184418"/>
                </a:lnTo>
                <a:lnTo>
                  <a:pt x="628628" y="184418"/>
                </a:lnTo>
                <a:lnTo>
                  <a:pt x="567298" y="99893"/>
                </a:lnTo>
                <a:lnTo>
                  <a:pt x="582630" y="96051"/>
                </a:lnTo>
                <a:lnTo>
                  <a:pt x="594129" y="84525"/>
                </a:lnTo>
                <a:lnTo>
                  <a:pt x="601796" y="69156"/>
                </a:lnTo>
                <a:lnTo>
                  <a:pt x="602244" y="66912"/>
                </a:lnTo>
                <a:close/>
              </a:path>
              <a:path w="1173479" h="184784">
                <a:moveTo>
                  <a:pt x="670791" y="138313"/>
                </a:moveTo>
                <a:lnTo>
                  <a:pt x="655459" y="165208"/>
                </a:lnTo>
                <a:lnTo>
                  <a:pt x="682291" y="176734"/>
                </a:lnTo>
                <a:lnTo>
                  <a:pt x="712956" y="184418"/>
                </a:lnTo>
                <a:lnTo>
                  <a:pt x="732121" y="184418"/>
                </a:lnTo>
                <a:lnTo>
                  <a:pt x="751287" y="172892"/>
                </a:lnTo>
                <a:lnTo>
                  <a:pt x="759911" y="161366"/>
                </a:lnTo>
                <a:lnTo>
                  <a:pt x="709122" y="161366"/>
                </a:lnTo>
                <a:lnTo>
                  <a:pt x="689957" y="153682"/>
                </a:lnTo>
                <a:lnTo>
                  <a:pt x="670791" y="138313"/>
                </a:lnTo>
                <a:close/>
              </a:path>
              <a:path w="1173479" h="184784">
                <a:moveTo>
                  <a:pt x="893111" y="0"/>
                </a:moveTo>
                <a:lnTo>
                  <a:pt x="833208" y="30753"/>
                </a:lnTo>
                <a:lnTo>
                  <a:pt x="816449" y="57630"/>
                </a:lnTo>
                <a:lnTo>
                  <a:pt x="808783" y="72998"/>
                </a:lnTo>
                <a:lnTo>
                  <a:pt x="808835" y="92727"/>
                </a:lnTo>
                <a:lnTo>
                  <a:pt x="812616" y="130629"/>
                </a:lnTo>
                <a:lnTo>
                  <a:pt x="831782" y="157524"/>
                </a:lnTo>
                <a:lnTo>
                  <a:pt x="843281" y="172892"/>
                </a:lnTo>
                <a:lnTo>
                  <a:pt x="862446" y="176734"/>
                </a:lnTo>
                <a:lnTo>
                  <a:pt x="877779" y="184418"/>
                </a:lnTo>
                <a:lnTo>
                  <a:pt x="912277" y="184418"/>
                </a:lnTo>
                <a:lnTo>
                  <a:pt x="931442" y="176734"/>
                </a:lnTo>
                <a:lnTo>
                  <a:pt x="947541" y="165208"/>
                </a:lnTo>
                <a:lnTo>
                  <a:pt x="893111" y="165208"/>
                </a:lnTo>
                <a:lnTo>
                  <a:pt x="870113" y="157524"/>
                </a:lnTo>
                <a:lnTo>
                  <a:pt x="854780" y="138313"/>
                </a:lnTo>
                <a:lnTo>
                  <a:pt x="843281" y="115261"/>
                </a:lnTo>
                <a:lnTo>
                  <a:pt x="839534" y="92727"/>
                </a:lnTo>
                <a:lnTo>
                  <a:pt x="839531" y="91710"/>
                </a:lnTo>
                <a:lnTo>
                  <a:pt x="843281" y="69156"/>
                </a:lnTo>
                <a:lnTo>
                  <a:pt x="850947" y="46104"/>
                </a:lnTo>
                <a:lnTo>
                  <a:pt x="870112" y="30736"/>
                </a:lnTo>
                <a:lnTo>
                  <a:pt x="881612" y="26894"/>
                </a:lnTo>
                <a:lnTo>
                  <a:pt x="893111" y="26894"/>
                </a:lnTo>
                <a:lnTo>
                  <a:pt x="893111" y="0"/>
                </a:lnTo>
                <a:close/>
              </a:path>
              <a:path w="1173479" h="184784">
                <a:moveTo>
                  <a:pt x="1027018" y="86415"/>
                </a:moveTo>
                <a:lnTo>
                  <a:pt x="1027248" y="91710"/>
                </a:lnTo>
                <a:lnTo>
                  <a:pt x="1027248" y="92727"/>
                </a:lnTo>
                <a:lnTo>
                  <a:pt x="1023436" y="184418"/>
                </a:lnTo>
                <a:lnTo>
                  <a:pt x="1054101" y="184418"/>
                </a:lnTo>
                <a:lnTo>
                  <a:pt x="1054101" y="103893"/>
                </a:lnTo>
                <a:lnTo>
                  <a:pt x="1027018" y="86415"/>
                </a:lnTo>
                <a:close/>
              </a:path>
              <a:path w="1173479" h="184784">
                <a:moveTo>
                  <a:pt x="1117226" y="144630"/>
                </a:moveTo>
                <a:lnTo>
                  <a:pt x="1146095" y="184418"/>
                </a:lnTo>
                <a:lnTo>
                  <a:pt x="1172927" y="184418"/>
                </a:lnTo>
                <a:lnTo>
                  <a:pt x="1172927" y="180576"/>
                </a:lnTo>
                <a:lnTo>
                  <a:pt x="1117226" y="144630"/>
                </a:lnTo>
                <a:close/>
              </a:path>
              <a:path w="1173479" h="184784">
                <a:moveTo>
                  <a:pt x="1094348" y="57630"/>
                </a:moveTo>
                <a:lnTo>
                  <a:pt x="1054101" y="57630"/>
                </a:lnTo>
                <a:lnTo>
                  <a:pt x="1117226" y="144630"/>
                </a:lnTo>
                <a:lnTo>
                  <a:pt x="1172927" y="180576"/>
                </a:lnTo>
                <a:lnTo>
                  <a:pt x="1170488" y="126787"/>
                </a:lnTo>
                <a:lnTo>
                  <a:pt x="1146095" y="126787"/>
                </a:lnTo>
                <a:lnTo>
                  <a:pt x="1094348" y="57630"/>
                </a:lnTo>
                <a:close/>
              </a:path>
              <a:path w="1173479" h="184784">
                <a:moveTo>
                  <a:pt x="893111" y="0"/>
                </a:moveTo>
                <a:lnTo>
                  <a:pt x="893111" y="26894"/>
                </a:lnTo>
                <a:lnTo>
                  <a:pt x="908443" y="26894"/>
                </a:lnTo>
                <a:lnTo>
                  <a:pt x="919964" y="30753"/>
                </a:lnTo>
                <a:lnTo>
                  <a:pt x="939108" y="46104"/>
                </a:lnTo>
                <a:lnTo>
                  <a:pt x="946774" y="69156"/>
                </a:lnTo>
                <a:lnTo>
                  <a:pt x="950524" y="91710"/>
                </a:lnTo>
                <a:lnTo>
                  <a:pt x="950534" y="92727"/>
                </a:lnTo>
                <a:lnTo>
                  <a:pt x="946774" y="119103"/>
                </a:lnTo>
                <a:lnTo>
                  <a:pt x="935275" y="142155"/>
                </a:lnTo>
                <a:lnTo>
                  <a:pt x="919943" y="157524"/>
                </a:lnTo>
                <a:lnTo>
                  <a:pt x="893111" y="165208"/>
                </a:lnTo>
                <a:lnTo>
                  <a:pt x="947541" y="165208"/>
                </a:lnTo>
                <a:lnTo>
                  <a:pt x="958274" y="157524"/>
                </a:lnTo>
                <a:lnTo>
                  <a:pt x="977439" y="126787"/>
                </a:lnTo>
                <a:lnTo>
                  <a:pt x="984990" y="92727"/>
                </a:lnTo>
                <a:lnTo>
                  <a:pt x="985006" y="91710"/>
                </a:lnTo>
                <a:lnTo>
                  <a:pt x="981272" y="72998"/>
                </a:lnTo>
                <a:lnTo>
                  <a:pt x="977439" y="57630"/>
                </a:lnTo>
                <a:lnTo>
                  <a:pt x="974089" y="52258"/>
                </a:lnTo>
                <a:lnTo>
                  <a:pt x="893111" y="0"/>
                </a:lnTo>
                <a:close/>
              </a:path>
              <a:path w="1173479" h="184784">
                <a:moveTo>
                  <a:pt x="256817" y="157524"/>
                </a:moveTo>
                <a:lnTo>
                  <a:pt x="191655" y="161366"/>
                </a:lnTo>
                <a:lnTo>
                  <a:pt x="256817" y="161366"/>
                </a:lnTo>
                <a:lnTo>
                  <a:pt x="256817" y="157524"/>
                </a:lnTo>
                <a:close/>
              </a:path>
              <a:path w="1173479" h="184784">
                <a:moveTo>
                  <a:pt x="693932" y="45820"/>
                </a:moveTo>
                <a:lnTo>
                  <a:pt x="666958" y="52025"/>
                </a:lnTo>
                <a:lnTo>
                  <a:pt x="666958" y="57630"/>
                </a:lnTo>
                <a:lnTo>
                  <a:pt x="670791" y="69156"/>
                </a:lnTo>
                <a:lnTo>
                  <a:pt x="689957" y="88367"/>
                </a:lnTo>
                <a:lnTo>
                  <a:pt x="720622" y="111419"/>
                </a:lnTo>
                <a:lnTo>
                  <a:pt x="732121" y="122945"/>
                </a:lnTo>
                <a:lnTo>
                  <a:pt x="735954" y="138313"/>
                </a:lnTo>
                <a:lnTo>
                  <a:pt x="735954" y="145997"/>
                </a:lnTo>
                <a:lnTo>
                  <a:pt x="728288" y="153682"/>
                </a:lnTo>
                <a:lnTo>
                  <a:pt x="720622" y="157524"/>
                </a:lnTo>
                <a:lnTo>
                  <a:pt x="709122" y="161366"/>
                </a:lnTo>
                <a:lnTo>
                  <a:pt x="759911" y="161366"/>
                </a:lnTo>
                <a:lnTo>
                  <a:pt x="762786" y="157524"/>
                </a:lnTo>
                <a:lnTo>
                  <a:pt x="766619" y="130629"/>
                </a:lnTo>
                <a:lnTo>
                  <a:pt x="766619" y="115261"/>
                </a:lnTo>
                <a:lnTo>
                  <a:pt x="758953" y="99893"/>
                </a:lnTo>
                <a:lnTo>
                  <a:pt x="735954" y="80683"/>
                </a:lnTo>
                <a:lnTo>
                  <a:pt x="705289" y="61472"/>
                </a:lnTo>
                <a:lnTo>
                  <a:pt x="693790" y="46104"/>
                </a:lnTo>
                <a:lnTo>
                  <a:pt x="693932" y="45820"/>
                </a:lnTo>
                <a:close/>
              </a:path>
              <a:path w="1173479" h="184784">
                <a:moveTo>
                  <a:pt x="387142" y="3842"/>
                </a:moveTo>
                <a:lnTo>
                  <a:pt x="356477" y="3842"/>
                </a:lnTo>
                <a:lnTo>
                  <a:pt x="325813" y="92209"/>
                </a:lnTo>
                <a:lnTo>
                  <a:pt x="310137" y="134109"/>
                </a:lnTo>
                <a:lnTo>
                  <a:pt x="425473" y="107577"/>
                </a:lnTo>
                <a:lnTo>
                  <a:pt x="344978" y="107577"/>
                </a:lnTo>
                <a:lnTo>
                  <a:pt x="367977" y="38420"/>
                </a:lnTo>
                <a:lnTo>
                  <a:pt x="400284" y="38420"/>
                </a:lnTo>
                <a:lnTo>
                  <a:pt x="387142" y="3842"/>
                </a:lnTo>
                <a:close/>
              </a:path>
              <a:path w="1173479" h="184784">
                <a:moveTo>
                  <a:pt x="1172927" y="3842"/>
                </a:moveTo>
                <a:lnTo>
                  <a:pt x="1142262" y="3842"/>
                </a:lnTo>
                <a:lnTo>
                  <a:pt x="1146095" y="69156"/>
                </a:lnTo>
                <a:lnTo>
                  <a:pt x="1146095" y="126787"/>
                </a:lnTo>
                <a:lnTo>
                  <a:pt x="1170488" y="126787"/>
                </a:lnTo>
                <a:lnTo>
                  <a:pt x="1169094" y="96051"/>
                </a:lnTo>
                <a:lnTo>
                  <a:pt x="1172927" y="3842"/>
                </a:lnTo>
                <a:close/>
              </a:path>
              <a:path w="1173479" h="184784">
                <a:moveTo>
                  <a:pt x="108859" y="23052"/>
                </a:moveTo>
                <a:lnTo>
                  <a:pt x="49830" y="23052"/>
                </a:lnTo>
                <a:lnTo>
                  <a:pt x="68995" y="26894"/>
                </a:lnTo>
                <a:lnTo>
                  <a:pt x="80506" y="30753"/>
                </a:lnTo>
                <a:lnTo>
                  <a:pt x="88161" y="42262"/>
                </a:lnTo>
                <a:lnTo>
                  <a:pt x="91994" y="57630"/>
                </a:lnTo>
                <a:lnTo>
                  <a:pt x="88161" y="72998"/>
                </a:lnTo>
                <a:lnTo>
                  <a:pt x="80495" y="84525"/>
                </a:lnTo>
                <a:lnTo>
                  <a:pt x="65162" y="92209"/>
                </a:lnTo>
                <a:lnTo>
                  <a:pt x="45997" y="96051"/>
                </a:lnTo>
                <a:lnTo>
                  <a:pt x="45997" y="115261"/>
                </a:lnTo>
                <a:lnTo>
                  <a:pt x="72828" y="111419"/>
                </a:lnTo>
                <a:lnTo>
                  <a:pt x="99660" y="99893"/>
                </a:lnTo>
                <a:lnTo>
                  <a:pt x="114992" y="80683"/>
                </a:lnTo>
                <a:lnTo>
                  <a:pt x="118826" y="53788"/>
                </a:lnTo>
                <a:lnTo>
                  <a:pt x="114995" y="30753"/>
                </a:lnTo>
                <a:lnTo>
                  <a:pt x="108859" y="23052"/>
                </a:lnTo>
                <a:close/>
              </a:path>
              <a:path w="1173479" h="184784">
                <a:moveTo>
                  <a:pt x="420640" y="92727"/>
                </a:moveTo>
                <a:lnTo>
                  <a:pt x="388157" y="99103"/>
                </a:lnTo>
                <a:lnTo>
                  <a:pt x="390975" y="107577"/>
                </a:lnTo>
                <a:lnTo>
                  <a:pt x="425473" y="107577"/>
                </a:lnTo>
                <a:lnTo>
                  <a:pt x="425746" y="107514"/>
                </a:lnTo>
                <a:lnTo>
                  <a:pt x="420640" y="92727"/>
                </a:lnTo>
                <a:close/>
              </a:path>
              <a:path w="1173479" h="184784">
                <a:moveTo>
                  <a:pt x="1054101" y="3842"/>
                </a:moveTo>
                <a:lnTo>
                  <a:pt x="1023436" y="3842"/>
                </a:lnTo>
                <a:lnTo>
                  <a:pt x="1027018" y="86415"/>
                </a:lnTo>
                <a:lnTo>
                  <a:pt x="1054101" y="103893"/>
                </a:lnTo>
                <a:lnTo>
                  <a:pt x="1054101" y="57630"/>
                </a:lnTo>
                <a:lnTo>
                  <a:pt x="1094348" y="57630"/>
                </a:lnTo>
                <a:lnTo>
                  <a:pt x="1054101" y="3842"/>
                </a:lnTo>
                <a:close/>
              </a:path>
              <a:path w="1173479" h="184784">
                <a:moveTo>
                  <a:pt x="400284" y="38420"/>
                </a:moveTo>
                <a:lnTo>
                  <a:pt x="367977" y="38420"/>
                </a:lnTo>
                <a:lnTo>
                  <a:pt x="388157" y="99103"/>
                </a:lnTo>
                <a:lnTo>
                  <a:pt x="420640" y="92727"/>
                </a:lnTo>
                <a:lnTo>
                  <a:pt x="417807" y="84525"/>
                </a:lnTo>
                <a:lnTo>
                  <a:pt x="400284" y="38420"/>
                </a:lnTo>
                <a:close/>
              </a:path>
              <a:path w="1173479" h="184784">
                <a:moveTo>
                  <a:pt x="525134" y="72219"/>
                </a:moveTo>
                <a:lnTo>
                  <a:pt x="493893" y="78351"/>
                </a:lnTo>
                <a:lnTo>
                  <a:pt x="494448" y="91710"/>
                </a:lnTo>
                <a:lnTo>
                  <a:pt x="525134" y="84651"/>
                </a:lnTo>
                <a:lnTo>
                  <a:pt x="525134" y="72219"/>
                </a:lnTo>
                <a:close/>
              </a:path>
              <a:path w="1173479" h="184784">
                <a:moveTo>
                  <a:pt x="252984" y="76841"/>
                </a:moveTo>
                <a:lnTo>
                  <a:pt x="229985" y="80683"/>
                </a:lnTo>
                <a:lnTo>
                  <a:pt x="252984" y="80683"/>
                </a:lnTo>
                <a:lnTo>
                  <a:pt x="252984" y="76841"/>
                </a:lnTo>
                <a:close/>
              </a:path>
              <a:path w="1173479" h="184784">
                <a:moveTo>
                  <a:pt x="509801" y="2744"/>
                </a:moveTo>
                <a:lnTo>
                  <a:pt x="490756" y="2880"/>
                </a:lnTo>
                <a:lnTo>
                  <a:pt x="493893" y="78351"/>
                </a:lnTo>
                <a:lnTo>
                  <a:pt x="525134" y="72219"/>
                </a:lnTo>
                <a:lnTo>
                  <a:pt x="525134" y="26894"/>
                </a:lnTo>
                <a:lnTo>
                  <a:pt x="597963" y="26894"/>
                </a:lnTo>
                <a:lnTo>
                  <a:pt x="582630" y="11526"/>
                </a:lnTo>
                <a:lnTo>
                  <a:pt x="559632" y="3842"/>
                </a:lnTo>
                <a:lnTo>
                  <a:pt x="517467" y="3842"/>
                </a:lnTo>
                <a:lnTo>
                  <a:pt x="509801" y="2744"/>
                </a:lnTo>
                <a:close/>
              </a:path>
              <a:path w="1173479" h="184784">
                <a:moveTo>
                  <a:pt x="604284" y="56685"/>
                </a:moveTo>
                <a:lnTo>
                  <a:pt x="571886" y="63044"/>
                </a:lnTo>
                <a:lnTo>
                  <a:pt x="567978" y="74794"/>
                </a:lnTo>
                <a:lnTo>
                  <a:pt x="602244" y="66912"/>
                </a:lnTo>
                <a:lnTo>
                  <a:pt x="604284" y="56685"/>
                </a:lnTo>
                <a:close/>
              </a:path>
              <a:path w="1173479" h="184784">
                <a:moveTo>
                  <a:pt x="597963" y="26894"/>
                </a:moveTo>
                <a:lnTo>
                  <a:pt x="551965" y="26894"/>
                </a:lnTo>
                <a:lnTo>
                  <a:pt x="563482" y="30753"/>
                </a:lnTo>
                <a:lnTo>
                  <a:pt x="571131" y="38420"/>
                </a:lnTo>
                <a:lnTo>
                  <a:pt x="574964" y="53788"/>
                </a:lnTo>
                <a:lnTo>
                  <a:pt x="571886" y="63044"/>
                </a:lnTo>
                <a:lnTo>
                  <a:pt x="604284" y="56685"/>
                </a:lnTo>
                <a:lnTo>
                  <a:pt x="605629" y="49946"/>
                </a:lnTo>
                <a:lnTo>
                  <a:pt x="601796" y="34578"/>
                </a:lnTo>
                <a:lnTo>
                  <a:pt x="597963" y="26894"/>
                </a:lnTo>
                <a:close/>
              </a:path>
              <a:path w="1173479" h="184784">
                <a:moveTo>
                  <a:pt x="893111" y="0"/>
                </a:moveTo>
                <a:lnTo>
                  <a:pt x="974089" y="52258"/>
                </a:lnTo>
                <a:lnTo>
                  <a:pt x="958274" y="26894"/>
                </a:lnTo>
                <a:lnTo>
                  <a:pt x="927609" y="7684"/>
                </a:lnTo>
                <a:lnTo>
                  <a:pt x="912276" y="3842"/>
                </a:lnTo>
                <a:lnTo>
                  <a:pt x="893111" y="0"/>
                </a:lnTo>
                <a:close/>
              </a:path>
              <a:path w="1173479" h="184784">
                <a:moveTo>
                  <a:pt x="697653" y="38360"/>
                </a:moveTo>
                <a:lnTo>
                  <a:pt x="667315" y="44315"/>
                </a:lnTo>
                <a:lnTo>
                  <a:pt x="667015" y="45820"/>
                </a:lnTo>
                <a:lnTo>
                  <a:pt x="666958" y="52025"/>
                </a:lnTo>
                <a:lnTo>
                  <a:pt x="693932" y="45820"/>
                </a:lnTo>
                <a:lnTo>
                  <a:pt x="697653" y="38360"/>
                </a:lnTo>
                <a:close/>
              </a:path>
              <a:path w="1173479" h="184784">
                <a:moveTo>
                  <a:pt x="760130" y="30591"/>
                </a:moveTo>
                <a:lnTo>
                  <a:pt x="742682" y="34605"/>
                </a:lnTo>
                <a:lnTo>
                  <a:pt x="751286" y="46104"/>
                </a:lnTo>
                <a:lnTo>
                  <a:pt x="760130" y="30591"/>
                </a:lnTo>
                <a:close/>
              </a:path>
              <a:path w="1173479" h="184784">
                <a:moveTo>
                  <a:pt x="700057" y="33540"/>
                </a:moveTo>
                <a:lnTo>
                  <a:pt x="668367" y="39046"/>
                </a:lnTo>
                <a:lnTo>
                  <a:pt x="667315" y="44315"/>
                </a:lnTo>
                <a:lnTo>
                  <a:pt x="697653" y="38360"/>
                </a:lnTo>
                <a:lnTo>
                  <a:pt x="700057" y="33540"/>
                </a:lnTo>
                <a:close/>
              </a:path>
              <a:path w="1173479" h="184784">
                <a:moveTo>
                  <a:pt x="721089" y="1231"/>
                </a:moveTo>
                <a:lnTo>
                  <a:pt x="713583" y="1285"/>
                </a:lnTo>
                <a:lnTo>
                  <a:pt x="697623" y="7684"/>
                </a:lnTo>
                <a:lnTo>
                  <a:pt x="682291" y="11526"/>
                </a:lnTo>
                <a:lnTo>
                  <a:pt x="670791" y="26894"/>
                </a:lnTo>
                <a:lnTo>
                  <a:pt x="668367" y="39046"/>
                </a:lnTo>
                <a:lnTo>
                  <a:pt x="700057" y="33540"/>
                </a:lnTo>
                <a:lnTo>
                  <a:pt x="701456" y="30736"/>
                </a:lnTo>
                <a:lnTo>
                  <a:pt x="720622" y="26894"/>
                </a:lnTo>
                <a:lnTo>
                  <a:pt x="738313" y="26894"/>
                </a:lnTo>
                <a:lnTo>
                  <a:pt x="764868" y="22280"/>
                </a:lnTo>
                <a:lnTo>
                  <a:pt x="766619" y="19210"/>
                </a:lnTo>
                <a:lnTo>
                  <a:pt x="743620" y="7684"/>
                </a:lnTo>
                <a:lnTo>
                  <a:pt x="721089" y="1231"/>
                </a:lnTo>
                <a:close/>
              </a:path>
              <a:path w="1173479" h="184784">
                <a:moveTo>
                  <a:pt x="763014" y="25533"/>
                </a:moveTo>
                <a:lnTo>
                  <a:pt x="738162" y="30410"/>
                </a:lnTo>
                <a:lnTo>
                  <a:pt x="739787" y="30736"/>
                </a:lnTo>
                <a:lnTo>
                  <a:pt x="742682" y="34605"/>
                </a:lnTo>
                <a:lnTo>
                  <a:pt x="760130" y="30591"/>
                </a:lnTo>
                <a:lnTo>
                  <a:pt x="763014" y="25533"/>
                </a:lnTo>
                <a:close/>
              </a:path>
              <a:path w="1173479" h="184784">
                <a:moveTo>
                  <a:pt x="893111" y="0"/>
                </a:moveTo>
                <a:lnTo>
                  <a:pt x="862446" y="7684"/>
                </a:lnTo>
                <a:lnTo>
                  <a:pt x="835614" y="26894"/>
                </a:lnTo>
                <a:lnTo>
                  <a:pt x="833208" y="30753"/>
                </a:lnTo>
                <a:lnTo>
                  <a:pt x="893111" y="0"/>
                </a:lnTo>
                <a:close/>
              </a:path>
              <a:path w="1173479" h="184784">
                <a:moveTo>
                  <a:pt x="764868" y="22280"/>
                </a:moveTo>
                <a:lnTo>
                  <a:pt x="728835" y="28540"/>
                </a:lnTo>
                <a:lnTo>
                  <a:pt x="738162" y="30410"/>
                </a:lnTo>
                <a:lnTo>
                  <a:pt x="763014" y="25533"/>
                </a:lnTo>
                <a:lnTo>
                  <a:pt x="764868" y="22280"/>
                </a:lnTo>
                <a:close/>
              </a:path>
              <a:path w="1173479" h="184784">
                <a:moveTo>
                  <a:pt x="738313" y="26894"/>
                </a:moveTo>
                <a:lnTo>
                  <a:pt x="720622" y="26894"/>
                </a:lnTo>
                <a:lnTo>
                  <a:pt x="728835" y="28540"/>
                </a:lnTo>
                <a:lnTo>
                  <a:pt x="738313" y="26894"/>
                </a:lnTo>
                <a:close/>
              </a:path>
              <a:path w="1173479" h="184784">
                <a:moveTo>
                  <a:pt x="57496" y="0"/>
                </a:moveTo>
                <a:lnTo>
                  <a:pt x="26831" y="3842"/>
                </a:lnTo>
                <a:lnTo>
                  <a:pt x="80495" y="3842"/>
                </a:lnTo>
                <a:lnTo>
                  <a:pt x="57496" y="0"/>
                </a:lnTo>
                <a:close/>
              </a:path>
              <a:path w="1173479" h="184784">
                <a:moveTo>
                  <a:pt x="490636" y="0"/>
                </a:moveTo>
                <a:lnTo>
                  <a:pt x="490756" y="2880"/>
                </a:lnTo>
                <a:lnTo>
                  <a:pt x="509801" y="2744"/>
                </a:lnTo>
                <a:lnTo>
                  <a:pt x="490636" y="0"/>
                </a:lnTo>
                <a:close/>
              </a:path>
              <a:path w="1173479" h="184784">
                <a:moveTo>
                  <a:pt x="716788" y="0"/>
                </a:moveTo>
                <a:lnTo>
                  <a:pt x="713583" y="1285"/>
                </a:lnTo>
                <a:lnTo>
                  <a:pt x="721089" y="1231"/>
                </a:lnTo>
                <a:lnTo>
                  <a:pt x="7167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718" y="6582800"/>
            <a:ext cx="1414917" cy="88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6004" y="60147"/>
            <a:ext cx="8571991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630121"/>
            <a:ext cx="8072119" cy="4356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679194" y="6478621"/>
            <a:ext cx="3155950" cy="301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876925" y="6410041"/>
            <a:ext cx="1816100" cy="438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96227"/>
            <a:ext cx="9144000" cy="462280"/>
            <a:chOff x="0" y="6396227"/>
            <a:chExt cx="9144000" cy="462280"/>
          </a:xfrm>
        </p:grpSpPr>
        <p:sp>
          <p:nvSpPr>
            <p:cNvPr id="3" name="object 3"/>
            <p:cNvSpPr/>
            <p:nvPr/>
          </p:nvSpPr>
          <p:spPr>
            <a:xfrm>
              <a:off x="0" y="64007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9143999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9143999" y="457199"/>
                  </a:lnTo>
                  <a:lnTo>
                    <a:pt x="9143999" y="0"/>
                  </a:lnTo>
                  <a:close/>
                </a:path>
              </a:pathLst>
            </a:custGeom>
            <a:solidFill>
              <a:srgbClr val="204B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640079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 h="0">
                  <a:moveTo>
                    <a:pt x="914399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204B9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801678" y="6530695"/>
              <a:ext cx="1173480" cy="184785"/>
            </a:xfrm>
            <a:custGeom>
              <a:avLst/>
              <a:gdLst/>
              <a:ahLst/>
              <a:cxnLst/>
              <a:rect l="l" t="t" r="r" b="b"/>
              <a:pathLst>
                <a:path w="1173479" h="184784">
                  <a:moveTo>
                    <a:pt x="0" y="0"/>
                  </a:moveTo>
                  <a:lnTo>
                    <a:pt x="3812" y="91710"/>
                  </a:lnTo>
                  <a:lnTo>
                    <a:pt x="3811" y="92727"/>
                  </a:lnTo>
                  <a:lnTo>
                    <a:pt x="0" y="184418"/>
                  </a:lnTo>
                  <a:lnTo>
                    <a:pt x="34498" y="184418"/>
                  </a:lnTo>
                  <a:lnTo>
                    <a:pt x="34497" y="23052"/>
                  </a:lnTo>
                  <a:lnTo>
                    <a:pt x="108859" y="23052"/>
                  </a:lnTo>
                  <a:lnTo>
                    <a:pt x="99660" y="11526"/>
                  </a:lnTo>
                  <a:lnTo>
                    <a:pt x="80495" y="3842"/>
                  </a:lnTo>
                  <a:lnTo>
                    <a:pt x="26831" y="3842"/>
                  </a:lnTo>
                  <a:lnTo>
                    <a:pt x="0" y="0"/>
                  </a:lnTo>
                  <a:close/>
                </a:path>
                <a:path w="1173479" h="184784">
                  <a:moveTo>
                    <a:pt x="256817" y="0"/>
                  </a:moveTo>
                  <a:lnTo>
                    <a:pt x="160990" y="0"/>
                  </a:lnTo>
                  <a:lnTo>
                    <a:pt x="164823" y="96051"/>
                  </a:lnTo>
                  <a:lnTo>
                    <a:pt x="160990" y="184418"/>
                  </a:lnTo>
                  <a:lnTo>
                    <a:pt x="256817" y="184418"/>
                  </a:lnTo>
                  <a:lnTo>
                    <a:pt x="256817" y="161366"/>
                  </a:lnTo>
                  <a:lnTo>
                    <a:pt x="191655" y="161366"/>
                  </a:lnTo>
                  <a:lnTo>
                    <a:pt x="191654" y="99893"/>
                  </a:lnTo>
                  <a:lnTo>
                    <a:pt x="252984" y="99893"/>
                  </a:lnTo>
                  <a:lnTo>
                    <a:pt x="252984" y="80683"/>
                  </a:lnTo>
                  <a:lnTo>
                    <a:pt x="191654" y="80683"/>
                  </a:lnTo>
                  <a:lnTo>
                    <a:pt x="191654" y="26894"/>
                  </a:lnTo>
                  <a:lnTo>
                    <a:pt x="256817" y="26894"/>
                  </a:lnTo>
                  <a:lnTo>
                    <a:pt x="256817" y="0"/>
                  </a:lnTo>
                  <a:close/>
                </a:path>
                <a:path w="1173479" h="184784">
                  <a:moveTo>
                    <a:pt x="425746" y="107514"/>
                  </a:moveTo>
                  <a:lnTo>
                    <a:pt x="310137" y="134109"/>
                  </a:lnTo>
                  <a:lnTo>
                    <a:pt x="291315" y="184418"/>
                  </a:lnTo>
                  <a:lnTo>
                    <a:pt x="321980" y="184418"/>
                  </a:lnTo>
                  <a:lnTo>
                    <a:pt x="337312" y="130629"/>
                  </a:lnTo>
                  <a:lnTo>
                    <a:pt x="433729" y="130629"/>
                  </a:lnTo>
                  <a:lnTo>
                    <a:pt x="425746" y="107514"/>
                  </a:lnTo>
                  <a:close/>
                </a:path>
                <a:path w="1173479" h="184784">
                  <a:moveTo>
                    <a:pt x="433729" y="130629"/>
                  </a:moveTo>
                  <a:lnTo>
                    <a:pt x="398642" y="130629"/>
                  </a:lnTo>
                  <a:lnTo>
                    <a:pt x="417807" y="184418"/>
                  </a:lnTo>
                  <a:lnTo>
                    <a:pt x="452305" y="184418"/>
                  </a:lnTo>
                  <a:lnTo>
                    <a:pt x="433729" y="130629"/>
                  </a:lnTo>
                  <a:close/>
                </a:path>
                <a:path w="1173479" h="184784">
                  <a:moveTo>
                    <a:pt x="525134" y="84651"/>
                  </a:moveTo>
                  <a:lnTo>
                    <a:pt x="494448" y="91710"/>
                  </a:lnTo>
                  <a:lnTo>
                    <a:pt x="494447" y="92727"/>
                  </a:lnTo>
                  <a:lnTo>
                    <a:pt x="490636" y="184418"/>
                  </a:lnTo>
                  <a:lnTo>
                    <a:pt x="525134" y="184418"/>
                  </a:lnTo>
                  <a:lnTo>
                    <a:pt x="525134" y="84651"/>
                  </a:lnTo>
                  <a:close/>
                </a:path>
                <a:path w="1173479" h="184784">
                  <a:moveTo>
                    <a:pt x="602244" y="66912"/>
                  </a:moveTo>
                  <a:lnTo>
                    <a:pt x="567978" y="74794"/>
                  </a:lnTo>
                  <a:lnTo>
                    <a:pt x="567298" y="76841"/>
                  </a:lnTo>
                  <a:lnTo>
                    <a:pt x="555799" y="84525"/>
                  </a:lnTo>
                  <a:lnTo>
                    <a:pt x="536633" y="88367"/>
                  </a:lnTo>
                  <a:lnTo>
                    <a:pt x="536633" y="107577"/>
                  </a:lnTo>
                  <a:lnTo>
                    <a:pt x="590297" y="184418"/>
                  </a:lnTo>
                  <a:lnTo>
                    <a:pt x="628628" y="184418"/>
                  </a:lnTo>
                  <a:lnTo>
                    <a:pt x="567298" y="99893"/>
                  </a:lnTo>
                  <a:lnTo>
                    <a:pt x="582630" y="96051"/>
                  </a:lnTo>
                  <a:lnTo>
                    <a:pt x="594129" y="84525"/>
                  </a:lnTo>
                  <a:lnTo>
                    <a:pt x="601796" y="69156"/>
                  </a:lnTo>
                  <a:lnTo>
                    <a:pt x="602244" y="66912"/>
                  </a:lnTo>
                  <a:close/>
                </a:path>
                <a:path w="1173479" h="184784">
                  <a:moveTo>
                    <a:pt x="670791" y="138313"/>
                  </a:moveTo>
                  <a:lnTo>
                    <a:pt x="655459" y="165208"/>
                  </a:lnTo>
                  <a:lnTo>
                    <a:pt x="682291" y="176734"/>
                  </a:lnTo>
                  <a:lnTo>
                    <a:pt x="712956" y="184418"/>
                  </a:lnTo>
                  <a:lnTo>
                    <a:pt x="732121" y="184418"/>
                  </a:lnTo>
                  <a:lnTo>
                    <a:pt x="751287" y="172892"/>
                  </a:lnTo>
                  <a:lnTo>
                    <a:pt x="759911" y="161366"/>
                  </a:lnTo>
                  <a:lnTo>
                    <a:pt x="709122" y="161366"/>
                  </a:lnTo>
                  <a:lnTo>
                    <a:pt x="689957" y="153682"/>
                  </a:lnTo>
                  <a:lnTo>
                    <a:pt x="670791" y="138313"/>
                  </a:lnTo>
                  <a:close/>
                </a:path>
                <a:path w="1173479" h="184784">
                  <a:moveTo>
                    <a:pt x="893111" y="0"/>
                  </a:moveTo>
                  <a:lnTo>
                    <a:pt x="833208" y="30753"/>
                  </a:lnTo>
                  <a:lnTo>
                    <a:pt x="816449" y="57630"/>
                  </a:lnTo>
                  <a:lnTo>
                    <a:pt x="808783" y="72998"/>
                  </a:lnTo>
                  <a:lnTo>
                    <a:pt x="808835" y="92727"/>
                  </a:lnTo>
                  <a:lnTo>
                    <a:pt x="812616" y="130629"/>
                  </a:lnTo>
                  <a:lnTo>
                    <a:pt x="831782" y="157524"/>
                  </a:lnTo>
                  <a:lnTo>
                    <a:pt x="843281" y="172892"/>
                  </a:lnTo>
                  <a:lnTo>
                    <a:pt x="862446" y="176734"/>
                  </a:lnTo>
                  <a:lnTo>
                    <a:pt x="877779" y="184418"/>
                  </a:lnTo>
                  <a:lnTo>
                    <a:pt x="912277" y="184418"/>
                  </a:lnTo>
                  <a:lnTo>
                    <a:pt x="931442" y="176734"/>
                  </a:lnTo>
                  <a:lnTo>
                    <a:pt x="947541" y="165208"/>
                  </a:lnTo>
                  <a:lnTo>
                    <a:pt x="893111" y="165208"/>
                  </a:lnTo>
                  <a:lnTo>
                    <a:pt x="870113" y="157524"/>
                  </a:lnTo>
                  <a:lnTo>
                    <a:pt x="854780" y="138313"/>
                  </a:lnTo>
                  <a:lnTo>
                    <a:pt x="843281" y="115261"/>
                  </a:lnTo>
                  <a:lnTo>
                    <a:pt x="839534" y="92727"/>
                  </a:lnTo>
                  <a:lnTo>
                    <a:pt x="839531" y="91710"/>
                  </a:lnTo>
                  <a:lnTo>
                    <a:pt x="843281" y="69156"/>
                  </a:lnTo>
                  <a:lnTo>
                    <a:pt x="850947" y="46104"/>
                  </a:lnTo>
                  <a:lnTo>
                    <a:pt x="870112" y="30736"/>
                  </a:lnTo>
                  <a:lnTo>
                    <a:pt x="881612" y="26894"/>
                  </a:lnTo>
                  <a:lnTo>
                    <a:pt x="893111" y="26894"/>
                  </a:lnTo>
                  <a:lnTo>
                    <a:pt x="893111" y="0"/>
                  </a:lnTo>
                  <a:close/>
                </a:path>
                <a:path w="1173479" h="184784">
                  <a:moveTo>
                    <a:pt x="1027018" y="86415"/>
                  </a:moveTo>
                  <a:lnTo>
                    <a:pt x="1027248" y="91710"/>
                  </a:lnTo>
                  <a:lnTo>
                    <a:pt x="1027248" y="92727"/>
                  </a:lnTo>
                  <a:lnTo>
                    <a:pt x="1023436" y="184418"/>
                  </a:lnTo>
                  <a:lnTo>
                    <a:pt x="1054101" y="184418"/>
                  </a:lnTo>
                  <a:lnTo>
                    <a:pt x="1054101" y="103893"/>
                  </a:lnTo>
                  <a:lnTo>
                    <a:pt x="1027018" y="86415"/>
                  </a:lnTo>
                  <a:close/>
                </a:path>
                <a:path w="1173479" h="184784">
                  <a:moveTo>
                    <a:pt x="1117226" y="144630"/>
                  </a:moveTo>
                  <a:lnTo>
                    <a:pt x="1146095" y="184418"/>
                  </a:lnTo>
                  <a:lnTo>
                    <a:pt x="1172927" y="184418"/>
                  </a:lnTo>
                  <a:lnTo>
                    <a:pt x="1172927" y="180576"/>
                  </a:lnTo>
                  <a:lnTo>
                    <a:pt x="1117226" y="144630"/>
                  </a:lnTo>
                  <a:close/>
                </a:path>
                <a:path w="1173479" h="184784">
                  <a:moveTo>
                    <a:pt x="1094348" y="57630"/>
                  </a:moveTo>
                  <a:lnTo>
                    <a:pt x="1054101" y="57630"/>
                  </a:lnTo>
                  <a:lnTo>
                    <a:pt x="1117226" y="144630"/>
                  </a:lnTo>
                  <a:lnTo>
                    <a:pt x="1172927" y="180576"/>
                  </a:lnTo>
                  <a:lnTo>
                    <a:pt x="1170488" y="126787"/>
                  </a:lnTo>
                  <a:lnTo>
                    <a:pt x="1146095" y="126787"/>
                  </a:lnTo>
                  <a:lnTo>
                    <a:pt x="1094348" y="57630"/>
                  </a:lnTo>
                  <a:close/>
                </a:path>
                <a:path w="1173479" h="184784">
                  <a:moveTo>
                    <a:pt x="893111" y="0"/>
                  </a:moveTo>
                  <a:lnTo>
                    <a:pt x="893111" y="26894"/>
                  </a:lnTo>
                  <a:lnTo>
                    <a:pt x="908443" y="26894"/>
                  </a:lnTo>
                  <a:lnTo>
                    <a:pt x="919964" y="30753"/>
                  </a:lnTo>
                  <a:lnTo>
                    <a:pt x="939108" y="46104"/>
                  </a:lnTo>
                  <a:lnTo>
                    <a:pt x="946774" y="69156"/>
                  </a:lnTo>
                  <a:lnTo>
                    <a:pt x="950524" y="91710"/>
                  </a:lnTo>
                  <a:lnTo>
                    <a:pt x="950534" y="92727"/>
                  </a:lnTo>
                  <a:lnTo>
                    <a:pt x="946774" y="119103"/>
                  </a:lnTo>
                  <a:lnTo>
                    <a:pt x="935275" y="142155"/>
                  </a:lnTo>
                  <a:lnTo>
                    <a:pt x="919943" y="157524"/>
                  </a:lnTo>
                  <a:lnTo>
                    <a:pt x="893111" y="165208"/>
                  </a:lnTo>
                  <a:lnTo>
                    <a:pt x="947541" y="165208"/>
                  </a:lnTo>
                  <a:lnTo>
                    <a:pt x="958274" y="157524"/>
                  </a:lnTo>
                  <a:lnTo>
                    <a:pt x="977439" y="126787"/>
                  </a:lnTo>
                  <a:lnTo>
                    <a:pt x="984990" y="92727"/>
                  </a:lnTo>
                  <a:lnTo>
                    <a:pt x="985006" y="91710"/>
                  </a:lnTo>
                  <a:lnTo>
                    <a:pt x="981272" y="72998"/>
                  </a:lnTo>
                  <a:lnTo>
                    <a:pt x="977439" y="57630"/>
                  </a:lnTo>
                  <a:lnTo>
                    <a:pt x="974089" y="52258"/>
                  </a:lnTo>
                  <a:lnTo>
                    <a:pt x="893111" y="0"/>
                  </a:lnTo>
                  <a:close/>
                </a:path>
                <a:path w="1173479" h="184784">
                  <a:moveTo>
                    <a:pt x="256817" y="157524"/>
                  </a:moveTo>
                  <a:lnTo>
                    <a:pt x="191655" y="161366"/>
                  </a:lnTo>
                  <a:lnTo>
                    <a:pt x="256817" y="161366"/>
                  </a:lnTo>
                  <a:lnTo>
                    <a:pt x="256817" y="157524"/>
                  </a:lnTo>
                  <a:close/>
                </a:path>
                <a:path w="1173479" h="184784">
                  <a:moveTo>
                    <a:pt x="693932" y="45820"/>
                  </a:moveTo>
                  <a:lnTo>
                    <a:pt x="666958" y="52025"/>
                  </a:lnTo>
                  <a:lnTo>
                    <a:pt x="666958" y="57630"/>
                  </a:lnTo>
                  <a:lnTo>
                    <a:pt x="670791" y="69156"/>
                  </a:lnTo>
                  <a:lnTo>
                    <a:pt x="689957" y="88367"/>
                  </a:lnTo>
                  <a:lnTo>
                    <a:pt x="720622" y="111419"/>
                  </a:lnTo>
                  <a:lnTo>
                    <a:pt x="732121" y="122945"/>
                  </a:lnTo>
                  <a:lnTo>
                    <a:pt x="735954" y="138313"/>
                  </a:lnTo>
                  <a:lnTo>
                    <a:pt x="735954" y="145997"/>
                  </a:lnTo>
                  <a:lnTo>
                    <a:pt x="728288" y="153682"/>
                  </a:lnTo>
                  <a:lnTo>
                    <a:pt x="720622" y="157524"/>
                  </a:lnTo>
                  <a:lnTo>
                    <a:pt x="709122" y="161366"/>
                  </a:lnTo>
                  <a:lnTo>
                    <a:pt x="759911" y="161366"/>
                  </a:lnTo>
                  <a:lnTo>
                    <a:pt x="762786" y="157524"/>
                  </a:lnTo>
                  <a:lnTo>
                    <a:pt x="766619" y="130629"/>
                  </a:lnTo>
                  <a:lnTo>
                    <a:pt x="766619" y="115261"/>
                  </a:lnTo>
                  <a:lnTo>
                    <a:pt x="758953" y="99893"/>
                  </a:lnTo>
                  <a:lnTo>
                    <a:pt x="735954" y="80683"/>
                  </a:lnTo>
                  <a:lnTo>
                    <a:pt x="705289" y="61472"/>
                  </a:lnTo>
                  <a:lnTo>
                    <a:pt x="693790" y="46104"/>
                  </a:lnTo>
                  <a:lnTo>
                    <a:pt x="693932" y="45820"/>
                  </a:lnTo>
                  <a:close/>
                </a:path>
                <a:path w="1173479" h="184784">
                  <a:moveTo>
                    <a:pt x="387142" y="3842"/>
                  </a:moveTo>
                  <a:lnTo>
                    <a:pt x="356477" y="3842"/>
                  </a:lnTo>
                  <a:lnTo>
                    <a:pt x="325813" y="92209"/>
                  </a:lnTo>
                  <a:lnTo>
                    <a:pt x="310137" y="134109"/>
                  </a:lnTo>
                  <a:lnTo>
                    <a:pt x="425473" y="107577"/>
                  </a:lnTo>
                  <a:lnTo>
                    <a:pt x="344978" y="107577"/>
                  </a:lnTo>
                  <a:lnTo>
                    <a:pt x="367977" y="38420"/>
                  </a:lnTo>
                  <a:lnTo>
                    <a:pt x="400284" y="38420"/>
                  </a:lnTo>
                  <a:lnTo>
                    <a:pt x="387142" y="3842"/>
                  </a:lnTo>
                  <a:close/>
                </a:path>
                <a:path w="1173479" h="184784">
                  <a:moveTo>
                    <a:pt x="1172927" y="3842"/>
                  </a:moveTo>
                  <a:lnTo>
                    <a:pt x="1142262" y="3842"/>
                  </a:lnTo>
                  <a:lnTo>
                    <a:pt x="1146095" y="69156"/>
                  </a:lnTo>
                  <a:lnTo>
                    <a:pt x="1146095" y="126787"/>
                  </a:lnTo>
                  <a:lnTo>
                    <a:pt x="1170488" y="126787"/>
                  </a:lnTo>
                  <a:lnTo>
                    <a:pt x="1169094" y="96051"/>
                  </a:lnTo>
                  <a:lnTo>
                    <a:pt x="1172927" y="3842"/>
                  </a:lnTo>
                  <a:close/>
                </a:path>
                <a:path w="1173479" h="184784">
                  <a:moveTo>
                    <a:pt x="108859" y="23052"/>
                  </a:moveTo>
                  <a:lnTo>
                    <a:pt x="49830" y="23052"/>
                  </a:lnTo>
                  <a:lnTo>
                    <a:pt x="68995" y="26894"/>
                  </a:lnTo>
                  <a:lnTo>
                    <a:pt x="80506" y="30753"/>
                  </a:lnTo>
                  <a:lnTo>
                    <a:pt x="88161" y="42262"/>
                  </a:lnTo>
                  <a:lnTo>
                    <a:pt x="91994" y="57630"/>
                  </a:lnTo>
                  <a:lnTo>
                    <a:pt x="88161" y="72998"/>
                  </a:lnTo>
                  <a:lnTo>
                    <a:pt x="80495" y="84525"/>
                  </a:lnTo>
                  <a:lnTo>
                    <a:pt x="65162" y="92209"/>
                  </a:lnTo>
                  <a:lnTo>
                    <a:pt x="45997" y="96051"/>
                  </a:lnTo>
                  <a:lnTo>
                    <a:pt x="45997" y="115261"/>
                  </a:lnTo>
                  <a:lnTo>
                    <a:pt x="72828" y="111419"/>
                  </a:lnTo>
                  <a:lnTo>
                    <a:pt x="99660" y="99893"/>
                  </a:lnTo>
                  <a:lnTo>
                    <a:pt x="114992" y="80683"/>
                  </a:lnTo>
                  <a:lnTo>
                    <a:pt x="118826" y="53788"/>
                  </a:lnTo>
                  <a:lnTo>
                    <a:pt x="114995" y="30753"/>
                  </a:lnTo>
                  <a:lnTo>
                    <a:pt x="108859" y="23052"/>
                  </a:lnTo>
                  <a:close/>
                </a:path>
                <a:path w="1173479" h="184784">
                  <a:moveTo>
                    <a:pt x="420640" y="92727"/>
                  </a:moveTo>
                  <a:lnTo>
                    <a:pt x="388157" y="99103"/>
                  </a:lnTo>
                  <a:lnTo>
                    <a:pt x="390975" y="107577"/>
                  </a:lnTo>
                  <a:lnTo>
                    <a:pt x="425473" y="107577"/>
                  </a:lnTo>
                  <a:lnTo>
                    <a:pt x="425746" y="107514"/>
                  </a:lnTo>
                  <a:lnTo>
                    <a:pt x="420640" y="92727"/>
                  </a:lnTo>
                  <a:close/>
                </a:path>
                <a:path w="1173479" h="184784">
                  <a:moveTo>
                    <a:pt x="1054101" y="3842"/>
                  </a:moveTo>
                  <a:lnTo>
                    <a:pt x="1023436" y="3842"/>
                  </a:lnTo>
                  <a:lnTo>
                    <a:pt x="1027018" y="86415"/>
                  </a:lnTo>
                  <a:lnTo>
                    <a:pt x="1054101" y="103893"/>
                  </a:lnTo>
                  <a:lnTo>
                    <a:pt x="1054101" y="57630"/>
                  </a:lnTo>
                  <a:lnTo>
                    <a:pt x="1094348" y="57630"/>
                  </a:lnTo>
                  <a:lnTo>
                    <a:pt x="1054101" y="3842"/>
                  </a:lnTo>
                  <a:close/>
                </a:path>
                <a:path w="1173479" h="184784">
                  <a:moveTo>
                    <a:pt x="400284" y="38420"/>
                  </a:moveTo>
                  <a:lnTo>
                    <a:pt x="367977" y="38420"/>
                  </a:lnTo>
                  <a:lnTo>
                    <a:pt x="388157" y="99103"/>
                  </a:lnTo>
                  <a:lnTo>
                    <a:pt x="420640" y="92727"/>
                  </a:lnTo>
                  <a:lnTo>
                    <a:pt x="417807" y="84525"/>
                  </a:lnTo>
                  <a:lnTo>
                    <a:pt x="400284" y="38420"/>
                  </a:lnTo>
                  <a:close/>
                </a:path>
                <a:path w="1173479" h="184784">
                  <a:moveTo>
                    <a:pt x="525134" y="72219"/>
                  </a:moveTo>
                  <a:lnTo>
                    <a:pt x="493893" y="78351"/>
                  </a:lnTo>
                  <a:lnTo>
                    <a:pt x="494448" y="91710"/>
                  </a:lnTo>
                  <a:lnTo>
                    <a:pt x="525134" y="84651"/>
                  </a:lnTo>
                  <a:lnTo>
                    <a:pt x="525134" y="72219"/>
                  </a:lnTo>
                  <a:close/>
                </a:path>
                <a:path w="1173479" h="184784">
                  <a:moveTo>
                    <a:pt x="252984" y="76841"/>
                  </a:moveTo>
                  <a:lnTo>
                    <a:pt x="229985" y="80683"/>
                  </a:lnTo>
                  <a:lnTo>
                    <a:pt x="252984" y="80683"/>
                  </a:lnTo>
                  <a:lnTo>
                    <a:pt x="252984" y="76841"/>
                  </a:lnTo>
                  <a:close/>
                </a:path>
                <a:path w="1173479" h="184784">
                  <a:moveTo>
                    <a:pt x="509801" y="2744"/>
                  </a:moveTo>
                  <a:lnTo>
                    <a:pt x="490756" y="2880"/>
                  </a:lnTo>
                  <a:lnTo>
                    <a:pt x="493893" y="78351"/>
                  </a:lnTo>
                  <a:lnTo>
                    <a:pt x="525134" y="72219"/>
                  </a:lnTo>
                  <a:lnTo>
                    <a:pt x="525134" y="26894"/>
                  </a:lnTo>
                  <a:lnTo>
                    <a:pt x="597963" y="26894"/>
                  </a:lnTo>
                  <a:lnTo>
                    <a:pt x="582630" y="11526"/>
                  </a:lnTo>
                  <a:lnTo>
                    <a:pt x="559632" y="3842"/>
                  </a:lnTo>
                  <a:lnTo>
                    <a:pt x="517467" y="3842"/>
                  </a:lnTo>
                  <a:lnTo>
                    <a:pt x="509801" y="2744"/>
                  </a:lnTo>
                  <a:close/>
                </a:path>
                <a:path w="1173479" h="184784">
                  <a:moveTo>
                    <a:pt x="604284" y="56685"/>
                  </a:moveTo>
                  <a:lnTo>
                    <a:pt x="571886" y="63044"/>
                  </a:lnTo>
                  <a:lnTo>
                    <a:pt x="567978" y="74794"/>
                  </a:lnTo>
                  <a:lnTo>
                    <a:pt x="602244" y="66912"/>
                  </a:lnTo>
                  <a:lnTo>
                    <a:pt x="604284" y="56685"/>
                  </a:lnTo>
                  <a:close/>
                </a:path>
                <a:path w="1173479" h="184784">
                  <a:moveTo>
                    <a:pt x="597963" y="26894"/>
                  </a:moveTo>
                  <a:lnTo>
                    <a:pt x="551965" y="26894"/>
                  </a:lnTo>
                  <a:lnTo>
                    <a:pt x="563482" y="30753"/>
                  </a:lnTo>
                  <a:lnTo>
                    <a:pt x="571131" y="38420"/>
                  </a:lnTo>
                  <a:lnTo>
                    <a:pt x="574964" y="53788"/>
                  </a:lnTo>
                  <a:lnTo>
                    <a:pt x="571886" y="63044"/>
                  </a:lnTo>
                  <a:lnTo>
                    <a:pt x="604284" y="56685"/>
                  </a:lnTo>
                  <a:lnTo>
                    <a:pt x="605629" y="49946"/>
                  </a:lnTo>
                  <a:lnTo>
                    <a:pt x="601796" y="34578"/>
                  </a:lnTo>
                  <a:lnTo>
                    <a:pt x="597963" y="26894"/>
                  </a:lnTo>
                  <a:close/>
                </a:path>
                <a:path w="1173479" h="184784">
                  <a:moveTo>
                    <a:pt x="893111" y="0"/>
                  </a:moveTo>
                  <a:lnTo>
                    <a:pt x="974089" y="52258"/>
                  </a:lnTo>
                  <a:lnTo>
                    <a:pt x="958274" y="26894"/>
                  </a:lnTo>
                  <a:lnTo>
                    <a:pt x="927609" y="7684"/>
                  </a:lnTo>
                  <a:lnTo>
                    <a:pt x="912276" y="3842"/>
                  </a:lnTo>
                  <a:lnTo>
                    <a:pt x="893111" y="0"/>
                  </a:lnTo>
                  <a:close/>
                </a:path>
                <a:path w="1173479" h="184784">
                  <a:moveTo>
                    <a:pt x="697653" y="38360"/>
                  </a:moveTo>
                  <a:lnTo>
                    <a:pt x="667315" y="44315"/>
                  </a:lnTo>
                  <a:lnTo>
                    <a:pt x="667015" y="45820"/>
                  </a:lnTo>
                  <a:lnTo>
                    <a:pt x="666958" y="52025"/>
                  </a:lnTo>
                  <a:lnTo>
                    <a:pt x="693932" y="45820"/>
                  </a:lnTo>
                  <a:lnTo>
                    <a:pt x="697653" y="38360"/>
                  </a:lnTo>
                  <a:close/>
                </a:path>
                <a:path w="1173479" h="184784">
                  <a:moveTo>
                    <a:pt x="760130" y="30591"/>
                  </a:moveTo>
                  <a:lnTo>
                    <a:pt x="742682" y="34605"/>
                  </a:lnTo>
                  <a:lnTo>
                    <a:pt x="751286" y="46104"/>
                  </a:lnTo>
                  <a:lnTo>
                    <a:pt x="760130" y="30591"/>
                  </a:lnTo>
                  <a:close/>
                </a:path>
                <a:path w="1173479" h="184784">
                  <a:moveTo>
                    <a:pt x="700057" y="33540"/>
                  </a:moveTo>
                  <a:lnTo>
                    <a:pt x="668367" y="39046"/>
                  </a:lnTo>
                  <a:lnTo>
                    <a:pt x="667315" y="44315"/>
                  </a:lnTo>
                  <a:lnTo>
                    <a:pt x="697653" y="38360"/>
                  </a:lnTo>
                  <a:lnTo>
                    <a:pt x="700057" y="33540"/>
                  </a:lnTo>
                  <a:close/>
                </a:path>
                <a:path w="1173479" h="184784">
                  <a:moveTo>
                    <a:pt x="721089" y="1231"/>
                  </a:moveTo>
                  <a:lnTo>
                    <a:pt x="713583" y="1285"/>
                  </a:lnTo>
                  <a:lnTo>
                    <a:pt x="697623" y="7684"/>
                  </a:lnTo>
                  <a:lnTo>
                    <a:pt x="682291" y="11526"/>
                  </a:lnTo>
                  <a:lnTo>
                    <a:pt x="670791" y="26894"/>
                  </a:lnTo>
                  <a:lnTo>
                    <a:pt x="668367" y="39046"/>
                  </a:lnTo>
                  <a:lnTo>
                    <a:pt x="700057" y="33540"/>
                  </a:lnTo>
                  <a:lnTo>
                    <a:pt x="701456" y="30736"/>
                  </a:lnTo>
                  <a:lnTo>
                    <a:pt x="720622" y="26894"/>
                  </a:lnTo>
                  <a:lnTo>
                    <a:pt x="738313" y="26894"/>
                  </a:lnTo>
                  <a:lnTo>
                    <a:pt x="764868" y="22280"/>
                  </a:lnTo>
                  <a:lnTo>
                    <a:pt x="766619" y="19210"/>
                  </a:lnTo>
                  <a:lnTo>
                    <a:pt x="743620" y="7684"/>
                  </a:lnTo>
                  <a:lnTo>
                    <a:pt x="721089" y="1231"/>
                  </a:lnTo>
                  <a:close/>
                </a:path>
                <a:path w="1173479" h="184784">
                  <a:moveTo>
                    <a:pt x="763014" y="25533"/>
                  </a:moveTo>
                  <a:lnTo>
                    <a:pt x="738162" y="30410"/>
                  </a:lnTo>
                  <a:lnTo>
                    <a:pt x="739787" y="30736"/>
                  </a:lnTo>
                  <a:lnTo>
                    <a:pt x="742682" y="34605"/>
                  </a:lnTo>
                  <a:lnTo>
                    <a:pt x="760130" y="30591"/>
                  </a:lnTo>
                  <a:lnTo>
                    <a:pt x="763014" y="25533"/>
                  </a:lnTo>
                  <a:close/>
                </a:path>
                <a:path w="1173479" h="184784">
                  <a:moveTo>
                    <a:pt x="893111" y="0"/>
                  </a:moveTo>
                  <a:lnTo>
                    <a:pt x="862446" y="7684"/>
                  </a:lnTo>
                  <a:lnTo>
                    <a:pt x="835614" y="26894"/>
                  </a:lnTo>
                  <a:lnTo>
                    <a:pt x="833208" y="30753"/>
                  </a:lnTo>
                  <a:lnTo>
                    <a:pt x="893111" y="0"/>
                  </a:lnTo>
                  <a:close/>
                </a:path>
                <a:path w="1173479" h="184784">
                  <a:moveTo>
                    <a:pt x="764868" y="22280"/>
                  </a:moveTo>
                  <a:lnTo>
                    <a:pt x="728835" y="28540"/>
                  </a:lnTo>
                  <a:lnTo>
                    <a:pt x="738162" y="30410"/>
                  </a:lnTo>
                  <a:lnTo>
                    <a:pt x="763014" y="25533"/>
                  </a:lnTo>
                  <a:lnTo>
                    <a:pt x="764868" y="22280"/>
                  </a:lnTo>
                  <a:close/>
                </a:path>
                <a:path w="1173479" h="184784">
                  <a:moveTo>
                    <a:pt x="738313" y="26894"/>
                  </a:moveTo>
                  <a:lnTo>
                    <a:pt x="720622" y="26894"/>
                  </a:lnTo>
                  <a:lnTo>
                    <a:pt x="728835" y="28540"/>
                  </a:lnTo>
                  <a:lnTo>
                    <a:pt x="738313" y="26894"/>
                  </a:lnTo>
                  <a:close/>
                </a:path>
                <a:path w="1173479" h="184784">
                  <a:moveTo>
                    <a:pt x="57496" y="0"/>
                  </a:moveTo>
                  <a:lnTo>
                    <a:pt x="26831" y="3842"/>
                  </a:lnTo>
                  <a:lnTo>
                    <a:pt x="80495" y="3842"/>
                  </a:lnTo>
                  <a:lnTo>
                    <a:pt x="57496" y="0"/>
                  </a:lnTo>
                  <a:close/>
                </a:path>
                <a:path w="1173479" h="184784">
                  <a:moveTo>
                    <a:pt x="490636" y="0"/>
                  </a:moveTo>
                  <a:lnTo>
                    <a:pt x="490756" y="2880"/>
                  </a:lnTo>
                  <a:lnTo>
                    <a:pt x="509801" y="2744"/>
                  </a:lnTo>
                  <a:lnTo>
                    <a:pt x="490636" y="0"/>
                  </a:lnTo>
                  <a:close/>
                </a:path>
                <a:path w="1173479" h="184784">
                  <a:moveTo>
                    <a:pt x="716788" y="0"/>
                  </a:moveTo>
                  <a:lnTo>
                    <a:pt x="713583" y="1285"/>
                  </a:lnTo>
                  <a:lnTo>
                    <a:pt x="721089" y="1231"/>
                  </a:lnTo>
                  <a:lnTo>
                    <a:pt x="7167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718" y="6591943"/>
              <a:ext cx="1414917" cy="8877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-1714" y="0"/>
            <a:ext cx="9150985" cy="1609725"/>
            <a:chOff x="-1714" y="0"/>
            <a:chExt cx="9150985" cy="1609725"/>
          </a:xfrm>
        </p:grpSpPr>
        <p:sp>
          <p:nvSpPr>
            <p:cNvPr id="8" name="object 8"/>
            <p:cNvSpPr/>
            <p:nvPr/>
          </p:nvSpPr>
          <p:spPr>
            <a:xfrm>
              <a:off x="3047" y="0"/>
              <a:ext cx="9141460" cy="1600200"/>
            </a:xfrm>
            <a:custGeom>
              <a:avLst/>
              <a:gdLst/>
              <a:ahLst/>
              <a:cxnLst/>
              <a:rect l="l" t="t" r="r" b="b"/>
              <a:pathLst>
                <a:path w="9141460" h="1600200">
                  <a:moveTo>
                    <a:pt x="9140952" y="0"/>
                  </a:moveTo>
                  <a:lnTo>
                    <a:pt x="0" y="0"/>
                  </a:lnTo>
                  <a:lnTo>
                    <a:pt x="0" y="1600200"/>
                  </a:lnTo>
                  <a:lnTo>
                    <a:pt x="9140952" y="1600200"/>
                  </a:lnTo>
                  <a:lnTo>
                    <a:pt x="9140952" y="0"/>
                  </a:lnTo>
                  <a:close/>
                </a:path>
              </a:pathLst>
            </a:custGeom>
            <a:solidFill>
              <a:srgbClr val="204B9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047" y="0"/>
              <a:ext cx="9141460" cy="1600200"/>
            </a:xfrm>
            <a:custGeom>
              <a:avLst/>
              <a:gdLst/>
              <a:ahLst/>
              <a:cxnLst/>
              <a:rect l="l" t="t" r="r" b="b"/>
              <a:pathLst>
                <a:path w="9141460" h="1600200">
                  <a:moveTo>
                    <a:pt x="0" y="1600200"/>
                  </a:moveTo>
                  <a:lnTo>
                    <a:pt x="9140952" y="1600200"/>
                  </a:lnTo>
                  <a:lnTo>
                    <a:pt x="9140952" y="0"/>
                  </a:lnTo>
                  <a:lnTo>
                    <a:pt x="0" y="0"/>
                  </a:lnTo>
                  <a:lnTo>
                    <a:pt x="0" y="1600200"/>
                  </a:lnTo>
                  <a:close/>
                </a:path>
              </a:pathLst>
            </a:custGeom>
            <a:ln w="9144">
              <a:solidFill>
                <a:srgbClr val="204B9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8959" y="38100"/>
              <a:ext cx="2954274" cy="79019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318509" y="139395"/>
            <a:ext cx="250825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>
                <a:solidFill>
                  <a:srgbClr val="FFFFFF"/>
                </a:solidFill>
                <a:latin typeface="Verdana"/>
                <a:cs typeface="Verdana"/>
              </a:rPr>
              <a:t>Kozier</a:t>
            </a:r>
            <a:r>
              <a:rPr dirty="0" sz="28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dirty="0" sz="28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Verdana"/>
                <a:cs typeface="Verdana"/>
              </a:rPr>
              <a:t>Erb's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3752" y="297179"/>
            <a:ext cx="7050785" cy="1119378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365885" y="443229"/>
            <a:ext cx="6416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Fundamentals</a:t>
            </a:r>
            <a:r>
              <a:rPr dirty="0" spc="35"/>
              <a:t> </a:t>
            </a:r>
            <a:r>
              <a:rPr dirty="0" spc="-5"/>
              <a:t>of</a:t>
            </a:r>
            <a:r>
              <a:rPr dirty="0" spc="-25"/>
              <a:t> </a:t>
            </a:r>
            <a:r>
              <a:rPr dirty="0" spc="-10"/>
              <a:t>Nursing</a:t>
            </a: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47672" y="896111"/>
            <a:ext cx="5273802" cy="67741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125217" y="874522"/>
            <a:ext cx="4894580" cy="73406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dirty="0" sz="2400" spc="-5" i="1">
                <a:solidFill>
                  <a:srgbClr val="FFFFFF"/>
                </a:solidFill>
                <a:latin typeface="Verdana"/>
                <a:cs typeface="Verdana"/>
              </a:rPr>
              <a:t>Concepts, Process,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 and</a:t>
            </a:r>
            <a:r>
              <a:rPr dirty="0" sz="2400" spc="-1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5" i="1">
                <a:solidFill>
                  <a:srgbClr val="FFFFFF"/>
                </a:solidFill>
                <a:latin typeface="Verdana"/>
                <a:cs typeface="Verdana"/>
              </a:rPr>
              <a:t>Practice</a:t>
            </a:r>
            <a:endParaRPr sz="2400">
              <a:latin typeface="Verdana"/>
              <a:cs typeface="Verdana"/>
            </a:endParaRPr>
          </a:p>
          <a:p>
            <a:pPr algn="ctr" marL="41910">
              <a:lnSpc>
                <a:spcPct val="100000"/>
              </a:lnSpc>
              <a:spcBef>
                <a:spcPts val="42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TENTH</a:t>
            </a:r>
            <a:r>
              <a:rPr dirty="0" sz="12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EDITION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25975" y="2470226"/>
            <a:ext cx="2820035" cy="2326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Verdana"/>
                <a:cs typeface="Verdana"/>
              </a:rPr>
              <a:t>CHAPTER</a:t>
            </a:r>
            <a:r>
              <a:rPr dirty="0" sz="2400" spc="-150" b="1">
                <a:latin typeface="Verdana"/>
                <a:cs typeface="Verdana"/>
              </a:rPr>
              <a:t> </a:t>
            </a:r>
            <a:r>
              <a:rPr dirty="0" baseline="-7575" sz="9900">
                <a:latin typeface="Verdana"/>
                <a:cs typeface="Verdana"/>
              </a:rPr>
              <a:t>47</a:t>
            </a:r>
            <a:endParaRPr baseline="-7575" sz="99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6840"/>
              </a:spcBef>
            </a:pPr>
            <a:r>
              <a:rPr dirty="0" sz="2800" spc="-10">
                <a:latin typeface="Verdana"/>
                <a:cs typeface="Verdana"/>
              </a:rPr>
              <a:t>Nutrition</a:t>
            </a:r>
            <a:endParaRPr sz="28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38555" y="1972055"/>
            <a:ext cx="3283585" cy="4159885"/>
            <a:chOff x="638555" y="1972055"/>
            <a:chExt cx="3283585" cy="41598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4463" y="1997963"/>
              <a:ext cx="3257550" cy="41338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699" y="1981199"/>
              <a:ext cx="3238500" cy="41148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43127" y="1976627"/>
              <a:ext cx="3248025" cy="4124325"/>
            </a:xfrm>
            <a:custGeom>
              <a:avLst/>
              <a:gdLst/>
              <a:ahLst/>
              <a:cxnLst/>
              <a:rect l="l" t="t" r="r" b="b"/>
              <a:pathLst>
                <a:path w="3248025" h="4124325">
                  <a:moveTo>
                    <a:pt x="0" y="4123944"/>
                  </a:moveTo>
                  <a:lnTo>
                    <a:pt x="3247644" y="4123944"/>
                  </a:lnTo>
                  <a:lnTo>
                    <a:pt x="3247644" y="0"/>
                  </a:lnTo>
                  <a:lnTo>
                    <a:pt x="0" y="0"/>
                  </a:lnTo>
                  <a:lnTo>
                    <a:pt x="0" y="412394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4297" y="365505"/>
            <a:ext cx="1818639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Protein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6853555" cy="246761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Storage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Amino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acids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absorbed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by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active 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transport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through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small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intestines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Plasma</a:t>
            </a:r>
            <a:r>
              <a:rPr dirty="0" sz="2600" spc="-8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protein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Body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tissue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(metabolic</a:t>
            </a:r>
            <a:r>
              <a:rPr dirty="0" sz="2600" spc="-6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pool)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3842" y="365505"/>
            <a:ext cx="1484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Lipids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4003040" cy="255333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algn="r" marL="342265" marR="1559560" indent="-342265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42265" algn="l"/>
                <a:tab pos="342900" algn="l"/>
              </a:tabLst>
            </a:pPr>
            <a:r>
              <a:rPr dirty="0" sz="3000">
                <a:latin typeface="Verdana"/>
                <a:cs typeface="Verdana"/>
              </a:rPr>
              <a:t>Fatty</a:t>
            </a:r>
            <a:r>
              <a:rPr dirty="0" sz="3000" spc="-5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acids</a:t>
            </a:r>
            <a:endParaRPr sz="3000">
              <a:latin typeface="Verdana"/>
              <a:cs typeface="Verdana"/>
            </a:endParaRPr>
          </a:p>
          <a:p>
            <a:pPr algn="r" lvl="1" marL="287020" marR="148082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287020" algn="l"/>
              </a:tabLst>
            </a:pPr>
            <a:r>
              <a:rPr dirty="0" sz="2800" spc="-5">
                <a:latin typeface="Verdana"/>
                <a:cs typeface="Verdana"/>
              </a:rPr>
              <a:t>Satu</a:t>
            </a:r>
            <a:r>
              <a:rPr dirty="0" sz="2800" spc="-20">
                <a:latin typeface="Verdana"/>
                <a:cs typeface="Verdana"/>
              </a:rPr>
              <a:t>r</a:t>
            </a:r>
            <a:r>
              <a:rPr dirty="0" sz="2800" spc="-5">
                <a:latin typeface="Verdana"/>
                <a:cs typeface="Verdana"/>
              </a:rPr>
              <a:t>ated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Unsaturated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Monounsaturated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Polyunsaturated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3842" y="365505"/>
            <a:ext cx="1484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Lipids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0540" y="1386205"/>
            <a:ext cx="8580120" cy="488061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819"/>
              </a:spcBef>
              <a:buClr>
                <a:srgbClr val="204B90"/>
              </a:buClr>
              <a:buFont typeface="Times New Roman"/>
              <a:buChar char="•"/>
              <a:tabLst>
                <a:tab pos="380365" algn="l"/>
                <a:tab pos="381000" algn="l"/>
              </a:tabLst>
            </a:pPr>
            <a:r>
              <a:rPr dirty="0" sz="3000">
                <a:latin typeface="Verdana"/>
                <a:cs typeface="Verdana"/>
              </a:rPr>
              <a:t>Lipids: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Fats</a:t>
            </a:r>
            <a:r>
              <a:rPr dirty="0" sz="3000" spc="-3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and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oils</a:t>
            </a:r>
            <a:endParaRPr sz="3000">
              <a:latin typeface="Verdana"/>
              <a:cs typeface="Verdana"/>
            </a:endParaRPr>
          </a:p>
          <a:p>
            <a:pPr marL="381000" indent="-342900">
              <a:lnSpc>
                <a:spcPct val="100000"/>
              </a:lnSpc>
              <a:spcBef>
                <a:spcPts val="725"/>
              </a:spcBef>
              <a:buClr>
                <a:srgbClr val="204B90"/>
              </a:buClr>
              <a:buFont typeface="Times New Roman"/>
              <a:buChar char="•"/>
              <a:tabLst>
                <a:tab pos="380365" algn="l"/>
                <a:tab pos="381000" algn="l"/>
              </a:tabLst>
            </a:pPr>
            <a:r>
              <a:rPr dirty="0" sz="3000">
                <a:latin typeface="Verdana"/>
                <a:cs typeface="Verdana"/>
              </a:rPr>
              <a:t>Lipid</a:t>
            </a:r>
            <a:r>
              <a:rPr dirty="0" sz="3000" spc="-4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digestion</a:t>
            </a:r>
            <a:endParaRPr sz="3000">
              <a:latin typeface="Verdana"/>
              <a:cs typeface="Verdana"/>
            </a:endParaRPr>
          </a:p>
          <a:p>
            <a:pPr lvl="1" marL="781685" marR="59055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82320" algn="l"/>
              </a:tabLst>
            </a:pPr>
            <a:r>
              <a:rPr dirty="0" sz="2800" spc="-5">
                <a:latin typeface="Verdana"/>
                <a:cs typeface="Verdana"/>
              </a:rPr>
              <a:t>Digestion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begins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5">
                <a:latin typeface="Verdana"/>
                <a:cs typeface="Verdana"/>
              </a:rPr>
              <a:t> stomach,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but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mainly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digested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small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intestines.</a:t>
            </a:r>
            <a:endParaRPr sz="2800">
              <a:latin typeface="Verdana"/>
              <a:cs typeface="Verdana"/>
            </a:endParaRPr>
          </a:p>
          <a:p>
            <a:pPr lvl="1" marL="781685" marR="99250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82320" algn="l"/>
              </a:tabLst>
            </a:pPr>
            <a:r>
              <a:rPr dirty="0" sz="2800" spc="-5">
                <a:latin typeface="Verdana"/>
                <a:cs typeface="Verdana"/>
              </a:rPr>
              <a:t>Digestion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primarily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by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bile,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pancreatic </a:t>
            </a:r>
            <a:r>
              <a:rPr dirty="0" sz="2800" spc="-96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lipase,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enteric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lipase</a:t>
            </a:r>
            <a:endParaRPr sz="2800">
              <a:latin typeface="Verdana"/>
              <a:cs typeface="Verdana"/>
            </a:endParaRPr>
          </a:p>
          <a:p>
            <a:pPr lvl="1" marL="781685" marR="117856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82320" algn="l"/>
              </a:tabLst>
            </a:pPr>
            <a:r>
              <a:rPr dirty="0" sz="2800" spc="-10">
                <a:latin typeface="Verdana"/>
                <a:cs typeface="Verdana"/>
              </a:rPr>
              <a:t>End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products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</a:t>
            </a:r>
            <a:r>
              <a:rPr dirty="0" sz="2800" spc="-15">
                <a:latin typeface="Verdana"/>
                <a:cs typeface="Verdana"/>
              </a:rPr>
              <a:t>lipid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digestion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are 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glycerol,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fatty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acids,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cholesterol.</a:t>
            </a:r>
            <a:endParaRPr sz="2800">
              <a:latin typeface="Verdana"/>
              <a:cs typeface="Verdana"/>
            </a:endParaRPr>
          </a:p>
          <a:p>
            <a:pPr lvl="1" marL="781685" marR="30480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82320" algn="l"/>
              </a:tabLst>
            </a:pPr>
            <a:r>
              <a:rPr dirty="0" sz="2800" spc="-10">
                <a:latin typeface="Verdana"/>
                <a:cs typeface="Verdana"/>
              </a:rPr>
              <a:t>Reassembled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inside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intestinal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cells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into </a:t>
            </a:r>
            <a:r>
              <a:rPr dirty="0" sz="2800" spc="-10">
                <a:latin typeface="Verdana"/>
                <a:cs typeface="Verdana"/>
              </a:rPr>
              <a:t> triglycerides</a:t>
            </a:r>
            <a:r>
              <a:rPr dirty="0" sz="2800" spc="7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cholesterol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459">
                <a:latin typeface="Verdana"/>
                <a:cs typeface="Verdana"/>
              </a:rPr>
              <a:t>es</a:t>
            </a:r>
            <a:r>
              <a:rPr dirty="0" baseline="-34722" sz="2400" spc="-690" i="1">
                <a:latin typeface="Verdana"/>
                <a:cs typeface="Verdana"/>
              </a:rPr>
              <a:t>co</a:t>
            </a:r>
            <a:r>
              <a:rPr dirty="0" sz="2800" spc="-459">
                <a:latin typeface="Verdana"/>
                <a:cs typeface="Verdana"/>
              </a:rPr>
              <a:t>t</a:t>
            </a:r>
            <a:r>
              <a:rPr dirty="0" baseline="-34722" sz="2400" spc="-690" i="1">
                <a:latin typeface="Verdana"/>
                <a:cs typeface="Verdana"/>
              </a:rPr>
              <a:t>n</a:t>
            </a:r>
            <a:r>
              <a:rPr dirty="0" sz="2800" spc="-459">
                <a:latin typeface="Verdana"/>
                <a:cs typeface="Verdana"/>
              </a:rPr>
              <a:t>e</a:t>
            </a:r>
            <a:r>
              <a:rPr dirty="0" baseline="-34722" sz="2400" spc="-690" i="1">
                <a:latin typeface="Verdana"/>
                <a:cs typeface="Verdana"/>
              </a:rPr>
              <a:t>tin</a:t>
            </a:r>
            <a:r>
              <a:rPr dirty="0" sz="2800" spc="-459">
                <a:latin typeface="Verdana"/>
                <a:cs typeface="Verdana"/>
              </a:rPr>
              <a:t>r</a:t>
            </a:r>
            <a:r>
              <a:rPr dirty="0" baseline="-34722" sz="2400" spc="-690" i="1">
                <a:latin typeface="Verdana"/>
                <a:cs typeface="Verdana"/>
              </a:rPr>
              <a:t>u</a:t>
            </a:r>
            <a:r>
              <a:rPr dirty="0" sz="2800" spc="-459">
                <a:latin typeface="Verdana"/>
                <a:cs typeface="Verdana"/>
              </a:rPr>
              <a:t>s</a:t>
            </a:r>
            <a:r>
              <a:rPr dirty="0" baseline="-34722" sz="2400" spc="-690" i="1">
                <a:latin typeface="Verdana"/>
                <a:cs typeface="Verdana"/>
              </a:rPr>
              <a:t>ed</a:t>
            </a:r>
            <a:r>
              <a:rPr dirty="0" baseline="-34722" sz="2400" spc="-562" i="1">
                <a:latin typeface="Verdana"/>
                <a:cs typeface="Verdana"/>
              </a:rPr>
              <a:t> </a:t>
            </a:r>
            <a:r>
              <a:rPr dirty="0" baseline="-34722" sz="2400" spc="-7" i="1">
                <a:latin typeface="Verdana"/>
                <a:cs typeface="Verdana"/>
              </a:rPr>
              <a:t>on</a:t>
            </a:r>
            <a:r>
              <a:rPr dirty="0" baseline="-34722" sz="2400" spc="22" i="1">
                <a:latin typeface="Verdana"/>
                <a:cs typeface="Verdana"/>
              </a:rPr>
              <a:t> </a:t>
            </a:r>
            <a:r>
              <a:rPr dirty="0" baseline="-34722" sz="2400" spc="-7" i="1">
                <a:latin typeface="Verdana"/>
                <a:cs typeface="Verdana"/>
              </a:rPr>
              <a:t>next</a:t>
            </a:r>
            <a:r>
              <a:rPr dirty="0" baseline="-34722" sz="2400" i="1">
                <a:latin typeface="Verdana"/>
                <a:cs typeface="Verdana"/>
              </a:rPr>
              <a:t> </a:t>
            </a:r>
            <a:r>
              <a:rPr dirty="0" baseline="-34722" sz="2400" spc="-7" i="1">
                <a:latin typeface="Verdana"/>
                <a:cs typeface="Verdana"/>
              </a:rPr>
              <a:t>slide</a:t>
            </a:r>
            <a:endParaRPr baseline="-34722"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3842" y="365505"/>
            <a:ext cx="1484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Lipids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706995" cy="471170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Lipid</a:t>
            </a:r>
            <a:r>
              <a:rPr dirty="0" sz="3000" spc="-4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digestion</a:t>
            </a:r>
            <a:endParaRPr sz="3000">
              <a:latin typeface="Verdana"/>
              <a:cs typeface="Verdana"/>
            </a:endParaRPr>
          </a:p>
          <a:p>
            <a:pPr lvl="1" marL="756285" marR="4064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Small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intestine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liver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convert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these </a:t>
            </a:r>
            <a:r>
              <a:rPr dirty="0" sz="2800" spc="-96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into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soluble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compounds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called </a:t>
            </a:r>
            <a:r>
              <a:rPr dirty="0" sz="2800" spc="-10">
                <a:latin typeface="Verdana"/>
                <a:cs typeface="Verdana"/>
              </a:rPr>
              <a:t> lipoproteins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(lipid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+ </a:t>
            </a:r>
            <a:r>
              <a:rPr dirty="0" sz="2800" spc="-10">
                <a:latin typeface="Verdana"/>
                <a:cs typeface="Verdana"/>
              </a:rPr>
              <a:t>protein).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Lipid</a:t>
            </a:r>
            <a:r>
              <a:rPr dirty="0" sz="3000" spc="-3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metabolism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Conversion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fat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into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usable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energy 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occurs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through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enzyme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lipase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that </a:t>
            </a:r>
            <a:r>
              <a:rPr dirty="0" sz="2800" spc="-5">
                <a:latin typeface="Verdana"/>
                <a:cs typeface="Verdana"/>
              </a:rPr>
              <a:t> breaks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down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triglycerides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adipose </a:t>
            </a:r>
            <a:r>
              <a:rPr dirty="0" sz="2800" spc="-5">
                <a:latin typeface="Verdana"/>
                <a:cs typeface="Verdana"/>
              </a:rPr>
              <a:t> cells,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releasing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glycerol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fatty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acids </a:t>
            </a:r>
            <a:r>
              <a:rPr dirty="0" sz="2800" spc="-96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into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blood.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7705" y="365505"/>
            <a:ext cx="36728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Micronutrients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60297"/>
            <a:ext cx="7049770" cy="444309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Vitamin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Organic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compounds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that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cannot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be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manufactured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by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body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Water-soluble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C,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B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complex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Needed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daily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Fat-soluble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A,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D,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E,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and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K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Can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be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stored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5968695"/>
            <a:ext cx="19621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Minerals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1150" y="6095491"/>
            <a:ext cx="2404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26109"/>
            <a:ext cx="3773804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34920" algn="l"/>
              </a:tabLst>
            </a:pPr>
            <a:r>
              <a:rPr dirty="0" sz="1100" b="1">
                <a:latin typeface="Verdana"/>
                <a:cs typeface="Verdana"/>
              </a:rPr>
              <a:t>Anatomy</a:t>
            </a:r>
            <a:r>
              <a:rPr dirty="0" sz="1100" spc="-5" b="1">
                <a:latin typeface="Verdana"/>
                <a:cs typeface="Verdana"/>
              </a:rPr>
              <a:t> </a:t>
            </a:r>
            <a:r>
              <a:rPr dirty="0" sz="1100" b="1">
                <a:latin typeface="Verdana"/>
                <a:cs typeface="Verdana"/>
              </a:rPr>
              <a:t>&amp;</a:t>
            </a:r>
            <a:r>
              <a:rPr dirty="0" sz="1100" spc="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Physiology</a:t>
            </a:r>
            <a:r>
              <a:rPr dirty="0" sz="1100" spc="-2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Review	</a:t>
            </a:r>
            <a:r>
              <a:rPr dirty="0" sz="1100" spc="-5">
                <a:latin typeface="Verdana"/>
                <a:cs typeface="Verdana"/>
              </a:rPr>
              <a:t>Digestive</a:t>
            </a:r>
            <a:r>
              <a:rPr dirty="0" sz="1100" spc="-3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System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098803"/>
            <a:ext cx="7467600" cy="50733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980690" marR="5080" indent="-232918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Body</a:t>
            </a:r>
            <a:r>
              <a:rPr dirty="0" spc="-15"/>
              <a:t> </a:t>
            </a:r>
            <a:r>
              <a:rPr dirty="0" spc="-5"/>
              <a:t>Weight</a:t>
            </a:r>
            <a:r>
              <a:rPr dirty="0" spc="20"/>
              <a:t> </a:t>
            </a:r>
            <a:r>
              <a:rPr dirty="0" spc="-5"/>
              <a:t>and</a:t>
            </a:r>
            <a:r>
              <a:rPr dirty="0" spc="-10"/>
              <a:t> </a:t>
            </a:r>
            <a:r>
              <a:rPr dirty="0" spc="-5"/>
              <a:t>Body</a:t>
            </a:r>
            <a:r>
              <a:rPr dirty="0" spc="-15"/>
              <a:t> </a:t>
            </a:r>
            <a:r>
              <a:rPr dirty="0" spc="-5"/>
              <a:t>Mass </a:t>
            </a:r>
            <a:r>
              <a:rPr dirty="0" spc="-1390"/>
              <a:t> </a:t>
            </a:r>
            <a:r>
              <a:rPr dirty="0" spc="-5"/>
              <a:t>Standards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706359" cy="339471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Ideal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Body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Weight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(IBW)</a:t>
            </a:r>
            <a:endParaRPr sz="3000">
              <a:latin typeface="Verdana"/>
              <a:cs typeface="Verdana"/>
            </a:endParaRPr>
          </a:p>
          <a:p>
            <a:pPr lvl="1" marL="756285" marR="93980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Optimal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weight </a:t>
            </a:r>
            <a:r>
              <a:rPr dirty="0" sz="2800" spc="-5">
                <a:latin typeface="Verdana"/>
                <a:cs typeface="Verdana"/>
              </a:rPr>
              <a:t>recommended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for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optimal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health</a:t>
            </a:r>
            <a:endParaRPr sz="2800">
              <a:latin typeface="Verdana"/>
              <a:cs typeface="Verdana"/>
            </a:endParaRPr>
          </a:p>
          <a:p>
            <a:pPr lvl="1" marL="756285" marR="51371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b="1">
                <a:latin typeface="Verdana"/>
                <a:cs typeface="Verdana"/>
              </a:rPr>
              <a:t>Male</a:t>
            </a:r>
            <a:r>
              <a:rPr dirty="0" sz="2800">
                <a:latin typeface="Verdana"/>
                <a:cs typeface="Verdana"/>
              </a:rPr>
              <a:t>:</a:t>
            </a:r>
            <a:r>
              <a:rPr dirty="0" sz="2800" spc="-5">
                <a:latin typeface="Verdana"/>
                <a:cs typeface="Verdana"/>
              </a:rPr>
              <a:t> 106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pounds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+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6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X</a:t>
            </a:r>
            <a:r>
              <a:rPr dirty="0" sz="2800" spc="-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number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inches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over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5 feet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tall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 b="1">
                <a:latin typeface="Verdana"/>
                <a:cs typeface="Verdana"/>
              </a:rPr>
              <a:t>Female</a:t>
            </a:r>
            <a:r>
              <a:rPr dirty="0" sz="2800" spc="-5">
                <a:latin typeface="Verdana"/>
                <a:cs typeface="Verdana"/>
              </a:rPr>
              <a:t>: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100 </a:t>
            </a:r>
            <a:r>
              <a:rPr dirty="0" sz="2800" spc="-10">
                <a:latin typeface="Verdana"/>
                <a:cs typeface="Verdana"/>
              </a:rPr>
              <a:t>pounds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+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5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X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number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inches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over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5 feet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tall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5985" y="3369690"/>
            <a:ext cx="3275329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97890" algn="l"/>
              </a:tabLst>
            </a:pPr>
            <a:r>
              <a:rPr dirty="0" sz="1100" b="1">
                <a:latin typeface="Verdana"/>
                <a:cs typeface="Verdana"/>
              </a:rPr>
              <a:t>Box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	</a:t>
            </a:r>
            <a:r>
              <a:rPr dirty="0" sz="1100" spc="-5">
                <a:latin typeface="Verdana"/>
                <a:cs typeface="Verdana"/>
              </a:rPr>
              <a:t>Approximating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Ideal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Body</a:t>
            </a:r>
            <a:r>
              <a:rPr dirty="0" sz="1100" spc="-3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Weight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8027" y="228600"/>
            <a:ext cx="5647944" cy="5943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83" y="533400"/>
            <a:ext cx="7976616" cy="44275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980690" marR="5080" indent="-232918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Body</a:t>
            </a:r>
            <a:r>
              <a:rPr dirty="0" spc="-15"/>
              <a:t> </a:t>
            </a:r>
            <a:r>
              <a:rPr dirty="0" spc="-5"/>
              <a:t>Weight</a:t>
            </a:r>
            <a:r>
              <a:rPr dirty="0" spc="20"/>
              <a:t> </a:t>
            </a:r>
            <a:r>
              <a:rPr dirty="0" spc="-5"/>
              <a:t>and</a:t>
            </a:r>
            <a:r>
              <a:rPr dirty="0" spc="-10"/>
              <a:t> </a:t>
            </a:r>
            <a:r>
              <a:rPr dirty="0" spc="-5"/>
              <a:t>Body</a:t>
            </a:r>
            <a:r>
              <a:rPr dirty="0" spc="-15"/>
              <a:t> </a:t>
            </a:r>
            <a:r>
              <a:rPr dirty="0" spc="-5"/>
              <a:t>Mass </a:t>
            </a:r>
            <a:r>
              <a:rPr dirty="0" spc="-1390"/>
              <a:t> </a:t>
            </a:r>
            <a:r>
              <a:rPr dirty="0" spc="-5"/>
              <a:t>Standards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920355" cy="3516629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Measuring</a:t>
            </a:r>
            <a:r>
              <a:rPr dirty="0" sz="3000" spc="-40">
                <a:latin typeface="Verdana"/>
                <a:cs typeface="Verdana"/>
              </a:rPr>
              <a:t> </a:t>
            </a:r>
            <a:r>
              <a:rPr dirty="0" sz="3000" spc="-5">
                <a:latin typeface="Verdana"/>
                <a:cs typeface="Verdana"/>
              </a:rPr>
              <a:t>BMI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Take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weight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kilograms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divide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by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height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meters squared.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Body Mass</a:t>
            </a:r>
            <a:r>
              <a:rPr dirty="0" sz="3000" spc="-2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Index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 spc="-5">
                <a:latin typeface="Verdana"/>
                <a:cs typeface="Verdana"/>
              </a:rPr>
              <a:t>(BMI)</a:t>
            </a:r>
            <a:endParaRPr sz="3000">
              <a:latin typeface="Verdana"/>
              <a:cs typeface="Verdana"/>
            </a:endParaRPr>
          </a:p>
          <a:p>
            <a:pPr lvl="1" marL="756285" marR="45847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5">
                <a:latin typeface="Verdana"/>
                <a:cs typeface="Verdana"/>
              </a:rPr>
              <a:t>Considered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more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reliable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indicator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by </a:t>
            </a:r>
            <a:r>
              <a:rPr dirty="0" sz="2800" spc="-96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health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professionals</a:t>
            </a:r>
            <a:endParaRPr sz="2800">
              <a:latin typeface="Verdana"/>
              <a:cs typeface="Verdana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dirty="0" sz="2800" spc="-5" b="1">
                <a:latin typeface="Verdana"/>
                <a:cs typeface="Verdana"/>
              </a:rPr>
              <a:t>BMI</a:t>
            </a:r>
            <a:r>
              <a:rPr dirty="0" sz="2800" spc="15" b="1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=</a:t>
            </a:r>
            <a:r>
              <a:rPr dirty="0" sz="2800" spc="-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Weight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(kg)/Height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(meters2)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6785" y="365505"/>
            <a:ext cx="31534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Introduction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670800" cy="449262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marR="4953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All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interactions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between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organism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it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consumes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Nutrients</a:t>
            </a:r>
            <a:endParaRPr sz="3000">
              <a:latin typeface="Verdana"/>
              <a:cs typeface="Verdana"/>
            </a:endParaRPr>
          </a:p>
          <a:p>
            <a:pPr lvl="1" marL="756285" marR="883919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Organic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inorganic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substances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required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for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body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function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Nutritive</a:t>
            </a:r>
            <a:r>
              <a:rPr dirty="0" sz="3000" spc="-4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value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Nutrient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content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a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specified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amount </a:t>
            </a:r>
            <a:r>
              <a:rPr dirty="0" sz="2800" spc="-96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food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99385" y="3202051"/>
            <a:ext cx="3749040" cy="5289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  <a:tabLst>
                <a:tab pos="897890" algn="l"/>
              </a:tabLst>
            </a:pPr>
            <a:r>
              <a:rPr dirty="0" sz="1100" b="1">
                <a:latin typeface="Verdana"/>
                <a:cs typeface="Verdana"/>
              </a:rPr>
              <a:t>Box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47–2	</a:t>
            </a:r>
            <a:r>
              <a:rPr dirty="0" sz="1100" spc="-5">
                <a:latin typeface="Verdana"/>
                <a:cs typeface="Verdana"/>
              </a:rPr>
              <a:t>Classification</a:t>
            </a:r>
            <a:r>
              <a:rPr dirty="0" sz="1100" spc="5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of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Overweight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r>
              <a:rPr dirty="0" sz="1100" spc="-5">
                <a:latin typeface="Verdana"/>
                <a:cs typeface="Verdana"/>
              </a:rPr>
              <a:t> Obesity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by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BMI,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Waist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Circumference,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Associated 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Disease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Risks*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9260" y="228600"/>
            <a:ext cx="5745480" cy="5943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6500" y="365505"/>
            <a:ext cx="67144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Factors</a:t>
            </a:r>
            <a:r>
              <a:rPr dirty="0" spc="20"/>
              <a:t> </a:t>
            </a:r>
            <a:r>
              <a:rPr dirty="0" spc="-10"/>
              <a:t>Affecting</a:t>
            </a:r>
            <a:r>
              <a:rPr dirty="0" spc="60"/>
              <a:t> </a:t>
            </a:r>
            <a:r>
              <a:rPr dirty="0" spc="-10"/>
              <a:t>Nutrition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6898005" cy="4065904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Development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Periods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rapid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growth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require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increase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nutrients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Sex</a:t>
            </a:r>
            <a:endParaRPr sz="30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Ethnicity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and</a:t>
            </a:r>
            <a:r>
              <a:rPr dirty="0" sz="3000" spc="-2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culture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Traditional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foods</a:t>
            </a:r>
            <a:endParaRPr sz="2800">
              <a:latin typeface="Verdana"/>
              <a:cs typeface="Verdana"/>
            </a:endParaRPr>
          </a:p>
          <a:p>
            <a:pPr lvl="1" marL="756285" marR="14097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Do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not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use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"good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food,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bad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food"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approach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6500" y="365505"/>
            <a:ext cx="67144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Factors</a:t>
            </a:r>
            <a:r>
              <a:rPr dirty="0" spc="20"/>
              <a:t> </a:t>
            </a:r>
            <a:r>
              <a:rPr dirty="0" spc="-10"/>
              <a:t>Affecting</a:t>
            </a:r>
            <a:r>
              <a:rPr dirty="0" spc="60"/>
              <a:t> </a:t>
            </a:r>
            <a:r>
              <a:rPr dirty="0" spc="-10"/>
              <a:t>Nutrition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5819775" cy="321119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Beliefs</a:t>
            </a:r>
            <a:r>
              <a:rPr dirty="0" sz="3000" spc="-3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about</a:t>
            </a:r>
            <a:r>
              <a:rPr dirty="0" sz="3000" spc="-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food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Fads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Personal</a:t>
            </a:r>
            <a:r>
              <a:rPr dirty="0" sz="3000" spc="-3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preferences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May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be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related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to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familiarity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Textures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Religious</a:t>
            </a:r>
            <a:r>
              <a:rPr dirty="0" sz="3000" spc="-4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practices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6500" y="365505"/>
            <a:ext cx="67144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Factors</a:t>
            </a:r>
            <a:r>
              <a:rPr dirty="0" spc="20"/>
              <a:t> </a:t>
            </a:r>
            <a:r>
              <a:rPr dirty="0" spc="-10"/>
              <a:t>Affecting</a:t>
            </a:r>
            <a:r>
              <a:rPr dirty="0" spc="60"/>
              <a:t> </a:t>
            </a:r>
            <a:r>
              <a:rPr dirty="0" spc="-10"/>
              <a:t>Nutrition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821930" cy="423608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Lifestyle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Convenience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items</a:t>
            </a:r>
            <a:r>
              <a:rPr dirty="0" sz="2800" spc="-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versus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preparation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Muscular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activity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Economics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5">
                <a:latin typeface="Verdana"/>
                <a:cs typeface="Verdana"/>
              </a:rPr>
              <a:t>Availability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meat,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fresh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vegetables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Medications</a:t>
            </a:r>
            <a:r>
              <a:rPr dirty="0" sz="3000" spc="-3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and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therapy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Include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information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history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interview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Radiotherapy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6500" y="365505"/>
            <a:ext cx="67144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Factors</a:t>
            </a:r>
            <a:r>
              <a:rPr dirty="0" spc="20"/>
              <a:t> </a:t>
            </a:r>
            <a:r>
              <a:rPr dirty="0" spc="-10"/>
              <a:t>Affecting</a:t>
            </a:r>
            <a:r>
              <a:rPr dirty="0" spc="60"/>
              <a:t> </a:t>
            </a:r>
            <a:r>
              <a:rPr dirty="0" spc="-10"/>
              <a:t>Nutrition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6297295" cy="375983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Health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Medications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Therapy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Dysphagia:</a:t>
            </a:r>
            <a:r>
              <a:rPr dirty="0" sz="2800" spc="6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difficult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swallowing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Alcohol</a:t>
            </a:r>
            <a:r>
              <a:rPr dirty="0" sz="3000" spc="-3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consumption</a:t>
            </a:r>
            <a:endParaRPr sz="30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Advertising</a:t>
            </a:r>
            <a:endParaRPr sz="30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Psychological</a:t>
            </a:r>
            <a:r>
              <a:rPr dirty="0" sz="3000" spc="-3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factors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3905" y="3381637"/>
            <a:ext cx="3538220" cy="17081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  <a:tabLst>
                <a:tab pos="1017905" algn="l"/>
              </a:tabLst>
            </a:pPr>
            <a:r>
              <a:rPr dirty="0" sz="1100" spc="-5" b="1">
                <a:latin typeface="Verdana"/>
                <a:cs typeface="Verdana"/>
              </a:rPr>
              <a:t>Table</a:t>
            </a:r>
            <a:r>
              <a:rPr dirty="0" sz="110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	</a:t>
            </a:r>
            <a:r>
              <a:rPr dirty="0" sz="1100">
                <a:latin typeface="Verdana"/>
                <a:cs typeface="Verdana"/>
              </a:rPr>
              <a:t>Selected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Drug-Nutrient</a:t>
            </a:r>
            <a:r>
              <a:rPr dirty="0" sz="1100" spc="5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Interactions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182624"/>
            <a:ext cx="8686800" cy="40355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61150" y="6095491"/>
            <a:ext cx="2404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8152" y="3285870"/>
            <a:ext cx="3648075" cy="361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402715" marR="5080" indent="-1390650">
              <a:lnSpc>
                <a:spcPct val="100000"/>
              </a:lnSpc>
              <a:spcBef>
                <a:spcPts val="105"/>
              </a:spcBef>
              <a:tabLst>
                <a:tab pos="2009139" algn="l"/>
              </a:tabLst>
            </a:pPr>
            <a:r>
              <a:rPr dirty="0" sz="1100" spc="-5" b="1">
                <a:latin typeface="Verdana"/>
                <a:cs typeface="Verdana"/>
              </a:rPr>
              <a:t>Table</a:t>
            </a:r>
            <a:r>
              <a:rPr dirty="0" sz="1100" spc="2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>
                <a:latin typeface="Verdana"/>
                <a:cs typeface="Verdana"/>
              </a:rPr>
              <a:t>Selected</a:t>
            </a:r>
            <a:r>
              <a:rPr dirty="0" sz="1100" spc="-6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Drug-Nutrient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Interactions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405127"/>
            <a:ext cx="8686800" cy="359054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Nutritional</a:t>
            </a:r>
            <a:r>
              <a:rPr dirty="0" spc="60"/>
              <a:t> </a:t>
            </a:r>
            <a:r>
              <a:rPr dirty="0" spc="-5"/>
              <a:t>Variations</a:t>
            </a:r>
            <a:r>
              <a:rPr dirty="0" spc="60"/>
              <a:t> </a:t>
            </a:r>
            <a:r>
              <a:rPr dirty="0" spc="-10"/>
              <a:t>Throughout </a:t>
            </a:r>
            <a:r>
              <a:rPr dirty="0" spc="-1390"/>
              <a:t> </a:t>
            </a:r>
            <a:r>
              <a:rPr dirty="0" spc="-10"/>
              <a:t>the</a:t>
            </a:r>
            <a:r>
              <a:rPr dirty="0" spc="5"/>
              <a:t> </a:t>
            </a:r>
            <a:r>
              <a:rPr dirty="0" spc="-5"/>
              <a:t>Life</a:t>
            </a:r>
            <a:r>
              <a:rPr dirty="0" spc="30"/>
              <a:t> </a:t>
            </a:r>
            <a:r>
              <a:rPr dirty="0" spc="-10"/>
              <a:t>Cycle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108825" cy="4053204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Neonate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to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1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year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Demand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feeding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Child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fed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when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hungry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Regurgitation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Does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not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usually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result</a:t>
            </a:r>
            <a:r>
              <a:rPr dirty="0" sz="2600" spc="-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</a:t>
            </a:r>
            <a:r>
              <a:rPr dirty="0" sz="2600" spc="-5">
                <a:latin typeface="Verdana"/>
                <a:cs typeface="Verdana"/>
              </a:rPr>
              <a:t> deficiency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Iron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deficiency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anemia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Anemia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Bottle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mouth </a:t>
            </a:r>
            <a:r>
              <a:rPr dirty="0" sz="2800" spc="-10">
                <a:latin typeface="Verdana"/>
                <a:cs typeface="Verdana"/>
              </a:rPr>
              <a:t>syndrome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Nutritional</a:t>
            </a:r>
            <a:r>
              <a:rPr dirty="0" spc="60"/>
              <a:t> </a:t>
            </a:r>
            <a:r>
              <a:rPr dirty="0" spc="-5"/>
              <a:t>Variations</a:t>
            </a:r>
            <a:r>
              <a:rPr dirty="0" spc="60"/>
              <a:t> </a:t>
            </a:r>
            <a:r>
              <a:rPr dirty="0" spc="-10"/>
              <a:t>Throughout </a:t>
            </a:r>
            <a:r>
              <a:rPr dirty="0" spc="-1390"/>
              <a:t> </a:t>
            </a:r>
            <a:r>
              <a:rPr dirty="0" spc="-10"/>
              <a:t>the</a:t>
            </a:r>
            <a:r>
              <a:rPr dirty="0" spc="5"/>
              <a:t> </a:t>
            </a:r>
            <a:r>
              <a:rPr dirty="0" spc="-5"/>
              <a:t>Life</a:t>
            </a:r>
            <a:r>
              <a:rPr dirty="0" spc="30"/>
              <a:t> </a:t>
            </a:r>
            <a:r>
              <a:rPr dirty="0" spc="-10"/>
              <a:t>Cycle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412355" cy="419989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Toddlers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Eat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most </a:t>
            </a:r>
            <a:r>
              <a:rPr dirty="0" sz="2800" spc="-10">
                <a:latin typeface="Verdana"/>
                <a:cs typeface="Verdana"/>
              </a:rPr>
              <a:t>foods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Adjust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to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3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meals/day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Feed</a:t>
            </a:r>
            <a:r>
              <a:rPr dirty="0" sz="2800" spc="-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selves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Deciduous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teeth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allow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range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foods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Preschooler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Adult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foods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May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require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snacks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Nutritional</a:t>
            </a:r>
            <a:r>
              <a:rPr dirty="0" spc="60"/>
              <a:t> </a:t>
            </a:r>
            <a:r>
              <a:rPr dirty="0" spc="-5"/>
              <a:t>Variations</a:t>
            </a:r>
            <a:r>
              <a:rPr dirty="0" spc="60"/>
              <a:t> </a:t>
            </a:r>
            <a:r>
              <a:rPr dirty="0" spc="-10"/>
              <a:t>Throughout </a:t>
            </a:r>
            <a:r>
              <a:rPr dirty="0" spc="-1390"/>
              <a:t> </a:t>
            </a:r>
            <a:r>
              <a:rPr dirty="0" spc="-10"/>
              <a:t>the</a:t>
            </a:r>
            <a:r>
              <a:rPr dirty="0" spc="5"/>
              <a:t> </a:t>
            </a:r>
            <a:r>
              <a:rPr dirty="0" spc="-5"/>
              <a:t>Life</a:t>
            </a:r>
            <a:r>
              <a:rPr dirty="0" spc="30"/>
              <a:t> </a:t>
            </a:r>
            <a:r>
              <a:rPr dirty="0" spc="-10"/>
              <a:t>Cycle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8047355" cy="305308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School-age</a:t>
            </a:r>
            <a:r>
              <a:rPr dirty="0" sz="3000" spc="-4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child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Balanced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about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2400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Kcal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Protein-rich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breakfast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to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sustain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school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work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Teach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child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about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healthful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eating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Poor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eating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habits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lead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to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obesity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254" y="365505"/>
            <a:ext cx="48088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Essential</a:t>
            </a:r>
            <a:r>
              <a:rPr dirty="0" spc="5"/>
              <a:t> </a:t>
            </a:r>
            <a:r>
              <a:rPr dirty="0" spc="-10"/>
              <a:t>Nutrients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6748145" cy="356552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Macronutrients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Water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Carbohydrates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Protein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Fats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Minerals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vitamins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required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hundreds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grams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Nutritional</a:t>
            </a:r>
            <a:r>
              <a:rPr dirty="0" spc="60"/>
              <a:t> </a:t>
            </a:r>
            <a:r>
              <a:rPr dirty="0" spc="-5"/>
              <a:t>Variations</a:t>
            </a:r>
            <a:r>
              <a:rPr dirty="0" spc="60"/>
              <a:t> </a:t>
            </a:r>
            <a:r>
              <a:rPr dirty="0" spc="-10"/>
              <a:t>Throughout </a:t>
            </a:r>
            <a:r>
              <a:rPr dirty="0" spc="-1390"/>
              <a:t> </a:t>
            </a:r>
            <a:r>
              <a:rPr dirty="0" spc="-10"/>
              <a:t>the</a:t>
            </a:r>
            <a:r>
              <a:rPr dirty="0" spc="5"/>
              <a:t> </a:t>
            </a:r>
            <a:r>
              <a:rPr dirty="0" spc="-5"/>
              <a:t>Life</a:t>
            </a:r>
            <a:r>
              <a:rPr dirty="0" spc="30"/>
              <a:t> </a:t>
            </a:r>
            <a:r>
              <a:rPr dirty="0" spc="-10"/>
              <a:t>Cycle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130415" cy="349186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Adolescent</a:t>
            </a:r>
            <a:endParaRPr sz="3000">
              <a:latin typeface="Verdana"/>
              <a:cs typeface="Verdana"/>
            </a:endParaRPr>
          </a:p>
          <a:p>
            <a:pPr lvl="1" marL="756285" marR="48069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Increased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need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for </a:t>
            </a:r>
            <a:r>
              <a:rPr dirty="0" sz="2800" spc="-10">
                <a:latin typeface="Verdana"/>
                <a:cs typeface="Verdana"/>
              </a:rPr>
              <a:t>nutrients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calories,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calcium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Teach </a:t>
            </a:r>
            <a:r>
              <a:rPr dirty="0" sz="2800" spc="-10">
                <a:latin typeface="Verdana"/>
                <a:cs typeface="Verdana"/>
              </a:rPr>
              <a:t>healthy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lifelong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eating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habits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Risk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for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eating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disorders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Anorexia</a:t>
            </a:r>
            <a:r>
              <a:rPr dirty="0" sz="2600" spc="-6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nervosa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Bulimia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Nutritional</a:t>
            </a:r>
            <a:r>
              <a:rPr dirty="0" spc="60"/>
              <a:t> </a:t>
            </a:r>
            <a:r>
              <a:rPr dirty="0" spc="-5"/>
              <a:t>Variations</a:t>
            </a:r>
            <a:r>
              <a:rPr dirty="0" spc="60"/>
              <a:t> </a:t>
            </a:r>
            <a:r>
              <a:rPr dirty="0" spc="-10"/>
              <a:t>Throughout </a:t>
            </a:r>
            <a:r>
              <a:rPr dirty="0" spc="-1390"/>
              <a:t> </a:t>
            </a:r>
            <a:r>
              <a:rPr dirty="0" spc="-10"/>
              <a:t>the</a:t>
            </a:r>
            <a:r>
              <a:rPr dirty="0" spc="5"/>
              <a:t> </a:t>
            </a:r>
            <a:r>
              <a:rPr dirty="0" spc="-5"/>
              <a:t>Life</a:t>
            </a:r>
            <a:r>
              <a:rPr dirty="0" spc="30"/>
              <a:t> </a:t>
            </a:r>
            <a:r>
              <a:rPr dirty="0" spc="-10"/>
              <a:t>Cycle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316470" cy="330962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Young</a:t>
            </a:r>
            <a:r>
              <a:rPr dirty="0" sz="3000" spc="-2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adult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Continue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to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eat a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healthy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 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special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attention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to </a:t>
            </a:r>
            <a:r>
              <a:rPr dirty="0" sz="2800" spc="-10">
                <a:latin typeface="Verdana"/>
                <a:cs typeface="Verdana"/>
              </a:rPr>
              <a:t>protein,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calcium,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limiting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cholesterol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caloric 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intake</a:t>
            </a:r>
            <a:endParaRPr sz="2800">
              <a:latin typeface="Verdana"/>
              <a:cs typeface="Verdana"/>
            </a:endParaRPr>
          </a:p>
          <a:p>
            <a:pPr lvl="1" marL="756285" marR="4889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Two</a:t>
            </a:r>
            <a:r>
              <a:rPr dirty="0" sz="2800" spc="-10">
                <a:latin typeface="Verdana"/>
                <a:cs typeface="Verdana"/>
              </a:rPr>
              <a:t> or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three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liters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fluid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should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be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included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 daily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Nutritional</a:t>
            </a:r>
            <a:r>
              <a:rPr dirty="0" spc="60"/>
              <a:t> </a:t>
            </a:r>
            <a:r>
              <a:rPr dirty="0" spc="-5"/>
              <a:t>Variations</a:t>
            </a:r>
            <a:r>
              <a:rPr dirty="0" spc="60"/>
              <a:t> </a:t>
            </a:r>
            <a:r>
              <a:rPr dirty="0" spc="-10"/>
              <a:t>Throughout </a:t>
            </a:r>
            <a:r>
              <a:rPr dirty="0" spc="-1390"/>
              <a:t> </a:t>
            </a:r>
            <a:r>
              <a:rPr dirty="0" spc="-10"/>
              <a:t>the</a:t>
            </a:r>
            <a:r>
              <a:rPr dirty="0" spc="5"/>
              <a:t> </a:t>
            </a:r>
            <a:r>
              <a:rPr dirty="0" spc="-5"/>
              <a:t>Life</a:t>
            </a:r>
            <a:r>
              <a:rPr dirty="0" spc="30"/>
              <a:t> </a:t>
            </a:r>
            <a:r>
              <a:rPr dirty="0" spc="-10"/>
              <a:t>Cycle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8052434" cy="330962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Middle-aged</a:t>
            </a:r>
            <a:r>
              <a:rPr dirty="0" sz="3000" spc="-6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adult</a:t>
            </a:r>
            <a:endParaRPr sz="3000">
              <a:latin typeface="Verdana"/>
              <a:cs typeface="Verdana"/>
            </a:endParaRPr>
          </a:p>
          <a:p>
            <a:pPr lvl="1" marL="756285" marR="2844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Postmenopausal</a:t>
            </a:r>
            <a:r>
              <a:rPr dirty="0" sz="2800" spc="6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women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need</a:t>
            </a:r>
            <a:r>
              <a:rPr dirty="0" sz="2800">
                <a:latin typeface="Verdana"/>
                <a:cs typeface="Verdana"/>
              </a:rPr>
              <a:t> to </a:t>
            </a:r>
            <a:r>
              <a:rPr dirty="0" sz="2800" spc="-15">
                <a:latin typeface="Verdana"/>
                <a:cs typeface="Verdana"/>
              </a:rPr>
              <a:t>ingest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sufficient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calcium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vitamin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D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to </a:t>
            </a:r>
            <a:r>
              <a:rPr dirty="0" sz="2800" spc="-5">
                <a:latin typeface="Verdana"/>
                <a:cs typeface="Verdana"/>
              </a:rPr>
              <a:t> reduce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osteoporosis.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Antioxidants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such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as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vitamin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A,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C, and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may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be </a:t>
            </a:r>
            <a:r>
              <a:rPr dirty="0" sz="2800" spc="-10">
                <a:latin typeface="Verdana"/>
                <a:cs typeface="Verdana"/>
              </a:rPr>
              <a:t>helpful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reducing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risk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heart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disease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women.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Nutritional</a:t>
            </a:r>
            <a:r>
              <a:rPr dirty="0" spc="60"/>
              <a:t> </a:t>
            </a:r>
            <a:r>
              <a:rPr dirty="0" spc="-5"/>
              <a:t>Variations</a:t>
            </a:r>
            <a:r>
              <a:rPr dirty="0" spc="60"/>
              <a:t> </a:t>
            </a:r>
            <a:r>
              <a:rPr dirty="0" spc="-10"/>
              <a:t>Throughout </a:t>
            </a:r>
            <a:r>
              <a:rPr dirty="0" spc="-1390"/>
              <a:t> </a:t>
            </a:r>
            <a:r>
              <a:rPr dirty="0" spc="-10"/>
              <a:t>the</a:t>
            </a:r>
            <a:r>
              <a:rPr dirty="0" spc="5"/>
              <a:t> </a:t>
            </a:r>
            <a:r>
              <a:rPr dirty="0" spc="-5"/>
              <a:t>Life</a:t>
            </a:r>
            <a:r>
              <a:rPr dirty="0" spc="30"/>
              <a:t> </a:t>
            </a:r>
            <a:r>
              <a:rPr dirty="0" spc="-10"/>
              <a:t>Cycle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8048625" cy="296799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Older</a:t>
            </a:r>
            <a:r>
              <a:rPr dirty="0" sz="3000" spc="-5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adults</a:t>
            </a:r>
            <a:endParaRPr sz="3000">
              <a:latin typeface="Verdana"/>
              <a:cs typeface="Verdana"/>
            </a:endParaRPr>
          </a:p>
          <a:p>
            <a:pPr lvl="1" marL="756285" marR="117030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What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is </a:t>
            </a:r>
            <a:r>
              <a:rPr dirty="0" sz="2800" spc="-5">
                <a:latin typeface="Verdana"/>
                <a:cs typeface="Verdana"/>
              </a:rPr>
              <a:t>needed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their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nutritional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intake?</a:t>
            </a:r>
            <a:endParaRPr sz="2800">
              <a:latin typeface="Verdana"/>
              <a:cs typeface="Verdana"/>
            </a:endParaRPr>
          </a:p>
          <a:p>
            <a:pPr lvl="1" marL="756285" marR="4006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How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many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calories?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Why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is it</a:t>
            </a:r>
            <a:r>
              <a:rPr dirty="0" sz="2800" spc="-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different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than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other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adults?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What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can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be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done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to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avoid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constipation?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1150" y="6095491"/>
            <a:ext cx="2404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Nutritional</a:t>
            </a:r>
            <a:r>
              <a:rPr dirty="0" spc="60"/>
              <a:t> </a:t>
            </a:r>
            <a:r>
              <a:rPr dirty="0" spc="-5"/>
              <a:t>Variations</a:t>
            </a:r>
            <a:r>
              <a:rPr dirty="0" spc="60"/>
              <a:t> </a:t>
            </a:r>
            <a:r>
              <a:rPr dirty="0" spc="-10"/>
              <a:t>Throughout </a:t>
            </a:r>
            <a:r>
              <a:rPr dirty="0" spc="-1390"/>
              <a:t> </a:t>
            </a:r>
            <a:r>
              <a:rPr dirty="0" spc="-10"/>
              <a:t>the</a:t>
            </a:r>
            <a:r>
              <a:rPr dirty="0" spc="5"/>
              <a:t> </a:t>
            </a:r>
            <a:r>
              <a:rPr dirty="0" spc="-5"/>
              <a:t>Life</a:t>
            </a:r>
            <a:r>
              <a:rPr dirty="0" spc="30"/>
              <a:t> </a:t>
            </a:r>
            <a:r>
              <a:rPr dirty="0" spc="-10"/>
              <a:t>Cycle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484745" cy="330962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Older</a:t>
            </a:r>
            <a:r>
              <a:rPr dirty="0" sz="3000" spc="-5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adults</a:t>
            </a:r>
            <a:endParaRPr sz="3000">
              <a:latin typeface="Verdana"/>
              <a:cs typeface="Verdana"/>
            </a:endParaRPr>
          </a:p>
          <a:p>
            <a:pPr lvl="1" marL="756285" marR="38036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What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are the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physical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changes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that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occur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aging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that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may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effect 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nutritional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intake?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What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are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the psychosocial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factors 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associated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aging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that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may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affect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nutritional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intake?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5098" y="365505"/>
            <a:ext cx="42589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Altered</a:t>
            </a:r>
            <a:r>
              <a:rPr dirty="0" spc="-10"/>
              <a:t> Nutrition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538720" cy="349250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Malnutrition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Lack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necessary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appropriate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substances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Overnutrition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Overweight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Obese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Undernutrition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5098" y="365505"/>
            <a:ext cx="42589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Altered</a:t>
            </a:r>
            <a:r>
              <a:rPr dirty="0" spc="-10"/>
              <a:t> Nutrition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6912609" cy="452247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Protein-calorie</a:t>
            </a:r>
            <a:r>
              <a:rPr dirty="0" sz="3000" spc="-8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malnutrition</a:t>
            </a:r>
            <a:r>
              <a:rPr dirty="0" sz="3000" spc="-5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(PCM)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Depressed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visceral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proteins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Visible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muscle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fat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wasting</a:t>
            </a:r>
            <a:endParaRPr sz="28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Protein</a:t>
            </a:r>
            <a:r>
              <a:rPr dirty="0" sz="3000" spc="-5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stores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Somatic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Skeletal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muscle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mass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Visceral</a:t>
            </a:r>
            <a:endParaRPr sz="2800">
              <a:latin typeface="Verdana"/>
              <a:cs typeface="Verdana"/>
            </a:endParaRPr>
          </a:p>
          <a:p>
            <a:pPr lvl="2" marL="1099185" marR="447675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Plasma,</a:t>
            </a:r>
            <a:r>
              <a:rPr dirty="0" sz="2600" spc="-5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hemoglobin,</a:t>
            </a:r>
            <a:r>
              <a:rPr dirty="0" sz="2600" spc="-4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hormones,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antibodies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22626" y="3285870"/>
            <a:ext cx="3702050" cy="361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527175" marR="5080" indent="-1515110">
              <a:lnSpc>
                <a:spcPct val="100000"/>
              </a:lnSpc>
              <a:spcBef>
                <a:spcPts val="105"/>
              </a:spcBef>
              <a:tabLst>
                <a:tab pos="897890" algn="l"/>
              </a:tabLst>
            </a:pPr>
            <a:r>
              <a:rPr dirty="0" sz="1100" b="1">
                <a:latin typeface="Verdana"/>
                <a:cs typeface="Verdana"/>
              </a:rPr>
              <a:t>Box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47–5	</a:t>
            </a:r>
            <a:r>
              <a:rPr dirty="0" sz="1100" spc="-5">
                <a:latin typeface="Verdana"/>
                <a:cs typeface="Verdana"/>
              </a:rPr>
              <a:t>Summary </a:t>
            </a:r>
            <a:r>
              <a:rPr dirty="0" sz="1100">
                <a:latin typeface="Verdana"/>
                <a:cs typeface="Verdana"/>
              </a:rPr>
              <a:t>of </a:t>
            </a:r>
            <a:r>
              <a:rPr dirty="0" sz="1100" spc="-5">
                <a:latin typeface="Verdana"/>
                <a:cs typeface="Verdana"/>
              </a:rPr>
              <a:t>Risk </a:t>
            </a:r>
            <a:r>
              <a:rPr dirty="0" sz="1100">
                <a:latin typeface="Verdana"/>
                <a:cs typeface="Verdana"/>
              </a:rPr>
              <a:t>Factors for </a:t>
            </a:r>
            <a:r>
              <a:rPr dirty="0" sz="1100" spc="-5">
                <a:latin typeface="Verdana"/>
                <a:cs typeface="Verdana"/>
              </a:rPr>
              <a:t>Nutritional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Problems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411224"/>
            <a:ext cx="8686800" cy="35783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26109"/>
            <a:ext cx="327025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02360" algn="l"/>
              </a:tabLst>
            </a:pPr>
            <a:r>
              <a:rPr dirty="0" sz="1100" spc="-5" b="1">
                <a:latin typeface="Verdana"/>
                <a:cs typeface="Verdana"/>
              </a:rPr>
              <a:t>Figure 47–5	</a:t>
            </a:r>
            <a:r>
              <a:rPr dirty="0" sz="1100" spc="-5">
                <a:latin typeface="Verdana"/>
                <a:cs typeface="Verdana"/>
              </a:rPr>
              <a:t>Measuring the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triceps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skinfold.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1066800"/>
            <a:ext cx="5806440" cy="5029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1116" y="2229611"/>
            <a:ext cx="5001767" cy="33329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07794" y="5982411"/>
            <a:ext cx="57029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Figure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47–6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• </a:t>
            </a:r>
            <a:r>
              <a:rPr dirty="0" sz="1800" spc="-5" b="1">
                <a:latin typeface="Arial"/>
                <a:cs typeface="Arial"/>
              </a:rPr>
              <a:t>Measuring </a:t>
            </a:r>
            <a:r>
              <a:rPr dirty="0" sz="1800" b="1">
                <a:latin typeface="Arial"/>
                <a:cs typeface="Arial"/>
              </a:rPr>
              <a:t>the</a:t>
            </a:r>
            <a:r>
              <a:rPr dirty="0" sz="1800" spc="-5" b="1">
                <a:latin typeface="Arial"/>
                <a:cs typeface="Arial"/>
              </a:rPr>
              <a:t> mid-arm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circumference.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3092" y="574548"/>
            <a:ext cx="6986376" cy="14081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254" y="365505"/>
            <a:ext cx="48088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Essential</a:t>
            </a:r>
            <a:r>
              <a:rPr dirty="0" spc="5"/>
              <a:t> </a:t>
            </a:r>
            <a:r>
              <a:rPr dirty="0" spc="-10"/>
              <a:t>Nutrients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515225" cy="211455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Micronutrients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Vitamins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Minerals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Required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milligrams</a:t>
            </a:r>
            <a:r>
              <a:rPr dirty="0" sz="2800" spc="6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micrograms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0576"/>
            <a:ext cx="7921625" cy="8648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03630" algn="l"/>
              </a:tabLst>
            </a:pPr>
            <a:r>
              <a:rPr dirty="0" sz="1100" spc="-5" b="1">
                <a:latin typeface="Verdana"/>
                <a:cs typeface="Verdana"/>
              </a:rPr>
              <a:t>Figure 47–7	</a:t>
            </a:r>
            <a:r>
              <a:rPr dirty="0" sz="1100" spc="-5">
                <a:latin typeface="Verdana"/>
                <a:cs typeface="Verdana"/>
              </a:rPr>
              <a:t>Examples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of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nutritional</a:t>
            </a:r>
            <a:r>
              <a:rPr dirty="0" sz="1100" spc="5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deficiencies: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A,</a:t>
            </a:r>
            <a:r>
              <a:rPr dirty="0" sz="1100" spc="-10">
                <a:latin typeface="Verdana"/>
                <a:cs typeface="Verdana"/>
              </a:rPr>
              <a:t> dull,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sparse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hair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inflammation</a:t>
            </a:r>
            <a:r>
              <a:rPr dirty="0" sz="1100" spc="6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of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the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corners of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the 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mouth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from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protein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deficiency;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B, </a:t>
            </a:r>
            <a:r>
              <a:rPr dirty="0" sz="1100" spc="-5">
                <a:latin typeface="Verdana"/>
                <a:cs typeface="Verdana"/>
              </a:rPr>
              <a:t>rickets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from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vitamin</a:t>
            </a:r>
            <a:r>
              <a:rPr dirty="0" sz="1100" spc="5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D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or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calcium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deficiency;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C, pallagra,</a:t>
            </a:r>
            <a:r>
              <a:rPr dirty="0" sz="1100" spc="6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caused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by</a:t>
            </a:r>
            <a:r>
              <a:rPr dirty="0" sz="1100">
                <a:latin typeface="Verdana"/>
                <a:cs typeface="Verdana"/>
              </a:rPr>
              <a:t> a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chronic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lack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of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niacin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(vitamin</a:t>
            </a:r>
            <a:r>
              <a:rPr dirty="0" sz="1100" spc="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B).</a:t>
            </a:r>
            <a:endParaRPr sz="1100">
              <a:latin typeface="Verdana"/>
              <a:cs typeface="Verdana"/>
            </a:endParaRPr>
          </a:p>
          <a:p>
            <a:pPr marL="12700" marR="457200">
              <a:lnSpc>
                <a:spcPct val="100000"/>
              </a:lnSpc>
              <a:spcBef>
                <a:spcPts val="5"/>
              </a:spcBef>
            </a:pPr>
            <a:r>
              <a:rPr dirty="0" sz="1100" i="1">
                <a:latin typeface="Verdana"/>
                <a:cs typeface="Verdana"/>
              </a:rPr>
              <a:t>A</a:t>
            </a:r>
            <a:r>
              <a:rPr dirty="0" sz="1100" spc="5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from</a:t>
            </a:r>
            <a:r>
              <a:rPr dirty="0" sz="1100" spc="10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Centers</a:t>
            </a:r>
            <a:r>
              <a:rPr dirty="0" sz="1100" spc="-10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for</a:t>
            </a:r>
            <a:r>
              <a:rPr dirty="0" sz="1100" spc="15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Disease</a:t>
            </a:r>
            <a:r>
              <a:rPr dirty="0" sz="1100" spc="-25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Control</a:t>
            </a:r>
            <a:r>
              <a:rPr dirty="0" sz="1100" spc="5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and</a:t>
            </a:r>
            <a:r>
              <a:rPr dirty="0" sz="1100" spc="10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Prevention;</a:t>
            </a:r>
            <a:r>
              <a:rPr dirty="0" sz="1100" spc="-10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B</a:t>
            </a:r>
            <a:r>
              <a:rPr dirty="0" sz="1100" spc="5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from</a:t>
            </a:r>
            <a:r>
              <a:rPr dirty="0" sz="1100" spc="5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Custom</a:t>
            </a:r>
            <a:r>
              <a:rPr dirty="0" sz="1100" spc="-5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Medical</a:t>
            </a:r>
            <a:r>
              <a:rPr dirty="0" sz="1100" spc="-15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Stock </a:t>
            </a:r>
            <a:r>
              <a:rPr dirty="0" sz="1100" spc="-5" i="1">
                <a:latin typeface="Verdana"/>
                <a:cs typeface="Verdana"/>
              </a:rPr>
              <a:t>Photo; </a:t>
            </a:r>
            <a:r>
              <a:rPr dirty="0" sz="1100" i="1">
                <a:latin typeface="Verdana"/>
                <a:cs typeface="Verdana"/>
              </a:rPr>
              <a:t>C</a:t>
            </a:r>
            <a:r>
              <a:rPr dirty="0" sz="1100" spc="-5" i="1">
                <a:latin typeface="Verdana"/>
                <a:cs typeface="Verdana"/>
              </a:rPr>
              <a:t> from</a:t>
            </a:r>
            <a:r>
              <a:rPr dirty="0" sz="1100" spc="10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Biophoto </a:t>
            </a:r>
            <a:r>
              <a:rPr dirty="0" sz="1100" spc="-370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Associates/Science</a:t>
            </a:r>
            <a:r>
              <a:rPr dirty="0" sz="1100" spc="-45" i="1">
                <a:latin typeface="Verdana"/>
                <a:cs typeface="Verdana"/>
              </a:rPr>
              <a:t> </a:t>
            </a:r>
            <a:r>
              <a:rPr dirty="0" sz="1100" i="1">
                <a:latin typeface="Verdana"/>
                <a:cs typeface="Verdana"/>
              </a:rPr>
              <a:t>Source.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444" y="4674489"/>
            <a:ext cx="1955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6575" y="3074035"/>
            <a:ext cx="19558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Arial"/>
                <a:cs typeface="Arial"/>
              </a:rPr>
              <a:t>B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6575" y="5360619"/>
            <a:ext cx="2095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C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1295400"/>
            <a:ext cx="2526792" cy="37886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1295400"/>
            <a:ext cx="3200400" cy="21595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8200" y="3657600"/>
            <a:ext cx="3200400" cy="210312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9873" y="365505"/>
            <a:ext cx="250825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Ass</a:t>
            </a:r>
            <a:r>
              <a:rPr dirty="0" spc="-20"/>
              <a:t>e</a:t>
            </a:r>
            <a:r>
              <a:rPr dirty="0" spc="-5"/>
              <a:t>ssing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466330" cy="337629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Clinical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data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(physical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examination)</a:t>
            </a:r>
            <a:endParaRPr sz="3000">
              <a:latin typeface="Verdana"/>
              <a:cs typeface="Verdana"/>
            </a:endParaRPr>
          </a:p>
          <a:p>
            <a:pPr lvl="1" marL="756285" marR="26670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Focus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skin,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hair,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nails,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eyes,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mucosa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Calculating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percentage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</a:t>
            </a:r>
            <a:r>
              <a:rPr dirty="0" sz="2800" spc="-10">
                <a:latin typeface="Verdana"/>
                <a:cs typeface="Verdana"/>
              </a:rPr>
              <a:t>weight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loss</a:t>
            </a:r>
            <a:endParaRPr sz="2800">
              <a:latin typeface="Verdana"/>
              <a:cs typeface="Verdana"/>
            </a:endParaRPr>
          </a:p>
          <a:p>
            <a:pPr lvl="2" marL="1099185" marR="5080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Compare </a:t>
            </a:r>
            <a:r>
              <a:rPr dirty="0" sz="2600" spc="-5">
                <a:latin typeface="Verdana"/>
                <a:cs typeface="Verdana"/>
              </a:rPr>
              <a:t>height, </a:t>
            </a:r>
            <a:r>
              <a:rPr dirty="0" sz="2600">
                <a:latin typeface="Verdana"/>
                <a:cs typeface="Verdana"/>
              </a:rPr>
              <a:t>current </a:t>
            </a:r>
            <a:r>
              <a:rPr dirty="0" sz="2600" spc="-5">
                <a:latin typeface="Verdana"/>
                <a:cs typeface="Verdana"/>
              </a:rPr>
              <a:t>body weight,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and </a:t>
            </a:r>
            <a:r>
              <a:rPr dirty="0" sz="2600">
                <a:latin typeface="Verdana"/>
                <a:cs typeface="Verdana"/>
              </a:rPr>
              <a:t>usual </a:t>
            </a:r>
            <a:r>
              <a:rPr dirty="0" sz="2600" spc="-5">
                <a:latin typeface="Verdana"/>
                <a:cs typeface="Verdana"/>
              </a:rPr>
              <a:t>body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weight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IBW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based </a:t>
            </a:r>
            <a:r>
              <a:rPr dirty="0" sz="2600">
                <a:latin typeface="Verdana"/>
                <a:cs typeface="Verdana"/>
              </a:rPr>
              <a:t>on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healthy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people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9573" y="3202051"/>
            <a:ext cx="3787140" cy="5289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  <a:tabLst>
                <a:tab pos="898525" algn="l"/>
              </a:tabLst>
            </a:pPr>
            <a:r>
              <a:rPr dirty="0" sz="1100" b="1">
                <a:latin typeface="Verdana"/>
                <a:cs typeface="Verdana"/>
              </a:rPr>
              <a:t>Box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47–7	</a:t>
            </a:r>
            <a:r>
              <a:rPr dirty="0" sz="1100" spc="-5">
                <a:latin typeface="Verdana"/>
                <a:cs typeface="Verdana"/>
              </a:rPr>
              <a:t>Calculating</a:t>
            </a:r>
            <a:r>
              <a:rPr dirty="0" sz="1100" spc="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r>
              <a:rPr dirty="0" sz="1100" spc="-5">
                <a:latin typeface="Verdana"/>
                <a:cs typeface="Verdana"/>
              </a:rPr>
              <a:t> Interpreting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the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Percent 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of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Deviation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from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Usual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Body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Weight</a:t>
            </a:r>
            <a:r>
              <a:rPr dirty="0" sz="1100">
                <a:latin typeface="Verdana"/>
                <a:cs typeface="Verdana"/>
              </a:rPr>
              <a:t> and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the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Percent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of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Weight</a:t>
            </a:r>
            <a:r>
              <a:rPr dirty="0" sz="1100">
                <a:latin typeface="Verdana"/>
                <a:cs typeface="Verdana"/>
              </a:rPr>
              <a:t> Loss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063495"/>
            <a:ext cx="8686800" cy="227380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9873" y="365505"/>
            <a:ext cx="250825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Ass</a:t>
            </a:r>
            <a:r>
              <a:rPr dirty="0" spc="-20"/>
              <a:t>e</a:t>
            </a:r>
            <a:r>
              <a:rPr dirty="0" spc="-5"/>
              <a:t>ssing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540625" cy="395541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Dietary</a:t>
            </a:r>
            <a:r>
              <a:rPr dirty="0" sz="3000" spc="-6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data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Eating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patterns,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habits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Food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preferences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Frequency,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type,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quantity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consumed</a:t>
            </a:r>
            <a:endParaRPr sz="2800">
              <a:latin typeface="Verdana"/>
              <a:cs typeface="Verdana"/>
            </a:endParaRPr>
          </a:p>
          <a:p>
            <a:pPr lvl="1" marL="756285" marR="693420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Social,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economic,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ethnic,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religious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factors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Living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and </a:t>
            </a:r>
            <a:r>
              <a:rPr dirty="0" sz="2600">
                <a:latin typeface="Verdana"/>
                <a:cs typeface="Verdana"/>
              </a:rPr>
              <a:t>eating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companions,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etc.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1150" y="6095491"/>
            <a:ext cx="2404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0710" y="365505"/>
            <a:ext cx="28498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Diagnosing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0121"/>
            <a:ext cx="7837170" cy="3501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i="1">
                <a:latin typeface="Verdana"/>
                <a:cs typeface="Verdana"/>
              </a:rPr>
              <a:t>Imbalanced Nutrition: More </a:t>
            </a:r>
            <a:r>
              <a:rPr dirty="0" sz="3000" spc="-5" i="1">
                <a:latin typeface="Verdana"/>
                <a:cs typeface="Verdana"/>
              </a:rPr>
              <a:t>Than </a:t>
            </a:r>
            <a:r>
              <a:rPr dirty="0" sz="3000" i="1">
                <a:latin typeface="Verdana"/>
                <a:cs typeface="Verdana"/>
              </a:rPr>
              <a:t>Body </a:t>
            </a:r>
            <a:r>
              <a:rPr dirty="0" sz="3000" spc="-1040" i="1">
                <a:latin typeface="Verdana"/>
                <a:cs typeface="Verdana"/>
              </a:rPr>
              <a:t> </a:t>
            </a:r>
            <a:r>
              <a:rPr dirty="0" sz="3000" i="1">
                <a:latin typeface="Verdana"/>
                <a:cs typeface="Verdana"/>
              </a:rPr>
              <a:t>Requirements</a:t>
            </a:r>
            <a:endParaRPr sz="3000">
              <a:latin typeface="Verdana"/>
              <a:cs typeface="Verdana"/>
            </a:endParaRPr>
          </a:p>
          <a:p>
            <a:pPr marL="355600" marR="109220" indent="-342900">
              <a:lnSpc>
                <a:spcPct val="100000"/>
              </a:lnSpc>
              <a:spcBef>
                <a:spcPts val="72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  <a:tab pos="6763384" algn="l"/>
              </a:tabLst>
            </a:pPr>
            <a:r>
              <a:rPr dirty="0" sz="3000" i="1">
                <a:latin typeface="Verdana"/>
                <a:cs typeface="Verdana"/>
              </a:rPr>
              <a:t>Imba</a:t>
            </a:r>
            <a:r>
              <a:rPr dirty="0" sz="3000" spc="5" i="1">
                <a:latin typeface="Verdana"/>
                <a:cs typeface="Verdana"/>
              </a:rPr>
              <a:t>l</a:t>
            </a:r>
            <a:r>
              <a:rPr dirty="0" sz="3000" i="1">
                <a:latin typeface="Verdana"/>
                <a:cs typeface="Verdana"/>
              </a:rPr>
              <a:t>anced</a:t>
            </a:r>
            <a:r>
              <a:rPr dirty="0" sz="3000" spc="20" i="1">
                <a:latin typeface="Verdana"/>
                <a:cs typeface="Verdana"/>
              </a:rPr>
              <a:t> </a:t>
            </a:r>
            <a:r>
              <a:rPr dirty="0" sz="3000" spc="-5" i="1">
                <a:latin typeface="Verdana"/>
                <a:cs typeface="Verdana"/>
              </a:rPr>
              <a:t>Nu</a:t>
            </a:r>
            <a:r>
              <a:rPr dirty="0" sz="3000" spc="5" i="1">
                <a:latin typeface="Verdana"/>
                <a:cs typeface="Verdana"/>
              </a:rPr>
              <a:t>t</a:t>
            </a:r>
            <a:r>
              <a:rPr dirty="0" sz="3000" i="1">
                <a:latin typeface="Verdana"/>
                <a:cs typeface="Verdana"/>
              </a:rPr>
              <a:t>r</a:t>
            </a:r>
            <a:r>
              <a:rPr dirty="0" sz="3000" spc="10" i="1">
                <a:latin typeface="Verdana"/>
                <a:cs typeface="Verdana"/>
              </a:rPr>
              <a:t>i</a:t>
            </a:r>
            <a:r>
              <a:rPr dirty="0" sz="3000" spc="-5" i="1">
                <a:latin typeface="Verdana"/>
                <a:cs typeface="Verdana"/>
              </a:rPr>
              <a:t>t</a:t>
            </a:r>
            <a:r>
              <a:rPr dirty="0" sz="3000" spc="10" i="1">
                <a:latin typeface="Verdana"/>
                <a:cs typeface="Verdana"/>
              </a:rPr>
              <a:t>i</a:t>
            </a:r>
            <a:r>
              <a:rPr dirty="0" sz="3000" i="1">
                <a:latin typeface="Verdana"/>
                <a:cs typeface="Verdana"/>
              </a:rPr>
              <a:t>on: Less</a:t>
            </a:r>
            <a:r>
              <a:rPr dirty="0" sz="3000" spc="15" i="1">
                <a:latin typeface="Verdana"/>
                <a:cs typeface="Verdana"/>
              </a:rPr>
              <a:t> </a:t>
            </a:r>
            <a:r>
              <a:rPr dirty="0" sz="3000" spc="-5" i="1">
                <a:latin typeface="Verdana"/>
                <a:cs typeface="Verdana"/>
              </a:rPr>
              <a:t>Tha</a:t>
            </a:r>
            <a:r>
              <a:rPr dirty="0" sz="3000" i="1">
                <a:latin typeface="Verdana"/>
                <a:cs typeface="Verdana"/>
              </a:rPr>
              <a:t>n	Bo</a:t>
            </a:r>
            <a:r>
              <a:rPr dirty="0" sz="3000" spc="5" i="1">
                <a:latin typeface="Verdana"/>
                <a:cs typeface="Verdana"/>
              </a:rPr>
              <a:t>d</a:t>
            </a:r>
            <a:r>
              <a:rPr dirty="0" sz="3000" i="1">
                <a:latin typeface="Verdana"/>
                <a:cs typeface="Verdana"/>
              </a:rPr>
              <a:t>y </a:t>
            </a:r>
            <a:r>
              <a:rPr dirty="0" sz="3000" i="1">
                <a:latin typeface="Verdana"/>
                <a:cs typeface="Verdana"/>
              </a:rPr>
              <a:t> </a:t>
            </a:r>
            <a:r>
              <a:rPr dirty="0" sz="3000" i="1">
                <a:latin typeface="Verdana"/>
                <a:cs typeface="Verdana"/>
              </a:rPr>
              <a:t>Requirements</a:t>
            </a:r>
            <a:endParaRPr sz="30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 i="1">
                <a:latin typeface="Verdana"/>
                <a:cs typeface="Verdana"/>
              </a:rPr>
              <a:t>Readiness</a:t>
            </a:r>
            <a:r>
              <a:rPr dirty="0" sz="3000" spc="-20" i="1">
                <a:latin typeface="Verdana"/>
                <a:cs typeface="Verdana"/>
              </a:rPr>
              <a:t> </a:t>
            </a:r>
            <a:r>
              <a:rPr dirty="0" sz="3000" i="1">
                <a:latin typeface="Verdana"/>
                <a:cs typeface="Verdana"/>
              </a:rPr>
              <a:t>for</a:t>
            </a:r>
            <a:r>
              <a:rPr dirty="0" sz="3000" spc="-25" i="1">
                <a:latin typeface="Verdana"/>
                <a:cs typeface="Verdana"/>
              </a:rPr>
              <a:t> </a:t>
            </a:r>
            <a:r>
              <a:rPr dirty="0" sz="3000" spc="-5" i="1">
                <a:latin typeface="Verdana"/>
                <a:cs typeface="Verdana"/>
              </a:rPr>
              <a:t>Enhanced</a:t>
            </a:r>
            <a:r>
              <a:rPr dirty="0" sz="3000" spc="10" i="1">
                <a:latin typeface="Verdana"/>
                <a:cs typeface="Verdana"/>
              </a:rPr>
              <a:t> </a:t>
            </a:r>
            <a:r>
              <a:rPr dirty="0" sz="3000" i="1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marL="355600" marR="584200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i="1">
                <a:latin typeface="Verdana"/>
                <a:cs typeface="Verdana"/>
              </a:rPr>
              <a:t>Risk for Imbalanced Nutrition: More </a:t>
            </a:r>
            <a:r>
              <a:rPr dirty="0" sz="3000" spc="-1040" i="1">
                <a:latin typeface="Verdana"/>
                <a:cs typeface="Verdana"/>
              </a:rPr>
              <a:t> </a:t>
            </a:r>
            <a:r>
              <a:rPr dirty="0" sz="3000" spc="-5" i="1">
                <a:latin typeface="Verdana"/>
                <a:cs typeface="Verdana"/>
              </a:rPr>
              <a:t>Than Body</a:t>
            </a:r>
            <a:r>
              <a:rPr dirty="0" sz="3000" spc="15" i="1">
                <a:latin typeface="Verdana"/>
                <a:cs typeface="Verdana"/>
              </a:rPr>
              <a:t> </a:t>
            </a:r>
            <a:r>
              <a:rPr dirty="0" sz="3000" i="1">
                <a:latin typeface="Verdana"/>
                <a:cs typeface="Verdana"/>
              </a:rPr>
              <a:t>Requirements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0710" y="365505"/>
            <a:ext cx="28498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Diagnosing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6655434" cy="262636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Diagnostic</a:t>
            </a:r>
            <a:r>
              <a:rPr dirty="0" sz="3000" spc="-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label used</a:t>
            </a:r>
            <a:r>
              <a:rPr dirty="0" sz="3000" spc="-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as etiology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 i="1">
                <a:latin typeface="Verdana"/>
                <a:cs typeface="Verdana"/>
              </a:rPr>
              <a:t>Activity</a:t>
            </a:r>
            <a:r>
              <a:rPr dirty="0" sz="2800" spc="-20" i="1">
                <a:latin typeface="Verdana"/>
                <a:cs typeface="Verdana"/>
              </a:rPr>
              <a:t> </a:t>
            </a:r>
            <a:r>
              <a:rPr dirty="0" sz="2800" spc="-10" i="1">
                <a:latin typeface="Verdana"/>
                <a:cs typeface="Verdana"/>
              </a:rPr>
              <a:t>Intolerance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 i="1">
                <a:latin typeface="Verdana"/>
                <a:cs typeface="Verdana"/>
              </a:rPr>
              <a:t>Constipation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 i="1">
                <a:latin typeface="Verdana"/>
                <a:cs typeface="Verdana"/>
              </a:rPr>
              <a:t>Low</a:t>
            </a:r>
            <a:r>
              <a:rPr dirty="0" sz="2800" spc="-40" i="1">
                <a:latin typeface="Verdana"/>
                <a:cs typeface="Verdana"/>
              </a:rPr>
              <a:t> </a:t>
            </a:r>
            <a:r>
              <a:rPr dirty="0" sz="2800" spc="-5" i="1">
                <a:latin typeface="Verdana"/>
                <a:cs typeface="Verdana"/>
              </a:rPr>
              <a:t>Self-Esteem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 i="1">
                <a:latin typeface="Verdana"/>
                <a:cs typeface="Verdana"/>
              </a:rPr>
              <a:t>Risk </a:t>
            </a:r>
            <a:r>
              <a:rPr dirty="0" sz="2800" spc="-5" i="1">
                <a:latin typeface="Verdana"/>
                <a:cs typeface="Verdana"/>
              </a:rPr>
              <a:t>for</a:t>
            </a:r>
            <a:r>
              <a:rPr dirty="0" sz="2800" i="1">
                <a:latin typeface="Verdana"/>
                <a:cs typeface="Verdana"/>
              </a:rPr>
              <a:t> </a:t>
            </a:r>
            <a:r>
              <a:rPr dirty="0" sz="2800" spc="-10" i="1">
                <a:latin typeface="Verdana"/>
                <a:cs typeface="Verdana"/>
              </a:rPr>
              <a:t>Infection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5321" y="365505"/>
            <a:ext cx="21977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Planning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0121"/>
            <a:ext cx="7681595" cy="3501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Maintain or restore optimal nutritional </a:t>
            </a:r>
            <a:r>
              <a:rPr dirty="0" sz="3000" spc="-104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status</a:t>
            </a:r>
            <a:endParaRPr sz="30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2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Promote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healthy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nutritional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practices</a:t>
            </a:r>
            <a:endParaRPr sz="3000">
              <a:latin typeface="Verdana"/>
              <a:cs typeface="Verdana"/>
            </a:endParaRPr>
          </a:p>
          <a:p>
            <a:pPr marL="355600" marR="24765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Prevent complications associated with </a:t>
            </a:r>
            <a:r>
              <a:rPr dirty="0" sz="3000" spc="-104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malnutrition</a:t>
            </a:r>
            <a:endParaRPr sz="3000">
              <a:latin typeface="Verdana"/>
              <a:cs typeface="Verdana"/>
            </a:endParaRPr>
          </a:p>
          <a:p>
            <a:pPr marL="355600" marR="470534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Decrease </a:t>
            </a:r>
            <a:r>
              <a:rPr dirty="0" sz="3000" spc="-5">
                <a:latin typeface="Verdana"/>
                <a:cs typeface="Verdana"/>
              </a:rPr>
              <a:t>weight </a:t>
            </a:r>
            <a:r>
              <a:rPr dirty="0" sz="3000">
                <a:latin typeface="Verdana"/>
                <a:cs typeface="Verdana"/>
              </a:rPr>
              <a:t>or regain specified </a:t>
            </a:r>
            <a:r>
              <a:rPr dirty="0" sz="3000" spc="-1040">
                <a:latin typeface="Verdana"/>
                <a:cs typeface="Verdana"/>
              </a:rPr>
              <a:t> </a:t>
            </a:r>
            <a:r>
              <a:rPr dirty="0" sz="3000" spc="-5">
                <a:latin typeface="Verdana"/>
                <a:cs typeface="Verdana"/>
              </a:rPr>
              <a:t>weight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5321" y="365505"/>
            <a:ext cx="21977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Planning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807959" cy="339471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Planning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for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home</a:t>
            </a:r>
            <a:r>
              <a:rPr dirty="0" sz="3000" spc="-2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care</a:t>
            </a:r>
            <a:endParaRPr sz="3000">
              <a:latin typeface="Verdana"/>
              <a:cs typeface="Verdana"/>
            </a:endParaRPr>
          </a:p>
          <a:p>
            <a:pPr lvl="1" marL="756285" marR="74295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Provide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aid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 </a:t>
            </a:r>
            <a:r>
              <a:rPr dirty="0" sz="2800" spc="-5">
                <a:latin typeface="Verdana"/>
                <a:cs typeface="Verdana"/>
              </a:rPr>
              <a:t>eating,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purchasing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food,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preparing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meals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Instruct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about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therapy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Assess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client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family's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abilities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for 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self-care,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financial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resources,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need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referrals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8529320" cy="482790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Hospitalized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 spc="-5">
                <a:latin typeface="Verdana"/>
                <a:cs typeface="Verdana"/>
              </a:rPr>
              <a:t>client</a:t>
            </a:r>
            <a:endParaRPr sz="3000">
              <a:latin typeface="Verdana"/>
              <a:cs typeface="Verdana"/>
            </a:endParaRPr>
          </a:p>
          <a:p>
            <a:pPr lvl="1" marL="756285" marR="81216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Provided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5">
                <a:latin typeface="Verdana"/>
                <a:cs typeface="Verdana"/>
              </a:rPr>
              <a:t> collaboration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 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primary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care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provider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dietitian</a:t>
            </a:r>
            <a:endParaRPr sz="2800">
              <a:latin typeface="Verdana"/>
              <a:cs typeface="Verdana"/>
            </a:endParaRPr>
          </a:p>
          <a:p>
            <a:pPr lvl="1" marL="756285" marR="144970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Reinforce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information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presented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by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dietitian</a:t>
            </a:r>
            <a:endParaRPr sz="2800">
              <a:latin typeface="Verdana"/>
              <a:cs typeface="Verdana"/>
            </a:endParaRPr>
          </a:p>
          <a:p>
            <a:pPr lvl="1" marL="756285" marR="76200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Create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atmosphere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that</a:t>
            </a:r>
            <a:r>
              <a:rPr dirty="0" sz="2800" spc="-5">
                <a:latin typeface="Verdana"/>
                <a:cs typeface="Verdana"/>
              </a:rPr>
              <a:t> encourages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eating</a:t>
            </a:r>
            <a:endParaRPr sz="2800">
              <a:latin typeface="Verdana"/>
              <a:cs typeface="Verdana"/>
            </a:endParaRPr>
          </a:p>
          <a:p>
            <a:pPr lvl="1" marL="756285" marR="1882139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Provide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assist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with eating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as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needed</a:t>
            </a:r>
            <a:endParaRPr sz="2800">
              <a:latin typeface="Verdana"/>
              <a:cs typeface="Verdana"/>
            </a:endParaRPr>
          </a:p>
          <a:p>
            <a:pPr algn="r" marR="5080">
              <a:lnSpc>
                <a:spcPct val="100000"/>
              </a:lnSpc>
              <a:spcBef>
                <a:spcPts val="1970"/>
              </a:spcBef>
            </a:pPr>
            <a:r>
              <a:rPr dirty="0" sz="1600" spc="-5" i="1">
                <a:latin typeface="Verdana"/>
                <a:cs typeface="Verdana"/>
              </a:rPr>
              <a:t>continued</a:t>
            </a:r>
            <a:r>
              <a:rPr dirty="0" sz="1600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on</a:t>
            </a:r>
            <a:r>
              <a:rPr dirty="0" sz="1600" spc="-10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789545" cy="339471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Hospitalized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 spc="-5">
                <a:latin typeface="Verdana"/>
                <a:cs typeface="Verdana"/>
              </a:rPr>
              <a:t>client</a:t>
            </a:r>
            <a:endParaRPr sz="3000">
              <a:latin typeface="Verdana"/>
              <a:cs typeface="Verdana"/>
            </a:endParaRPr>
          </a:p>
          <a:p>
            <a:pPr lvl="1" marL="756285" marR="34226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Monitor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 client's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appetite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intake</a:t>
            </a:r>
            <a:endParaRPr sz="2800">
              <a:latin typeface="Verdana"/>
              <a:cs typeface="Verdana"/>
            </a:endParaRPr>
          </a:p>
          <a:p>
            <a:pPr lvl="1" marL="756285" marR="97980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Administer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Verdana"/>
                <a:cs typeface="Verdana"/>
              </a:rPr>
              <a:t>enteral and</a:t>
            </a:r>
            <a:r>
              <a:rPr dirty="0" sz="280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Verdana"/>
                <a:cs typeface="Verdana"/>
              </a:rPr>
              <a:t>parenteral </a:t>
            </a:r>
            <a:r>
              <a:rPr dirty="0" sz="2800" spc="-969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Verdana"/>
                <a:cs typeface="Verdana"/>
              </a:rPr>
              <a:t>feedings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Consult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primary</a:t>
            </a:r>
            <a:r>
              <a:rPr dirty="0" sz="2800" spc="6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care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provider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dietitian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about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nutritional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problems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8082" y="365505"/>
            <a:ext cx="37484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Carbohydrates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30334"/>
            <a:ext cx="7773034" cy="4857750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3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Carbon (C), </a:t>
            </a:r>
            <a:r>
              <a:rPr dirty="0" sz="3000">
                <a:latin typeface="Verdana"/>
                <a:cs typeface="Verdana"/>
              </a:rPr>
              <a:t>hydrogen</a:t>
            </a:r>
            <a:r>
              <a:rPr dirty="0" sz="3000" spc="-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(H),</a:t>
            </a:r>
            <a:r>
              <a:rPr dirty="0" sz="3000" spc="-3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oxygen</a:t>
            </a:r>
            <a:r>
              <a:rPr dirty="0" sz="3000" spc="-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(O)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Sugars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Monosaccharides</a:t>
            </a:r>
            <a:endParaRPr sz="26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85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5">
                <a:latin typeface="Verdana"/>
                <a:cs typeface="Verdana"/>
              </a:rPr>
              <a:t>Glucose: </a:t>
            </a:r>
            <a:r>
              <a:rPr dirty="0" sz="2400">
                <a:latin typeface="Verdana"/>
                <a:cs typeface="Verdana"/>
              </a:rPr>
              <a:t>Most</a:t>
            </a:r>
            <a:r>
              <a:rPr dirty="0" sz="2400" spc="-10">
                <a:latin typeface="Verdana"/>
                <a:cs typeface="Verdana"/>
              </a:rPr>
              <a:t> </a:t>
            </a:r>
            <a:r>
              <a:rPr dirty="0" sz="2400">
                <a:latin typeface="Verdana"/>
                <a:cs typeface="Verdana"/>
              </a:rPr>
              <a:t>abundant</a:t>
            </a:r>
            <a:endParaRPr sz="24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75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5">
                <a:latin typeface="Verdana"/>
                <a:cs typeface="Verdana"/>
              </a:rPr>
              <a:t>Fructose</a:t>
            </a:r>
            <a:endParaRPr sz="24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80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5">
                <a:latin typeface="Verdana"/>
                <a:cs typeface="Verdana"/>
              </a:rPr>
              <a:t>Galactose</a:t>
            </a:r>
            <a:endParaRPr sz="24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1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Disaccharides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Starches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Polysaccharides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Fiber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710170" cy="429704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Assisting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with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special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diets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Clear</a:t>
            </a:r>
            <a:r>
              <a:rPr dirty="0" sz="2800" spc="-2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liquid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Fluid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and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carbohydrates</a:t>
            </a:r>
            <a:endParaRPr sz="2600">
              <a:latin typeface="Verdana"/>
              <a:cs typeface="Verdana"/>
            </a:endParaRPr>
          </a:p>
          <a:p>
            <a:pPr lvl="2" marL="1099185" marR="755650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No </a:t>
            </a:r>
            <a:r>
              <a:rPr dirty="0" sz="2600" spc="-5">
                <a:latin typeface="Verdana"/>
                <a:cs typeface="Verdana"/>
              </a:rPr>
              <a:t>adequate </a:t>
            </a:r>
            <a:r>
              <a:rPr dirty="0" sz="2600">
                <a:latin typeface="Verdana"/>
                <a:cs typeface="Verdana"/>
              </a:rPr>
              <a:t>protein, </a:t>
            </a:r>
            <a:r>
              <a:rPr dirty="0" sz="2600" spc="-5">
                <a:latin typeface="Verdana"/>
                <a:cs typeface="Verdana"/>
              </a:rPr>
              <a:t>fat, </a:t>
            </a:r>
            <a:r>
              <a:rPr dirty="0" sz="2600">
                <a:latin typeface="Verdana"/>
                <a:cs typeface="Verdana"/>
              </a:rPr>
              <a:t>vitamins,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minerals,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calories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Full </a:t>
            </a:r>
            <a:r>
              <a:rPr dirty="0" sz="2800" spc="-15">
                <a:latin typeface="Verdana"/>
                <a:cs typeface="Verdana"/>
              </a:rPr>
              <a:t>liquid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</a:t>
            </a:r>
            <a:endParaRPr sz="2800">
              <a:latin typeface="Verdana"/>
              <a:cs typeface="Verdana"/>
            </a:endParaRPr>
          </a:p>
          <a:p>
            <a:pPr lvl="2" marL="1099185" marR="5080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Liquids or foods </a:t>
            </a:r>
            <a:r>
              <a:rPr dirty="0" sz="2600" spc="-5">
                <a:latin typeface="Verdana"/>
                <a:cs typeface="Verdana"/>
              </a:rPr>
              <a:t>that turn liquid </a:t>
            </a:r>
            <a:r>
              <a:rPr dirty="0" sz="2600">
                <a:latin typeface="Verdana"/>
                <a:cs typeface="Verdana"/>
              </a:rPr>
              <a:t>at </a:t>
            </a:r>
            <a:r>
              <a:rPr dirty="0" sz="2600" spc="-5">
                <a:latin typeface="Verdana"/>
                <a:cs typeface="Verdana"/>
              </a:rPr>
              <a:t>body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temperature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Clients</a:t>
            </a:r>
            <a:r>
              <a:rPr dirty="0" sz="2600" spc="-5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with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GI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disturbances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616825" cy="3821429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Assisting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with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special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diets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Soft</a:t>
            </a:r>
            <a:r>
              <a:rPr dirty="0" sz="2800" spc="-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diet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Low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residue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(low-fiber)</a:t>
            </a:r>
            <a:endParaRPr sz="2600">
              <a:latin typeface="Verdana"/>
              <a:cs typeface="Verdana"/>
            </a:endParaRPr>
          </a:p>
          <a:p>
            <a:pPr lvl="2" marL="1099185" marR="5080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What's </a:t>
            </a:r>
            <a:r>
              <a:rPr dirty="0" sz="2600" spc="-5">
                <a:latin typeface="Verdana"/>
                <a:cs typeface="Verdana"/>
              </a:rPr>
              <a:t>the difference between </a:t>
            </a:r>
            <a:r>
              <a:rPr dirty="0" sz="2600">
                <a:latin typeface="Verdana"/>
                <a:cs typeface="Verdana"/>
              </a:rPr>
              <a:t>this </a:t>
            </a:r>
            <a:r>
              <a:rPr dirty="0" sz="2600" spc="-5">
                <a:latin typeface="Verdana"/>
                <a:cs typeface="Verdana"/>
              </a:rPr>
              <a:t>and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pureed?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Diet</a:t>
            </a:r>
            <a:r>
              <a:rPr dirty="0" sz="2800" spc="-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as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tolerated</a:t>
            </a:r>
            <a:endParaRPr sz="2800">
              <a:latin typeface="Verdana"/>
              <a:cs typeface="Verdana"/>
            </a:endParaRPr>
          </a:p>
          <a:p>
            <a:pPr lvl="2" marL="1099185" marR="1080135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Advance </a:t>
            </a:r>
            <a:r>
              <a:rPr dirty="0" sz="2600">
                <a:latin typeface="Verdana"/>
                <a:cs typeface="Verdana"/>
              </a:rPr>
              <a:t>the </a:t>
            </a:r>
            <a:r>
              <a:rPr dirty="0" sz="2600" spc="-5">
                <a:latin typeface="Verdana"/>
                <a:cs typeface="Verdana"/>
              </a:rPr>
              <a:t>diet </a:t>
            </a:r>
            <a:r>
              <a:rPr dirty="0" sz="2600">
                <a:latin typeface="Verdana"/>
                <a:cs typeface="Verdana"/>
              </a:rPr>
              <a:t>if </a:t>
            </a:r>
            <a:r>
              <a:rPr dirty="0" sz="2600" spc="-5">
                <a:latin typeface="Verdana"/>
                <a:cs typeface="Verdana"/>
              </a:rPr>
              <a:t>the patient </a:t>
            </a:r>
            <a:r>
              <a:rPr dirty="0" sz="2600">
                <a:latin typeface="Verdana"/>
                <a:cs typeface="Verdana"/>
              </a:rPr>
              <a:t>is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responding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as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expected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952105" cy="424878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Stimulating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 spc="-5">
                <a:latin typeface="Verdana"/>
                <a:cs typeface="Verdana"/>
              </a:rPr>
              <a:t>the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appetite</a:t>
            </a:r>
            <a:endParaRPr sz="3000">
              <a:latin typeface="Verdana"/>
              <a:cs typeface="Verdana"/>
            </a:endParaRPr>
          </a:p>
          <a:p>
            <a:pPr lvl="1" marL="756285" marR="12369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Decrease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food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intake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often 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accompanied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by </a:t>
            </a:r>
            <a:r>
              <a:rPr dirty="0" sz="2800" spc="-10">
                <a:latin typeface="Verdana"/>
                <a:cs typeface="Verdana"/>
              </a:rPr>
              <a:t>decrease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fluid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intake.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Short-term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decrease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not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problem,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but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over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time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it </a:t>
            </a:r>
            <a:r>
              <a:rPr dirty="0" sz="2800" spc="-15">
                <a:latin typeface="Verdana"/>
                <a:cs typeface="Verdana"/>
              </a:rPr>
              <a:t>leads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to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nutritional 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problems.</a:t>
            </a:r>
            <a:endParaRPr sz="2800">
              <a:latin typeface="Verdana"/>
              <a:cs typeface="Verdana"/>
            </a:endParaRPr>
          </a:p>
          <a:p>
            <a:pPr lvl="1" marL="756285" marR="35814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Determine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reason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for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lack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appetite,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then deal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problem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37382" y="3369690"/>
            <a:ext cx="226949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97890" algn="l"/>
              </a:tabLst>
            </a:pPr>
            <a:r>
              <a:rPr dirty="0" sz="1100" b="1">
                <a:latin typeface="Verdana"/>
                <a:cs typeface="Verdana"/>
              </a:rPr>
              <a:t>Box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47–9	</a:t>
            </a:r>
            <a:r>
              <a:rPr dirty="0" sz="1100" spc="-5">
                <a:latin typeface="Verdana"/>
                <a:cs typeface="Verdana"/>
              </a:rPr>
              <a:t>Improving Appetite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544" y="228600"/>
            <a:ext cx="6534911" cy="5943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0890" y="3369690"/>
            <a:ext cx="2524125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64565" algn="l"/>
              </a:tabLst>
            </a:pPr>
            <a:r>
              <a:rPr dirty="0" sz="1100" b="1">
                <a:latin typeface="Verdana"/>
                <a:cs typeface="Verdana"/>
              </a:rPr>
              <a:t>Box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47-10	</a:t>
            </a:r>
            <a:r>
              <a:rPr dirty="0" sz="1100" spc="-5">
                <a:latin typeface="Verdana"/>
                <a:cs typeface="Verdana"/>
              </a:rPr>
              <a:t>Providing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Client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Meals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710183"/>
            <a:ext cx="8686800" cy="49804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372" y="1331975"/>
            <a:ext cx="6833795" cy="46939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940" y="626109"/>
            <a:ext cx="6381115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02360" algn="l"/>
              </a:tabLst>
            </a:pPr>
            <a:r>
              <a:rPr dirty="0" sz="1100" spc="-5" b="1">
                <a:latin typeface="Verdana"/>
                <a:cs typeface="Verdana"/>
              </a:rPr>
              <a:t>Figure 47–9	</a:t>
            </a:r>
            <a:r>
              <a:rPr dirty="0" sz="1100" spc="-5">
                <a:latin typeface="Verdana"/>
                <a:cs typeface="Verdana"/>
              </a:rPr>
              <a:t>Left to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right: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glass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holder,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cup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with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hole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for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nose,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two-handled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cup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holder.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41731"/>
            <a:ext cx="7867650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01420" algn="l"/>
              </a:tabLst>
            </a:pPr>
            <a:r>
              <a:rPr dirty="0" sz="1100" spc="-5" b="1">
                <a:latin typeface="Verdana"/>
                <a:cs typeface="Verdana"/>
              </a:rPr>
              <a:t>Figure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47–10	</a:t>
            </a:r>
            <a:r>
              <a:rPr dirty="0" sz="1100" spc="-5">
                <a:latin typeface="Verdana"/>
                <a:cs typeface="Verdana"/>
              </a:rPr>
              <a:t>Dinner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plate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with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guard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attached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lipped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plate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facilitate</a:t>
            </a:r>
            <a:r>
              <a:rPr dirty="0" sz="1100" spc="6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scooping;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wide-handled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spoon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100" spc="-5">
                <a:latin typeface="Verdana"/>
                <a:cs typeface="Verdana"/>
              </a:rPr>
              <a:t>knife</a:t>
            </a:r>
            <a:r>
              <a:rPr dirty="0" sz="1100" spc="-10">
                <a:latin typeface="Verdana"/>
                <a:cs typeface="Verdana"/>
              </a:rPr>
              <a:t> facilitate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grip.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66028" y="3161538"/>
            <a:ext cx="11048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1472" y="1066800"/>
            <a:ext cx="5401056" cy="50292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479665" cy="3503929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Enteral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Through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the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GI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system</a:t>
            </a:r>
            <a:endParaRPr sz="26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Enteral</a:t>
            </a:r>
            <a:r>
              <a:rPr dirty="0" sz="2800" spc="-5">
                <a:latin typeface="Verdana"/>
                <a:cs typeface="Verdana"/>
              </a:rPr>
              <a:t> access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devices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Nasogastric</a:t>
            </a:r>
            <a:r>
              <a:rPr dirty="0" sz="2600" spc="-7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tube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Nasoenteric</a:t>
            </a:r>
            <a:r>
              <a:rPr dirty="0" sz="2600" spc="-5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(nasointestinal)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tube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Gastrostomy</a:t>
            </a:r>
            <a:r>
              <a:rPr dirty="0" sz="2600" spc="-4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and </a:t>
            </a:r>
            <a:r>
              <a:rPr dirty="0" sz="2600">
                <a:latin typeface="Verdana"/>
                <a:cs typeface="Verdana"/>
              </a:rPr>
              <a:t>jejunostomy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devices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1150" y="6095491"/>
            <a:ext cx="2404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472680" cy="283337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Enteral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access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devices</a:t>
            </a:r>
            <a:endParaRPr sz="2800">
              <a:latin typeface="Verdana"/>
              <a:cs typeface="Verdana"/>
            </a:endParaRPr>
          </a:p>
          <a:p>
            <a:pPr lvl="2" marL="1099185" marR="5080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Percutaneous endoscopic </a:t>
            </a:r>
            <a:r>
              <a:rPr dirty="0" sz="2600">
                <a:latin typeface="Verdana"/>
                <a:cs typeface="Verdana"/>
              </a:rPr>
              <a:t>gastrostomy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(PEG)</a:t>
            </a:r>
            <a:endParaRPr sz="2600">
              <a:latin typeface="Verdana"/>
              <a:cs typeface="Verdana"/>
            </a:endParaRPr>
          </a:p>
          <a:p>
            <a:pPr lvl="2" marL="1099185" marR="9525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Percutaneous endoscopic jejunostomy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(PEJ)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7182" y="3381637"/>
            <a:ext cx="2929255" cy="17081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  <a:tabLst>
                <a:tab pos="930910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	</a:t>
            </a:r>
            <a:r>
              <a:rPr dirty="0" sz="1100" spc="-5">
                <a:latin typeface="Verdana"/>
                <a:cs typeface="Verdana"/>
              </a:rPr>
              <a:t>Inserting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Nasogastric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135123"/>
            <a:ext cx="8681869" cy="21305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8082" y="365505"/>
            <a:ext cx="37484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Carbohydrates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150100" cy="339471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Carbohydrate</a:t>
            </a:r>
            <a:r>
              <a:rPr dirty="0" sz="3000" spc="-6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digestion</a:t>
            </a:r>
            <a:endParaRPr sz="3000">
              <a:latin typeface="Verdana"/>
              <a:cs typeface="Verdana"/>
            </a:endParaRPr>
          </a:p>
          <a:p>
            <a:pPr lvl="1" marL="756285" marR="11747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Major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enzymes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ptyalin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(salivary </a:t>
            </a:r>
            <a:r>
              <a:rPr dirty="0" sz="2800" spc="-5">
                <a:latin typeface="Verdana"/>
                <a:cs typeface="Verdana"/>
              </a:rPr>
              <a:t> amylase),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pancreatic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amylase,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disaccharidases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End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products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are</a:t>
            </a:r>
            <a:r>
              <a:rPr dirty="0" sz="2800" spc="-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monosaccharides.</a:t>
            </a:r>
            <a:endParaRPr sz="2800">
              <a:latin typeface="Verdana"/>
              <a:cs typeface="Verdana"/>
            </a:endParaRPr>
          </a:p>
          <a:p>
            <a:pPr lvl="1" marL="756285" marR="687070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Normally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absorbed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by </a:t>
            </a:r>
            <a:r>
              <a:rPr dirty="0" sz="2800" spc="-10">
                <a:latin typeface="Verdana"/>
                <a:cs typeface="Verdana"/>
              </a:rPr>
              <a:t>the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small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intestine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0857" y="3297818"/>
            <a:ext cx="3543935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613535" indent="-1614170">
              <a:lnSpc>
                <a:spcPct val="100000"/>
              </a:lnSpc>
              <a:spcBef>
                <a:spcPts val="10"/>
              </a:spcBef>
              <a:tabLst>
                <a:tab pos="1910714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Inserting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Nasogastric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181100"/>
            <a:ext cx="8677034" cy="4038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0857" y="3297818"/>
            <a:ext cx="3543935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613535" indent="-1614170">
              <a:lnSpc>
                <a:spcPct val="100000"/>
              </a:lnSpc>
              <a:spcBef>
                <a:spcPts val="10"/>
              </a:spcBef>
              <a:tabLst>
                <a:tab pos="1910714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Inserting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Nasogastric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638555"/>
            <a:ext cx="8670870" cy="51236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0857" y="3297818"/>
            <a:ext cx="3543935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613535" indent="-1614170">
              <a:lnSpc>
                <a:spcPct val="100000"/>
              </a:lnSpc>
              <a:spcBef>
                <a:spcPts val="10"/>
              </a:spcBef>
              <a:tabLst>
                <a:tab pos="1910714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Inserting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Nasogastric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001011"/>
            <a:ext cx="8681499" cy="24003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0857" y="3297818"/>
            <a:ext cx="3543935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613535" indent="-1614170">
              <a:lnSpc>
                <a:spcPct val="100000"/>
              </a:lnSpc>
              <a:spcBef>
                <a:spcPts val="10"/>
              </a:spcBef>
              <a:tabLst>
                <a:tab pos="1910714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Inserting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Nasogastric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100327"/>
            <a:ext cx="8672026" cy="4200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0857" y="3297818"/>
            <a:ext cx="3543935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613535" indent="-1614170">
              <a:lnSpc>
                <a:spcPct val="100000"/>
              </a:lnSpc>
              <a:spcBef>
                <a:spcPts val="10"/>
              </a:spcBef>
              <a:tabLst>
                <a:tab pos="1910714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Inserting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Nasogastric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521208"/>
            <a:ext cx="8686800" cy="53583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0857" y="3297818"/>
            <a:ext cx="3543935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613535" indent="-1614170">
              <a:lnSpc>
                <a:spcPct val="100000"/>
              </a:lnSpc>
              <a:spcBef>
                <a:spcPts val="10"/>
              </a:spcBef>
              <a:tabLst>
                <a:tab pos="1910714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Inserting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Nasogastric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225039"/>
            <a:ext cx="8686800" cy="19507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0857" y="3297818"/>
            <a:ext cx="3543935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613535" indent="-1614170">
              <a:lnSpc>
                <a:spcPct val="100000"/>
              </a:lnSpc>
              <a:spcBef>
                <a:spcPts val="10"/>
              </a:spcBef>
              <a:tabLst>
                <a:tab pos="1910714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Inserting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Nasogastric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733044"/>
            <a:ext cx="8686800" cy="49347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8157" y="3285870"/>
            <a:ext cx="3569335" cy="361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626235" marR="5080" indent="-1614170">
              <a:lnSpc>
                <a:spcPct val="100000"/>
              </a:lnSpc>
              <a:spcBef>
                <a:spcPts val="105"/>
              </a:spcBef>
              <a:tabLst>
                <a:tab pos="1923414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Inserting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Nasogastric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714500"/>
            <a:ext cx="8686800" cy="29718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41731"/>
            <a:ext cx="7876540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01420" algn="l"/>
              </a:tabLst>
            </a:pPr>
            <a:r>
              <a:rPr dirty="0" sz="1100" spc="-5" b="1">
                <a:latin typeface="Verdana"/>
                <a:cs typeface="Verdana"/>
              </a:rPr>
              <a:t>Figure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47–13	</a:t>
            </a:r>
            <a:r>
              <a:rPr dirty="0" sz="1100" spc="-5">
                <a:latin typeface="Verdana"/>
                <a:cs typeface="Verdana"/>
              </a:rPr>
              <a:t>Placements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for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enteral</a:t>
            </a:r>
            <a:r>
              <a:rPr dirty="0" sz="1100" spc="-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access:</a:t>
            </a:r>
            <a:r>
              <a:rPr dirty="0" sz="1100" spc="-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A,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for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nasoenteric/nasointestinal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tubes;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B,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for</a:t>
            </a:r>
            <a:r>
              <a:rPr dirty="0" sz="1100" spc="-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gastrostomy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and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Verdana"/>
                <a:cs typeface="Verdana"/>
              </a:rPr>
              <a:t>jejunostomy</a:t>
            </a:r>
            <a:r>
              <a:rPr dirty="0" sz="1100" spc="-6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tubes.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2092" y="1066800"/>
            <a:ext cx="3099816" cy="5029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2076" y="946403"/>
            <a:ext cx="4802505" cy="5302250"/>
            <a:chOff x="2132076" y="946403"/>
            <a:chExt cx="4802505" cy="5302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2076" y="3505199"/>
              <a:ext cx="4802124" cy="2743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800" y="946403"/>
              <a:ext cx="3886200" cy="25587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35940" y="541731"/>
            <a:ext cx="4779010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01420" algn="l"/>
              </a:tabLst>
            </a:pPr>
            <a:r>
              <a:rPr dirty="0" sz="1100" spc="-5" b="1">
                <a:latin typeface="Verdana"/>
                <a:cs typeface="Verdana"/>
              </a:rPr>
              <a:t>Figure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47–14	</a:t>
            </a:r>
            <a:r>
              <a:rPr dirty="0" sz="1100">
                <a:latin typeface="Verdana"/>
                <a:cs typeface="Verdana"/>
              </a:rPr>
              <a:t>Percutaneous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endoscopic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gastrostomy</a:t>
            </a:r>
            <a:r>
              <a:rPr dirty="0" sz="1100" spc="-5">
                <a:latin typeface="Verdana"/>
                <a:cs typeface="Verdana"/>
              </a:rPr>
              <a:t> (PEG)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100" i="1">
                <a:latin typeface="Verdana"/>
                <a:cs typeface="Verdana"/>
              </a:rPr>
              <a:t>A,</a:t>
            </a:r>
            <a:r>
              <a:rPr dirty="0" sz="1100" spc="-25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Courtesy</a:t>
            </a:r>
            <a:r>
              <a:rPr dirty="0" sz="1100" spc="-25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Covidien.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31594" y="2978912"/>
            <a:ext cx="19558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1594" y="5894019"/>
            <a:ext cx="1955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B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8082" y="365505"/>
            <a:ext cx="37484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Carbohydrates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220584" cy="352869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Carbohydrate</a:t>
            </a:r>
            <a:r>
              <a:rPr dirty="0" sz="3000" spc="-5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metabolism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The</a:t>
            </a:r>
            <a:r>
              <a:rPr dirty="0" sz="2800" spc="-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body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breaks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carbohydrates</a:t>
            </a:r>
            <a:r>
              <a:rPr dirty="0" sz="2800" spc="5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into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glucose.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Maintains</a:t>
            </a:r>
            <a:r>
              <a:rPr dirty="0" sz="2600" spc="-5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blood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levels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Provides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a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ready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source</a:t>
            </a:r>
            <a:r>
              <a:rPr dirty="0" sz="2600" spc="-4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of</a:t>
            </a:r>
            <a:r>
              <a:rPr dirty="0" sz="2600" spc="-5">
                <a:latin typeface="Verdana"/>
                <a:cs typeface="Verdana"/>
              </a:rPr>
              <a:t> energy</a:t>
            </a:r>
            <a:endParaRPr sz="26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Storage</a:t>
            </a:r>
            <a:r>
              <a:rPr dirty="0" sz="3000" spc="-2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and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conversion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Used,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stored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as </a:t>
            </a:r>
            <a:r>
              <a:rPr dirty="0" sz="2800" spc="-10">
                <a:latin typeface="Verdana"/>
                <a:cs typeface="Verdana"/>
              </a:rPr>
              <a:t>glycogen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fat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26109"/>
            <a:ext cx="4730115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01420" algn="l"/>
              </a:tabLst>
            </a:pPr>
            <a:r>
              <a:rPr dirty="0" sz="1100" spc="-5" b="1">
                <a:latin typeface="Verdana"/>
                <a:cs typeface="Verdana"/>
              </a:rPr>
              <a:t>Figure 47–15	</a:t>
            </a:r>
            <a:r>
              <a:rPr dirty="0" sz="1100">
                <a:latin typeface="Verdana"/>
                <a:cs typeface="Verdana"/>
              </a:rPr>
              <a:t>Percutaneous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endoscopic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jejunostomy</a:t>
            </a:r>
            <a:r>
              <a:rPr dirty="0" sz="1100" spc="-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(PEJ)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tube.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512" y="1255775"/>
            <a:ext cx="7127700" cy="46390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41731"/>
            <a:ext cx="3898265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01420" algn="l"/>
              </a:tabLst>
            </a:pPr>
            <a:r>
              <a:rPr dirty="0" sz="1100" spc="-5" b="1">
                <a:latin typeface="Verdana"/>
                <a:cs typeface="Verdana"/>
              </a:rPr>
              <a:t>Figure</a:t>
            </a:r>
            <a:r>
              <a:rPr dirty="0" sz="1100" spc="-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47–16	</a:t>
            </a:r>
            <a:r>
              <a:rPr dirty="0" sz="1100" spc="-5">
                <a:latin typeface="Verdana"/>
                <a:cs typeface="Verdana"/>
              </a:rPr>
              <a:t>Low-profile </a:t>
            </a:r>
            <a:r>
              <a:rPr dirty="0" sz="1100">
                <a:latin typeface="Verdana"/>
                <a:cs typeface="Verdana"/>
              </a:rPr>
              <a:t>gastrostomy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tube.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100" spc="-5" i="1">
                <a:latin typeface="Verdana"/>
                <a:cs typeface="Verdana"/>
              </a:rPr>
              <a:t>Courtesy</a:t>
            </a:r>
            <a:r>
              <a:rPr dirty="0" sz="1100" spc="-35" i="1">
                <a:latin typeface="Verdana"/>
                <a:cs typeface="Verdana"/>
              </a:rPr>
              <a:t> </a:t>
            </a:r>
            <a:r>
              <a:rPr dirty="0" sz="1100" spc="-5" i="1">
                <a:latin typeface="Verdana"/>
                <a:cs typeface="Verdana"/>
              </a:rPr>
              <a:t>Covidien.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143000"/>
            <a:ext cx="7479792" cy="48768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452995" cy="283337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Testing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feeding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tube placement</a:t>
            </a:r>
            <a:endParaRPr sz="2800">
              <a:latin typeface="Verdana"/>
              <a:cs typeface="Verdana"/>
            </a:endParaRPr>
          </a:p>
          <a:p>
            <a:pPr lvl="2" marL="1099185" marR="5080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Initially,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tube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placement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confirmed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by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radiography </a:t>
            </a:r>
            <a:r>
              <a:rPr dirty="0" sz="2600" spc="-5">
                <a:latin typeface="Verdana"/>
                <a:cs typeface="Verdana"/>
              </a:rPr>
              <a:t>and tube </a:t>
            </a:r>
            <a:r>
              <a:rPr dirty="0" sz="2600">
                <a:latin typeface="Verdana"/>
                <a:cs typeface="Verdana"/>
              </a:rPr>
              <a:t>marked with </a:t>
            </a:r>
            <a:r>
              <a:rPr dirty="0" sz="2600" spc="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indelible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ink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at</a:t>
            </a:r>
            <a:r>
              <a:rPr dirty="0" sz="26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exit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point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from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nose</a:t>
            </a:r>
            <a:endParaRPr sz="26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Length</a:t>
            </a:r>
            <a:r>
              <a:rPr dirty="0" sz="2600">
                <a:latin typeface="Verdana"/>
                <a:cs typeface="Verdana"/>
              </a:rPr>
              <a:t> of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visible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tubing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documented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793355" cy="445008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Testing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feeding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tube placement</a:t>
            </a:r>
            <a:endParaRPr sz="2800">
              <a:latin typeface="Verdana"/>
              <a:cs typeface="Verdana"/>
            </a:endParaRPr>
          </a:p>
          <a:p>
            <a:pPr lvl="2" marL="1099185" marR="633095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Verify</a:t>
            </a:r>
            <a:r>
              <a:rPr dirty="0" sz="2600" spc="-4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placement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before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feedings,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at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intervals</a:t>
            </a:r>
            <a:endParaRPr sz="26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85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5">
                <a:latin typeface="Verdana"/>
                <a:cs typeface="Verdana"/>
              </a:rPr>
              <a:t>Aspirate</a:t>
            </a:r>
            <a:r>
              <a:rPr dirty="0" sz="2400" spc="-1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GI</a:t>
            </a:r>
            <a:r>
              <a:rPr dirty="0" sz="2400" spc="-2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secretions</a:t>
            </a:r>
            <a:endParaRPr sz="24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80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>
                <a:latin typeface="Verdana"/>
                <a:cs typeface="Verdana"/>
              </a:rPr>
              <a:t>Measure</a:t>
            </a:r>
            <a:r>
              <a:rPr dirty="0" sz="2400" spc="-1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pH</a:t>
            </a:r>
            <a:r>
              <a:rPr dirty="0" sz="2400" spc="-10">
                <a:latin typeface="Verdana"/>
                <a:cs typeface="Verdana"/>
              </a:rPr>
              <a:t> </a:t>
            </a:r>
            <a:r>
              <a:rPr dirty="0" sz="2400">
                <a:latin typeface="Verdana"/>
                <a:cs typeface="Verdana"/>
              </a:rPr>
              <a:t>of</a:t>
            </a:r>
            <a:r>
              <a:rPr dirty="0" sz="2400" spc="1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aspirated</a:t>
            </a:r>
            <a:r>
              <a:rPr dirty="0" sz="2400" spc="1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fluid</a:t>
            </a:r>
            <a:endParaRPr sz="2400">
              <a:latin typeface="Verdana"/>
              <a:cs typeface="Verdana"/>
            </a:endParaRPr>
          </a:p>
          <a:p>
            <a:pPr lvl="3" marL="1442085" marR="5080" indent="-228600">
              <a:lnSpc>
                <a:spcPct val="100000"/>
              </a:lnSpc>
              <a:spcBef>
                <a:spcPts val="575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>
                <a:latin typeface="Verdana"/>
                <a:cs typeface="Verdana"/>
              </a:rPr>
              <a:t>Auscultate</a:t>
            </a:r>
            <a:r>
              <a:rPr dirty="0" sz="2400" spc="5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epigastrium</a:t>
            </a:r>
            <a:r>
              <a:rPr dirty="0" sz="2400" spc="35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while</a:t>
            </a:r>
            <a:r>
              <a:rPr dirty="0" sz="2400" spc="20">
                <a:latin typeface="Verdana"/>
                <a:cs typeface="Verdana"/>
              </a:rPr>
              <a:t> </a:t>
            </a:r>
            <a:r>
              <a:rPr dirty="0" sz="2400" spc="-15">
                <a:latin typeface="Verdana"/>
                <a:cs typeface="Verdana"/>
              </a:rPr>
              <a:t>injecting</a:t>
            </a:r>
            <a:r>
              <a:rPr dirty="0" sz="2400" spc="20">
                <a:latin typeface="Verdana"/>
                <a:cs typeface="Verdana"/>
              </a:rPr>
              <a:t> </a:t>
            </a:r>
            <a:r>
              <a:rPr dirty="0" sz="2400" spc="45">
                <a:latin typeface="Verdana"/>
                <a:cs typeface="Verdana"/>
              </a:rPr>
              <a:t>5– </a:t>
            </a:r>
            <a:r>
              <a:rPr dirty="0" sz="2400" spc="-830">
                <a:latin typeface="Verdana"/>
                <a:cs typeface="Verdana"/>
              </a:rPr>
              <a:t> </a:t>
            </a:r>
            <a:r>
              <a:rPr dirty="0" sz="2400">
                <a:latin typeface="Verdana"/>
                <a:cs typeface="Verdana"/>
              </a:rPr>
              <a:t>20</a:t>
            </a:r>
            <a:r>
              <a:rPr dirty="0" sz="2400" spc="-10">
                <a:latin typeface="Verdana"/>
                <a:cs typeface="Verdana"/>
              </a:rPr>
              <a:t> </a:t>
            </a:r>
            <a:r>
              <a:rPr dirty="0" sz="2400">
                <a:latin typeface="Verdana"/>
                <a:cs typeface="Verdana"/>
              </a:rPr>
              <a:t>mL of</a:t>
            </a:r>
            <a:r>
              <a:rPr dirty="0" sz="2400" spc="1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air</a:t>
            </a:r>
            <a:endParaRPr sz="2400">
              <a:latin typeface="Verdana"/>
              <a:cs typeface="Verdana"/>
            </a:endParaRPr>
          </a:p>
          <a:p>
            <a:pPr lvl="3" marL="1442085" marR="676910" indent="-228600">
              <a:lnSpc>
                <a:spcPct val="100000"/>
              </a:lnSpc>
              <a:spcBef>
                <a:spcPts val="580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10">
                <a:latin typeface="Verdana"/>
                <a:cs typeface="Verdana"/>
              </a:rPr>
              <a:t>Confirm</a:t>
            </a:r>
            <a:r>
              <a:rPr dirty="0" sz="2400" spc="35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length</a:t>
            </a:r>
            <a:r>
              <a:rPr dirty="0" sz="2400" spc="10">
                <a:latin typeface="Verdana"/>
                <a:cs typeface="Verdana"/>
              </a:rPr>
              <a:t> </a:t>
            </a:r>
            <a:r>
              <a:rPr dirty="0" sz="2400">
                <a:latin typeface="Verdana"/>
                <a:cs typeface="Verdana"/>
              </a:rPr>
              <a:t>of</a:t>
            </a:r>
            <a:r>
              <a:rPr dirty="0" sz="2400" spc="-5">
                <a:latin typeface="Verdana"/>
                <a:cs typeface="Verdana"/>
              </a:rPr>
              <a:t> tube</a:t>
            </a:r>
            <a:r>
              <a:rPr dirty="0" sz="2400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insertion</a:t>
            </a:r>
            <a:r>
              <a:rPr dirty="0" sz="2400" spc="45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with </a:t>
            </a:r>
            <a:r>
              <a:rPr dirty="0" sz="2400" spc="-830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insertion</a:t>
            </a:r>
            <a:r>
              <a:rPr dirty="0" sz="2400" spc="50">
                <a:latin typeface="Verdana"/>
                <a:cs typeface="Verdana"/>
              </a:rPr>
              <a:t> </a:t>
            </a:r>
            <a:r>
              <a:rPr dirty="0" sz="2400">
                <a:latin typeface="Verdana"/>
                <a:cs typeface="Verdana"/>
              </a:rPr>
              <a:t>mark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508875" cy="314452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Enteral</a:t>
            </a:r>
            <a:r>
              <a:rPr dirty="0" sz="2800" spc="-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feedings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Administer</a:t>
            </a:r>
            <a:endParaRPr sz="26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85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5">
                <a:latin typeface="Verdana"/>
                <a:cs typeface="Verdana"/>
              </a:rPr>
              <a:t>Intermittent</a:t>
            </a:r>
            <a:endParaRPr sz="2400">
              <a:latin typeface="Verdana"/>
              <a:cs typeface="Verdana"/>
            </a:endParaRPr>
          </a:p>
          <a:p>
            <a:pPr lvl="4" marL="1784985" marR="5080" indent="-228600">
              <a:lnSpc>
                <a:spcPct val="100000"/>
              </a:lnSpc>
              <a:spcBef>
                <a:spcPts val="525"/>
              </a:spcBef>
              <a:buClr>
                <a:srgbClr val="204B90"/>
              </a:buClr>
              <a:buFont typeface="Segoe UI"/>
              <a:buChar char="-"/>
              <a:tabLst>
                <a:tab pos="1785620" algn="l"/>
              </a:tabLst>
            </a:pPr>
            <a:r>
              <a:rPr dirty="0" sz="2200" spc="-10">
                <a:latin typeface="Verdana"/>
                <a:cs typeface="Verdana"/>
              </a:rPr>
              <a:t>300–500</a:t>
            </a:r>
            <a:r>
              <a:rPr dirty="0" sz="2200" spc="40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mL</a:t>
            </a:r>
            <a:r>
              <a:rPr dirty="0" sz="2200" spc="5">
                <a:latin typeface="Verdana"/>
                <a:cs typeface="Verdana"/>
              </a:rPr>
              <a:t> </a:t>
            </a:r>
            <a:r>
              <a:rPr dirty="0" sz="2200" spc="-10">
                <a:latin typeface="Verdana"/>
                <a:cs typeface="Verdana"/>
              </a:rPr>
              <a:t>per</a:t>
            </a:r>
            <a:r>
              <a:rPr dirty="0" sz="2200" spc="10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feeding</a:t>
            </a:r>
            <a:r>
              <a:rPr dirty="0" sz="2200" spc="5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over</a:t>
            </a:r>
            <a:r>
              <a:rPr dirty="0" sz="2200" spc="10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30</a:t>
            </a:r>
            <a:r>
              <a:rPr dirty="0" sz="2200" spc="5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minute </a:t>
            </a:r>
            <a:r>
              <a:rPr dirty="0" sz="2200" spc="-760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period</a:t>
            </a:r>
            <a:endParaRPr sz="2200">
              <a:latin typeface="Verdana"/>
              <a:cs typeface="Verdana"/>
            </a:endParaRPr>
          </a:p>
          <a:p>
            <a:pPr lvl="4" marL="1784985" indent="-229235">
              <a:lnSpc>
                <a:spcPct val="100000"/>
              </a:lnSpc>
              <a:spcBef>
                <a:spcPts val="530"/>
              </a:spcBef>
              <a:buClr>
                <a:srgbClr val="204B90"/>
              </a:buClr>
              <a:buFont typeface="Segoe UI"/>
              <a:buChar char="-"/>
              <a:tabLst>
                <a:tab pos="1785620" algn="l"/>
              </a:tabLst>
            </a:pPr>
            <a:r>
              <a:rPr dirty="0" sz="2200">
                <a:latin typeface="Verdana"/>
                <a:cs typeface="Verdana"/>
              </a:rPr>
              <a:t>Usually</a:t>
            </a:r>
            <a:r>
              <a:rPr dirty="0" sz="2200" spc="-20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administered</a:t>
            </a:r>
            <a:r>
              <a:rPr dirty="0" sz="2200" spc="5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room </a:t>
            </a:r>
            <a:r>
              <a:rPr dirty="0" sz="2200" spc="-10">
                <a:latin typeface="Verdana"/>
                <a:cs typeface="Verdana"/>
              </a:rPr>
              <a:t>temp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872730" cy="419925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Enteral</a:t>
            </a:r>
            <a:r>
              <a:rPr dirty="0" sz="2800" spc="-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feedings</a:t>
            </a:r>
            <a:endParaRPr sz="28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Administer</a:t>
            </a:r>
            <a:endParaRPr sz="26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85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10">
                <a:latin typeface="Verdana"/>
                <a:cs typeface="Verdana"/>
              </a:rPr>
              <a:t>Continuous</a:t>
            </a:r>
            <a:endParaRPr sz="2400">
              <a:latin typeface="Verdana"/>
              <a:cs typeface="Verdana"/>
            </a:endParaRPr>
          </a:p>
          <a:p>
            <a:pPr lvl="4" marL="1784985" indent="-229235">
              <a:lnSpc>
                <a:spcPct val="100000"/>
              </a:lnSpc>
              <a:spcBef>
                <a:spcPts val="525"/>
              </a:spcBef>
              <a:buClr>
                <a:srgbClr val="204B90"/>
              </a:buClr>
              <a:buFont typeface="Segoe UI"/>
              <a:buChar char="-"/>
              <a:tabLst>
                <a:tab pos="1785620" algn="l"/>
              </a:tabLst>
            </a:pPr>
            <a:r>
              <a:rPr dirty="0" sz="2200" spc="-5">
                <a:latin typeface="Verdana"/>
                <a:cs typeface="Verdana"/>
              </a:rPr>
              <a:t>Administered</a:t>
            </a:r>
            <a:r>
              <a:rPr dirty="0" sz="2200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over</a:t>
            </a:r>
            <a:r>
              <a:rPr dirty="0" sz="2200" spc="20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24</a:t>
            </a:r>
            <a:r>
              <a:rPr dirty="0" sz="2200" spc="5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h</a:t>
            </a:r>
            <a:r>
              <a:rPr dirty="0" sz="2200" spc="5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with</a:t>
            </a:r>
            <a:r>
              <a:rPr dirty="0" sz="2200" spc="-20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infusion</a:t>
            </a:r>
            <a:r>
              <a:rPr dirty="0" sz="2200">
                <a:latin typeface="Verdana"/>
                <a:cs typeface="Verdana"/>
              </a:rPr>
              <a:t> </a:t>
            </a:r>
            <a:r>
              <a:rPr dirty="0" sz="2200" spc="-10">
                <a:latin typeface="Verdana"/>
                <a:cs typeface="Verdana"/>
              </a:rPr>
              <a:t>pump</a:t>
            </a:r>
            <a:endParaRPr sz="2200">
              <a:latin typeface="Verdana"/>
              <a:cs typeface="Verdana"/>
            </a:endParaRPr>
          </a:p>
          <a:p>
            <a:pPr lvl="4" marL="1784985" indent="-229235">
              <a:lnSpc>
                <a:spcPct val="100000"/>
              </a:lnSpc>
              <a:spcBef>
                <a:spcPts val="530"/>
              </a:spcBef>
              <a:buClr>
                <a:srgbClr val="204B90"/>
              </a:buClr>
              <a:buFont typeface="Segoe UI"/>
              <a:buChar char="-"/>
              <a:tabLst>
                <a:tab pos="1785620" algn="l"/>
              </a:tabLst>
            </a:pPr>
            <a:r>
              <a:rPr dirty="0" sz="2200">
                <a:latin typeface="Verdana"/>
                <a:cs typeface="Verdana"/>
              </a:rPr>
              <a:t>Usually</a:t>
            </a:r>
            <a:r>
              <a:rPr dirty="0" sz="2200" spc="-25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administered</a:t>
            </a:r>
            <a:r>
              <a:rPr dirty="0" sz="2200" spc="5">
                <a:latin typeface="Verdana"/>
                <a:cs typeface="Verdana"/>
              </a:rPr>
              <a:t> </a:t>
            </a:r>
            <a:r>
              <a:rPr dirty="0" sz="2200" spc="-5">
                <a:latin typeface="Verdana"/>
                <a:cs typeface="Verdana"/>
              </a:rPr>
              <a:t>cold</a:t>
            </a:r>
            <a:endParaRPr sz="22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Refeeding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syndrome</a:t>
            </a:r>
            <a:endParaRPr sz="26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85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5">
                <a:latin typeface="Verdana"/>
                <a:cs typeface="Verdana"/>
              </a:rPr>
              <a:t>Periods</a:t>
            </a:r>
            <a:r>
              <a:rPr dirty="0" sz="2400" spc="15">
                <a:latin typeface="Verdana"/>
                <a:cs typeface="Verdana"/>
              </a:rPr>
              <a:t> </a:t>
            </a:r>
            <a:r>
              <a:rPr dirty="0" sz="2400">
                <a:latin typeface="Verdana"/>
                <a:cs typeface="Verdana"/>
              </a:rPr>
              <a:t>of</a:t>
            </a:r>
            <a:r>
              <a:rPr dirty="0" sz="2400" spc="1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malnutrition,</a:t>
            </a:r>
            <a:r>
              <a:rPr dirty="0" sz="2400" spc="55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starvation</a:t>
            </a:r>
            <a:endParaRPr sz="2400">
              <a:latin typeface="Verdana"/>
              <a:cs typeface="Verdana"/>
            </a:endParaRPr>
          </a:p>
          <a:p>
            <a:pPr lvl="2" marL="1099185" indent="-229235">
              <a:lnSpc>
                <a:spcPct val="100000"/>
              </a:lnSpc>
              <a:spcBef>
                <a:spcPts val="61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Open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system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or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closed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system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1461" y="3381637"/>
            <a:ext cx="3021965" cy="17081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  <a:tabLst>
                <a:tab pos="926465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1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47–2	</a:t>
            </a:r>
            <a:r>
              <a:rPr dirty="0" sz="1100" spc="-5">
                <a:latin typeface="Verdana"/>
                <a:cs typeface="Verdana"/>
              </a:rPr>
              <a:t>Administering</a:t>
            </a:r>
            <a:r>
              <a:rPr dirty="0" sz="1100" spc="4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 Tube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90143"/>
            <a:ext cx="8686800" cy="56205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69438" y="3297818"/>
            <a:ext cx="3404870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429385" indent="-1430020">
              <a:lnSpc>
                <a:spcPct val="100000"/>
              </a:lnSpc>
              <a:spcBef>
                <a:spcPts val="10"/>
              </a:spcBef>
              <a:tabLst>
                <a:tab pos="1906270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47–2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Administering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</a:t>
            </a:r>
            <a:r>
              <a:rPr dirty="0" sz="1100" spc="-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Tube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996695"/>
            <a:ext cx="8686800" cy="44074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69438" y="3297818"/>
            <a:ext cx="3404870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429385" indent="-1430020">
              <a:lnSpc>
                <a:spcPct val="100000"/>
              </a:lnSpc>
              <a:spcBef>
                <a:spcPts val="10"/>
              </a:spcBef>
              <a:tabLst>
                <a:tab pos="1906270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47–2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Administering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</a:t>
            </a:r>
            <a:r>
              <a:rPr dirty="0" sz="1100" spc="-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Tube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228344"/>
            <a:ext cx="8674892" cy="39441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69438" y="3297818"/>
            <a:ext cx="3404870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429385" indent="-1430020">
              <a:lnSpc>
                <a:spcPct val="100000"/>
              </a:lnSpc>
              <a:spcBef>
                <a:spcPts val="10"/>
              </a:spcBef>
              <a:tabLst>
                <a:tab pos="1906270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47–2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Administering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</a:t>
            </a:r>
            <a:r>
              <a:rPr dirty="0" sz="1100" spc="-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Tube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545336"/>
            <a:ext cx="8674892" cy="33101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4297" y="365505"/>
            <a:ext cx="1818639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Protein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8288"/>
            <a:ext cx="7847965" cy="3002915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25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Proteins</a:t>
            </a:r>
            <a:r>
              <a:rPr dirty="0" sz="3000" spc="-4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(amino</a:t>
            </a:r>
            <a:r>
              <a:rPr dirty="0" sz="3000" spc="-25">
                <a:latin typeface="Verdana"/>
                <a:cs typeface="Verdana"/>
              </a:rPr>
              <a:t> </a:t>
            </a:r>
            <a:r>
              <a:rPr dirty="0" sz="3000" spc="-5">
                <a:latin typeface="Verdana"/>
                <a:cs typeface="Verdana"/>
              </a:rPr>
              <a:t>acids)</a:t>
            </a:r>
            <a:endParaRPr sz="30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Protein</a:t>
            </a:r>
            <a:r>
              <a:rPr dirty="0" sz="3000" spc="-5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digestion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Digestion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begins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5">
                <a:latin typeface="Verdana"/>
                <a:cs typeface="Verdana"/>
              </a:rPr>
              <a:t> mouth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</a:t>
            </a:r>
            <a:r>
              <a:rPr dirty="0" sz="2800" spc="-5">
                <a:latin typeface="Verdana"/>
                <a:cs typeface="Verdana"/>
              </a:rPr>
              <a:t> enzyme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pepsin.</a:t>
            </a:r>
            <a:endParaRPr sz="2800">
              <a:latin typeface="Verdana"/>
              <a:cs typeface="Verdana"/>
            </a:endParaRPr>
          </a:p>
          <a:p>
            <a:pPr lvl="1" marL="756285" marR="100393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Most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protein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digested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 </a:t>
            </a:r>
            <a:r>
              <a:rPr dirty="0" sz="2800" spc="-5">
                <a:latin typeface="Verdana"/>
                <a:cs typeface="Verdana"/>
              </a:rPr>
              <a:t>small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intestine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69438" y="3297818"/>
            <a:ext cx="3404870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429385" indent="-1430020">
              <a:lnSpc>
                <a:spcPct val="100000"/>
              </a:lnSpc>
              <a:spcBef>
                <a:spcPts val="10"/>
              </a:spcBef>
              <a:tabLst>
                <a:tab pos="1906270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47–2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Administering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</a:t>
            </a:r>
            <a:r>
              <a:rPr dirty="0" sz="1100" spc="-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Tube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493776"/>
            <a:ext cx="8686800" cy="54132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6738" y="3285870"/>
            <a:ext cx="3430270" cy="361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442085" marR="5080" indent="-1430020">
              <a:lnSpc>
                <a:spcPct val="100000"/>
              </a:lnSpc>
              <a:spcBef>
                <a:spcPts val="105"/>
              </a:spcBef>
              <a:tabLst>
                <a:tab pos="1918970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47–2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Administering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</a:t>
            </a:r>
            <a:r>
              <a:rPr dirty="0" sz="1100" spc="-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Tube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582168"/>
            <a:ext cx="8686800" cy="523646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6785" y="3297818"/>
            <a:ext cx="3170555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842644" indent="-843280">
              <a:lnSpc>
                <a:spcPct val="100000"/>
              </a:lnSpc>
              <a:spcBef>
                <a:spcPts val="10"/>
              </a:spcBef>
              <a:tabLst>
                <a:tab pos="926465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1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47–3		</a:t>
            </a:r>
            <a:r>
              <a:rPr dirty="0" sz="1100" spc="-5">
                <a:latin typeface="Verdana"/>
                <a:cs typeface="Verdana"/>
              </a:rPr>
              <a:t>Administering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Gastrostomy</a:t>
            </a:r>
            <a:r>
              <a:rPr dirty="0" sz="1100" spc="-3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or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Jejunostomy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158239"/>
            <a:ext cx="8686800" cy="40843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67557" y="3297818"/>
            <a:ext cx="3011170" cy="3384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91770" indent="-192405">
              <a:lnSpc>
                <a:spcPct val="100000"/>
              </a:lnSpc>
              <a:spcBef>
                <a:spcPts val="10"/>
              </a:spcBef>
              <a:tabLst>
                <a:tab pos="1906270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47–3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Administering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37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Gastrostomy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or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Jejunostomy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911352"/>
            <a:ext cx="8686800" cy="45780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4857" y="3285870"/>
            <a:ext cx="3036570" cy="361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04470" marR="5080" indent="-192405">
              <a:lnSpc>
                <a:spcPct val="100000"/>
              </a:lnSpc>
              <a:spcBef>
                <a:spcPts val="105"/>
              </a:spcBef>
              <a:tabLst>
                <a:tab pos="1918970" algn="l"/>
              </a:tabLst>
            </a:pPr>
            <a:r>
              <a:rPr dirty="0" sz="1100" spc="-5" b="1">
                <a:latin typeface="Verdana"/>
                <a:cs typeface="Verdana"/>
              </a:rPr>
              <a:t>Skill</a:t>
            </a:r>
            <a:r>
              <a:rPr dirty="0" sz="1100" spc="30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47–3</a:t>
            </a:r>
            <a:r>
              <a:rPr dirty="0" sz="1100" spc="55" b="1">
                <a:latin typeface="Verdana"/>
                <a:cs typeface="Verdana"/>
              </a:rPr>
              <a:t> </a:t>
            </a:r>
            <a:r>
              <a:rPr dirty="0" sz="1100" spc="-5" b="1">
                <a:latin typeface="Verdana"/>
                <a:cs typeface="Verdana"/>
              </a:rPr>
              <a:t>(continued)	</a:t>
            </a:r>
            <a:r>
              <a:rPr dirty="0" sz="1100" spc="-5">
                <a:latin typeface="Verdana"/>
                <a:cs typeface="Verdana"/>
              </a:rPr>
              <a:t>Administering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Gastrostomy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or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Jejunostomy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Feeding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307591"/>
            <a:ext cx="8686800" cy="37856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650480" cy="410210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Managing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clogged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feeding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tubes</a:t>
            </a:r>
            <a:endParaRPr sz="2800">
              <a:latin typeface="Verdana"/>
              <a:cs typeface="Verdana"/>
            </a:endParaRPr>
          </a:p>
          <a:p>
            <a:pPr lvl="2" marL="1099185" marR="406400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Clogged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tubes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must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be </a:t>
            </a:r>
            <a:r>
              <a:rPr dirty="0" sz="2600">
                <a:latin typeface="Verdana"/>
                <a:cs typeface="Verdana"/>
              </a:rPr>
              <a:t>removed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and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reinserted;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prevention</a:t>
            </a:r>
            <a:r>
              <a:rPr dirty="0" sz="2600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is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key.</a:t>
            </a:r>
            <a:endParaRPr sz="2600">
              <a:latin typeface="Verdana"/>
              <a:cs typeface="Verdana"/>
            </a:endParaRPr>
          </a:p>
          <a:p>
            <a:pPr lvl="2" marL="1099185" marR="5080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Flush with at </a:t>
            </a:r>
            <a:r>
              <a:rPr dirty="0" sz="2600" spc="-5">
                <a:latin typeface="Verdana"/>
                <a:cs typeface="Verdana"/>
              </a:rPr>
              <a:t>least </a:t>
            </a:r>
            <a:r>
              <a:rPr dirty="0" sz="2600">
                <a:latin typeface="Verdana"/>
                <a:cs typeface="Verdana"/>
              </a:rPr>
              <a:t>30 mL </a:t>
            </a:r>
            <a:r>
              <a:rPr dirty="0" sz="2600" spc="-5">
                <a:latin typeface="Verdana"/>
                <a:cs typeface="Verdana"/>
              </a:rPr>
              <a:t>water before,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between, and </a:t>
            </a:r>
            <a:r>
              <a:rPr dirty="0" sz="2600">
                <a:latin typeface="Verdana"/>
                <a:cs typeface="Verdana"/>
              </a:rPr>
              <a:t>after </a:t>
            </a:r>
            <a:r>
              <a:rPr dirty="0" sz="2600" spc="-5">
                <a:latin typeface="Verdana"/>
                <a:cs typeface="Verdana"/>
              </a:rPr>
              <a:t>each </a:t>
            </a:r>
            <a:r>
              <a:rPr dirty="0" sz="2600">
                <a:latin typeface="Verdana"/>
                <a:cs typeface="Verdana"/>
              </a:rPr>
              <a:t>medication is </a:t>
            </a:r>
            <a:r>
              <a:rPr dirty="0" sz="2600" spc="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instilled</a:t>
            </a:r>
            <a:endParaRPr sz="2600">
              <a:latin typeface="Verdana"/>
              <a:cs typeface="Verdana"/>
            </a:endParaRPr>
          </a:p>
          <a:p>
            <a:pPr lvl="2" marL="1099185" marR="59055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Do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not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add</a:t>
            </a:r>
            <a:r>
              <a:rPr dirty="0" sz="2600" spc="-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meds</a:t>
            </a:r>
            <a:r>
              <a:rPr dirty="0" sz="2600" spc="-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to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formula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or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to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each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other,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as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precipitates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may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form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1150" y="6095491"/>
            <a:ext cx="24041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695565" cy="283337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Managing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clogged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feeding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tubes</a:t>
            </a:r>
            <a:endParaRPr sz="2800">
              <a:latin typeface="Verdana"/>
              <a:cs typeface="Verdana"/>
            </a:endParaRPr>
          </a:p>
          <a:p>
            <a:pPr lvl="2" marL="1099185" marR="5080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First,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reposition</a:t>
            </a:r>
            <a:r>
              <a:rPr dirty="0" sz="2600" spc="-4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client</a:t>
            </a:r>
            <a:r>
              <a:rPr dirty="0" sz="2600" spc="-1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to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release</a:t>
            </a:r>
            <a:r>
              <a:rPr dirty="0" sz="2600" spc="-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kink</a:t>
            </a:r>
            <a:r>
              <a:rPr dirty="0" sz="2600" spc="-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tubing</a:t>
            </a:r>
            <a:endParaRPr sz="2600">
              <a:latin typeface="Verdana"/>
              <a:cs typeface="Verdana"/>
            </a:endParaRPr>
          </a:p>
          <a:p>
            <a:pPr lvl="2" marL="1099185" marR="227329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If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still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blocked,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flush</a:t>
            </a:r>
            <a:r>
              <a:rPr dirty="0" sz="2600" spc="-5">
                <a:latin typeface="Verdana"/>
                <a:cs typeface="Verdana"/>
              </a:rPr>
              <a:t> and </a:t>
            </a:r>
            <a:r>
              <a:rPr dirty="0" sz="2600">
                <a:latin typeface="Verdana"/>
                <a:cs typeface="Verdana"/>
              </a:rPr>
              <a:t>aspirate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with </a:t>
            </a:r>
            <a:r>
              <a:rPr dirty="0" sz="2600" spc="-894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water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repeatedly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815580" cy="444944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Parenteral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marR="39560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Total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parenteral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(TPN)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>
                <a:latin typeface="Verdana"/>
                <a:cs typeface="Verdana"/>
              </a:rPr>
              <a:t>IV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hyperalimentation</a:t>
            </a:r>
            <a:endParaRPr sz="2800">
              <a:latin typeface="Verdana"/>
              <a:cs typeface="Verdana"/>
            </a:endParaRPr>
          </a:p>
          <a:p>
            <a:pPr lvl="2" marL="1099185" marR="118110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Hypertonic;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injected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only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into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high-flow </a:t>
            </a:r>
            <a:r>
              <a:rPr dirty="0" sz="2600" spc="-894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central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veins</a:t>
            </a:r>
            <a:endParaRPr sz="2600">
              <a:latin typeface="Verdana"/>
              <a:cs typeface="Verdana"/>
            </a:endParaRPr>
          </a:p>
          <a:p>
            <a:pPr lvl="2" marL="1099185" marR="5080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Used in clients with </a:t>
            </a:r>
            <a:r>
              <a:rPr dirty="0" sz="2600" spc="-5">
                <a:latin typeface="Verdana"/>
                <a:cs typeface="Verdana"/>
              </a:rPr>
              <a:t>severe </a:t>
            </a:r>
            <a:r>
              <a:rPr dirty="0" sz="2600">
                <a:latin typeface="Verdana"/>
                <a:cs typeface="Verdana"/>
              </a:rPr>
              <a:t>malnutrition, </a:t>
            </a:r>
            <a:r>
              <a:rPr dirty="0" sz="2600" spc="-90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severe burns, bowel </a:t>
            </a:r>
            <a:r>
              <a:rPr dirty="0" sz="2600">
                <a:latin typeface="Verdana"/>
                <a:cs typeface="Verdana"/>
              </a:rPr>
              <a:t>disease disorders, </a:t>
            </a:r>
            <a:r>
              <a:rPr dirty="0" sz="2600" spc="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acute renal </a:t>
            </a:r>
            <a:r>
              <a:rPr dirty="0" sz="2600" spc="-5">
                <a:latin typeface="Verdana"/>
                <a:cs typeface="Verdana"/>
              </a:rPr>
              <a:t>failure, hepatic </a:t>
            </a:r>
            <a:r>
              <a:rPr dirty="0" sz="2600">
                <a:latin typeface="Verdana"/>
                <a:cs typeface="Verdana"/>
              </a:rPr>
              <a:t>failure, </a:t>
            </a:r>
            <a:r>
              <a:rPr dirty="0" sz="2600" spc="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metastatic cancer, </a:t>
            </a:r>
            <a:r>
              <a:rPr dirty="0" sz="2600" spc="-5">
                <a:latin typeface="Verdana"/>
                <a:cs typeface="Verdana"/>
              </a:rPr>
              <a:t>and </a:t>
            </a:r>
            <a:r>
              <a:rPr dirty="0" sz="2600">
                <a:latin typeface="Verdana"/>
                <a:cs typeface="Verdana"/>
              </a:rPr>
              <a:t>major surgeries </a:t>
            </a:r>
            <a:r>
              <a:rPr dirty="0" sz="2600" spc="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(NPO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5 </a:t>
            </a:r>
            <a:r>
              <a:rPr dirty="0" sz="2600" spc="-5">
                <a:latin typeface="Verdana"/>
                <a:cs typeface="Verdana"/>
              </a:rPr>
              <a:t>days)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424420" cy="3656329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Parenteral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Total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parenteral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(TPN)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>
                <a:latin typeface="Verdana"/>
                <a:cs typeface="Verdana"/>
              </a:rPr>
              <a:t>IV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hyperalimentation</a:t>
            </a:r>
            <a:endParaRPr sz="2800">
              <a:latin typeface="Verdana"/>
              <a:cs typeface="Verdana"/>
            </a:endParaRPr>
          </a:p>
          <a:p>
            <a:pPr lvl="2" marL="1099185" marR="1740535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Carries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risk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of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infection</a:t>
            </a:r>
            <a:r>
              <a:rPr dirty="0" sz="2600" spc="-4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and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fluid/electrolyte</a:t>
            </a:r>
            <a:r>
              <a:rPr dirty="0" sz="2600" spc="-114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imbalances</a:t>
            </a:r>
            <a:endParaRPr sz="2600">
              <a:latin typeface="Verdana"/>
              <a:cs typeface="Verdana"/>
            </a:endParaRPr>
          </a:p>
          <a:p>
            <a:pPr lvl="2" marL="1099185" marR="339090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 spc="-5">
                <a:latin typeface="Verdana"/>
                <a:cs typeface="Verdana"/>
              </a:rPr>
              <a:t>Requires </a:t>
            </a:r>
            <a:r>
              <a:rPr dirty="0" sz="2600">
                <a:latin typeface="Verdana"/>
                <a:cs typeface="Verdana"/>
              </a:rPr>
              <a:t>surgical aseptic </a:t>
            </a:r>
            <a:r>
              <a:rPr dirty="0" sz="2600" spc="-5">
                <a:latin typeface="Verdana"/>
                <a:cs typeface="Verdana"/>
              </a:rPr>
              <a:t>technique,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frequent </a:t>
            </a:r>
            <a:r>
              <a:rPr dirty="0" sz="2600">
                <a:latin typeface="Verdana"/>
                <a:cs typeface="Verdana"/>
              </a:rPr>
              <a:t>lab monitoring for </a:t>
            </a:r>
            <a:r>
              <a:rPr dirty="0" sz="2600" spc="-5">
                <a:latin typeface="Verdana"/>
                <a:cs typeface="Verdana"/>
              </a:rPr>
              <a:t>TPN </a:t>
            </a:r>
            <a:r>
              <a:rPr dirty="0" sz="2600">
                <a:latin typeface="Verdana"/>
                <a:cs typeface="Verdana"/>
              </a:rPr>
              <a:t> modification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76925" y="6094403"/>
            <a:ext cx="3188335" cy="754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796925">
              <a:lnSpc>
                <a:spcPct val="100000"/>
              </a:lnSpc>
              <a:spcBef>
                <a:spcPts val="105"/>
              </a:spcBef>
            </a:pPr>
            <a:r>
              <a:rPr dirty="0" sz="1600" spc="-5" i="1">
                <a:latin typeface="Verdana"/>
                <a:cs typeface="Verdana"/>
              </a:rPr>
              <a:t>continued on</a:t>
            </a:r>
            <a:r>
              <a:rPr dirty="0" sz="1600" spc="-1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next</a:t>
            </a:r>
            <a:r>
              <a:rPr dirty="0" sz="1600" spc="-25" i="1">
                <a:latin typeface="Verdana"/>
                <a:cs typeface="Verdana"/>
              </a:rPr>
              <a:t> </a:t>
            </a:r>
            <a:r>
              <a:rPr dirty="0" sz="1600" spc="-5" i="1">
                <a:latin typeface="Verdana"/>
                <a:cs typeface="Verdana"/>
              </a:rPr>
              <a:t>slide</a:t>
            </a:r>
            <a:endParaRPr sz="1600">
              <a:latin typeface="Verdana"/>
              <a:cs typeface="Verdana"/>
            </a:endParaRPr>
          </a:p>
          <a:p>
            <a:pPr algn="r" marL="440690" marR="1377315" indent="-428625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Copyright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©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2016,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2012,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2008 </a:t>
            </a:r>
            <a:r>
              <a:rPr dirty="0" sz="900" spc="-3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Pearson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Education,</a:t>
            </a:r>
            <a:r>
              <a:rPr dirty="0" sz="900" spc="-2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Inc. </a:t>
            </a:r>
            <a:r>
              <a:rPr dirty="0" sz="900" spc="-3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Reserved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424420" cy="369951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Parenteral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Total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parenteral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(TPN)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>
                <a:latin typeface="Verdana"/>
                <a:cs typeface="Verdana"/>
              </a:rPr>
              <a:t>IV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hyperalimentation</a:t>
            </a:r>
            <a:endParaRPr sz="2800">
              <a:latin typeface="Verdana"/>
              <a:cs typeface="Verdana"/>
            </a:endParaRPr>
          </a:p>
          <a:p>
            <a:pPr lvl="2" marL="1099185" marR="17145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Infusions started </a:t>
            </a:r>
            <a:r>
              <a:rPr dirty="0" sz="2600" spc="-5">
                <a:latin typeface="Verdana"/>
                <a:cs typeface="Verdana"/>
              </a:rPr>
              <a:t>gradually to prevent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hyperglycemia</a:t>
            </a:r>
            <a:endParaRPr sz="2600">
              <a:latin typeface="Verdana"/>
              <a:cs typeface="Verdana"/>
            </a:endParaRPr>
          </a:p>
          <a:p>
            <a:pPr lvl="3" marL="1442085" indent="-229235">
              <a:lnSpc>
                <a:spcPct val="100000"/>
              </a:lnSpc>
              <a:spcBef>
                <a:spcPts val="585"/>
              </a:spcBef>
              <a:buClr>
                <a:srgbClr val="204B90"/>
              </a:buClr>
              <a:buFont typeface="Arial"/>
              <a:buChar char="•"/>
              <a:tabLst>
                <a:tab pos="1442720" algn="l"/>
              </a:tabLst>
            </a:pPr>
            <a:r>
              <a:rPr dirty="0" sz="2400" spc="-5">
                <a:latin typeface="Verdana"/>
                <a:cs typeface="Verdana"/>
              </a:rPr>
              <a:t>Glucose</a:t>
            </a:r>
            <a:r>
              <a:rPr dirty="0" sz="2400" spc="10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levels</a:t>
            </a:r>
            <a:r>
              <a:rPr dirty="0" sz="2400" spc="2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monitored</a:t>
            </a:r>
            <a:endParaRPr sz="2400">
              <a:latin typeface="Verdana"/>
              <a:cs typeface="Verdana"/>
            </a:endParaRPr>
          </a:p>
          <a:p>
            <a:pPr lvl="2" marL="1099185" marR="358775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Discontinued </a:t>
            </a:r>
            <a:r>
              <a:rPr dirty="0" sz="2600" spc="-5">
                <a:latin typeface="Verdana"/>
                <a:cs typeface="Verdana"/>
              </a:rPr>
              <a:t>gradually </a:t>
            </a:r>
            <a:r>
              <a:rPr dirty="0" sz="2600">
                <a:latin typeface="Verdana"/>
                <a:cs typeface="Verdana"/>
              </a:rPr>
              <a:t>to </a:t>
            </a:r>
            <a:r>
              <a:rPr dirty="0" sz="2600" spc="-5">
                <a:latin typeface="Verdana"/>
                <a:cs typeface="Verdana"/>
              </a:rPr>
              <a:t>prevent </a:t>
            </a:r>
            <a:r>
              <a:rPr dirty="0" sz="2600">
                <a:latin typeface="Verdana"/>
                <a:cs typeface="Verdana"/>
              </a:rPr>
              <a:t> hyperinsulinemia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and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hypoglycemia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4297" y="365505"/>
            <a:ext cx="1818639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Protein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827645" cy="3309620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Protein</a:t>
            </a:r>
            <a:r>
              <a:rPr dirty="0" sz="3000" spc="-5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digestion</a:t>
            </a:r>
            <a:endParaRPr sz="3000">
              <a:latin typeface="Verdana"/>
              <a:cs typeface="Verdana"/>
            </a:endParaRPr>
          </a:p>
          <a:p>
            <a:pPr lvl="1" marL="756285" marR="5403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Pancreas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secretes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the</a:t>
            </a:r>
            <a:r>
              <a:rPr dirty="0" sz="2800" spc="-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proteolytic </a:t>
            </a:r>
            <a:r>
              <a:rPr dirty="0" sz="2800" spc="-5">
                <a:latin typeface="Verdana"/>
                <a:cs typeface="Verdana"/>
              </a:rPr>
              <a:t> enzymes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trypsin,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chymotrypsin,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carboxypeptidase.</a:t>
            </a:r>
            <a:endParaRPr sz="28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Glands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intestinal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wall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secrete 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aminopeptidase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dipeptidase,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which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break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protein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into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5" i="1">
                <a:latin typeface="Verdana"/>
                <a:cs typeface="Verdana"/>
              </a:rPr>
              <a:t>amino</a:t>
            </a:r>
            <a:r>
              <a:rPr dirty="0" sz="2800" spc="30" i="1">
                <a:latin typeface="Verdana"/>
                <a:cs typeface="Verdana"/>
              </a:rPr>
              <a:t> </a:t>
            </a:r>
            <a:r>
              <a:rPr dirty="0" sz="2800" spc="-10" i="1">
                <a:latin typeface="Verdana"/>
                <a:cs typeface="Verdana"/>
              </a:rPr>
              <a:t>acids</a:t>
            </a:r>
            <a:r>
              <a:rPr dirty="0" sz="2800" spc="-10"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1901" y="365505"/>
            <a:ext cx="35852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Implementing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6497"/>
            <a:ext cx="7929245" cy="377253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Parenteral</a:t>
            </a:r>
            <a:r>
              <a:rPr dirty="0" sz="3000" spc="-2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nutrition</a:t>
            </a:r>
            <a:endParaRPr sz="30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Peripheral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parenteral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nutrition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(PPN)</a:t>
            </a:r>
            <a:endParaRPr sz="2800">
              <a:latin typeface="Verdana"/>
              <a:cs typeface="Verdana"/>
            </a:endParaRPr>
          </a:p>
          <a:p>
            <a:pPr lvl="2" marL="1099185" marR="231140" indent="-228600">
              <a:lnSpc>
                <a:spcPct val="100000"/>
              </a:lnSpc>
              <a:spcBef>
                <a:spcPts val="620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Less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concentrated</a:t>
            </a:r>
            <a:r>
              <a:rPr dirty="0" sz="2600" spc="-2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solution,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can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provide </a:t>
            </a:r>
            <a:r>
              <a:rPr dirty="0" sz="2600" spc="-894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lipids</a:t>
            </a:r>
            <a:r>
              <a:rPr dirty="0" sz="2600" spc="-3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but </a:t>
            </a:r>
            <a:r>
              <a:rPr dirty="0" sz="2600">
                <a:latin typeface="Verdana"/>
                <a:cs typeface="Verdana"/>
              </a:rPr>
              <a:t>associated</a:t>
            </a:r>
            <a:r>
              <a:rPr dirty="0" sz="2600" spc="-4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with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phlebitis</a:t>
            </a:r>
            <a:endParaRPr sz="2600">
              <a:latin typeface="Verdana"/>
              <a:cs typeface="Verdana"/>
            </a:endParaRPr>
          </a:p>
          <a:p>
            <a:pPr lvl="2" marL="1099185" marR="610235" indent="-228600">
              <a:lnSpc>
                <a:spcPct val="100000"/>
              </a:lnSpc>
              <a:spcBef>
                <a:spcPts val="625"/>
              </a:spcBef>
              <a:buClr>
                <a:srgbClr val="204B90"/>
              </a:buClr>
              <a:buFont typeface="Arial"/>
              <a:buChar char="•"/>
              <a:tabLst>
                <a:tab pos="1099820" algn="l"/>
              </a:tabLst>
            </a:pPr>
            <a:r>
              <a:rPr dirty="0" sz="2600">
                <a:latin typeface="Verdana"/>
                <a:cs typeface="Verdana"/>
              </a:rPr>
              <a:t>Used more </a:t>
            </a:r>
            <a:r>
              <a:rPr dirty="0" sz="2600" spc="-5">
                <a:latin typeface="Verdana"/>
                <a:cs typeface="Verdana"/>
              </a:rPr>
              <a:t>to prevent than </a:t>
            </a:r>
            <a:r>
              <a:rPr dirty="0" sz="2600" spc="5">
                <a:latin typeface="Verdana"/>
                <a:cs typeface="Verdana"/>
              </a:rPr>
              <a:t>to </a:t>
            </a:r>
            <a:r>
              <a:rPr dirty="0" sz="2600">
                <a:latin typeface="Verdana"/>
                <a:cs typeface="Verdana"/>
              </a:rPr>
              <a:t>correct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nutritional</a:t>
            </a:r>
            <a:r>
              <a:rPr dirty="0" sz="2600" spc="-3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imbalance</a:t>
            </a:r>
            <a:endParaRPr sz="26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Enteral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parenteral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can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be </a:t>
            </a:r>
            <a:r>
              <a:rPr dirty="0" sz="2800" spc="-10">
                <a:latin typeface="Verdana"/>
                <a:cs typeface="Verdana"/>
              </a:rPr>
              <a:t>provided</a:t>
            </a:r>
            <a:r>
              <a:rPr dirty="0" sz="2800" spc="65">
                <a:latin typeface="Verdana"/>
                <a:cs typeface="Verdana"/>
              </a:rPr>
              <a:t> </a:t>
            </a:r>
            <a:r>
              <a:rPr dirty="0" sz="2800" spc="-15">
                <a:latin typeface="Verdana"/>
                <a:cs typeface="Verdana"/>
              </a:rPr>
              <a:t>in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home.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6910" y="365505"/>
            <a:ext cx="26936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Evaluating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0121"/>
            <a:ext cx="7510145" cy="1398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Verdana"/>
                <a:cs typeface="Verdana"/>
              </a:rPr>
              <a:t>The </a:t>
            </a:r>
            <a:r>
              <a:rPr dirty="0" sz="3000">
                <a:latin typeface="Verdana"/>
                <a:cs typeface="Verdana"/>
              </a:rPr>
              <a:t>goals established in </a:t>
            </a:r>
            <a:r>
              <a:rPr dirty="0" sz="3000" spc="-5">
                <a:latin typeface="Verdana"/>
                <a:cs typeface="Verdana"/>
              </a:rPr>
              <a:t>the </a:t>
            </a:r>
            <a:r>
              <a:rPr dirty="0" sz="3000">
                <a:latin typeface="Verdana"/>
                <a:cs typeface="Verdana"/>
              </a:rPr>
              <a:t>planning </a:t>
            </a:r>
            <a:r>
              <a:rPr dirty="0" sz="3000" spc="-1040">
                <a:latin typeface="Verdana"/>
                <a:cs typeface="Verdana"/>
              </a:rPr>
              <a:t> </a:t>
            </a:r>
            <a:r>
              <a:rPr dirty="0" sz="3000" spc="-5">
                <a:latin typeface="Verdana"/>
                <a:cs typeface="Verdana"/>
              </a:rPr>
              <a:t>phase </a:t>
            </a:r>
            <a:r>
              <a:rPr dirty="0" sz="3000">
                <a:latin typeface="Verdana"/>
                <a:cs typeface="Verdana"/>
              </a:rPr>
              <a:t>are evaluated according </a:t>
            </a:r>
            <a:r>
              <a:rPr dirty="0" sz="3000" spc="-5">
                <a:latin typeface="Verdana"/>
                <a:cs typeface="Verdana"/>
              </a:rPr>
              <a:t>to </a:t>
            </a:r>
            <a:r>
              <a:rPr dirty="0" sz="3000">
                <a:latin typeface="Verdana"/>
                <a:cs typeface="Verdana"/>
              </a:rPr>
              <a:t> specific</a:t>
            </a:r>
            <a:r>
              <a:rPr dirty="0" sz="3000" spc="-1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desired</a:t>
            </a:r>
            <a:r>
              <a:rPr dirty="0" sz="3000" spc="-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outcomes.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6910" y="365505"/>
            <a:ext cx="26936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Evaluating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dirty="0" spc="-5"/>
              <a:t>Copyright</a:t>
            </a:r>
            <a:r>
              <a:rPr dirty="0" spc="-10"/>
              <a:t> </a:t>
            </a:r>
            <a:r>
              <a:rPr dirty="0"/>
              <a:t>©</a:t>
            </a:r>
            <a:r>
              <a:rPr dirty="0" spc="-20"/>
              <a:t> </a:t>
            </a:r>
            <a:r>
              <a:rPr dirty="0"/>
              <a:t>2016,</a:t>
            </a:r>
            <a:r>
              <a:rPr dirty="0" spc="-25"/>
              <a:t> </a:t>
            </a:r>
            <a:r>
              <a:rPr dirty="0"/>
              <a:t>2012,</a:t>
            </a:r>
            <a:r>
              <a:rPr dirty="0" spc="-45"/>
              <a:t> </a:t>
            </a:r>
            <a:r>
              <a:rPr dirty="0"/>
              <a:t>2008 </a:t>
            </a:r>
            <a:r>
              <a:rPr dirty="0" spc="-300"/>
              <a:t> </a:t>
            </a:r>
            <a:r>
              <a:rPr dirty="0"/>
              <a:t>Pearson</a:t>
            </a:r>
            <a:r>
              <a:rPr dirty="0" spc="-35"/>
              <a:t> </a:t>
            </a:r>
            <a:r>
              <a:rPr dirty="0" spc="-5"/>
              <a:t>Education,</a:t>
            </a:r>
            <a:r>
              <a:rPr dirty="0" spc="-20"/>
              <a:t> </a:t>
            </a:r>
            <a:r>
              <a:rPr dirty="0" spc="-5"/>
              <a:t>Inc. </a:t>
            </a:r>
            <a:r>
              <a:rPr dirty="0" spc="-305"/>
              <a:t> </a:t>
            </a:r>
            <a:r>
              <a:rPr dirty="0" spc="-5"/>
              <a:t>All</a:t>
            </a:r>
            <a:r>
              <a:rPr dirty="0" spc="-10"/>
              <a:t> </a:t>
            </a:r>
            <a:r>
              <a:rPr dirty="0" spc="-5"/>
              <a:t>Rights</a:t>
            </a:r>
            <a:r>
              <a:rPr dirty="0" spc="-10"/>
              <a:t> </a:t>
            </a:r>
            <a:r>
              <a:rPr dirty="0" spc="-5"/>
              <a:t>Reserved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i="1">
                <a:latin typeface="Verdana"/>
                <a:cs typeface="Verdana"/>
              </a:rPr>
              <a:t>Kozier</a:t>
            </a:r>
            <a:r>
              <a:rPr dirty="0" spc="-5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&amp;</a:t>
            </a:r>
            <a:r>
              <a:rPr dirty="0" spc="5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Erb's</a:t>
            </a:r>
            <a:r>
              <a:rPr dirty="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Fundamentals</a:t>
            </a:r>
            <a:r>
              <a:rPr dirty="0" spc="10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of</a:t>
            </a:r>
            <a:r>
              <a:rPr dirty="0" spc="-10" i="1">
                <a:latin typeface="Verdana"/>
                <a:cs typeface="Verdana"/>
              </a:rPr>
              <a:t> </a:t>
            </a:r>
            <a:r>
              <a:rPr dirty="0" spc="-5" i="1">
                <a:latin typeface="Verdana"/>
                <a:cs typeface="Verdana"/>
              </a:rPr>
              <a:t>Nursing</a:t>
            </a:r>
            <a:r>
              <a:rPr dirty="0" spc="-5"/>
              <a:t>,</a:t>
            </a:r>
            <a:r>
              <a:rPr dirty="0" spc="30"/>
              <a:t> </a:t>
            </a:r>
            <a:r>
              <a:rPr dirty="0" spc="-5"/>
              <a:t>Tenth</a:t>
            </a:r>
            <a:r>
              <a:rPr dirty="0"/>
              <a:t> </a:t>
            </a:r>
            <a:r>
              <a:rPr dirty="0" spc="-5"/>
              <a:t>Edition </a:t>
            </a:r>
            <a:r>
              <a:rPr dirty="0" spc="-300"/>
              <a:t> </a:t>
            </a:r>
            <a:r>
              <a:rPr dirty="0" spc="-5"/>
              <a:t>Audrey</a:t>
            </a:r>
            <a:r>
              <a:rPr dirty="0" spc="10"/>
              <a:t> </a:t>
            </a:r>
            <a:r>
              <a:rPr dirty="0" spc="-5"/>
              <a:t>Berman</a:t>
            </a:r>
            <a:r>
              <a:rPr dirty="0"/>
              <a:t> |</a:t>
            </a:r>
            <a:r>
              <a:rPr dirty="0" spc="-5"/>
              <a:t> Shirlee Snyder</a:t>
            </a:r>
            <a:r>
              <a:rPr dirty="0" spc="15"/>
              <a:t> </a:t>
            </a:r>
            <a:r>
              <a:rPr dirty="0"/>
              <a:t>|</a:t>
            </a:r>
            <a:r>
              <a:rPr dirty="0" spc="10"/>
              <a:t> </a:t>
            </a:r>
            <a:r>
              <a:rPr dirty="0" spc="-5"/>
              <a:t>Geralyn</a:t>
            </a:r>
            <a:r>
              <a:rPr dirty="0"/>
              <a:t> </a:t>
            </a:r>
            <a:r>
              <a:rPr dirty="0" spc="-5"/>
              <a:t>Frandsen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0121"/>
            <a:ext cx="7781290" cy="435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53035" indent="-342900">
              <a:lnSpc>
                <a:spcPct val="100000"/>
              </a:lnSpc>
              <a:spcBef>
                <a:spcPts val="100"/>
              </a:spcBef>
              <a:buClr>
                <a:srgbClr val="204B90"/>
              </a:buClr>
              <a:buFont typeface="Times New Roman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Verdana"/>
                <a:cs typeface="Verdana"/>
              </a:rPr>
              <a:t>If </a:t>
            </a:r>
            <a:r>
              <a:rPr dirty="0" sz="3000" spc="-5">
                <a:latin typeface="Verdana"/>
                <a:cs typeface="Verdana"/>
              </a:rPr>
              <a:t>the </a:t>
            </a:r>
            <a:r>
              <a:rPr dirty="0" sz="3000">
                <a:latin typeface="Verdana"/>
                <a:cs typeface="Verdana"/>
              </a:rPr>
              <a:t>outcomes are not achieved, </a:t>
            </a:r>
            <a:r>
              <a:rPr dirty="0" sz="3000" spc="-5">
                <a:latin typeface="Verdana"/>
                <a:cs typeface="Verdana"/>
              </a:rPr>
              <a:t>the </a:t>
            </a:r>
            <a:r>
              <a:rPr dirty="0" sz="3000" spc="-104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nurse</a:t>
            </a:r>
            <a:r>
              <a:rPr dirty="0" sz="3000" spc="-10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should</a:t>
            </a:r>
            <a:r>
              <a:rPr dirty="0" sz="3000" spc="-5">
                <a:latin typeface="Verdana"/>
                <a:cs typeface="Verdana"/>
              </a:rPr>
              <a:t> </a:t>
            </a:r>
            <a:r>
              <a:rPr dirty="0" sz="3000">
                <a:latin typeface="Verdana"/>
                <a:cs typeface="Verdana"/>
              </a:rPr>
              <a:t>explore</a:t>
            </a:r>
            <a:r>
              <a:rPr dirty="0" sz="3000" spc="-5">
                <a:latin typeface="Verdana"/>
                <a:cs typeface="Verdana"/>
              </a:rPr>
              <a:t> the </a:t>
            </a:r>
            <a:r>
              <a:rPr dirty="0" sz="3000">
                <a:latin typeface="Verdana"/>
                <a:cs typeface="Verdana"/>
              </a:rPr>
              <a:t>reasons.</a:t>
            </a:r>
            <a:endParaRPr sz="3000">
              <a:latin typeface="Verdana"/>
              <a:cs typeface="Verdana"/>
            </a:endParaRPr>
          </a:p>
          <a:p>
            <a:pPr lvl="1" marL="756285" marR="5080" indent="-287020">
              <a:lnSpc>
                <a:spcPct val="100000"/>
              </a:lnSpc>
              <a:spcBef>
                <a:spcPts val="68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Cause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 </a:t>
            </a:r>
            <a:r>
              <a:rPr dirty="0" sz="2800" spc="-15">
                <a:latin typeface="Verdana"/>
                <a:cs typeface="Verdana"/>
              </a:rPr>
              <a:t>problem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identified?</a:t>
            </a:r>
            <a:r>
              <a:rPr dirty="0" sz="2800" spc="1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Outcomes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realistic?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Family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included</a:t>
            </a:r>
            <a:r>
              <a:rPr dirty="0" sz="2800" spc="4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and</a:t>
            </a:r>
            <a:r>
              <a:rPr dirty="0" sz="2800" spc="2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supportive?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Client's preferences</a:t>
            </a:r>
            <a:r>
              <a:rPr dirty="0" sz="2800" spc="35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considered?</a:t>
            </a:r>
            <a:endParaRPr sz="2800">
              <a:latin typeface="Verdana"/>
              <a:cs typeface="Verdana"/>
            </a:endParaRPr>
          </a:p>
          <a:p>
            <a:pPr lvl="1" marL="756285" indent="-287020">
              <a:lnSpc>
                <a:spcPct val="100000"/>
              </a:lnSpc>
              <a:spcBef>
                <a:spcPts val="670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5">
                <a:latin typeface="Verdana"/>
                <a:cs typeface="Verdana"/>
              </a:rPr>
              <a:t>Do</a:t>
            </a:r>
            <a:r>
              <a:rPr dirty="0" sz="2800" spc="5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symptoms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cause</a:t>
            </a:r>
            <a:r>
              <a:rPr dirty="0" sz="2800" spc="3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loss</a:t>
            </a:r>
            <a:r>
              <a:rPr dirty="0" sz="2800" spc="2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of</a:t>
            </a:r>
            <a:r>
              <a:rPr dirty="0" sz="2800" spc="1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appetite?</a:t>
            </a:r>
            <a:endParaRPr sz="2800">
              <a:latin typeface="Verdana"/>
              <a:cs typeface="Verdana"/>
            </a:endParaRPr>
          </a:p>
          <a:p>
            <a:pPr lvl="1" marL="756285" marR="330200" indent="-287020">
              <a:lnSpc>
                <a:spcPct val="100000"/>
              </a:lnSpc>
              <a:spcBef>
                <a:spcPts val="675"/>
              </a:spcBef>
              <a:buClr>
                <a:srgbClr val="204B90"/>
              </a:buClr>
              <a:buFont typeface="Wingdings"/>
              <a:buChar char=""/>
              <a:tabLst>
                <a:tab pos="756920" algn="l"/>
              </a:tabLst>
            </a:pPr>
            <a:r>
              <a:rPr dirty="0" sz="2800" spc="-10">
                <a:latin typeface="Verdana"/>
                <a:cs typeface="Verdana"/>
              </a:rPr>
              <a:t>Anything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interfering</a:t>
            </a:r>
            <a:r>
              <a:rPr dirty="0" sz="2800" spc="5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with</a:t>
            </a:r>
            <a:r>
              <a:rPr dirty="0" sz="2800">
                <a:latin typeface="Verdana"/>
                <a:cs typeface="Verdana"/>
              </a:rPr>
              <a:t> </a:t>
            </a:r>
            <a:r>
              <a:rPr dirty="0" sz="2800" spc="-10">
                <a:latin typeface="Verdana"/>
                <a:cs typeface="Verdana"/>
              </a:rPr>
              <a:t>digestion</a:t>
            </a:r>
            <a:r>
              <a:rPr dirty="0" sz="2800" spc="40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or </a:t>
            </a:r>
            <a:r>
              <a:rPr dirty="0" sz="2800" spc="-969">
                <a:latin typeface="Verdana"/>
                <a:cs typeface="Verdana"/>
              </a:rPr>
              <a:t> </a:t>
            </a:r>
            <a:r>
              <a:rPr dirty="0" sz="2800" spc="-5">
                <a:latin typeface="Verdana"/>
                <a:cs typeface="Verdana"/>
              </a:rPr>
              <a:t>absorption?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Thomas Dunn</dc:creator>
  <dc:title>Slide 1</dc:title>
  <dcterms:created xsi:type="dcterms:W3CDTF">2021-02-25T20:37:38Z</dcterms:created>
  <dcterms:modified xsi:type="dcterms:W3CDTF">2021-02-25T20:37:38Z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