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42"/>
  </p:notesMasterIdLst>
  <p:sldIdLst>
    <p:sldId id="256" r:id="rId2"/>
    <p:sldId id="307" r:id="rId3"/>
    <p:sldId id="411" r:id="rId4"/>
    <p:sldId id="410" r:id="rId5"/>
    <p:sldId id="412" r:id="rId6"/>
    <p:sldId id="373" r:id="rId7"/>
    <p:sldId id="407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74" r:id="rId16"/>
    <p:sldId id="408" r:id="rId17"/>
    <p:sldId id="308" r:id="rId18"/>
    <p:sldId id="309" r:id="rId19"/>
    <p:sldId id="327" r:id="rId20"/>
    <p:sldId id="329" r:id="rId21"/>
    <p:sldId id="406" r:id="rId22"/>
    <p:sldId id="382" r:id="rId23"/>
    <p:sldId id="336" r:id="rId24"/>
    <p:sldId id="338" r:id="rId25"/>
    <p:sldId id="413" r:id="rId26"/>
    <p:sldId id="339" r:id="rId27"/>
    <p:sldId id="341" r:id="rId28"/>
    <p:sldId id="343" r:id="rId29"/>
    <p:sldId id="409" r:id="rId30"/>
    <p:sldId id="395" r:id="rId31"/>
    <p:sldId id="404" r:id="rId32"/>
    <p:sldId id="396" r:id="rId33"/>
    <p:sldId id="401" r:id="rId34"/>
    <p:sldId id="397" r:id="rId35"/>
    <p:sldId id="398" r:id="rId36"/>
    <p:sldId id="399" r:id="rId37"/>
    <p:sldId id="400" r:id="rId38"/>
    <p:sldId id="405" r:id="rId39"/>
    <p:sldId id="402" r:id="rId40"/>
    <p:sldId id="40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462AD-2947-413E-8CD0-45952767DFE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F17B2-6C8E-4D00-B938-D95B74200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0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Why should</a:t>
            </a:r>
            <a:r>
              <a:rPr kumimoji="1" lang="en-US" altLang="ja-JP" baseline="0" dirty="0"/>
              <a:t> nurses learn pharmacology?</a:t>
            </a:r>
          </a:p>
          <a:p>
            <a:r>
              <a:rPr kumimoji="1" lang="en-US" altLang="ja-JP" baseline="0" dirty="0" err="1"/>
              <a:t>Preadministration</a:t>
            </a:r>
            <a:r>
              <a:rPr kumimoji="1" lang="en-US" altLang="ja-JP" baseline="0" dirty="0"/>
              <a:t> </a:t>
            </a:r>
            <a:r>
              <a:rPr kumimoji="1" lang="en-US" altLang="ja-JP" baseline="0" dirty="0" err="1"/>
              <a:t>assesment</a:t>
            </a:r>
            <a:r>
              <a:rPr kumimoji="1" lang="en-US" altLang="ja-JP" baseline="0" dirty="0"/>
              <a:t> </a:t>
            </a:r>
          </a:p>
          <a:p>
            <a:r>
              <a:rPr kumimoji="1" lang="en-US" altLang="ja-JP" baseline="0" dirty="0"/>
              <a:t>Dosage and administration</a:t>
            </a:r>
          </a:p>
          <a:p>
            <a:r>
              <a:rPr kumimoji="1" lang="en-US" altLang="ja-JP" baseline="0" dirty="0" err="1"/>
              <a:t>Promotig</a:t>
            </a:r>
            <a:r>
              <a:rPr kumimoji="1" lang="en-US" altLang="ja-JP" baseline="0" dirty="0"/>
              <a:t> therapeutic effects</a:t>
            </a:r>
          </a:p>
          <a:p>
            <a:r>
              <a:rPr kumimoji="1" lang="en-US" altLang="ja-JP" baseline="0" dirty="0"/>
              <a:t>Minimizing side effects ex hypoglycemia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17B2-6C8E-4D00-B938-D95B74200D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72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098A3-31FB-4FD0-A052-3960086475EC}" type="slidenum">
              <a:rPr lang="en-US"/>
              <a:pPr/>
              <a:t>26</a:t>
            </a:fld>
            <a:endParaRPr lang="en-US"/>
          </a:p>
        </p:txBody>
      </p:sp>
      <p:sp>
        <p:nvSpPr>
          <p:cNvPr id="180226" name="Rectangle 7"/>
          <p:cNvSpPr txBox="1">
            <a:spLocks noGrp="1" noChangeArrowheads="1"/>
          </p:cNvSpPr>
          <p:nvPr/>
        </p:nvSpPr>
        <p:spPr bwMode="auto">
          <a:xfrm>
            <a:off x="3884613" y="8685071"/>
            <a:ext cx="2971800" cy="4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0EA88D-ADAE-4B7D-964F-116F68CBFEE9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A7FA3-C7F0-415E-813E-2968AA4F0CBA}" type="slidenum">
              <a:rPr lang="en-US"/>
              <a:pPr/>
              <a:t>27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28B8A-9358-4CDE-B9F4-835D8C9D1FA2}" type="slidenum">
              <a:rPr lang="en-US"/>
              <a:pPr/>
              <a:t>28</a:t>
            </a:fld>
            <a:endParaRPr lang="en-US"/>
          </a:p>
        </p:txBody>
      </p:sp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3884613" y="8685071"/>
            <a:ext cx="2971800" cy="4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7A0D1A-C64C-4C41-86A2-BEFF88F5A52E}" type="slidenum">
              <a:rPr lang="en-US" sz="1200"/>
              <a:pPr algn="r"/>
              <a:t>28</a:t>
            </a:fld>
            <a:endParaRPr lang="en-US" sz="120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Maximum benefit minimum harm</a:t>
            </a:r>
            <a:r>
              <a:rPr kumimoji="1" lang="ar-sa" altLang="ja-JP" dirty="0"/>
              <a:t>،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17B2-6C8E-4D00-B938-D95B74200D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85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5D334-ECC7-4CCB-9FBC-8A8DF2E2B1BB}" type="slidenum">
              <a:rPr lang="en-US"/>
              <a:pPr/>
              <a:t>6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Which</a:t>
            </a:r>
            <a:r>
              <a:rPr kumimoji="1" lang="en-US" altLang="ja-JP" baseline="0" dirty="0"/>
              <a:t> dose is higher IV or oral?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17B2-6C8E-4D00-B938-D95B74200D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81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3D4F-DC4B-45F2-9878-2D0F4264795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C1EF5-C60F-4A75-B9EA-8D535CB1E83B}" type="slidenum">
              <a:rPr lang="en-US"/>
              <a:pPr/>
              <a:t>19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DA5CF9-35A8-4251-8F45-85F3C580F0E6}" type="slidenum">
              <a:rPr lang="en-US"/>
              <a:pPr/>
              <a:t>20</a:t>
            </a:fld>
            <a:endParaRPr lang="en-US"/>
          </a:p>
        </p:txBody>
      </p:sp>
      <p:sp>
        <p:nvSpPr>
          <p:cNvPr id="165890" name="Rectangle 7"/>
          <p:cNvSpPr txBox="1">
            <a:spLocks noGrp="1" noChangeArrowheads="1"/>
          </p:cNvSpPr>
          <p:nvPr/>
        </p:nvSpPr>
        <p:spPr bwMode="auto">
          <a:xfrm>
            <a:off x="3884613" y="8685071"/>
            <a:ext cx="2971800" cy="4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2E2F29-9625-4EEE-8BD1-256103917529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6A9A6-23E6-4661-98DC-8CEF50C1F83C}" type="slidenum">
              <a:rPr lang="en-US"/>
              <a:pPr/>
              <a:t>23</a:t>
            </a:fld>
            <a:endParaRPr lang="en-US"/>
          </a:p>
        </p:txBody>
      </p:sp>
      <p:sp>
        <p:nvSpPr>
          <p:cNvPr id="172034" name="Rectangle 7"/>
          <p:cNvSpPr txBox="1">
            <a:spLocks noGrp="1" noChangeArrowheads="1"/>
          </p:cNvSpPr>
          <p:nvPr/>
        </p:nvSpPr>
        <p:spPr bwMode="auto">
          <a:xfrm>
            <a:off x="3884613" y="8685071"/>
            <a:ext cx="2971800" cy="4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FF93A5-7726-40BC-AA99-238B726DF7E1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2F339-A00D-4A1B-AA77-E70B890AEC1B}" type="slidenum">
              <a:rPr lang="en-US"/>
              <a:pPr/>
              <a:t>24</a:t>
            </a:fld>
            <a:endParaRPr lang="en-US"/>
          </a:p>
        </p:txBody>
      </p:sp>
      <p:sp>
        <p:nvSpPr>
          <p:cNvPr id="174082" name="Rectangle 7"/>
          <p:cNvSpPr txBox="1">
            <a:spLocks noGrp="1" noChangeArrowheads="1"/>
          </p:cNvSpPr>
          <p:nvPr/>
        </p:nvSpPr>
        <p:spPr bwMode="auto">
          <a:xfrm>
            <a:off x="3884613" y="8685071"/>
            <a:ext cx="2971800" cy="4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5AD706-DF2E-4DD3-A07E-EAD3BAA38D4B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9690B4D-227B-4863-8933-4ECEA063BD9A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A5F090-0CCC-4E86-840A-1FADA8A49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0B4D-227B-4863-8933-4ECEA063BD9A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F090-0CCC-4E86-840A-1FADA8A49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9690B4D-227B-4863-8933-4ECEA063BD9A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CA5F090-0CCC-4E86-840A-1FADA8A49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0B4D-227B-4863-8933-4ECEA063BD9A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A5F090-0CCC-4E86-840A-1FADA8A49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0B4D-227B-4863-8933-4ECEA063BD9A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CA5F090-0CCC-4E86-840A-1FADA8A49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9690B4D-227B-4863-8933-4ECEA063BD9A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A5F090-0CCC-4E86-840A-1FADA8A49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9690B4D-227B-4863-8933-4ECEA063BD9A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A5F090-0CCC-4E86-840A-1FADA8A49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0B4D-227B-4863-8933-4ECEA063BD9A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A5F090-0CCC-4E86-840A-1FADA8A49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0B4D-227B-4863-8933-4ECEA063BD9A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A5F090-0CCC-4E86-840A-1FADA8A49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0B4D-227B-4863-8933-4ECEA063BD9A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A5F090-0CCC-4E86-840A-1FADA8A49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9690B4D-227B-4863-8933-4ECEA063BD9A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CA5F090-0CCC-4E86-840A-1FADA8A49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690B4D-227B-4863-8933-4ECEA063BD9A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A5F090-0CCC-4E86-840A-1FADA8A49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Basic Principles in Pharmacology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Enteral Route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81328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Oral administration:</a:t>
            </a:r>
          </a:p>
          <a:p>
            <a:pPr lvl="1"/>
            <a:r>
              <a:rPr lang="en-US" dirty="0"/>
              <a:t>Advantages</a:t>
            </a:r>
          </a:p>
          <a:p>
            <a:pPr lvl="2"/>
            <a:r>
              <a:rPr lang="en-US" dirty="0"/>
              <a:t>Easily self-administered</a:t>
            </a:r>
          </a:p>
          <a:p>
            <a:pPr lvl="2"/>
            <a:r>
              <a:rPr lang="en-US" dirty="0"/>
              <a:t>Low risk of systemic infections (compared to parenteral)</a:t>
            </a:r>
          </a:p>
          <a:p>
            <a:pPr lvl="2"/>
            <a:r>
              <a:rPr lang="en-US" dirty="0"/>
              <a:t>Easier to manage toxicity </a:t>
            </a:r>
          </a:p>
          <a:p>
            <a:pPr lvl="1"/>
            <a:r>
              <a:rPr lang="en-US" dirty="0"/>
              <a:t>Disadvantages</a:t>
            </a:r>
          </a:p>
          <a:p>
            <a:pPr lvl="2"/>
            <a:r>
              <a:rPr lang="en-US" dirty="0"/>
              <a:t>Inactivation of drugs due to first pass effect or stomach acidity</a:t>
            </a:r>
          </a:p>
          <a:p>
            <a:pPr lvl="1"/>
            <a:r>
              <a:rPr lang="en-US" dirty="0"/>
              <a:t>Enteric coated  to protect the stomach (e.g. Aspirin)</a:t>
            </a:r>
          </a:p>
          <a:p>
            <a:pPr lvl="2">
              <a:buNone/>
            </a:pPr>
            <a:r>
              <a:rPr lang="en-US" dirty="0"/>
              <a:t>			</a:t>
            </a:r>
            <a:r>
              <a:rPr lang="en-US" sz="2600" dirty="0"/>
              <a:t>to protect the drug from stomach acidity</a:t>
            </a:r>
          </a:p>
          <a:p>
            <a:pPr lvl="1"/>
            <a:r>
              <a:rPr lang="en-US" dirty="0"/>
              <a:t>Extended release to control how fast the drug is released from the pill to the body</a:t>
            </a:r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066800"/>
          </a:xfrm>
        </p:spPr>
        <p:txBody>
          <a:bodyPr/>
          <a:lstStyle/>
          <a:p>
            <a:r>
              <a:rPr lang="en-US" dirty="0"/>
              <a:t>Enteral route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Sublingual: Drug diffuses into the capillary network to the systemic circulation</a:t>
            </a:r>
          </a:p>
          <a:p>
            <a:pPr lvl="1"/>
            <a:r>
              <a:rPr lang="en-US" dirty="0"/>
              <a:t>Advantages</a:t>
            </a:r>
          </a:p>
          <a:p>
            <a:pPr lvl="2"/>
            <a:r>
              <a:rPr lang="en-US" dirty="0"/>
              <a:t>Rapid absorption</a:t>
            </a:r>
          </a:p>
          <a:p>
            <a:pPr lvl="2"/>
            <a:r>
              <a:rPr lang="en-US" dirty="0"/>
              <a:t>Convenience</a:t>
            </a:r>
          </a:p>
          <a:p>
            <a:pPr lvl="2"/>
            <a:r>
              <a:rPr lang="en-US" dirty="0"/>
              <a:t>Low incidence of infection</a:t>
            </a:r>
          </a:p>
          <a:p>
            <a:pPr lvl="2"/>
            <a:r>
              <a:rPr lang="en-US" dirty="0"/>
              <a:t>Bypass GI</a:t>
            </a:r>
          </a:p>
          <a:p>
            <a:pPr lvl="2"/>
            <a:r>
              <a:rPr lang="en-US" dirty="0"/>
              <a:t>Bypass first pass effect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/>
              <a:t>Parenteral route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0" y="1481328"/>
            <a:ext cx="9144000" cy="49194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Direct administration of the drug across body barriers into the </a:t>
            </a:r>
            <a:r>
              <a:rPr lang="en-US" u="sng" dirty="0"/>
              <a:t>systemic circulation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Used for: 1. Drugs with poor GI absorption (e.g. Heparin)</a:t>
            </a:r>
          </a:p>
          <a:p>
            <a:pPr lvl="1">
              <a:buNone/>
            </a:pPr>
            <a:r>
              <a:rPr lang="en-US" dirty="0"/>
              <a:t>			  2. Drugs unstable in GI (e.g. Insulin)</a:t>
            </a:r>
          </a:p>
          <a:p>
            <a:pPr lvl="1">
              <a:buNone/>
            </a:pPr>
            <a:r>
              <a:rPr lang="en-US" dirty="0"/>
              <a:t>			  3. Unconscious patients</a:t>
            </a:r>
          </a:p>
          <a:p>
            <a:pPr lvl="1">
              <a:buNone/>
            </a:pPr>
            <a:r>
              <a:rPr lang="en-US" dirty="0"/>
              <a:t>			  4. Rapid onset of action</a:t>
            </a:r>
          </a:p>
          <a:p>
            <a:pPr lvl="1">
              <a:buNone/>
            </a:pPr>
            <a:r>
              <a:rPr lang="en-US" dirty="0"/>
              <a:t>			  5. High bioavailability</a:t>
            </a:r>
          </a:p>
          <a:p>
            <a:pPr lvl="1"/>
            <a:r>
              <a:rPr lang="en-US" dirty="0"/>
              <a:t>Advantage: no first pass metabolism</a:t>
            </a:r>
          </a:p>
          <a:p>
            <a:pPr lvl="1"/>
            <a:r>
              <a:rPr lang="en-US" dirty="0"/>
              <a:t>Disadvantages: Risk of infection</a:t>
            </a:r>
          </a:p>
          <a:p>
            <a:pPr lvl="1">
              <a:buNone/>
            </a:pPr>
            <a:r>
              <a:rPr lang="en-US" dirty="0"/>
              <a:t>				  Can be irreversible</a:t>
            </a:r>
          </a:p>
          <a:p>
            <a:pPr lvl="8"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20-09-15 at 9.31.3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2374" r="12465" b="41840"/>
          <a:stretch/>
        </p:blipFill>
        <p:spPr>
          <a:xfrm>
            <a:off x="6522064" y="152400"/>
            <a:ext cx="2621936" cy="36456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/>
              <a:t>Parenteral Routes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Intravenous (IV)</a:t>
            </a:r>
          </a:p>
          <a:p>
            <a:pPr lvl="1"/>
            <a:r>
              <a:rPr lang="en-US" dirty="0"/>
              <a:t>Bolus: Immediate delivery of full amount</a:t>
            </a:r>
          </a:p>
          <a:p>
            <a:pPr lvl="1"/>
            <a:r>
              <a:rPr lang="en-US" dirty="0"/>
              <a:t>Infusion: Delivery over a longer time</a:t>
            </a:r>
          </a:p>
          <a:p>
            <a:endParaRPr lang="en-US" dirty="0"/>
          </a:p>
          <a:p>
            <a:r>
              <a:rPr lang="en-US" dirty="0"/>
              <a:t>Intramuscular</a:t>
            </a:r>
          </a:p>
          <a:p>
            <a:pPr lvl="1"/>
            <a:r>
              <a:rPr lang="en-US" dirty="0"/>
              <a:t>Aqueous solution (Rapid absorption)</a:t>
            </a:r>
          </a:p>
          <a:p>
            <a:pPr lvl="1"/>
            <a:r>
              <a:rPr lang="en-US" dirty="0"/>
              <a:t>Depot preparation in </a:t>
            </a:r>
            <a:r>
              <a:rPr lang="en-US" dirty="0" err="1"/>
              <a:t>nonaqueous</a:t>
            </a:r>
            <a:r>
              <a:rPr lang="en-US" dirty="0"/>
              <a:t> </a:t>
            </a:r>
          </a:p>
          <a:p>
            <a:pPr lvl="1">
              <a:buNone/>
            </a:pPr>
            <a:r>
              <a:rPr lang="en-US" dirty="0"/>
              <a:t>		vehicle (Sustained dose)</a:t>
            </a:r>
          </a:p>
          <a:p>
            <a:endParaRPr lang="en-US" dirty="0"/>
          </a:p>
          <a:p>
            <a:r>
              <a:rPr lang="en-US" dirty="0"/>
              <a:t>Subcutaneous</a:t>
            </a:r>
          </a:p>
          <a:p>
            <a:pPr lvl="1"/>
            <a:r>
              <a:rPr lang="en-US" dirty="0"/>
              <a:t>Less risk of </a:t>
            </a:r>
            <a:r>
              <a:rPr lang="en-US" dirty="0" err="1"/>
              <a:t>hemolysis</a:t>
            </a:r>
            <a:endParaRPr lang="en-US" dirty="0"/>
          </a:p>
          <a:p>
            <a:pPr lvl="1"/>
            <a:r>
              <a:rPr lang="en-US" dirty="0"/>
              <a:t>May provide sustained slow effect</a:t>
            </a:r>
          </a:p>
        </p:txBody>
      </p:sp>
      <p:pic>
        <p:nvPicPr>
          <p:cNvPr id="4" name="Picture 3" descr="1.3 a.png"/>
          <p:cNvPicPr>
            <a:picLocks noChangeAspect="1"/>
          </p:cNvPicPr>
          <p:nvPr/>
        </p:nvPicPr>
        <p:blipFill>
          <a:blip r:embed="rId3" cstate="print"/>
          <a:srcRect r="60743"/>
          <a:stretch>
            <a:fillRect/>
          </a:stretch>
        </p:blipFill>
        <p:spPr>
          <a:xfrm>
            <a:off x="6551209" y="0"/>
            <a:ext cx="2592791" cy="3733799"/>
          </a:xfrm>
          <a:prstGeom prst="rect">
            <a:avLst/>
          </a:prstGeom>
        </p:spPr>
      </p:pic>
      <p:pic>
        <p:nvPicPr>
          <p:cNvPr id="5" name="Picture 4" descr="1.3 b.png"/>
          <p:cNvPicPr>
            <a:picLocks noChangeAspect="1"/>
          </p:cNvPicPr>
          <p:nvPr/>
        </p:nvPicPr>
        <p:blipFill>
          <a:blip r:embed="rId4" cstate="print"/>
          <a:srcRect r="60743" b="30872"/>
          <a:stretch>
            <a:fillRect/>
          </a:stretch>
        </p:blipFill>
        <p:spPr>
          <a:xfrm>
            <a:off x="6081168" y="3696272"/>
            <a:ext cx="3062832" cy="30292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Routes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Inhalation</a:t>
            </a:r>
          </a:p>
          <a:p>
            <a:pPr lvl="1"/>
            <a:r>
              <a:rPr lang="en-US" dirty="0"/>
              <a:t>Oral or nasal</a:t>
            </a:r>
          </a:p>
          <a:p>
            <a:pPr lvl="1"/>
            <a:r>
              <a:rPr lang="en-US" dirty="0"/>
              <a:t>Rapid delivery across the large surface area of mucous membranes</a:t>
            </a:r>
          </a:p>
          <a:p>
            <a:r>
              <a:rPr lang="en-US" dirty="0" err="1"/>
              <a:t>Intrathecal</a:t>
            </a:r>
            <a:r>
              <a:rPr lang="en-US" dirty="0"/>
              <a:t>/</a:t>
            </a:r>
            <a:r>
              <a:rPr lang="en-US" dirty="0" err="1"/>
              <a:t>intraventricular</a:t>
            </a:r>
            <a:endParaRPr lang="en-US" dirty="0"/>
          </a:p>
          <a:p>
            <a:pPr lvl="1"/>
            <a:r>
              <a:rPr lang="en-US" dirty="0"/>
              <a:t>Direct injection into the cerebrospinal fluid</a:t>
            </a:r>
          </a:p>
          <a:p>
            <a:pPr lvl="1"/>
            <a:r>
              <a:rPr lang="en-US" dirty="0"/>
              <a:t>Rapid delivery</a:t>
            </a:r>
          </a:p>
          <a:p>
            <a:pPr lvl="1"/>
            <a:r>
              <a:rPr lang="en-US" dirty="0"/>
              <a:t>To avoid the blood brain barrier</a:t>
            </a:r>
          </a:p>
          <a:p>
            <a:r>
              <a:rPr lang="en-US" dirty="0"/>
              <a:t>Topical: application </a:t>
            </a:r>
          </a:p>
          <a:p>
            <a:pPr lvl="1"/>
            <a:r>
              <a:rPr lang="en-US" dirty="0"/>
              <a:t>Skin, for local effect.</a:t>
            </a:r>
          </a:p>
          <a:p>
            <a:r>
              <a:rPr lang="en-US" dirty="0" err="1"/>
              <a:t>Transdermal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Sustained delivery of drugs (e.g. nicotine patches)</a:t>
            </a:r>
          </a:p>
          <a:p>
            <a:r>
              <a:rPr lang="en-US" dirty="0"/>
              <a:t>Rectal</a:t>
            </a:r>
          </a:p>
          <a:p>
            <a:pPr lvl="1"/>
            <a:r>
              <a:rPr lang="en-US" dirty="0"/>
              <a:t>Avoids first pass metabolism</a:t>
            </a:r>
          </a:p>
          <a:p>
            <a:pPr lvl="1"/>
            <a:r>
              <a:rPr lang="en-US" dirty="0"/>
              <a:t>Rapid delivery</a:t>
            </a:r>
          </a:p>
          <a:p>
            <a:pPr lvl="1"/>
            <a:r>
              <a:rPr lang="en-US" dirty="0"/>
              <a:t>Used when oral administration is not possible (</a:t>
            </a:r>
            <a:r>
              <a:rPr lang="en-US" dirty="0" err="1"/>
              <a:t>antiemetics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Pharmacology</a:t>
            </a:r>
            <a:r>
              <a:rPr lang="en-US" dirty="0"/>
              <a:t>: is the study of drugs, their uses and how they affect organisms</a:t>
            </a:r>
          </a:p>
          <a:p>
            <a:endParaRPr lang="en-US" dirty="0"/>
          </a:p>
          <a:p>
            <a:pPr lvl="1"/>
            <a:r>
              <a:rPr lang="en-US" b="1" dirty="0"/>
              <a:t>Pharmacokinetics:</a:t>
            </a:r>
            <a:r>
              <a:rPr lang="en-US" dirty="0"/>
              <a:t> describes what the body does to a drug.</a:t>
            </a:r>
          </a:p>
          <a:p>
            <a:endParaRPr lang="en-US" dirty="0"/>
          </a:p>
          <a:p>
            <a:pPr lvl="1"/>
            <a:r>
              <a:rPr lang="en-US" b="1" dirty="0"/>
              <a:t>Pharmacodynamics:</a:t>
            </a:r>
            <a:r>
              <a:rPr lang="en-US" dirty="0"/>
              <a:t> describes what the drug does to the body.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Pharmacokinetics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/>
          <a:lstStyle/>
          <a:p>
            <a:r>
              <a:rPr lang="en-US" dirty="0"/>
              <a:t>Pharmacokinetics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2296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ADME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bsorption</a:t>
            </a:r>
          </a:p>
          <a:p>
            <a:pPr lvl="1"/>
            <a:r>
              <a:rPr lang="en-US" b="1" dirty="0"/>
              <a:t>D</a:t>
            </a:r>
            <a:r>
              <a:rPr lang="en-US" dirty="0"/>
              <a:t>istribution</a:t>
            </a:r>
          </a:p>
          <a:p>
            <a:pPr lvl="1"/>
            <a:r>
              <a:rPr lang="en-US" b="1" dirty="0"/>
              <a:t>M</a:t>
            </a:r>
            <a:r>
              <a:rPr lang="en-US" dirty="0"/>
              <a:t>etabolism</a:t>
            </a:r>
          </a:p>
          <a:p>
            <a:pPr lvl="1"/>
            <a:r>
              <a:rPr lang="en-US" b="1" dirty="0"/>
              <a:t>E</a:t>
            </a:r>
            <a:r>
              <a:rPr lang="en-US" dirty="0"/>
              <a:t>limination</a:t>
            </a:r>
          </a:p>
          <a:p>
            <a:endParaRPr lang="ar-JO" dirty="0"/>
          </a:p>
        </p:txBody>
      </p:sp>
      <p:pic>
        <p:nvPicPr>
          <p:cNvPr id="4" name="Picture 3" descr="figure 1 1.png"/>
          <p:cNvPicPr>
            <a:picLocks noChangeAspect="1"/>
          </p:cNvPicPr>
          <p:nvPr/>
        </p:nvPicPr>
        <p:blipFill>
          <a:blip r:embed="rId3" cstate="print"/>
          <a:srcRect l="1166" t="415" r="57813"/>
          <a:stretch>
            <a:fillRect/>
          </a:stretch>
        </p:blipFill>
        <p:spPr>
          <a:xfrm>
            <a:off x="5943600" y="381000"/>
            <a:ext cx="3200400" cy="5815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6400800"/>
            <a:ext cx="3629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Harvey, R. A. et al. Lippincott's Illustrated Reviews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066800"/>
          </a:xfrm>
        </p:spPr>
        <p:txBody>
          <a:bodyPr/>
          <a:lstStyle/>
          <a:p>
            <a:r>
              <a:rPr lang="en-US" dirty="0"/>
              <a:t>ADME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Absorption:  The drug absorption from the site of administration which permits the entry of the therapeutic agent into the plasma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Distribution: Reversible process, the drug leaves the bloodstream and distributes into the interstitial and intracellular fluids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Metabolism: Biotransformation of the drug into metabolites by the liver or other tissues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Elimination: The drug and its metabolites are eliminated into urine, bile or feces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fg05_00100.jpg" descr="fg05_00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524000"/>
            <a:ext cx="43545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ADME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63246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Adams et al.  Pharmacology for Nurses: A </a:t>
            </a:r>
            <a:r>
              <a:rPr lang="en-US" sz="1200" dirty="0" err="1"/>
              <a:t>Pathophysiologic</a:t>
            </a:r>
            <a:r>
              <a:rPr lang="en-US" sz="1200" dirty="0"/>
              <a:t> Approach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Pharmacology</a:t>
            </a:r>
            <a:r>
              <a:rPr lang="en-US" dirty="0"/>
              <a:t>: is the study of drugs, their uses and how they affect organisms</a:t>
            </a:r>
          </a:p>
          <a:p>
            <a:endParaRPr lang="en-US" dirty="0"/>
          </a:p>
          <a:p>
            <a:pPr lvl="1"/>
            <a:r>
              <a:rPr lang="en-US" b="1" dirty="0"/>
              <a:t>Pharmacokinetics:</a:t>
            </a:r>
            <a:r>
              <a:rPr lang="en-US" dirty="0"/>
              <a:t> describes what the body does to a drug.</a:t>
            </a:r>
          </a:p>
          <a:p>
            <a:endParaRPr lang="en-US" dirty="0"/>
          </a:p>
          <a:p>
            <a:pPr lvl="1"/>
            <a:r>
              <a:rPr lang="en-US" b="1" dirty="0"/>
              <a:t>Pharmacodynamics:</a:t>
            </a:r>
            <a:r>
              <a:rPr lang="en-US" dirty="0"/>
              <a:t> describes what the drug does to the body.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0"/>
            <a:ext cx="8243887" cy="1428750"/>
          </a:xfrm>
          <a:ln/>
        </p:spPr>
        <p:txBody>
          <a:bodyPr/>
          <a:lstStyle/>
          <a:p>
            <a:r>
              <a:rPr lang="en-US" sz="4000" dirty="0"/>
              <a:t>Factors Affecting Drug Absorption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49488"/>
            <a:ext cx="8229600" cy="432435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dirty="0"/>
              <a:t>Route of administration</a:t>
            </a:r>
          </a:p>
          <a:p>
            <a:r>
              <a:rPr lang="en-US" dirty="0"/>
              <a:t>Drug formulation</a:t>
            </a:r>
          </a:p>
          <a:p>
            <a:r>
              <a:rPr lang="en-US" dirty="0"/>
              <a:t>Drug dosage</a:t>
            </a:r>
          </a:p>
          <a:p>
            <a:r>
              <a:rPr lang="en-US" dirty="0"/>
              <a:t>Digestive motility</a:t>
            </a:r>
          </a:p>
          <a:p>
            <a:r>
              <a:rPr lang="en-US" dirty="0"/>
              <a:t>Digestive tract enzymes</a:t>
            </a:r>
          </a:p>
          <a:p>
            <a:r>
              <a:rPr lang="en-US" dirty="0"/>
              <a:t>Blood flow at administration site</a:t>
            </a:r>
          </a:p>
          <a:p>
            <a:r>
              <a:rPr lang="en-US" dirty="0"/>
              <a:t>Degree of ionization of drug</a:t>
            </a:r>
          </a:p>
          <a:p>
            <a:r>
              <a:rPr lang="en-US" dirty="0"/>
              <a:t>pH of surrounding environment</a:t>
            </a:r>
          </a:p>
          <a:p>
            <a:r>
              <a:rPr lang="en-US" dirty="0"/>
              <a:t>Drug-drug interactions</a:t>
            </a:r>
          </a:p>
          <a:p>
            <a:r>
              <a:rPr lang="en-US" dirty="0"/>
              <a:t>Food-drug interactions</a:t>
            </a:r>
          </a:p>
          <a:p>
            <a:r>
              <a:rPr lang="en-US" dirty="0"/>
              <a:t>Dietary supplement/herbal product–drug interactions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4325112"/>
          </a:xfrm>
        </p:spPr>
        <p:txBody>
          <a:bodyPr>
            <a:normAutofit fontScale="92500"/>
          </a:bodyPr>
          <a:lstStyle/>
          <a:p>
            <a:r>
              <a:rPr lang="en-US" dirty="0"/>
              <a:t>Bioavailability: The fraction of administered drug that reaches the systemic circulation.</a:t>
            </a:r>
          </a:p>
          <a:p>
            <a:endParaRPr lang="en-US" dirty="0"/>
          </a:p>
          <a:p>
            <a:r>
              <a:rPr lang="en-US" dirty="0"/>
              <a:t>Example 100 mg of a drug were administered orally, 70 mg of the drug were absorbed unchanged.</a:t>
            </a:r>
          </a:p>
          <a:p>
            <a:pPr lvl="1"/>
            <a:r>
              <a:rPr lang="en-US" dirty="0"/>
              <a:t>The bioavailability of this drug is 0.7 or 70% </a:t>
            </a:r>
          </a:p>
          <a:p>
            <a:endParaRPr lang="en-US" dirty="0"/>
          </a:p>
          <a:p>
            <a:r>
              <a:rPr lang="en-US" dirty="0"/>
              <a:t>For IV drug the bioavailability is  presumed to be 100%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/>
          <a:lstStyle/>
          <a:p>
            <a:r>
              <a:rPr lang="en-US" dirty="0"/>
              <a:t>Drug Distribution</a:t>
            </a:r>
          </a:p>
        </p:txBody>
      </p:sp>
      <p:pic>
        <p:nvPicPr>
          <p:cNvPr id="8" name="AAFUPLV0.jpg" descr="AAFUPLV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51704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00200" y="64770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Adams et al.  Pharmacology for Nurses: A </a:t>
            </a:r>
            <a:r>
              <a:rPr lang="en-US" sz="1200" dirty="0" err="1"/>
              <a:t>Pathophysiologic</a:t>
            </a:r>
            <a:r>
              <a:rPr lang="en-US" sz="1200" dirty="0"/>
              <a:t> Approach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8316913" cy="1428750"/>
          </a:xfrm>
          <a:ln/>
        </p:spPr>
        <p:txBody>
          <a:bodyPr/>
          <a:lstStyle/>
          <a:p>
            <a:r>
              <a:rPr lang="en-US" sz="4000" dirty="0"/>
              <a:t>Metabolism (Biotransformation)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49488"/>
            <a:ext cx="8229600" cy="4324350"/>
          </a:xfrm>
          <a:noFill/>
        </p:spPr>
        <p:txBody>
          <a:bodyPr/>
          <a:lstStyle/>
          <a:p>
            <a:r>
              <a:rPr lang="en-US" dirty="0"/>
              <a:t>Changes drug so it can be excreted</a:t>
            </a:r>
          </a:p>
          <a:p>
            <a:endParaRPr lang="en-US" dirty="0"/>
          </a:p>
          <a:p>
            <a:r>
              <a:rPr lang="en-US" dirty="0"/>
              <a:t>Involves biochemical reactions</a:t>
            </a:r>
          </a:p>
          <a:p>
            <a:endParaRPr lang="en-US" dirty="0"/>
          </a:p>
          <a:p>
            <a:r>
              <a:rPr lang="en-US" dirty="0"/>
              <a:t>Liver—primary site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316913" cy="1428750"/>
          </a:xfrm>
          <a:ln/>
        </p:spPr>
        <p:txBody>
          <a:bodyPr/>
          <a:lstStyle/>
          <a:p>
            <a:r>
              <a:rPr lang="en-US" sz="4000" dirty="0"/>
              <a:t>First-Pass Effect</a:t>
            </a:r>
            <a:r>
              <a:rPr lang="en-US" dirty="0"/>
              <a:t> (oral drugs)</a:t>
            </a:r>
            <a:endParaRPr lang="en-US" sz="4000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43200"/>
            <a:ext cx="4876800" cy="2438400"/>
          </a:xfrm>
          <a:noFill/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Drug absorbed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Drug enters hepatic circulation, goes to liver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Drug is metabolized to inactive form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Drug conjugates and leaves liver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Drug is distributed to general circulation</a:t>
            </a:r>
          </a:p>
        </p:txBody>
      </p:sp>
      <p:pic>
        <p:nvPicPr>
          <p:cNvPr id="173060" name="AAFUPLU0.jpg" descr="AAFUPLU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1524000"/>
            <a:ext cx="46196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67200" y="658100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Adams et al.  Pharmacology for Nurses: A </a:t>
            </a:r>
            <a:r>
              <a:rPr lang="en-US" sz="1200" dirty="0" err="1"/>
              <a:t>Pathophysiologic</a:t>
            </a:r>
            <a:r>
              <a:rPr lang="en-US" sz="1200" dirty="0"/>
              <a:t> Approach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11.png"/>
          <p:cNvPicPr>
            <a:picLocks noChangeAspect="1"/>
          </p:cNvPicPr>
          <p:nvPr/>
        </p:nvPicPr>
        <p:blipFill>
          <a:blip r:embed="rId2" cstate="print"/>
          <a:srcRect r="72463"/>
          <a:stretch>
            <a:fillRect/>
          </a:stretch>
        </p:blipFill>
        <p:spPr>
          <a:xfrm>
            <a:off x="3352800" y="152400"/>
            <a:ext cx="2590800" cy="62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3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609600"/>
            <a:ext cx="8316912" cy="1428750"/>
          </a:xfrm>
          <a:ln/>
        </p:spPr>
        <p:txBody>
          <a:bodyPr/>
          <a:lstStyle/>
          <a:p>
            <a:r>
              <a:rPr lang="en-US" sz="4000" dirty="0"/>
              <a:t>Excretion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49488"/>
            <a:ext cx="8229600" cy="4324350"/>
          </a:xfrm>
          <a:noFill/>
        </p:spPr>
        <p:txBody>
          <a:bodyPr/>
          <a:lstStyle/>
          <a:p>
            <a:r>
              <a:rPr lang="en-US" dirty="0"/>
              <a:t>Primary Site of Excretion of Drugs Is Kidneys</a:t>
            </a:r>
          </a:p>
          <a:p>
            <a:endParaRPr lang="en-US" dirty="0"/>
          </a:p>
          <a:p>
            <a:r>
              <a:rPr lang="en-US" dirty="0"/>
              <a:t>Ionized and water-soluble drugs are filtered</a:t>
            </a:r>
          </a:p>
          <a:p>
            <a:endParaRPr lang="en-US" dirty="0"/>
          </a:p>
          <a:p>
            <a:r>
              <a:rPr lang="en-US" dirty="0"/>
              <a:t>Secretion mechanism is less active in infants and older adults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9" name="AAFUPLW0.jpg" descr="AAFUPLW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663" y="914400"/>
            <a:ext cx="58324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62200" y="57150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Adams et al.  Pharmacology for Nurses: A </a:t>
            </a:r>
            <a:r>
              <a:rPr lang="en-US" sz="1200" dirty="0" err="1"/>
              <a:t>Pathophysiologic</a:t>
            </a:r>
            <a:r>
              <a:rPr lang="en-US" sz="1200" dirty="0"/>
              <a:t> Approach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8316913" cy="1428750"/>
          </a:xfrm>
          <a:ln/>
        </p:spPr>
        <p:txBody>
          <a:bodyPr/>
          <a:lstStyle/>
          <a:p>
            <a:r>
              <a:rPr lang="en-US" sz="4000" dirty="0"/>
              <a:t>Plasma Half-Life (t</a:t>
            </a:r>
            <a:r>
              <a:rPr lang="en-US" sz="4000" baseline="-25000" dirty="0"/>
              <a:t>1/2</a:t>
            </a:r>
            <a:r>
              <a:rPr lang="en-US" sz="4000" dirty="0"/>
              <a:t>) of Drugs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49488"/>
            <a:ext cx="8229600" cy="4324350"/>
          </a:xfrm>
          <a:noFill/>
        </p:spPr>
        <p:txBody>
          <a:bodyPr/>
          <a:lstStyle/>
          <a:p>
            <a:r>
              <a:rPr lang="en-US" dirty="0"/>
              <a:t>Length of time needed to decrease drug plasma concentration by one half</a:t>
            </a:r>
          </a:p>
          <a:p>
            <a:endParaRPr lang="en-US" dirty="0"/>
          </a:p>
          <a:p>
            <a:r>
              <a:rPr lang="en-US" dirty="0"/>
              <a:t>The greater the half-life, the longer it takes to excrete</a:t>
            </a:r>
          </a:p>
          <a:p>
            <a:endParaRPr lang="en-US" dirty="0"/>
          </a:p>
          <a:p>
            <a:r>
              <a:rPr lang="en-US" dirty="0"/>
              <a:t>Determines frequency and dosages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Pharmacodynamics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/>
              <a:t>A drug: any chemical that can affect living processes.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4867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Pharmacodynamics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/>
              <a:t>Pharmacodynamics: The action of a drug on the body and the influence of drug concentration on the magnitude of response</a:t>
            </a:r>
          </a:p>
          <a:p>
            <a:pPr algn="just">
              <a:buNone/>
            </a:pPr>
            <a:endParaRPr lang="en-US" dirty="0"/>
          </a:p>
          <a:p>
            <a:pPr algn="just"/>
            <a:r>
              <a:rPr lang="en-US" dirty="0"/>
              <a:t>Most drugs cause their effects by interacting with Receptors (drug target)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 Receptors are present on the cell surface or within the cell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ignaltransductio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21967" y="1600200"/>
            <a:ext cx="5335016" cy="4495800"/>
          </a:xfrm>
          <a:noFill/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/>
              <a:t>Signal transduction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57912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process by which the drug receptor complex initiates alterations in biochemical or molecular activity of a cell</a:t>
            </a:r>
          </a:p>
        </p:txBody>
      </p:sp>
      <p:pic>
        <p:nvPicPr>
          <p:cNvPr id="5" name="Picture 4" descr="figure 2.1.png"/>
          <p:cNvPicPr>
            <a:picLocks noChangeAspect="1"/>
          </p:cNvPicPr>
          <p:nvPr/>
        </p:nvPicPr>
        <p:blipFill>
          <a:blip r:embed="rId2" cstate="print"/>
          <a:srcRect r="76370" b="15222"/>
          <a:stretch>
            <a:fillRect/>
          </a:stretch>
        </p:blipFill>
        <p:spPr>
          <a:xfrm>
            <a:off x="5867400" y="533400"/>
            <a:ext cx="2758032" cy="5557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6172200"/>
            <a:ext cx="3629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Harvey, R. A. et al. Lippincott's Illustrated Reviews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76200" y="990600"/>
            <a:ext cx="9067800" cy="501669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Agonist: An agent that binds to a receptor and causes a biological response</a:t>
            </a:r>
          </a:p>
          <a:p>
            <a:endParaRPr lang="en-US" dirty="0"/>
          </a:p>
          <a:p>
            <a:r>
              <a:rPr lang="en-US" dirty="0"/>
              <a:t>Antagonist: An agent (drug) that decreases or opposes the actions of another drug or endogenous </a:t>
            </a:r>
            <a:r>
              <a:rPr lang="en-US" dirty="0" err="1"/>
              <a:t>ligand</a:t>
            </a:r>
            <a:endParaRPr lang="en-US" dirty="0"/>
          </a:p>
          <a:p>
            <a:endParaRPr lang="en-US" dirty="0"/>
          </a:p>
          <a:p>
            <a:r>
              <a:rPr lang="en-US" dirty="0"/>
              <a:t>An antagonists binds to a receptor and blocks its physiologic response</a:t>
            </a:r>
          </a:p>
          <a:p>
            <a:pPr>
              <a:buNone/>
            </a:pPr>
            <a:r>
              <a:rPr lang="en-US" dirty="0"/>
              <a:t>  (e.g. Antihistamine, used for allergy)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r>
              <a:rPr lang="en-US" dirty="0"/>
              <a:t>Agonist: An agent that binds to a receptor and cause a biological response</a:t>
            </a:r>
          </a:p>
          <a:p>
            <a:endParaRPr lang="en-US" dirty="0"/>
          </a:p>
          <a:p>
            <a:r>
              <a:rPr lang="en-US" dirty="0"/>
              <a:t>Agonist: mimics the action of the original endogenous </a:t>
            </a:r>
            <a:r>
              <a:rPr lang="en-US" dirty="0" err="1"/>
              <a:t>ligand</a:t>
            </a:r>
            <a:r>
              <a:rPr lang="en-US" dirty="0"/>
              <a:t> on the receptor</a:t>
            </a:r>
          </a:p>
          <a:p>
            <a:endParaRPr lang="en-US" dirty="0"/>
          </a:p>
          <a:p>
            <a:r>
              <a:rPr lang="en-US" dirty="0"/>
              <a:t>(e.g. </a:t>
            </a:r>
            <a:r>
              <a:rPr lang="en-US" dirty="0" err="1"/>
              <a:t>Norepinephrine</a:t>
            </a:r>
            <a:r>
              <a:rPr lang="en-US" dirty="0"/>
              <a:t> on </a:t>
            </a:r>
            <a:r>
              <a:rPr lang="el-GR" dirty="0"/>
              <a:t>β</a:t>
            </a:r>
            <a:r>
              <a:rPr lang="en-US" dirty="0"/>
              <a:t>-1 receptor of the heart)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0" y="1828800"/>
            <a:ext cx="9144000" cy="4325112"/>
          </a:xfrm>
        </p:spPr>
        <p:txBody>
          <a:bodyPr/>
          <a:lstStyle/>
          <a:p>
            <a:r>
              <a:rPr lang="en-US" dirty="0"/>
              <a:t>The magnitude of the drug effect depends on: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concentration of the drug at the receptor site which depends on:</a:t>
            </a:r>
          </a:p>
          <a:p>
            <a:pPr lvl="1"/>
            <a:endParaRPr lang="en-US" dirty="0"/>
          </a:p>
          <a:p>
            <a:pPr lvl="3"/>
            <a:r>
              <a:rPr lang="en-US" sz="2200" dirty="0"/>
              <a:t>The dose of the drug administered</a:t>
            </a:r>
          </a:p>
          <a:p>
            <a:pPr lvl="1"/>
            <a:endParaRPr lang="en-US" sz="2200" dirty="0"/>
          </a:p>
          <a:p>
            <a:pPr lvl="3"/>
            <a:r>
              <a:rPr lang="en-US" sz="2200" dirty="0"/>
              <a:t>The rate of the drug’s ADME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/>
          <a:lstStyle/>
          <a:p>
            <a:r>
              <a:rPr lang="en-US" dirty="0"/>
              <a:t>Dose Response curves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481328"/>
            <a:ext cx="8382000" cy="4843272"/>
          </a:xfrm>
        </p:spPr>
        <p:txBody>
          <a:bodyPr/>
          <a:lstStyle/>
          <a:p>
            <a:r>
              <a:rPr lang="en-US" dirty="0"/>
              <a:t>Potency: A measure of the amount of a drug needed to produce an effect of a given magnitude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83355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6248400"/>
            <a:ext cx="3629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Harvey, R. A. et al. Lippincott's Illustrated Reviews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ure 2.8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t="1" r="76741" b="48285"/>
          <a:stretch/>
        </p:blipFill>
        <p:spPr>
          <a:xfrm>
            <a:off x="5410200" y="1828800"/>
            <a:ext cx="2856817" cy="3567684"/>
          </a:xfr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0" y="1600200"/>
            <a:ext cx="5257800" cy="48432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Efficacy: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ability of a drug to produce a response when it interacts with a receptor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/>
              <a:t>The drug concentration that shows 50% of maximal response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5715000"/>
            <a:ext cx="3629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Harvey, R. A. et al. Lippincott's Illustrated Reviews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AFUPMZC0.jpg" descr="AAFUPMZC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4894263" cy="555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60960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Adams et al.  Pharmacology for Nurses: A </a:t>
            </a:r>
            <a:r>
              <a:rPr lang="en-US" sz="1200" dirty="0" err="1"/>
              <a:t>Pathophysiologic</a:t>
            </a:r>
            <a:r>
              <a:rPr lang="en-US" sz="1200" dirty="0"/>
              <a:t> Approach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-228600" y="1481328"/>
            <a:ext cx="9372600" cy="4525963"/>
          </a:xfrm>
        </p:spPr>
        <p:txBody>
          <a:bodyPr>
            <a:normAutofit/>
          </a:bodyPr>
          <a:lstStyle/>
          <a:p>
            <a:r>
              <a:rPr lang="en-US" u="sng" dirty="0"/>
              <a:t>Therapeutic index </a:t>
            </a:r>
            <a:r>
              <a:rPr lang="en-US" dirty="0"/>
              <a:t>of a drug: the ratio of the dose that produces toxicity to the dose that produces a clinically desired or effective response in 50% of the population</a:t>
            </a:r>
          </a:p>
          <a:p>
            <a:endParaRPr lang="en-US" dirty="0"/>
          </a:p>
          <a:p>
            <a:r>
              <a:rPr lang="en-US" dirty="0"/>
              <a:t>Therapeutic index= </a:t>
            </a:r>
            <a:endParaRPr lang="en-US" sz="1600" dirty="0"/>
          </a:p>
          <a:p>
            <a:pPr lvl="8">
              <a:buNone/>
            </a:pPr>
            <a:r>
              <a:rPr lang="en-US" dirty="0"/>
              <a:t>			</a:t>
            </a:r>
            <a:endParaRPr lang="en-US" sz="2700" dirty="0"/>
          </a:p>
          <a:p>
            <a:pPr lvl="1">
              <a:buNone/>
            </a:pPr>
            <a:endParaRPr lang="en-US" sz="1800" dirty="0"/>
          </a:p>
          <a:p>
            <a:pPr lvl="1">
              <a:buNone/>
            </a:pPr>
            <a:endParaRPr lang="en-US" sz="1800" dirty="0"/>
          </a:p>
          <a:p>
            <a:pPr lvl="1">
              <a:buNone/>
            </a:pPr>
            <a:r>
              <a:rPr lang="en-US" sz="1800" dirty="0"/>
              <a:t>TD50: the drug dose the produces a toxic effect in 50% of the population</a:t>
            </a:r>
          </a:p>
          <a:p>
            <a:pPr lvl="1">
              <a:buNone/>
            </a:pPr>
            <a:r>
              <a:rPr lang="en-US" sz="1800"/>
              <a:t>ED50</a:t>
            </a:r>
            <a:r>
              <a:rPr lang="en-US" sz="1800" dirty="0"/>
              <a:t>: the drug dose the produces a therapeutic effect in 50% of the population</a:t>
            </a:r>
          </a:p>
          <a:p>
            <a:pPr lvl="1">
              <a:buNone/>
            </a:pPr>
            <a:endParaRPr lang="en-US" sz="1800" dirty="0"/>
          </a:p>
          <a:p>
            <a:pPr lvl="1">
              <a:buNone/>
            </a:pPr>
            <a:endParaRPr lang="en-US" sz="1800" dirty="0"/>
          </a:p>
          <a:p>
            <a:pPr lvl="1">
              <a:buNone/>
            </a:pPr>
            <a:endParaRPr lang="en-US" sz="1800" dirty="0"/>
          </a:p>
          <a:p>
            <a:pPr lvl="1">
              <a:buNone/>
            </a:pPr>
            <a:endParaRPr lang="en-US" sz="1800" dirty="0"/>
          </a:p>
          <a:p>
            <a:pPr lvl="8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05200" y="3581400"/>
            <a:ext cx="2286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14800" y="3048000"/>
            <a:ext cx="10615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TD</a:t>
            </a:r>
            <a:r>
              <a:rPr lang="en-US" dirty="0"/>
              <a:t>50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3581400"/>
            <a:ext cx="9973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ED</a:t>
            </a:r>
            <a:r>
              <a:rPr lang="en-US" dirty="0"/>
              <a:t>50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Properties of an ideal drug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/>
              <a:t>Effective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Safe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Selective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34666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458200" cy="5888736"/>
          </a:xfrm>
        </p:spPr>
        <p:txBody>
          <a:bodyPr/>
          <a:lstStyle/>
          <a:p>
            <a:r>
              <a:rPr lang="en-US" dirty="0"/>
              <a:t>Therapeutic index is a measure of drug safety</a:t>
            </a:r>
          </a:p>
          <a:p>
            <a:endParaRPr lang="en-US" dirty="0"/>
          </a:p>
          <a:p>
            <a:r>
              <a:rPr lang="en-US" dirty="0"/>
              <a:t>A narrow therapeutic index drug</a:t>
            </a:r>
          </a:p>
          <a:p>
            <a:pPr lvl="1">
              <a:buNone/>
            </a:pPr>
            <a:r>
              <a:rPr lang="en-US" dirty="0"/>
              <a:t>(e.g. </a:t>
            </a:r>
            <a:r>
              <a:rPr lang="en-US" dirty="0" err="1"/>
              <a:t>warfarin</a:t>
            </a:r>
            <a:r>
              <a:rPr lang="en-US" dirty="0"/>
              <a:t>, </a:t>
            </a:r>
            <a:r>
              <a:rPr lang="en-US" dirty="0" err="1"/>
              <a:t>digoxin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large therapeutic index drug</a:t>
            </a:r>
          </a:p>
          <a:p>
            <a:pPr lvl="1"/>
            <a:r>
              <a:rPr lang="en-US" dirty="0"/>
              <a:t>more safe to use</a:t>
            </a:r>
          </a:p>
          <a:p>
            <a:pPr lvl="1"/>
            <a:r>
              <a:rPr lang="en-US" dirty="0"/>
              <a:t>(e.g. penicillin)</a:t>
            </a:r>
          </a:p>
        </p:txBody>
      </p:sp>
      <p:pic>
        <p:nvPicPr>
          <p:cNvPr id="3" name="Picture 2" descr="figure 2.13.png"/>
          <p:cNvPicPr>
            <a:picLocks noChangeAspect="1"/>
          </p:cNvPicPr>
          <p:nvPr/>
        </p:nvPicPr>
        <p:blipFill>
          <a:blip r:embed="rId2" cstate="print"/>
          <a:srcRect r="70510"/>
          <a:stretch>
            <a:fillRect/>
          </a:stretch>
        </p:blipFill>
        <p:spPr>
          <a:xfrm>
            <a:off x="5943600" y="1371600"/>
            <a:ext cx="2300832" cy="5048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6400800"/>
            <a:ext cx="3629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Harvey, R. A. et al. Lippincott's Illustrated Reviews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Additional properties of an ideal drug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Reversible action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Predictability 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Ease of administration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Freedom from drug interaction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Low cost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Chemical stability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086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24000"/>
            <a:ext cx="8229600" cy="50498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Chemical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Complicated, describes the chemical and physical properties of the drug</a:t>
            </a:r>
          </a:p>
          <a:p>
            <a:r>
              <a:rPr lang="en-US" dirty="0"/>
              <a:t>Generic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Describes the active ingredient</a:t>
            </a:r>
          </a:p>
          <a:p>
            <a:r>
              <a:rPr lang="en-US" dirty="0"/>
              <a:t>Trade</a:t>
            </a:r>
          </a:p>
          <a:p>
            <a:pPr lvl="1"/>
            <a:r>
              <a:rPr lang="en-US" dirty="0"/>
              <a:t>Assigned by the company marketing the drug</a:t>
            </a:r>
          </a:p>
          <a:p>
            <a:pPr lvl="1"/>
            <a:endParaRPr lang="en-US" dirty="0"/>
          </a:p>
          <a:p>
            <a:pPr marL="365760" lvl="1" indent="-256032">
              <a:buClr>
                <a:schemeClr val="accent3"/>
              </a:buClr>
              <a:buNone/>
            </a:pPr>
            <a:r>
              <a:rPr lang="en-US" sz="2400" dirty="0">
                <a:solidFill>
                  <a:schemeClr val="tx1"/>
                </a:solidFill>
              </a:rPr>
              <a:t>Example: </a:t>
            </a:r>
          </a:p>
          <a:p>
            <a:pPr marL="365760" lvl="1" indent="-256032">
              <a:buClr>
                <a:schemeClr val="accent3"/>
              </a:buClr>
              <a:buNone/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tx1"/>
                </a:solidFill>
              </a:rPr>
              <a:t>chemical name for </a:t>
            </a:r>
            <a:r>
              <a:rPr lang="en-US" sz="2400" dirty="0">
                <a:solidFill>
                  <a:schemeClr val="accent1"/>
                </a:solidFill>
              </a:rPr>
              <a:t>diazepam</a:t>
            </a:r>
            <a:r>
              <a:rPr lang="en-US" sz="2400" dirty="0">
                <a:solidFill>
                  <a:schemeClr val="tx1"/>
                </a:solidFill>
              </a:rPr>
              <a:t>: 7-chloro-1, 3-dihydro-1-methyl-5- phenyl-2H-1, 4-benzodiazepin-2-one</a:t>
            </a:r>
          </a:p>
          <a:p>
            <a:pPr marL="365760" lvl="1" indent="-256032">
              <a:buClr>
                <a:schemeClr val="accent3"/>
              </a:buClr>
              <a:buNone/>
            </a:pPr>
            <a:r>
              <a:rPr lang="en-US" sz="2400" dirty="0"/>
              <a:t>	Trade name: </a:t>
            </a:r>
            <a:r>
              <a:rPr lang="en-US" sz="2400" dirty="0">
                <a:solidFill>
                  <a:schemeClr val="accent1"/>
                </a:solidFill>
              </a:rPr>
              <a:t>Valium</a:t>
            </a:r>
          </a:p>
          <a:p>
            <a:endParaRPr lang="en-US" dirty="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350838"/>
            <a:ext cx="8172450" cy="727075"/>
          </a:xfrm>
          <a:ln/>
        </p:spPr>
        <p:txBody>
          <a:bodyPr>
            <a:spAutoFit/>
          </a:bodyPr>
          <a:lstStyle/>
          <a:p>
            <a:pPr marL="838200" indent="-838200"/>
            <a:r>
              <a:rPr lang="en-US" sz="4000" dirty="0"/>
              <a:t>Most Drugs Have Three Names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550" y="685800"/>
            <a:ext cx="8172450" cy="727075"/>
          </a:xfrm>
          <a:prstGeom prst="rect">
            <a:avLst/>
          </a:prstGeom>
          <a:ln/>
        </p:spPr>
        <p:txBody>
          <a:bodyPr vert="horz" anchor="ctr">
            <a:spAutoFit/>
          </a:bodyPr>
          <a:lstStyle/>
          <a:p>
            <a:pPr marL="838200" marR="0" lvl="0" indent="-838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Most Drugs Have Three Names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55064"/>
            <a:ext cx="9144000" cy="5202936"/>
          </a:xfrm>
        </p:spPr>
        <p:txBody>
          <a:bodyPr/>
          <a:lstStyle/>
          <a:p>
            <a:r>
              <a:rPr lang="en-US" dirty="0"/>
              <a:t>Example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Chemical name: P-</a:t>
            </a:r>
            <a:r>
              <a:rPr lang="en-US" dirty="0" err="1"/>
              <a:t>Isobutylhydratropic</a:t>
            </a:r>
            <a:r>
              <a:rPr lang="en-US" dirty="0"/>
              <a:t> Acid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Generic name: Ibuprofen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Trade names: </a:t>
            </a:r>
            <a:r>
              <a:rPr lang="en-US" dirty="0" err="1"/>
              <a:t>Trufen</a:t>
            </a:r>
            <a:r>
              <a:rPr lang="en-US" dirty="0"/>
              <a:t>, Advil, Motrin…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Routes of Drug Administration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66280" y="16764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Enteral</a:t>
            </a:r>
          </a:p>
          <a:p>
            <a:pPr lvl="1"/>
            <a:r>
              <a:rPr lang="en-US" dirty="0"/>
              <a:t>Oral</a:t>
            </a:r>
          </a:p>
          <a:p>
            <a:pPr lvl="1"/>
            <a:r>
              <a:rPr lang="en-US" dirty="0"/>
              <a:t>Sublingual</a:t>
            </a:r>
          </a:p>
          <a:p>
            <a:endParaRPr lang="en-US" dirty="0"/>
          </a:p>
          <a:p>
            <a:r>
              <a:rPr lang="en-US" dirty="0"/>
              <a:t>Parenteral</a:t>
            </a:r>
          </a:p>
          <a:p>
            <a:pPr lvl="1"/>
            <a:r>
              <a:rPr lang="en-US" dirty="0"/>
              <a:t>Intravenous (IV)</a:t>
            </a:r>
          </a:p>
          <a:p>
            <a:pPr lvl="1"/>
            <a:r>
              <a:rPr lang="en-US" dirty="0"/>
              <a:t>Intramuscular (IM)</a:t>
            </a:r>
          </a:p>
          <a:p>
            <a:pPr lvl="1"/>
            <a:r>
              <a:rPr lang="en-US" dirty="0"/>
              <a:t>Subcutaneous (SC)</a:t>
            </a:r>
          </a:p>
          <a:p>
            <a:endParaRPr lang="en-US" dirty="0"/>
          </a:p>
          <a:p>
            <a:r>
              <a:rPr lang="en-US" dirty="0"/>
              <a:t>Other routes</a:t>
            </a:r>
          </a:p>
          <a:p>
            <a:pPr lvl="1"/>
            <a:r>
              <a:rPr lang="en-US" dirty="0"/>
              <a:t>Inhalation</a:t>
            </a:r>
          </a:p>
          <a:p>
            <a:pPr lvl="1"/>
            <a:r>
              <a:rPr lang="en-US" dirty="0" err="1"/>
              <a:t>Intrathecal</a:t>
            </a:r>
            <a:r>
              <a:rPr lang="en-US" dirty="0"/>
              <a:t>/</a:t>
            </a:r>
            <a:r>
              <a:rPr lang="en-US" dirty="0" err="1"/>
              <a:t>Intraventricular</a:t>
            </a:r>
            <a:endParaRPr lang="en-US" dirty="0"/>
          </a:p>
          <a:p>
            <a:pPr lvl="1"/>
            <a:r>
              <a:rPr lang="en-US" dirty="0"/>
              <a:t>Topical</a:t>
            </a:r>
          </a:p>
          <a:p>
            <a:pPr lvl="1"/>
            <a:r>
              <a:rPr lang="en-US" dirty="0" err="1"/>
              <a:t>Transdermal</a:t>
            </a:r>
            <a:endParaRPr lang="en-US" dirty="0"/>
          </a:p>
          <a:p>
            <a:pPr lvl="1"/>
            <a:r>
              <a:rPr lang="en-US" dirty="0"/>
              <a:t>Rectal</a:t>
            </a:r>
          </a:p>
          <a:p>
            <a:endParaRPr lang="en-US" dirty="0"/>
          </a:p>
        </p:txBody>
      </p:sp>
      <p:pic>
        <p:nvPicPr>
          <p:cNvPr id="4" name="Picture 3" descr="figure 1.2.png"/>
          <p:cNvPicPr>
            <a:picLocks noChangeAspect="1"/>
          </p:cNvPicPr>
          <p:nvPr/>
        </p:nvPicPr>
        <p:blipFill>
          <a:blip r:embed="rId2" cstate="print"/>
          <a:srcRect r="65627" b="11317"/>
          <a:stretch>
            <a:fillRect/>
          </a:stretch>
        </p:blipFill>
        <p:spPr>
          <a:xfrm>
            <a:off x="5638800" y="2286000"/>
            <a:ext cx="2681832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6172200"/>
            <a:ext cx="3629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Harvey, R. A. et al. Lippincott's Illustrated Reviews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/>
          <a:lstStyle/>
          <a:p>
            <a:r>
              <a:rPr lang="en-US" dirty="0"/>
              <a:t>Routes of Administration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Determined by</a:t>
            </a:r>
          </a:p>
          <a:p>
            <a:pPr lvl="1"/>
            <a:r>
              <a:rPr lang="en-US" dirty="0"/>
              <a:t>Properties of the drug </a:t>
            </a:r>
          </a:p>
          <a:p>
            <a:pPr lvl="2"/>
            <a:r>
              <a:rPr lang="en-US" dirty="0"/>
              <a:t>Water or lipid solubility</a:t>
            </a:r>
          </a:p>
          <a:p>
            <a:pPr lvl="2"/>
            <a:r>
              <a:rPr lang="en-US" dirty="0"/>
              <a:t>Ionization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Therapeutic objective </a:t>
            </a:r>
          </a:p>
          <a:p>
            <a:pPr lvl="2"/>
            <a:r>
              <a:rPr lang="en-US" dirty="0"/>
              <a:t>Rapid onset</a:t>
            </a:r>
          </a:p>
          <a:p>
            <a:pPr lvl="2"/>
            <a:r>
              <a:rPr lang="en-US" dirty="0"/>
              <a:t>Prolonged effect</a:t>
            </a:r>
          </a:p>
          <a:p>
            <a:pPr lvl="2"/>
            <a:r>
              <a:rPr lang="en-US" dirty="0"/>
              <a:t>Local effect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2347</TotalTime>
  <Words>1382</Words>
  <Application>Microsoft Office PowerPoint</Application>
  <PresentationFormat>On-screen Show (4:3)</PresentationFormat>
  <Paragraphs>299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Calibri</vt:lpstr>
      <vt:lpstr>Tw Cen MT</vt:lpstr>
      <vt:lpstr>Wingdings</vt:lpstr>
      <vt:lpstr>Wingdings 2</vt:lpstr>
      <vt:lpstr>Wingdings 3</vt:lpstr>
      <vt:lpstr>Median</vt:lpstr>
      <vt:lpstr> Basic Principles in Pharmacology </vt:lpstr>
      <vt:lpstr>Pharmacology</vt:lpstr>
      <vt:lpstr>PowerPoint Presentation</vt:lpstr>
      <vt:lpstr>Properties of an ideal drug</vt:lpstr>
      <vt:lpstr>Additional properties of an ideal drug</vt:lpstr>
      <vt:lpstr>Most Drugs Have Three Names</vt:lpstr>
      <vt:lpstr>PowerPoint Presentation</vt:lpstr>
      <vt:lpstr>Routes of Drug Administration</vt:lpstr>
      <vt:lpstr>Routes of Administration</vt:lpstr>
      <vt:lpstr>Enteral Route</vt:lpstr>
      <vt:lpstr>Enteral route</vt:lpstr>
      <vt:lpstr>Parenteral route</vt:lpstr>
      <vt:lpstr>Parenteral Routes</vt:lpstr>
      <vt:lpstr>Additional Routes</vt:lpstr>
      <vt:lpstr>Pharmacology</vt:lpstr>
      <vt:lpstr>Pharmacokinetics</vt:lpstr>
      <vt:lpstr>Pharmacokinetics</vt:lpstr>
      <vt:lpstr>ADME</vt:lpstr>
      <vt:lpstr>ADME</vt:lpstr>
      <vt:lpstr>Factors Affecting Drug Absorption</vt:lpstr>
      <vt:lpstr>PowerPoint Presentation</vt:lpstr>
      <vt:lpstr>Drug Distribution</vt:lpstr>
      <vt:lpstr>Metabolism (Biotransformation)</vt:lpstr>
      <vt:lpstr>First-Pass Effect (oral drugs)</vt:lpstr>
      <vt:lpstr>PowerPoint Presentation</vt:lpstr>
      <vt:lpstr>Excretion  </vt:lpstr>
      <vt:lpstr>PowerPoint Presentation</vt:lpstr>
      <vt:lpstr>Plasma Half-Life (t1/2) of Drugs</vt:lpstr>
      <vt:lpstr>Pharmacodynamics</vt:lpstr>
      <vt:lpstr>Pharmacodynamics</vt:lpstr>
      <vt:lpstr>PowerPoint Presentation</vt:lpstr>
      <vt:lpstr>Signal transduction</vt:lpstr>
      <vt:lpstr>PowerPoint Presentation</vt:lpstr>
      <vt:lpstr>PowerPoint Presentation</vt:lpstr>
      <vt:lpstr>PowerPoint Presentation</vt:lpstr>
      <vt:lpstr>Dose Response curves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NURS231</dc:title>
  <dc:creator>Lina Adwan</dc:creator>
  <cp:lastModifiedBy>Yafa Abu Layya</cp:lastModifiedBy>
  <cp:revision>74</cp:revision>
  <dcterms:created xsi:type="dcterms:W3CDTF">2013-09-18T11:05:10Z</dcterms:created>
  <dcterms:modified xsi:type="dcterms:W3CDTF">2021-09-22T17:05:15Z</dcterms:modified>
</cp:coreProperties>
</file>