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1E63-1B41-4EED-AC68-E859D90E87F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A5B5-9007-411A-A9A2-0522409B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Kidney and</a:t>
            </a:r>
            <a:r>
              <a:rPr lang="ar-SA" dirty="0" smtClean="0"/>
              <a:t> </a:t>
            </a:r>
            <a:r>
              <a:rPr lang="it-IT" dirty="0" smtClean="0"/>
              <a:t>Urinary Tract</a:t>
            </a:r>
            <a:r>
              <a:rPr lang="ar-SA" dirty="0" smtClean="0"/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Nephron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7" y="1801088"/>
            <a:ext cx="6844146" cy="49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Urine formation involves the </a:t>
            </a:r>
            <a:r>
              <a:rPr lang="en-US" dirty="0" smtClean="0"/>
              <a:t>filtration </a:t>
            </a:r>
            <a:r>
              <a:rPr lang="en-US" dirty="0"/>
              <a:t>of blood by </a:t>
            </a:r>
            <a:r>
              <a:rPr lang="en-US" dirty="0" smtClean="0"/>
              <a:t>the glomerulus </a:t>
            </a:r>
            <a:r>
              <a:rPr lang="en-US" dirty="0"/>
              <a:t>to form an </a:t>
            </a:r>
            <a:r>
              <a:rPr lang="en-US" i="1" dirty="0"/>
              <a:t>ultra </a:t>
            </a:r>
            <a:r>
              <a:rPr lang="en-US" i="1" dirty="0" smtClean="0"/>
              <a:t>filtrate </a:t>
            </a:r>
            <a:r>
              <a:rPr lang="en-US" i="1" dirty="0"/>
              <a:t>of urine, </a:t>
            </a:r>
            <a:r>
              <a:rPr lang="en-US" dirty="0"/>
              <a:t>the </a:t>
            </a:r>
            <a:r>
              <a:rPr lang="en-US" dirty="0" smtClean="0"/>
              <a:t>selective reabsorption </a:t>
            </a:r>
            <a:r>
              <a:rPr lang="en-US" dirty="0"/>
              <a:t>by the renal tubules of substances </a:t>
            </a:r>
            <a:r>
              <a:rPr lang="en-US" dirty="0" smtClean="0"/>
              <a:t>needed </a:t>
            </a:r>
            <a:r>
              <a:rPr lang="en-US" dirty="0"/>
              <a:t>to maintain the constancy of the internal </a:t>
            </a:r>
            <a:r>
              <a:rPr lang="en-US" dirty="0" smtClean="0"/>
              <a:t>environment, and </a:t>
            </a:r>
            <a:r>
              <a:rPr lang="en-US" dirty="0"/>
              <a:t>the secretion of unneeded and waste materials </a:t>
            </a:r>
            <a:r>
              <a:rPr lang="en-US" dirty="0" smtClean="0"/>
              <a:t>into the </a:t>
            </a:r>
            <a:r>
              <a:rPr lang="en-US" dirty="0"/>
              <a:t>urine </a:t>
            </a:r>
            <a:r>
              <a:rPr lang="en-US" dirty="0" smtClean="0"/>
              <a:t>filtrate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urine that is formed represents </a:t>
            </a:r>
            <a:r>
              <a:rPr lang="en-US" dirty="0" smtClean="0"/>
              <a:t>the sum </a:t>
            </a:r>
            <a:r>
              <a:rPr lang="en-US" dirty="0"/>
              <a:t>of the three processes—</a:t>
            </a:r>
            <a:r>
              <a:rPr lang="en-US" dirty="0">
                <a:solidFill>
                  <a:srgbClr val="FF0000"/>
                </a:solidFill>
              </a:rPr>
              <a:t>glomerular </a:t>
            </a:r>
            <a:r>
              <a:rPr lang="en-US" dirty="0" smtClean="0">
                <a:solidFill>
                  <a:srgbClr val="FF0000"/>
                </a:solidFill>
              </a:rPr>
              <a:t>filtration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tubular reabsorption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tubular secretion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78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Glomerular 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Urine formation begins with the </a:t>
            </a:r>
            <a:r>
              <a:rPr lang="en-US" dirty="0" smtClean="0"/>
              <a:t>filtration </a:t>
            </a:r>
            <a:r>
              <a:rPr lang="en-US" dirty="0"/>
              <a:t>of </a:t>
            </a:r>
            <a:r>
              <a:rPr lang="en-US" dirty="0" smtClean="0"/>
              <a:t>essentially protein-free </a:t>
            </a:r>
            <a:r>
              <a:rPr lang="en-US" dirty="0"/>
              <a:t>plasma through the glomerular </a:t>
            </a:r>
            <a:r>
              <a:rPr lang="en-US" dirty="0" smtClean="0"/>
              <a:t>capillaries into </a:t>
            </a:r>
            <a:r>
              <a:rPr lang="en-US" dirty="0"/>
              <a:t>the Bowman space. The movement of </a:t>
            </a:r>
            <a:r>
              <a:rPr lang="en-US" dirty="0" smtClean="0"/>
              <a:t>fluid through the </a:t>
            </a:r>
            <a:r>
              <a:rPr lang="en-US" dirty="0"/>
              <a:t>glomerular capillaries is determined by the same </a:t>
            </a:r>
            <a:r>
              <a:rPr lang="en-US" dirty="0" smtClean="0"/>
              <a:t>factors (i.e</a:t>
            </a:r>
            <a:r>
              <a:rPr lang="en-US" dirty="0"/>
              <a:t>., capillary </a:t>
            </a:r>
            <a:r>
              <a:rPr lang="en-US" dirty="0" smtClean="0"/>
              <a:t>filtration </a:t>
            </a:r>
            <a:r>
              <a:rPr lang="en-US" dirty="0"/>
              <a:t>pressure, colloidal </a:t>
            </a:r>
            <a:r>
              <a:rPr lang="en-US" dirty="0" smtClean="0"/>
              <a:t>osmotic pressure</a:t>
            </a:r>
            <a:r>
              <a:rPr lang="en-US" dirty="0"/>
              <a:t>, and capillary permeability) that affect </a:t>
            </a:r>
            <a:r>
              <a:rPr lang="en-US" dirty="0" smtClean="0"/>
              <a:t>fluid movement </a:t>
            </a:r>
            <a:r>
              <a:rPr lang="en-US" dirty="0"/>
              <a:t>through other capillaries in the body. </a:t>
            </a:r>
            <a:endParaRPr lang="en-US" dirty="0" smtClean="0"/>
          </a:p>
          <a:p>
            <a:r>
              <a:rPr lang="en-US" dirty="0" smtClean="0"/>
              <a:t>The glomerular filtrate </a:t>
            </a:r>
            <a:r>
              <a:rPr lang="en-US" dirty="0"/>
              <a:t>has a chemical composition </a:t>
            </a:r>
            <a:r>
              <a:rPr lang="en-US" dirty="0" smtClean="0"/>
              <a:t>similar to </a:t>
            </a:r>
            <a:r>
              <a:rPr lang="en-US" dirty="0"/>
              <a:t>plasma, but contains almost no proteins because </a:t>
            </a:r>
            <a:r>
              <a:rPr lang="en-US" dirty="0" smtClean="0"/>
              <a:t>large molecules </a:t>
            </a:r>
            <a:r>
              <a:rPr lang="en-US" dirty="0"/>
              <a:t>do not readily pass through the openings </a:t>
            </a:r>
            <a:r>
              <a:rPr lang="en-US" dirty="0" smtClean="0"/>
              <a:t>in the </a:t>
            </a:r>
            <a:r>
              <a:rPr lang="en-US" dirty="0"/>
              <a:t>glomerular capillary wall. Approximately 125 </a:t>
            </a:r>
            <a:r>
              <a:rPr lang="en-US" dirty="0" smtClean="0"/>
              <a:t>mL of filtrate </a:t>
            </a:r>
            <a:r>
              <a:rPr lang="en-US" dirty="0"/>
              <a:t>is formed each minute. This is called the </a:t>
            </a:r>
            <a:r>
              <a:rPr lang="en-US" i="1" dirty="0" smtClean="0"/>
              <a:t>glomerular filtration </a:t>
            </a:r>
            <a:r>
              <a:rPr lang="en-US" i="1" dirty="0"/>
              <a:t>rate </a:t>
            </a:r>
            <a:r>
              <a:rPr lang="en-US" dirty="0"/>
              <a:t>(GFR). This rate can vary from </a:t>
            </a:r>
            <a:r>
              <a:rPr lang="en-US" dirty="0" smtClean="0"/>
              <a:t>a few </a:t>
            </a:r>
            <a:r>
              <a:rPr lang="en-US" dirty="0"/>
              <a:t>milliliters per minute to as high as 200 mL/minute.</a:t>
            </a:r>
          </a:p>
        </p:txBody>
      </p:sp>
    </p:spTree>
    <p:extLst>
      <p:ext uri="{BB962C8B-B14F-4D97-AF65-F5344CB8AC3E}">
        <p14:creationId xmlns:p14="http://schemas.microsoft.com/office/powerpoint/2010/main" val="27697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Glomerular 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location of the glomerulus between two </a:t>
            </a:r>
            <a:r>
              <a:rPr lang="en-US" dirty="0" smtClean="0"/>
              <a:t>arterioles allows </a:t>
            </a:r>
            <a:r>
              <a:rPr lang="en-US" dirty="0"/>
              <a:t>for maintenance of a high-pressure </a:t>
            </a:r>
            <a:r>
              <a:rPr lang="en-US" dirty="0" smtClean="0"/>
              <a:t>filtration system</a:t>
            </a:r>
            <a:r>
              <a:rPr lang="en-US" dirty="0"/>
              <a:t>. The capillary </a:t>
            </a:r>
            <a:r>
              <a:rPr lang="en-US" dirty="0" smtClean="0"/>
              <a:t>filtration </a:t>
            </a:r>
            <a:r>
              <a:rPr lang="en-US" dirty="0"/>
              <a:t>pressure (</a:t>
            </a:r>
            <a:r>
              <a:rPr lang="en-US" dirty="0" smtClean="0"/>
              <a:t>approximately 60 </a:t>
            </a:r>
            <a:r>
              <a:rPr lang="en-US" dirty="0"/>
              <a:t>mm Hg) in the glomerulus is approximately two </a:t>
            </a:r>
            <a:r>
              <a:rPr lang="en-US" dirty="0" smtClean="0"/>
              <a:t>to three </a:t>
            </a:r>
            <a:r>
              <a:rPr lang="en-US" dirty="0"/>
              <a:t>times higher than that of other capillary beds </a:t>
            </a:r>
            <a:r>
              <a:rPr lang="en-US" dirty="0" smtClean="0"/>
              <a:t>in the </a:t>
            </a:r>
            <a:r>
              <a:rPr lang="en-US" dirty="0"/>
              <a:t>body. The </a:t>
            </a:r>
            <a:r>
              <a:rPr lang="en-US" dirty="0" smtClean="0"/>
              <a:t>filtration </a:t>
            </a:r>
            <a:r>
              <a:rPr lang="en-US" dirty="0"/>
              <a:t>pressure and the GFR are </a:t>
            </a:r>
            <a:r>
              <a:rPr lang="en-US" dirty="0" smtClean="0"/>
              <a:t>regulated by </a:t>
            </a:r>
            <a:r>
              <a:rPr lang="en-US" dirty="0"/>
              <a:t>relaxation and constriction of the </a:t>
            </a:r>
            <a:r>
              <a:rPr lang="en-US" dirty="0" smtClean="0"/>
              <a:t>afferent and </a:t>
            </a:r>
            <a:r>
              <a:rPr lang="en-US" dirty="0"/>
              <a:t>efferent arterioles.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relaxation of </a:t>
            </a:r>
            <a:r>
              <a:rPr lang="en-US" dirty="0" smtClean="0"/>
              <a:t>the afferent </a:t>
            </a:r>
            <a:r>
              <a:rPr lang="en-US" dirty="0"/>
              <a:t>arteriole increases the </a:t>
            </a:r>
            <a:r>
              <a:rPr lang="en-US" dirty="0" smtClean="0"/>
              <a:t>filtration </a:t>
            </a:r>
            <a:r>
              <a:rPr lang="en-US" dirty="0"/>
              <a:t>pressure </a:t>
            </a:r>
            <a:r>
              <a:rPr lang="en-US" dirty="0" smtClean="0"/>
              <a:t>and the </a:t>
            </a:r>
            <a:r>
              <a:rPr lang="en-US" dirty="0"/>
              <a:t>GFR by increasing glomerular blood </a:t>
            </a:r>
            <a:r>
              <a:rPr lang="en-US" dirty="0" smtClean="0"/>
              <a:t>flow</a:t>
            </a:r>
            <a:r>
              <a:rPr lang="en-US" dirty="0"/>
              <a:t>; </a:t>
            </a:r>
            <a:r>
              <a:rPr lang="en-US" dirty="0" smtClean="0"/>
              <a:t>whereas relaxation </a:t>
            </a:r>
            <a:r>
              <a:rPr lang="en-US" dirty="0"/>
              <a:t>of the efferent arteriole decreases </a:t>
            </a:r>
            <a:r>
              <a:rPr lang="en-US" dirty="0" smtClean="0"/>
              <a:t>resistance to </a:t>
            </a:r>
            <a:r>
              <a:rPr lang="en-US" dirty="0"/>
              <a:t>out </a:t>
            </a:r>
            <a:r>
              <a:rPr lang="en-US" dirty="0" smtClean="0"/>
              <a:t>flow </a:t>
            </a:r>
            <a:r>
              <a:rPr lang="en-US" dirty="0"/>
              <a:t>of blood, decreasing the glomerular </a:t>
            </a:r>
            <a:r>
              <a:rPr lang="en-US" dirty="0" smtClean="0"/>
              <a:t>pressure and </a:t>
            </a:r>
            <a:r>
              <a:rPr lang="en-US" dirty="0"/>
              <a:t>the GFR.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afferent and the efferent arterioles </a:t>
            </a:r>
            <a:r>
              <a:rPr lang="en-US" dirty="0" smtClean="0"/>
              <a:t>are innervated </a:t>
            </a:r>
            <a:r>
              <a:rPr lang="en-US" dirty="0"/>
              <a:t>by the sympathetic nervous system and </a:t>
            </a:r>
            <a:r>
              <a:rPr lang="en-US" dirty="0" smtClean="0"/>
              <a:t>are sensitive </a:t>
            </a:r>
            <a:r>
              <a:rPr lang="en-US" dirty="0"/>
              <a:t>to vasoactive hormones, such as angiotensin </a:t>
            </a:r>
            <a:r>
              <a:rPr lang="en-US" dirty="0" smtClean="0"/>
              <a:t>II. During </a:t>
            </a:r>
            <a:r>
              <a:rPr lang="en-US" dirty="0"/>
              <a:t>periods of strong sympathetic stimulation, </a:t>
            </a:r>
            <a:r>
              <a:rPr lang="en-US" dirty="0" smtClean="0"/>
              <a:t>such as </a:t>
            </a:r>
            <a:r>
              <a:rPr lang="en-US" dirty="0"/>
              <a:t>shock, constriction of the afferent arteriole causes </a:t>
            </a:r>
            <a:r>
              <a:rPr lang="en-US" dirty="0" smtClean="0"/>
              <a:t>a marked </a:t>
            </a:r>
            <a:r>
              <a:rPr lang="en-US" dirty="0"/>
              <a:t>decrease in renal blood </a:t>
            </a:r>
            <a:r>
              <a:rPr lang="en-US" dirty="0" smtClean="0"/>
              <a:t>flow</a:t>
            </a:r>
            <a:r>
              <a:rPr lang="en-US" dirty="0"/>
              <a:t>, and thus </a:t>
            </a:r>
            <a:r>
              <a:rPr lang="en-US" dirty="0" smtClean="0"/>
              <a:t>glomerular filtration </a:t>
            </a:r>
            <a:r>
              <a:rPr lang="en-US" dirty="0"/>
              <a:t>pressure. Consequently, urine output </a:t>
            </a:r>
            <a:r>
              <a:rPr lang="en-US" dirty="0" smtClean="0"/>
              <a:t>can fall </a:t>
            </a:r>
            <a:r>
              <a:rPr lang="en-US" dirty="0"/>
              <a:t>almost to zero.</a:t>
            </a:r>
          </a:p>
        </p:txBody>
      </p:sp>
    </p:spTree>
    <p:extLst>
      <p:ext uri="{BB962C8B-B14F-4D97-AF65-F5344CB8AC3E}">
        <p14:creationId xmlns:p14="http://schemas.microsoft.com/office/powerpoint/2010/main" val="36321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</a:t>
            </a:r>
            <a:r>
              <a:rPr lang="en-US" dirty="0" smtClean="0"/>
              <a:t>Reabsorption </a:t>
            </a:r>
            <a:r>
              <a:rPr lang="en-US" dirty="0"/>
              <a:t>and </a:t>
            </a:r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Bowman capsule, the glomerular </a:t>
            </a:r>
            <a:r>
              <a:rPr lang="en-US" dirty="0" smtClean="0"/>
              <a:t>filtrate moves into </a:t>
            </a:r>
            <a:r>
              <a:rPr lang="en-US" dirty="0"/>
              <a:t>the tubular segments of the nephron. In its </a:t>
            </a:r>
            <a:r>
              <a:rPr lang="en-US" dirty="0" smtClean="0"/>
              <a:t>movement through </a:t>
            </a:r>
            <a:r>
              <a:rPr lang="en-US" dirty="0"/>
              <a:t>the lumen of the tubular segments, </a:t>
            </a:r>
            <a:r>
              <a:rPr lang="en-US" dirty="0" smtClean="0"/>
              <a:t>the glomerular filtrate </a:t>
            </a:r>
            <a:r>
              <a:rPr lang="en-US" dirty="0"/>
              <a:t>is changed considerably by the </a:t>
            </a:r>
            <a:r>
              <a:rPr lang="en-US" dirty="0" smtClean="0"/>
              <a:t>tubular transport </a:t>
            </a:r>
            <a:r>
              <a:rPr lang="en-US" dirty="0"/>
              <a:t>of water and solutes. Tubular </a:t>
            </a:r>
            <a:r>
              <a:rPr lang="en-US" dirty="0" smtClean="0"/>
              <a:t>transport can </a:t>
            </a:r>
            <a:r>
              <a:rPr lang="en-US" dirty="0"/>
              <a:t>result in reabsorption of substances from the </a:t>
            </a:r>
            <a:r>
              <a:rPr lang="en-US" dirty="0" smtClean="0"/>
              <a:t>tubular fluid </a:t>
            </a:r>
            <a:r>
              <a:rPr lang="en-US" dirty="0"/>
              <a:t>into the peritubular capillaries or secretion </a:t>
            </a:r>
            <a:r>
              <a:rPr lang="en-US" dirty="0" smtClean="0"/>
              <a:t>of substances </a:t>
            </a:r>
            <a:r>
              <a:rPr lang="en-US" dirty="0"/>
              <a:t>into the tubular </a:t>
            </a:r>
            <a:r>
              <a:rPr lang="en-US" dirty="0" smtClean="0"/>
              <a:t>fluid </a:t>
            </a:r>
            <a:r>
              <a:rPr lang="en-US" dirty="0"/>
              <a:t>from the blood in </a:t>
            </a:r>
            <a:r>
              <a:rPr lang="en-US" dirty="0" smtClean="0"/>
              <a:t>the peritubular capillaries.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3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Tubular Reabsorption and 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normal conditions</a:t>
            </a:r>
            <a:r>
              <a:rPr lang="en-US" dirty="0"/>
              <a:t>, approximately 1 mL of the 125 mL </a:t>
            </a:r>
            <a:r>
              <a:rPr lang="en-US" dirty="0" smtClean="0"/>
              <a:t>of glomerular filtrate </a:t>
            </a:r>
            <a:r>
              <a:rPr lang="en-US" dirty="0"/>
              <a:t>that is formed each minute is </a:t>
            </a:r>
            <a:r>
              <a:rPr lang="en-US" dirty="0" smtClean="0"/>
              <a:t>excreted in </a:t>
            </a:r>
            <a:r>
              <a:rPr lang="en-US" dirty="0"/>
              <a:t>the urine. The other 124 mL is reabsorbed in </a:t>
            </a:r>
            <a:r>
              <a:rPr lang="en-US" dirty="0" smtClean="0"/>
              <a:t>the tubules</a:t>
            </a:r>
            <a:r>
              <a:rPr lang="en-US" dirty="0"/>
              <a:t>. This means that the average output of urine </a:t>
            </a:r>
            <a:r>
              <a:rPr lang="en-US" dirty="0" smtClean="0"/>
              <a:t>is approximately </a:t>
            </a:r>
            <a:r>
              <a:rPr lang="en-US" dirty="0"/>
              <a:t>60 mL/hour.</a:t>
            </a:r>
          </a:p>
        </p:txBody>
      </p:sp>
    </p:spTree>
    <p:extLst>
      <p:ext uri="{BB962C8B-B14F-4D97-AF65-F5344CB8AC3E}">
        <p14:creationId xmlns:p14="http://schemas.microsoft.com/office/powerpoint/2010/main" val="305458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Reabsorption and secretion of </a:t>
            </a:r>
            <a:r>
              <a:rPr lang="en-US" dirty="0" smtClean="0"/>
              <a:t>substances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between the renal tubules and the peritubular capillaries.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28" y="1825625"/>
            <a:ext cx="4532943" cy="46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Sites of Tubular reabsorption and secretion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06" y="2466188"/>
            <a:ext cx="8666988" cy="38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Urine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Intrarenal</a:t>
            </a:r>
            <a:r>
              <a:rPr lang="en-US" dirty="0" smtClean="0"/>
              <a:t>: autoregulation, local hormones.</a:t>
            </a:r>
          </a:p>
          <a:p>
            <a:r>
              <a:rPr lang="en-US" dirty="0" err="1" smtClean="0"/>
              <a:t>Extrarenal</a:t>
            </a:r>
            <a:r>
              <a:rPr lang="en-US" dirty="0" smtClean="0"/>
              <a:t>: sympathetic nervous system, blood-borne hormones.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3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Flow chart depicting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 smtClean="0"/>
              <a:t>macula </a:t>
            </a:r>
            <a:r>
              <a:rPr lang="en-US" sz="2400" dirty="0" err="1" smtClean="0"/>
              <a:t>densa</a:t>
            </a:r>
            <a:r>
              <a:rPr lang="en-US" sz="2400" dirty="0" smtClean="0"/>
              <a:t> feedback mechanism </a:t>
            </a:r>
            <a:r>
              <a:rPr lang="en-US" sz="2400" dirty="0"/>
              <a:t>for </a:t>
            </a:r>
            <a:r>
              <a:rPr lang="en-US" sz="2400" dirty="0" smtClean="0"/>
              <a:t>autoregulation </a:t>
            </a:r>
            <a:r>
              <a:rPr lang="en-US" sz="2400" dirty="0"/>
              <a:t>of </a:t>
            </a:r>
            <a:r>
              <a:rPr lang="en-US" sz="2400" dirty="0" smtClean="0"/>
              <a:t>glomerular hydrostatic pressure and glomerular filtration </a:t>
            </a:r>
            <a:r>
              <a:rPr lang="en-US" sz="2400" dirty="0"/>
              <a:t>rate (GFR) during changes in renal arterial pressure.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27" y="2133599"/>
            <a:ext cx="6179127" cy="4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and </a:t>
            </a:r>
            <a:r>
              <a:rPr lang="pt-BR" dirty="0" smtClean="0"/>
              <a:t>Function of the </a:t>
            </a:r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single day the two </a:t>
            </a:r>
            <a:r>
              <a:rPr lang="en-US" dirty="0" smtClean="0"/>
              <a:t>kidneys process </a:t>
            </a:r>
            <a:r>
              <a:rPr lang="en-US" dirty="0"/>
              <a:t>approximately 1700 L of blood and </a:t>
            </a:r>
            <a:r>
              <a:rPr lang="en-US" dirty="0" smtClean="0"/>
              <a:t>combine their </a:t>
            </a:r>
            <a:r>
              <a:rPr lang="en-US" dirty="0"/>
              <a:t>waste products into approximately 1.5 L of </a:t>
            </a:r>
            <a:r>
              <a:rPr lang="en-US" dirty="0" smtClean="0"/>
              <a:t>urine. </a:t>
            </a:r>
          </a:p>
        </p:txBody>
      </p:sp>
    </p:spTree>
    <p:extLst>
      <p:ext uri="{BB962C8B-B14F-4D97-AF65-F5344CB8AC3E}">
        <p14:creationId xmlns:p14="http://schemas.microsoft.com/office/powerpoint/2010/main" val="248207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Tests of Renal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1829238"/>
            <a:ext cx="10945091" cy="47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1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Functions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Filter the blood</a:t>
            </a:r>
          </a:p>
          <a:p>
            <a:r>
              <a:rPr lang="en-US" altLang="en-US" dirty="0" smtClean="0"/>
              <a:t>Remove water-soluble wastes</a:t>
            </a:r>
          </a:p>
          <a:p>
            <a:r>
              <a:rPr lang="en-US" altLang="en-US" dirty="0" smtClean="0"/>
              <a:t>Help control blood pressure </a:t>
            </a:r>
          </a:p>
          <a:p>
            <a:r>
              <a:rPr lang="en-US" altLang="en-US" dirty="0" smtClean="0"/>
              <a:t>Help maintain red blood cell levels</a:t>
            </a:r>
          </a:p>
          <a:p>
            <a:r>
              <a:rPr lang="en-US" altLang="en-US" dirty="0" smtClean="0"/>
              <a:t>Convert vitamin D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853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Functional Anatomy of 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kidneys are paired, bean-shaped organs that lie </a:t>
            </a:r>
            <a:r>
              <a:rPr lang="en-US" dirty="0" smtClean="0"/>
              <a:t>outside the </a:t>
            </a:r>
            <a:r>
              <a:rPr lang="en-US" dirty="0"/>
              <a:t>peritoneal cavity in the back of the upper abdomen, </a:t>
            </a:r>
            <a:r>
              <a:rPr lang="en-US" dirty="0" smtClean="0"/>
              <a:t>one on </a:t>
            </a:r>
            <a:r>
              <a:rPr lang="en-US" dirty="0"/>
              <a:t>each side of the vertebral column at the level of the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thoracic to 3rd lumbar </a:t>
            </a:r>
            <a:r>
              <a:rPr lang="en-US" dirty="0" smtClean="0"/>
              <a:t>vertebrae. </a:t>
            </a:r>
          </a:p>
          <a:p>
            <a:r>
              <a:rPr lang="en-US" dirty="0" smtClean="0"/>
              <a:t>The </a:t>
            </a:r>
            <a:r>
              <a:rPr lang="en-US" dirty="0"/>
              <a:t>right </a:t>
            </a:r>
            <a:r>
              <a:rPr lang="en-US" dirty="0" smtClean="0"/>
              <a:t>kidney normally </a:t>
            </a:r>
            <a:r>
              <a:rPr lang="en-US" dirty="0"/>
              <a:t>is situated lower than the left, </a:t>
            </a:r>
            <a:r>
              <a:rPr lang="en-US" dirty="0" smtClean="0"/>
              <a:t>presumably because </a:t>
            </a:r>
            <a:r>
              <a:rPr lang="en-US" dirty="0"/>
              <a:t>of the position of the liver.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medial border of the kidney is indented by a deep </a:t>
            </a:r>
            <a:r>
              <a:rPr lang="en-US" dirty="0" smtClean="0"/>
              <a:t>fissure called </a:t>
            </a:r>
            <a:r>
              <a:rPr lang="en-US" dirty="0"/>
              <a:t>the </a:t>
            </a:r>
            <a:r>
              <a:rPr lang="en-US" i="1" dirty="0" err="1"/>
              <a:t>hilus</a:t>
            </a:r>
            <a:r>
              <a:rPr lang="en-US" i="1" dirty="0"/>
              <a:t>. </a:t>
            </a:r>
            <a:r>
              <a:rPr lang="en-US" dirty="0"/>
              <a:t>It is here that blood vessels and </a:t>
            </a:r>
            <a:r>
              <a:rPr lang="en-US" dirty="0" smtClean="0"/>
              <a:t>nerves enter </a:t>
            </a:r>
            <a:r>
              <a:rPr lang="en-US" dirty="0"/>
              <a:t>and leave the kidney. The ureters, which connect </a:t>
            </a:r>
            <a:r>
              <a:rPr lang="en-US" dirty="0" smtClean="0"/>
              <a:t>the kidneys </a:t>
            </a:r>
            <a:r>
              <a:rPr lang="en-US" dirty="0"/>
              <a:t>with the bladder, also enter the kidney at the </a:t>
            </a:r>
            <a:r>
              <a:rPr lang="en-US" dirty="0" err="1"/>
              <a:t>hilus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97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kidney is composed of up to 18 lobes. Each lobular is </a:t>
            </a:r>
            <a:r>
              <a:rPr lang="en-US" dirty="0" smtClean="0"/>
              <a:t>in turn </a:t>
            </a:r>
            <a:r>
              <a:rPr lang="en-US" dirty="0"/>
              <a:t>composed of nephrons, which are the functional </a:t>
            </a:r>
            <a:r>
              <a:rPr lang="en-US" dirty="0" smtClean="0"/>
              <a:t>units of </a:t>
            </a:r>
            <a:r>
              <a:rPr lang="en-US" dirty="0"/>
              <a:t>the kidney.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distinct regions can be </a:t>
            </a:r>
            <a:r>
              <a:rPr lang="en-US" dirty="0" smtClean="0"/>
              <a:t>identified on the </a:t>
            </a:r>
            <a:r>
              <a:rPr lang="en-US" dirty="0"/>
              <a:t>bisected kidney—an outer cortex and an inner </a:t>
            </a:r>
            <a:r>
              <a:rPr lang="en-US" dirty="0" smtClean="0"/>
              <a:t>medulla. </a:t>
            </a:r>
          </a:p>
        </p:txBody>
      </p:sp>
    </p:spTree>
    <p:extLst>
      <p:ext uri="{BB962C8B-B14F-4D97-AF65-F5344CB8AC3E}">
        <p14:creationId xmlns:p14="http://schemas.microsoft.com/office/powerpoint/2010/main" val="230209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of the Kidney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82" y="1939636"/>
            <a:ext cx="5188574" cy="44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Nephron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nephron </a:t>
            </a:r>
            <a:r>
              <a:rPr lang="en-US" dirty="0"/>
              <a:t>consists of a glomerulus, where blood is </a:t>
            </a:r>
            <a:r>
              <a:rPr lang="en-US" dirty="0" smtClean="0"/>
              <a:t>filtered, and </a:t>
            </a:r>
            <a:r>
              <a:rPr lang="en-US" dirty="0"/>
              <a:t>a system of tubular structures where </a:t>
            </a:r>
            <a:r>
              <a:rPr lang="en-US" dirty="0" smtClean="0"/>
              <a:t>water, electrolytes</a:t>
            </a:r>
            <a:r>
              <a:rPr lang="en-US" dirty="0"/>
              <a:t>, and other substances needed to maintain </a:t>
            </a:r>
            <a:r>
              <a:rPr lang="en-US" dirty="0" smtClean="0"/>
              <a:t>the </a:t>
            </a:r>
            <a:r>
              <a:rPr lang="en-US" dirty="0"/>
              <a:t>constancy of the internal environment are </a:t>
            </a:r>
            <a:r>
              <a:rPr lang="en-US" dirty="0" smtClean="0"/>
              <a:t>reabsorbed into </a:t>
            </a:r>
            <a:r>
              <a:rPr lang="en-US" dirty="0"/>
              <a:t>the bloodstream while other, unneeded materials </a:t>
            </a:r>
            <a:r>
              <a:rPr lang="en-US" dirty="0" smtClean="0"/>
              <a:t>are secreted </a:t>
            </a:r>
            <a:r>
              <a:rPr lang="en-US" dirty="0"/>
              <a:t>into the tubular </a:t>
            </a:r>
            <a:r>
              <a:rPr lang="en-US" dirty="0" smtClean="0"/>
              <a:t>filtrate </a:t>
            </a:r>
            <a:r>
              <a:rPr lang="en-US" dirty="0"/>
              <a:t>for elimination.</a:t>
            </a:r>
          </a:p>
        </p:txBody>
      </p:sp>
    </p:spTree>
    <p:extLst>
      <p:ext uri="{BB962C8B-B14F-4D97-AF65-F5344CB8AC3E}">
        <p14:creationId xmlns:p14="http://schemas.microsoft.com/office/powerpoint/2010/main" val="228933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Nephron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Nephrons can be roughly grouped into two </a:t>
            </a:r>
            <a:r>
              <a:rPr lang="en-US" dirty="0" smtClean="0"/>
              <a:t>categories. Approximately </a:t>
            </a:r>
            <a:r>
              <a:rPr lang="en-US" dirty="0"/>
              <a:t>85% of the nephrons originate </a:t>
            </a:r>
            <a:r>
              <a:rPr lang="en-US" dirty="0" smtClean="0"/>
              <a:t>in the superficial </a:t>
            </a:r>
            <a:r>
              <a:rPr lang="en-US" dirty="0"/>
              <a:t>part of the cortex and are called </a:t>
            </a:r>
            <a:r>
              <a:rPr lang="en-US" i="1" dirty="0" smtClean="0"/>
              <a:t>cortical nephrons</a:t>
            </a:r>
            <a:r>
              <a:rPr lang="en-US" dirty="0" smtClean="0"/>
              <a:t>. </a:t>
            </a:r>
            <a:r>
              <a:rPr lang="en-US" dirty="0"/>
              <a:t>They have short, thick </a:t>
            </a:r>
            <a:r>
              <a:rPr lang="en-US" dirty="0" smtClean="0"/>
              <a:t>loops of </a:t>
            </a:r>
            <a:r>
              <a:rPr lang="en-US" dirty="0"/>
              <a:t>Henle that penetrate only a short distance into </a:t>
            </a:r>
            <a:r>
              <a:rPr lang="en-US" dirty="0" smtClean="0"/>
              <a:t>the medulla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remaining 15% are called </a:t>
            </a:r>
            <a:r>
              <a:rPr lang="en-US" i="1" dirty="0" err="1" smtClean="0"/>
              <a:t>juxtamedullary</a:t>
            </a:r>
            <a:r>
              <a:rPr lang="en-US" i="1" dirty="0" smtClean="0"/>
              <a:t> nephrons</a:t>
            </a:r>
            <a:r>
              <a:rPr lang="en-US" i="1" dirty="0"/>
              <a:t>. </a:t>
            </a:r>
            <a:r>
              <a:rPr lang="en-US" dirty="0"/>
              <a:t>They originate deeper in the cortex and </a:t>
            </a:r>
            <a:r>
              <a:rPr lang="en-US" dirty="0" smtClean="0"/>
              <a:t>have longer </a:t>
            </a:r>
            <a:r>
              <a:rPr lang="en-US" dirty="0"/>
              <a:t>and thinner loops of Henle that penetrate </a:t>
            </a:r>
            <a:r>
              <a:rPr lang="en-US" dirty="0" smtClean="0"/>
              <a:t>the entire </a:t>
            </a:r>
            <a:r>
              <a:rPr lang="en-US" dirty="0"/>
              <a:t>length of the medulla. The </a:t>
            </a:r>
            <a:r>
              <a:rPr lang="en-US" dirty="0" err="1"/>
              <a:t>juxtamedullary</a:t>
            </a:r>
            <a:r>
              <a:rPr lang="en-US" dirty="0"/>
              <a:t> </a:t>
            </a:r>
            <a:r>
              <a:rPr lang="en-US" dirty="0" smtClean="0"/>
              <a:t>nephrons are </a:t>
            </a:r>
            <a:r>
              <a:rPr lang="en-US" dirty="0"/>
              <a:t>largely concerned with urine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416793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Nephron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nephrons are supplied by two capillary </a:t>
            </a:r>
            <a:r>
              <a:rPr lang="en-US" dirty="0" smtClean="0"/>
              <a:t>systems, the </a:t>
            </a:r>
            <a:r>
              <a:rPr lang="en-US" dirty="0"/>
              <a:t>glomerulus and peritubular capillary </a:t>
            </a:r>
            <a:r>
              <a:rPr lang="en-US" dirty="0" smtClean="0"/>
              <a:t>network. </a:t>
            </a:r>
          </a:p>
          <a:p>
            <a:r>
              <a:rPr lang="en-US" dirty="0" smtClean="0"/>
              <a:t>The </a:t>
            </a:r>
            <a:r>
              <a:rPr lang="en-US" i="1" dirty="0"/>
              <a:t>glomerulus </a:t>
            </a:r>
            <a:r>
              <a:rPr lang="en-US" dirty="0"/>
              <a:t>is a unique, </a:t>
            </a:r>
            <a:r>
              <a:rPr lang="en-US" dirty="0" smtClean="0"/>
              <a:t>high-pressure capillary filtration </a:t>
            </a:r>
            <a:r>
              <a:rPr lang="en-US" dirty="0"/>
              <a:t>system located between two </a:t>
            </a:r>
            <a:r>
              <a:rPr lang="en-US" dirty="0" smtClean="0"/>
              <a:t>arterioles— the </a:t>
            </a:r>
            <a:r>
              <a:rPr lang="en-US" dirty="0"/>
              <a:t>afferent and the efferent arterioles.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peritubular capillaries </a:t>
            </a:r>
            <a:r>
              <a:rPr lang="en-US" dirty="0"/>
              <a:t>originate from the efferent </a:t>
            </a:r>
            <a:r>
              <a:rPr lang="en-US" dirty="0" smtClean="0"/>
              <a:t>arteriole. They </a:t>
            </a:r>
            <a:r>
              <a:rPr lang="en-US" dirty="0"/>
              <a:t>are low-pressure vessels that are adapted for </a:t>
            </a:r>
            <a:r>
              <a:rPr lang="en-US" dirty="0" smtClean="0"/>
              <a:t>reabsorption rather </a:t>
            </a:r>
            <a:r>
              <a:rPr lang="en-US" dirty="0"/>
              <a:t>than </a:t>
            </a:r>
            <a:r>
              <a:rPr lang="en-US" dirty="0" smtClean="0"/>
              <a:t>filtration</a:t>
            </a:r>
            <a:r>
              <a:rPr lang="en-US" dirty="0"/>
              <a:t>. These capillaries </a:t>
            </a:r>
            <a:r>
              <a:rPr lang="en-US" dirty="0" smtClean="0"/>
              <a:t>surround all </a:t>
            </a:r>
            <a:r>
              <a:rPr lang="en-US" dirty="0"/>
              <a:t>portions of the tubules, an arrangement </a:t>
            </a:r>
            <a:r>
              <a:rPr lang="en-US" dirty="0" smtClean="0"/>
              <a:t>that permits </a:t>
            </a:r>
            <a:r>
              <a:rPr lang="en-US" dirty="0"/>
              <a:t>rapid movement of solutes and water </a:t>
            </a:r>
            <a:r>
              <a:rPr lang="en-US" dirty="0" smtClean="0"/>
              <a:t>between the fluid </a:t>
            </a:r>
            <a:r>
              <a:rPr lang="en-US" dirty="0"/>
              <a:t>in the tubular lumen and the blood in the </a:t>
            </a:r>
            <a:r>
              <a:rPr lang="en-US" dirty="0" smtClean="0"/>
              <a:t>capillaries. </a:t>
            </a:r>
          </a:p>
          <a:p>
            <a:r>
              <a:rPr lang="en-US" dirty="0" smtClean="0"/>
              <a:t>In </a:t>
            </a:r>
            <a:r>
              <a:rPr lang="en-US" dirty="0"/>
              <a:t>the deepest part of the renal cortex, the </a:t>
            </a:r>
            <a:r>
              <a:rPr lang="en-US" dirty="0" smtClean="0"/>
              <a:t>efferent arterioles </a:t>
            </a:r>
            <a:r>
              <a:rPr lang="en-US" dirty="0"/>
              <a:t>continue as long, thin-walled looping </a:t>
            </a:r>
            <a:r>
              <a:rPr lang="en-US" dirty="0" smtClean="0"/>
              <a:t>vessels called </a:t>
            </a:r>
            <a:r>
              <a:rPr lang="en-US" dirty="0"/>
              <a:t>the </a:t>
            </a:r>
            <a:r>
              <a:rPr lang="en-US" i="1" dirty="0"/>
              <a:t>vasa recta. </a:t>
            </a:r>
            <a:r>
              <a:rPr lang="en-US" dirty="0"/>
              <a:t>The vasa recta accompany the </a:t>
            </a:r>
            <a:r>
              <a:rPr lang="en-US" dirty="0" smtClean="0"/>
              <a:t>long loops </a:t>
            </a:r>
            <a:r>
              <a:rPr lang="en-US" dirty="0"/>
              <a:t>of Henle in the medullary portion of the </a:t>
            </a:r>
            <a:r>
              <a:rPr lang="en-US" dirty="0" smtClean="0"/>
              <a:t>kidney to </a:t>
            </a:r>
            <a:r>
              <a:rPr lang="en-US" dirty="0"/>
              <a:t>assist into the exchange of substances </a:t>
            </a:r>
            <a:r>
              <a:rPr lang="en-US" dirty="0" smtClean="0"/>
              <a:t>flowing </a:t>
            </a:r>
            <a:r>
              <a:rPr lang="en-US" dirty="0"/>
              <a:t>in </a:t>
            </a:r>
            <a:r>
              <a:rPr lang="en-US" dirty="0" smtClean="0"/>
              <a:t>and out </a:t>
            </a:r>
            <a:r>
              <a:rPr lang="en-US" dirty="0"/>
              <a:t>of that portion of the kidney. The peritubular </a:t>
            </a:r>
            <a:r>
              <a:rPr lang="en-US" dirty="0" smtClean="0"/>
              <a:t>capillaries rejoin </a:t>
            </a:r>
            <a:r>
              <a:rPr lang="en-US" dirty="0"/>
              <a:t>to form the venous channels through </a:t>
            </a:r>
            <a:r>
              <a:rPr lang="en-US" dirty="0" smtClean="0"/>
              <a:t>which blood </a:t>
            </a:r>
            <a:r>
              <a:rPr lang="en-US" dirty="0"/>
              <a:t>leaves the kidneys and empties into the </a:t>
            </a:r>
            <a:r>
              <a:rPr lang="en-US" dirty="0" smtClean="0"/>
              <a:t>inferior vena </a:t>
            </a:r>
            <a:r>
              <a:rPr lang="en-US" dirty="0"/>
              <a:t>cava.</a:t>
            </a:r>
          </a:p>
        </p:txBody>
      </p:sp>
    </p:spTree>
    <p:extLst>
      <p:ext uri="{BB962C8B-B14F-4D97-AF65-F5344CB8AC3E}">
        <p14:creationId xmlns:p14="http://schemas.microsoft.com/office/powerpoint/2010/main" val="14432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1097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Kidney and Urinary Tract Function</vt:lpstr>
      <vt:lpstr>Structure and Function of the Kidney</vt:lpstr>
      <vt:lpstr>Kidney Functions </vt:lpstr>
      <vt:lpstr>Functional Anatomy of the Kidney</vt:lpstr>
      <vt:lpstr>Gross Structure</vt:lpstr>
      <vt:lpstr>Blood Supply of the Kidney</vt:lpstr>
      <vt:lpstr>The Nephron</vt:lpstr>
      <vt:lpstr>The Nephron</vt:lpstr>
      <vt:lpstr>The Nephron</vt:lpstr>
      <vt:lpstr>The Nephron</vt:lpstr>
      <vt:lpstr>Urine Formation</vt:lpstr>
      <vt:lpstr>Glomerular Filtration</vt:lpstr>
      <vt:lpstr>Glomerular Filtration</vt:lpstr>
      <vt:lpstr>Tubular Reabsorption and Secretion</vt:lpstr>
      <vt:lpstr>Tubular Reabsorption and Secretion</vt:lpstr>
      <vt:lpstr>Reabsorption and secretion of substances between the renal tubules and the peritubular capillaries.</vt:lpstr>
      <vt:lpstr>Sites of Tubular reabsorption and secretion</vt:lpstr>
      <vt:lpstr>Regulation of Urine Concentration</vt:lpstr>
      <vt:lpstr>Flow chart depicting the macula densa feedback mechanism for autoregulation of glomerular hydrostatic pressure and glomerular filtration rate (GFR) during changes in renal arterial pressure.</vt:lpstr>
      <vt:lpstr>Tests of Renal Function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and Urinary Tract Function</dc:title>
  <dc:creator>DR-MUTAZ</dc:creator>
  <cp:lastModifiedBy>DR-MUTAZ</cp:lastModifiedBy>
  <cp:revision>38</cp:revision>
  <dcterms:created xsi:type="dcterms:W3CDTF">2016-11-15T07:20:28Z</dcterms:created>
  <dcterms:modified xsi:type="dcterms:W3CDTF">2016-11-16T16:03:11Z</dcterms:modified>
</cp:coreProperties>
</file>