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3" r:id="rId3"/>
    <p:sldId id="257" r:id="rId4"/>
    <p:sldId id="320" r:id="rId5"/>
    <p:sldId id="258" r:id="rId6"/>
    <p:sldId id="259" r:id="rId7"/>
    <p:sldId id="283" r:id="rId8"/>
    <p:sldId id="275" r:id="rId9"/>
    <p:sldId id="260" r:id="rId10"/>
    <p:sldId id="284" r:id="rId11"/>
    <p:sldId id="261" r:id="rId12"/>
    <p:sldId id="285" r:id="rId13"/>
    <p:sldId id="276" r:id="rId14"/>
    <p:sldId id="262" r:id="rId15"/>
    <p:sldId id="286" r:id="rId16"/>
    <p:sldId id="301" r:id="rId17"/>
    <p:sldId id="302" r:id="rId18"/>
    <p:sldId id="263" r:id="rId19"/>
    <p:sldId id="299" r:id="rId20"/>
    <p:sldId id="264" r:id="rId21"/>
    <p:sldId id="265" r:id="rId22"/>
    <p:sldId id="287" r:id="rId23"/>
    <p:sldId id="266" r:id="rId24"/>
    <p:sldId id="267" r:id="rId25"/>
    <p:sldId id="268" r:id="rId26"/>
    <p:sldId id="269" r:id="rId27"/>
    <p:sldId id="270" r:id="rId28"/>
    <p:sldId id="300" r:id="rId29"/>
    <p:sldId id="274" r:id="rId30"/>
    <p:sldId id="271" r:id="rId31"/>
    <p:sldId id="288" r:id="rId32"/>
    <p:sldId id="289" r:id="rId33"/>
    <p:sldId id="290" r:id="rId34"/>
    <p:sldId id="291" r:id="rId35"/>
    <p:sldId id="292" r:id="rId36"/>
    <p:sldId id="293" r:id="rId37"/>
    <p:sldId id="294" r:id="rId38"/>
    <p:sldId id="319" r:id="rId39"/>
    <p:sldId id="295" r:id="rId40"/>
    <p:sldId id="296" r:id="rId41"/>
    <p:sldId id="297" r:id="rId42"/>
    <p:sldId id="321" r:id="rId43"/>
    <p:sldId id="322" r:id="rId44"/>
    <p:sldId id="323" r:id="rId45"/>
    <p:sldId id="298" r:id="rId46"/>
    <p:sldId id="277" r:id="rId47"/>
    <p:sldId id="278" r:id="rId48"/>
    <p:sldId id="280" r:id="rId49"/>
    <p:sldId id="279" r:id="rId50"/>
    <p:sldId id="281" r:id="rId51"/>
    <p:sldId id="304" r:id="rId52"/>
    <p:sldId id="305" r:id="rId53"/>
    <p:sldId id="306" r:id="rId54"/>
    <p:sldId id="308" r:id="rId55"/>
    <p:sldId id="309" r:id="rId56"/>
    <p:sldId id="312" r:id="rId57"/>
    <p:sldId id="313" r:id="rId58"/>
    <p:sldId id="315" r:id="rId59"/>
    <p:sldId id="282" r:id="rId60"/>
    <p:sldId id="316" r:id="rId61"/>
    <p:sldId id="317"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D8427-3D29-4FF9-85C7-1AF147ADE2B0}" type="datetimeFigureOut">
              <a:rPr lang="en-US" smtClean="0"/>
              <a:pPr/>
              <a:t>9/24/2020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6FE76-9FA9-4FDA-BC4C-349D3D54CC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6FE76-9FA9-4FDA-BC4C-349D3D54CC07}"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DA7699F2-26FA-431A-B671-D24FDF4BA5CE}" type="slidenum">
              <a:rPr lang="ar-SA" smtClean="0"/>
              <a:pPr/>
              <a:t>53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C9ECF-02CD-48B8-B5AF-287A3B722A4F}"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C9ECF-02CD-48B8-B5AF-287A3B722A4F}"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C9ECF-02CD-48B8-B5AF-287A3B722A4F}"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524000"/>
            <a:ext cx="7543800" cy="4495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84DAE-E01D-433E-B3C4-AEBA4350BC9B}" type="slidenum">
              <a:rPr lang="ar-SA"/>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C9ECF-02CD-48B8-B5AF-287A3B722A4F}"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C9ECF-02CD-48B8-B5AF-287A3B722A4F}"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C9ECF-02CD-48B8-B5AF-287A3B722A4F}"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C9ECF-02CD-48B8-B5AF-287A3B722A4F}"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C9ECF-02CD-48B8-B5AF-287A3B722A4F}"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C9ECF-02CD-48B8-B5AF-287A3B722A4F}"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C9ECF-02CD-48B8-B5AF-287A3B722A4F}"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C9ECF-02CD-48B8-B5AF-287A3B722A4F}"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13FD6-96D6-4F4F-A830-43A4A0EAA2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C9ECF-02CD-48B8-B5AF-287A3B722A4F}" type="datetimeFigureOut">
              <a:rPr lang="en-US" smtClean="0"/>
              <a:pPr/>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13FD6-96D6-4F4F-A830-43A4A0EAA2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Anal-retentive" TargetMode="External"/><Relationship Id="rId13" Type="http://schemas.openxmlformats.org/officeDocument/2006/relationships/hyperlink" Target="http://en.wikipedia.org/wiki/Oedipus_complex" TargetMode="External"/><Relationship Id="rId3" Type="http://schemas.openxmlformats.org/officeDocument/2006/relationships/hyperlink" Target="http://en.wikipedia.org/wiki/Month" TargetMode="External"/><Relationship Id="rId7" Type="http://schemas.openxmlformats.org/officeDocument/2006/relationships/hyperlink" Target="http://en.wikipedia.org/wiki/Urinary_bladder" TargetMode="External"/><Relationship Id="rId12" Type="http://schemas.openxmlformats.org/officeDocument/2006/relationships/hyperlink" Target="http://en.wikipedia.org/wiki/Genitals" TargetMode="External"/><Relationship Id="rId2" Type="http://schemas.openxmlformats.org/officeDocument/2006/relationships/hyperlink" Target="http://en.wikipedia.org/wiki/Oral_stage" TargetMode="External"/><Relationship Id="rId1" Type="http://schemas.openxmlformats.org/officeDocument/2006/relationships/slideLayout" Target="../slideLayouts/slideLayout12.xml"/><Relationship Id="rId6" Type="http://schemas.openxmlformats.org/officeDocument/2006/relationships/hyperlink" Target="http://en.wikipedia.org/wiki/Bowel" TargetMode="External"/><Relationship Id="rId11" Type="http://schemas.openxmlformats.org/officeDocument/2006/relationships/hyperlink" Target="http://en.wikipedia.org/wiki/Year" TargetMode="External"/><Relationship Id="rId5" Type="http://schemas.openxmlformats.org/officeDocument/2006/relationships/hyperlink" Target="http://en.wikipedia.org/wiki/Anal_stage" TargetMode="External"/><Relationship Id="rId10" Type="http://schemas.openxmlformats.org/officeDocument/2006/relationships/hyperlink" Target="http://en.wikipedia.org/wiki/Phallic_stage" TargetMode="External"/><Relationship Id="rId4" Type="http://schemas.openxmlformats.org/officeDocument/2006/relationships/hyperlink" Target="http://en.wikipedia.org/wiki/Mouth" TargetMode="External"/><Relationship Id="rId9" Type="http://schemas.openxmlformats.org/officeDocument/2006/relationships/hyperlink" Target="http://en.wikipedia.org/wiki/Anal_expulsive" TargetMode="External"/><Relationship Id="rId14" Type="http://schemas.openxmlformats.org/officeDocument/2006/relationships/hyperlink" Target="http://en.wikipedia.org/wiki/Electra_comple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Year" TargetMode="External"/><Relationship Id="rId2" Type="http://schemas.openxmlformats.org/officeDocument/2006/relationships/hyperlink" Target="http://en.wikipedia.org/wiki/Child_sexuality" TargetMode="External"/><Relationship Id="rId1" Type="http://schemas.openxmlformats.org/officeDocument/2006/relationships/slideLayout" Target="../slideLayouts/slideLayout12.xml"/><Relationship Id="rId6" Type="http://schemas.openxmlformats.org/officeDocument/2006/relationships/hyperlink" Target="http://en.wikipedia.org/wiki/Genital_stage" TargetMode="External"/><Relationship Id="rId5" Type="http://schemas.openxmlformats.org/officeDocument/2006/relationships/hyperlink" Target="http://en.wikipedia.org/w/index.php?title=Fixate&amp;action=edit&amp;redlink=1" TargetMode="External"/><Relationship Id="rId4" Type="http://schemas.openxmlformats.org/officeDocument/2006/relationships/hyperlink" Target="http://en.wikipedia.org/wiki/Puber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aring" TargetMode="External"/><Relationship Id="rId3" Type="http://schemas.openxmlformats.org/officeDocument/2006/relationships/hyperlink" Target="http://en.wikipedia.org/wiki/Volition_(psychology)" TargetMode="External"/><Relationship Id="rId7" Type="http://schemas.openxmlformats.org/officeDocument/2006/relationships/hyperlink" Target="http://en.wikipedia.org/wiki/Love" TargetMode="External"/><Relationship Id="rId2" Type="http://schemas.openxmlformats.org/officeDocument/2006/relationships/hyperlink" Target="http://en.wikipedia.org/wiki/Hope" TargetMode="External"/><Relationship Id="rId1" Type="http://schemas.openxmlformats.org/officeDocument/2006/relationships/slideLayout" Target="../slideLayouts/slideLayout2.xml"/><Relationship Id="rId6" Type="http://schemas.openxmlformats.org/officeDocument/2006/relationships/hyperlink" Target="http://en.wikipedia.org/wiki/Fidelity" TargetMode="External"/><Relationship Id="rId5" Type="http://schemas.openxmlformats.org/officeDocument/2006/relationships/hyperlink" Target="http://en.wikipedia.org/wiki/Competence" TargetMode="External"/><Relationship Id="rId4" Type="http://schemas.openxmlformats.org/officeDocument/2006/relationships/hyperlink" Target="http://en.wikipedia.org/wiki/Purpose" TargetMode="External"/><Relationship Id="rId9" Type="http://schemas.openxmlformats.org/officeDocument/2006/relationships/hyperlink" Target="http://en.wikipedia.org/wiki/Wisd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Animis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Moral_reasoning" TargetMode="External"/><Relationship Id="rId7" Type="http://schemas.openxmlformats.org/officeDocument/2006/relationships/hyperlink" Target="http://en.wikipedia.org/wiki/Moral_dilemma" TargetMode="External"/><Relationship Id="rId2" Type="http://schemas.openxmlformats.org/officeDocument/2006/relationships/hyperlink" Target="http://en.wikipedia.org/wiki/Lawrence_Kohlberg" TargetMode="External"/><Relationship Id="rId1" Type="http://schemas.openxmlformats.org/officeDocument/2006/relationships/slideLayout" Target="../slideLayouts/slideLayout2.xml"/><Relationship Id="rId6" Type="http://schemas.openxmlformats.org/officeDocument/2006/relationships/hyperlink" Target="http://en.wikipedia.org/wiki/Jean_Piaget" TargetMode="External"/><Relationship Id="rId5" Type="http://schemas.openxmlformats.org/officeDocument/2006/relationships/hyperlink" Target="http://en.wikipedia.org/wiki/University_of_Chicago" TargetMode="External"/><Relationship Id="rId4" Type="http://schemas.openxmlformats.org/officeDocument/2006/relationships/hyperlink" Target="http://en.wikipedia.org/wiki/Psychology"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Authoritarianism" TargetMode="External"/><Relationship Id="rId2" Type="http://schemas.openxmlformats.org/officeDocument/2006/relationships/hyperlink" Target="http://en.wikipedia.org/wiki/Punish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Intrinsi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Moral_relativis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Interpersonal_relationship" TargetMode="External"/><Relationship Id="rId2" Type="http://schemas.openxmlformats.org/officeDocument/2006/relationships/hyperlink" Target="http://en.wikipedia.org/wiki/Social_role" TargetMode="External"/><Relationship Id="rId1" Type="http://schemas.openxmlformats.org/officeDocument/2006/relationships/slideLayout" Target="../slideLayouts/slideLayout2.xml"/><Relationship Id="rId4" Type="http://schemas.openxmlformats.org/officeDocument/2006/relationships/hyperlink" Target="http://en.wikipedia.org/wiki/Ethic_of_reciprocity"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Dictum" TargetMode="External"/><Relationship Id="rId2" Type="http://schemas.openxmlformats.org/officeDocument/2006/relationships/hyperlink" Target="http://en.wikipedia.org/wiki/Law" TargetMode="External"/><Relationship Id="rId1" Type="http://schemas.openxmlformats.org/officeDocument/2006/relationships/slideLayout" Target="../slideLayouts/slideLayout2.xml"/><Relationship Id="rId6" Type="http://schemas.openxmlformats.org/officeDocument/2006/relationships/hyperlink" Target="http://en.wikipedia.org/wiki/Fundamentalism" TargetMode="External"/><Relationship Id="rId5" Type="http://schemas.openxmlformats.org/officeDocument/2006/relationships/hyperlink" Target="http://en.wikipedia.org/wiki/Society" TargetMode="External"/><Relationship Id="rId4" Type="http://schemas.openxmlformats.org/officeDocument/2006/relationships/hyperlink" Target="http://en.wikipedia.org/wiki/Social_conventio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Values" TargetMode="External"/><Relationship Id="rId2" Type="http://schemas.openxmlformats.org/officeDocument/2006/relationships/hyperlink" Target="http://en.wikipedia.org/wiki/Opinions" TargetMode="External"/><Relationship Id="rId1" Type="http://schemas.openxmlformats.org/officeDocument/2006/relationships/slideLayout" Target="../slideLayouts/slideLayout2.xml"/><Relationship Id="rId4" Type="http://schemas.openxmlformats.org/officeDocument/2006/relationships/hyperlink" Target="http://en.wikipedia.org/wiki/Social_contrac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Justice"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Theories of Development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Phallic</a:t>
            </a:r>
            <a:r>
              <a:rPr lang="en-US" dirty="0" smtClean="0"/>
              <a:t> </a:t>
            </a:r>
            <a:r>
              <a:rPr lang="en-US" b="1" dirty="0" smtClean="0"/>
              <a:t>Stage</a:t>
            </a:r>
            <a:endParaRPr lang="en-US" b="1" dirty="0"/>
          </a:p>
        </p:txBody>
      </p:sp>
      <p:sp>
        <p:nvSpPr>
          <p:cNvPr id="3" name="Content Placeholder 2"/>
          <p:cNvSpPr>
            <a:spLocks noGrp="1"/>
          </p:cNvSpPr>
          <p:nvPr>
            <p:ph idx="1"/>
          </p:nvPr>
        </p:nvSpPr>
        <p:spPr/>
        <p:txBody>
          <a:bodyPr/>
          <a:lstStyle/>
          <a:p>
            <a:r>
              <a:rPr lang="en-US" dirty="0" smtClean="0"/>
              <a:t>3 to 6 years</a:t>
            </a:r>
            <a:br>
              <a:rPr lang="en-US" dirty="0" smtClean="0"/>
            </a:br>
            <a:r>
              <a:rPr lang="en-US" dirty="0" smtClean="0"/>
              <a:t>Freud suggested that the primary focus of the id's energy is on the genitals. According to Freud, boy's experience an </a:t>
            </a:r>
            <a:r>
              <a:rPr lang="en-US" b="1" dirty="0" smtClean="0"/>
              <a:t>Oedipal</a:t>
            </a:r>
            <a:r>
              <a:rPr lang="en-US" dirty="0" smtClean="0"/>
              <a:t> Complex and girl's experience and </a:t>
            </a:r>
            <a:r>
              <a:rPr lang="en-US" b="1" dirty="0" smtClean="0"/>
              <a:t>Electra</a:t>
            </a:r>
            <a:r>
              <a:rPr lang="en-US" dirty="0" smtClean="0"/>
              <a:t> Complex, or an attraction to the opposite sex parent. To cope with this conflict, children adopt the values and characteristics of the same-sex parent, thus forming the superego.</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School-Age Child</a:t>
            </a:r>
          </a:p>
        </p:txBody>
      </p:sp>
      <p:sp>
        <p:nvSpPr>
          <p:cNvPr id="3" name="Content Placeholder 2"/>
          <p:cNvSpPr>
            <a:spLocks noGrp="1"/>
          </p:cNvSpPr>
          <p:nvPr>
            <p:ph idx="1"/>
          </p:nvPr>
        </p:nvSpPr>
        <p:spPr/>
        <p:txBody>
          <a:bodyPr/>
          <a:lstStyle/>
          <a:p>
            <a:r>
              <a:rPr lang="en-US" b="1" dirty="0"/>
              <a:t>latent </a:t>
            </a:r>
            <a:r>
              <a:rPr lang="en-US" b="1" dirty="0" smtClean="0"/>
              <a:t>phase :-</a:t>
            </a:r>
          </a:p>
          <a:p>
            <a:r>
              <a:rPr lang="en-US" dirty="0"/>
              <a:t>a time </a:t>
            </a:r>
            <a:r>
              <a:rPr lang="en-US" dirty="0" smtClean="0"/>
              <a:t>in which </a:t>
            </a:r>
            <a:r>
              <a:rPr lang="en-US" dirty="0"/>
              <a:t>children’s libido appears to be diverted into </a:t>
            </a:r>
            <a:r>
              <a:rPr lang="en-US" dirty="0" smtClean="0"/>
              <a:t>concrete thinking.</a:t>
            </a:r>
          </a:p>
          <a:p>
            <a:r>
              <a:rPr lang="en-US" dirty="0" smtClean="0"/>
              <a:t> </a:t>
            </a:r>
            <a:r>
              <a:rPr lang="en-US" dirty="0"/>
              <a:t>He saw no developments as obvious as those in </a:t>
            </a:r>
            <a:r>
              <a:rPr lang="en-US" dirty="0" smtClean="0"/>
              <a:t>earlier periods </a:t>
            </a:r>
            <a:r>
              <a:rPr lang="en-US" dirty="0"/>
              <a:t>appearing during this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Latent Stage</a:t>
            </a:r>
            <a:endParaRPr lang="en-US" dirty="0"/>
          </a:p>
        </p:txBody>
      </p:sp>
      <p:sp>
        <p:nvSpPr>
          <p:cNvPr id="3" name="Content Placeholder 2"/>
          <p:cNvSpPr>
            <a:spLocks noGrp="1"/>
          </p:cNvSpPr>
          <p:nvPr>
            <p:ph idx="1"/>
          </p:nvPr>
        </p:nvSpPr>
        <p:spPr/>
        <p:txBody>
          <a:bodyPr/>
          <a:lstStyle/>
          <a:p>
            <a:r>
              <a:rPr lang="en-US" dirty="0" smtClean="0"/>
              <a:t>6 to 12 years</a:t>
            </a:r>
            <a:br>
              <a:rPr lang="en-US" dirty="0" smtClean="0"/>
            </a:br>
            <a:r>
              <a:rPr lang="en-US" dirty="0" smtClean="0"/>
              <a:t>During this stage, the superego continues to develop while the id's energies are suppressed. Children develop social skills, values and relationships with peers and adults outside of the family.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Age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838200" y="1905000"/>
            <a:ext cx="6934199" cy="431561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a:t>
            </a:r>
          </a:p>
        </p:txBody>
      </p:sp>
      <p:sp>
        <p:nvSpPr>
          <p:cNvPr id="3" name="Content Placeholder 2"/>
          <p:cNvSpPr>
            <a:spLocks noGrp="1"/>
          </p:cNvSpPr>
          <p:nvPr>
            <p:ph idx="1"/>
          </p:nvPr>
        </p:nvSpPr>
        <p:spPr/>
        <p:txBody>
          <a:bodyPr/>
          <a:lstStyle/>
          <a:p>
            <a:r>
              <a:rPr lang="en-US" dirty="0"/>
              <a:t>“</a:t>
            </a:r>
            <a:r>
              <a:rPr lang="en-US" b="1" dirty="0"/>
              <a:t>genital</a:t>
            </a:r>
            <a:r>
              <a:rPr lang="en-US" dirty="0"/>
              <a:t> </a:t>
            </a:r>
            <a:r>
              <a:rPr lang="en-US" b="1" dirty="0"/>
              <a:t>phase</a:t>
            </a:r>
            <a:r>
              <a:rPr lang="en-US" dirty="0" smtClean="0"/>
              <a:t>.” :-</a:t>
            </a:r>
            <a:endParaRPr lang="en-US" dirty="0"/>
          </a:p>
          <a:p>
            <a:r>
              <a:rPr lang="en-US" dirty="0"/>
              <a:t>Freudian theory considers the main events of this period </a:t>
            </a:r>
            <a:r>
              <a:rPr lang="en-US" dirty="0" smtClean="0"/>
              <a:t>to be </a:t>
            </a:r>
            <a:r>
              <a:rPr lang="en-US" dirty="0"/>
              <a:t>the establishment of new sexual aims and the finding </a:t>
            </a:r>
            <a:r>
              <a:rPr lang="en-US" dirty="0" smtClean="0"/>
              <a:t>of new </a:t>
            </a:r>
            <a:r>
              <a:rPr lang="en-US" dirty="0"/>
              <a:t>love objects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Genital Stage</a:t>
            </a:r>
            <a:endParaRPr lang="en-US" dirty="0"/>
          </a:p>
        </p:txBody>
      </p:sp>
      <p:sp>
        <p:nvSpPr>
          <p:cNvPr id="3" name="Content Placeholder 2"/>
          <p:cNvSpPr>
            <a:spLocks noGrp="1"/>
          </p:cNvSpPr>
          <p:nvPr>
            <p:ph idx="1"/>
          </p:nvPr>
        </p:nvSpPr>
        <p:spPr/>
        <p:txBody>
          <a:bodyPr/>
          <a:lstStyle/>
          <a:p>
            <a:r>
              <a:rPr lang="en-US" dirty="0" smtClean="0"/>
              <a:t>-12 to 18 years</a:t>
            </a:r>
            <a:br>
              <a:rPr lang="en-US" dirty="0" smtClean="0"/>
            </a:br>
            <a:r>
              <a:rPr lang="en-US" dirty="0" smtClean="0"/>
              <a:t>The onset of puberty causes the libido to become active once again. During this stage, people develop a strong interest in the opposite. If development has been successful to this point, the individual will continue to develop into a well-balanced person.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285" name="Group 141"/>
          <p:cNvGraphicFramePr>
            <a:graphicFrameLocks noGrp="1"/>
          </p:cNvGraphicFramePr>
          <p:nvPr>
            <p:ph type="tbl" idx="1"/>
          </p:nvPr>
        </p:nvGraphicFramePr>
        <p:xfrm>
          <a:off x="231775" y="220663"/>
          <a:ext cx="8620125" cy="6297613"/>
        </p:xfrm>
        <a:graphic>
          <a:graphicData uri="http://schemas.openxmlformats.org/drawingml/2006/table">
            <a:tbl>
              <a:tblPr/>
              <a:tblGrid>
                <a:gridCol w="1331913"/>
                <a:gridCol w="1519237"/>
                <a:gridCol w="1754188"/>
                <a:gridCol w="4014787"/>
              </a:tblGrid>
              <a:tr h="766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Stages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Age Range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Erogenous zone(s)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Consequences of Fixation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hlinkClick r:id="rId2" tooltip="Oral stage"/>
                        </a:rPr>
                        <a:t>Oral</a:t>
                      </a:r>
                      <a:r>
                        <a:rPr kumimoji="0" lang="en-US" sz="2000" b="1"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0-18 </a:t>
                      </a:r>
                      <a:r>
                        <a:rPr kumimoji="0" lang="en-US" sz="2000" b="0" i="0" u="none" strike="noStrike" cap="none" normalizeH="0" baseline="0" smtClean="0">
                          <a:ln>
                            <a:noFill/>
                          </a:ln>
                          <a:solidFill>
                            <a:schemeClr val="tx1"/>
                          </a:solidFill>
                          <a:effectLst/>
                          <a:latin typeface="Arial" charset="0"/>
                          <a:hlinkClick r:id="rId3" tooltip="Month"/>
                        </a:rPr>
                        <a:t>months</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hlinkClick r:id="rId4" tooltip="Mouth"/>
                        </a:rPr>
                        <a:t>Mouth</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Orally aggressive:</a:t>
                      </a:r>
                      <a:r>
                        <a:rPr kumimoji="0" lang="en-US" sz="2000" b="0" i="0" u="none" strike="noStrike" cap="none" normalizeH="0" baseline="0" dirty="0" smtClean="0">
                          <a:ln>
                            <a:noFill/>
                          </a:ln>
                          <a:solidFill>
                            <a:schemeClr val="tx1"/>
                          </a:solidFill>
                          <a:effectLst/>
                          <a:latin typeface="Arial" charset="0"/>
                        </a:rPr>
                        <a:t> Involves chewing gum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Orally Passive: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Involves smoking/eating/ drinking alcohol/ over eat </a:t>
                      </a:r>
                      <a:r>
                        <a:rPr kumimoji="0" lang="en-US" sz="2000" b="0" i="0" u="none" strike="noStrike" cap="none" normalizeH="0" baseline="0" dirty="0" smtClean="0">
                          <a:ln>
                            <a:noFill/>
                          </a:ln>
                          <a:solidFill>
                            <a:schemeClr val="tx1"/>
                          </a:solidFill>
                          <a:effectLst/>
                          <a:latin typeface="+mn-lt"/>
                        </a:rPr>
                        <a:t>/</a:t>
                      </a:r>
                      <a:r>
                        <a:rPr lang="en-US" sz="2000" b="0" i="0" kern="1200" dirty="0" smtClean="0">
                          <a:solidFill>
                            <a:schemeClr val="tx1"/>
                          </a:solidFill>
                          <a:latin typeface="+mn-lt"/>
                          <a:ea typeface="+mn-ea"/>
                          <a:cs typeface="+mn-cs"/>
                        </a:rPr>
                        <a:t>or bite his or her nails.</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hlinkClick r:id="rId5" tooltip="Anal stage"/>
                        </a:rPr>
                        <a:t>Anal</a:t>
                      </a:r>
                      <a:r>
                        <a:rPr kumimoji="0" lang="en-US" sz="2000" b="1"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18-36 </a:t>
                      </a:r>
                      <a:r>
                        <a:rPr kumimoji="0" lang="en-US" sz="2000" b="0" i="0" u="none" strike="noStrike" cap="none" normalizeH="0" baseline="0" smtClean="0">
                          <a:ln>
                            <a:noFill/>
                          </a:ln>
                          <a:solidFill>
                            <a:schemeClr val="tx1"/>
                          </a:solidFill>
                          <a:effectLst/>
                          <a:latin typeface="Arial" charset="0"/>
                          <a:hlinkClick r:id="rId3" tooltip="Month"/>
                        </a:rPr>
                        <a:t>months</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hlinkClick r:id="rId6" tooltip="Bowel"/>
                        </a:rPr>
                        <a:t>Bowel</a:t>
                      </a:r>
                      <a:r>
                        <a:rPr kumimoji="0" lang="en-US" sz="2000" b="0" i="0" u="none" strike="noStrike" cap="none" normalizeH="0" baseline="0" smtClean="0">
                          <a:ln>
                            <a:noFill/>
                          </a:ln>
                          <a:solidFill>
                            <a:schemeClr val="tx1"/>
                          </a:solidFill>
                          <a:effectLst/>
                          <a:latin typeface="Arial" charset="0"/>
                        </a:rPr>
                        <a:t> and </a:t>
                      </a:r>
                      <a:r>
                        <a:rPr kumimoji="0" lang="en-US" sz="2000" b="0" i="0" u="none" strike="noStrike" cap="none" normalizeH="0" baseline="0" smtClean="0">
                          <a:ln>
                            <a:noFill/>
                          </a:ln>
                          <a:solidFill>
                            <a:schemeClr val="tx1"/>
                          </a:solidFill>
                          <a:effectLst/>
                          <a:latin typeface="Arial" charset="0"/>
                          <a:hlinkClick r:id="rId7" tooltip="Urinary bladder"/>
                        </a:rPr>
                        <a:t>bladder</a:t>
                      </a:r>
                      <a:r>
                        <a:rPr kumimoji="0" lang="en-US" sz="2000" b="0" i="0" u="none" strike="noStrike" cap="none" normalizeH="0" baseline="0" smtClean="0">
                          <a:ln>
                            <a:noFill/>
                          </a:ln>
                          <a:solidFill>
                            <a:schemeClr val="tx1"/>
                          </a:solidFill>
                          <a:effectLst/>
                          <a:latin typeface="Arial" charset="0"/>
                        </a:rPr>
                        <a:t> elimination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hlinkClick r:id="rId8" tooltip="Anal-retentive"/>
                        </a:rPr>
                        <a:t>Anal-retentive</a:t>
                      </a:r>
                      <a:r>
                        <a:rPr kumimoji="0" lang="en-US" sz="2000" b="1" i="0" u="none" strike="noStrike" cap="none" normalizeH="0" baseline="0" dirty="0" smtClean="0">
                          <a:ln>
                            <a:noFill/>
                          </a:ln>
                          <a:solidFill>
                            <a:schemeClr val="tx1"/>
                          </a:solidFill>
                          <a:effectLst/>
                          <a:latin typeface="Arial" charset="0"/>
                        </a:rPr>
                        <a:t> </a:t>
                      </a:r>
                      <a:r>
                        <a:rPr kumimoji="0" lang="ar-SA" sz="2000" b="1" i="0" u="none" strike="noStrike" cap="none" normalizeH="0" baseline="0" dirty="0" smtClean="0">
                          <a:ln>
                            <a:noFill/>
                          </a:ln>
                          <a:solidFill>
                            <a:schemeClr val="tx1"/>
                          </a:solidFill>
                          <a:effectLst/>
                          <a:latin typeface="Arial" charset="0"/>
                        </a:rPr>
                        <a:t>قوي الذاكرة </a:t>
                      </a:r>
                      <a:r>
                        <a:rPr kumimoji="0" lang="en-US" sz="2000" b="1"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Obsession with organization or excessive neatness</a:t>
                      </a:r>
                      <a:br>
                        <a:rPr kumimoji="0" lang="en-US" sz="2000" b="0" i="0" u="none" strike="noStrike" cap="none" normalizeH="0" baseline="0" dirty="0" smtClean="0">
                          <a:ln>
                            <a:noFill/>
                          </a:ln>
                          <a:solidFill>
                            <a:schemeClr val="tx1"/>
                          </a:solidFill>
                          <a:effectLst/>
                          <a:latin typeface="Arial" charset="0"/>
                        </a:rPr>
                      </a:br>
                      <a:r>
                        <a:rPr kumimoji="0" lang="en-US" sz="2000" b="1" i="0" u="none" strike="noStrike" cap="none" normalizeH="0" baseline="0" dirty="0" smtClean="0">
                          <a:ln>
                            <a:noFill/>
                          </a:ln>
                          <a:solidFill>
                            <a:schemeClr val="tx1"/>
                          </a:solidFill>
                          <a:effectLst/>
                          <a:latin typeface="Arial" charset="0"/>
                          <a:hlinkClick r:id="rId9" tooltip="Anal expulsive"/>
                        </a:rPr>
                        <a:t>Anal-expulsive</a:t>
                      </a:r>
                      <a:r>
                        <a:rPr kumimoji="0" lang="en-US" sz="2000" b="1" i="0" u="none" strike="noStrike" cap="none" normalizeH="0" baseline="0" dirty="0" smtClean="0">
                          <a:ln>
                            <a:noFill/>
                          </a:ln>
                          <a:solidFill>
                            <a:schemeClr val="tx1"/>
                          </a:solidFill>
                          <a:effectLst/>
                          <a:latin typeface="Arial" charset="0"/>
                        </a:rPr>
                        <a:t>:</a:t>
                      </a:r>
                      <a:br>
                        <a:rPr kumimoji="0" lang="en-US" sz="2000" b="1"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Reckless</a:t>
                      </a:r>
                      <a:r>
                        <a:rPr kumimoji="0" lang="ar-SA" sz="2000" b="0" i="0" u="none" strike="noStrike" cap="none" normalizeH="0" baseline="0" dirty="0" smtClean="0">
                          <a:ln>
                            <a:noFill/>
                          </a:ln>
                          <a:solidFill>
                            <a:schemeClr val="tx1"/>
                          </a:solidFill>
                          <a:effectLst/>
                          <a:latin typeface="Arial" charset="0"/>
                        </a:rPr>
                        <a:t>متهور </a:t>
                      </a:r>
                      <a:r>
                        <a:rPr kumimoji="0" lang="en-US" sz="2000" b="0" i="0" u="none" strike="noStrike" cap="none" normalizeH="0" baseline="0" dirty="0" smtClean="0">
                          <a:ln>
                            <a:noFill/>
                          </a:ln>
                          <a:solidFill>
                            <a:schemeClr val="tx1"/>
                          </a:solidFill>
                          <a:effectLst/>
                          <a:latin typeface="Arial" charset="0"/>
                        </a:rPr>
                        <a:t>, careless, defiant</a:t>
                      </a:r>
                      <a:r>
                        <a:rPr kumimoji="0" lang="ar-SA" sz="2000" b="0" i="0" u="none" strike="noStrike" cap="none" normalizeH="0" baseline="0" dirty="0" smtClean="0">
                          <a:ln>
                            <a:noFill/>
                          </a:ln>
                          <a:solidFill>
                            <a:schemeClr val="tx1"/>
                          </a:solidFill>
                          <a:effectLst/>
                          <a:latin typeface="Arial" charset="0"/>
                        </a:rPr>
                        <a:t> متحدي</a:t>
                      </a:r>
                      <a:r>
                        <a:rPr kumimoji="0" lang="en-US" sz="2000" b="0" i="0" u="none" strike="noStrike" cap="none" normalizeH="0" baseline="0" dirty="0" smtClean="0">
                          <a:ln>
                            <a:noFill/>
                          </a:ln>
                          <a:solidFill>
                            <a:schemeClr val="tx1"/>
                          </a:solidFill>
                          <a:effectLst/>
                          <a:latin typeface="Arial" charset="0"/>
                        </a:rPr>
                        <a:t>, disorganized, Coprophiliac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hlinkClick r:id="rId10" tooltip="Phallic stage"/>
                        </a:rPr>
                        <a:t>Phallic</a:t>
                      </a:r>
                      <a:endParaRPr kumimoji="0" lang="en-US"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3-6 </a:t>
                      </a:r>
                      <a:r>
                        <a:rPr kumimoji="0" lang="en-US" sz="2000" b="0" i="0" u="none" strike="noStrike" cap="none" normalizeH="0" baseline="0" smtClean="0">
                          <a:ln>
                            <a:noFill/>
                          </a:ln>
                          <a:solidFill>
                            <a:schemeClr val="tx1"/>
                          </a:solidFill>
                          <a:effectLst/>
                          <a:latin typeface="Arial" charset="0"/>
                          <a:hlinkClick r:id="rId11" tooltip="Year"/>
                        </a:rPr>
                        <a:t>years</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hlinkClick r:id="rId12" tooltip="Genitals"/>
                        </a:rPr>
                        <a:t>Genitals</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hlinkClick r:id="rId13" tooltip="Oedipus complex"/>
                        </a:rPr>
                        <a:t>Oedipus complex</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hlinkClick r:id="rId14" tooltip="Electra complex"/>
                        </a:rPr>
                        <a:t>Electra complex</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5227" name="Group 59"/>
          <p:cNvGraphicFramePr>
            <a:graphicFrameLocks noGrp="1"/>
          </p:cNvGraphicFramePr>
          <p:nvPr>
            <p:ph type="tbl" idx="1"/>
          </p:nvPr>
        </p:nvGraphicFramePr>
        <p:xfrm>
          <a:off x="282575" y="695325"/>
          <a:ext cx="8407400" cy="4646613"/>
        </p:xfrm>
        <a:graphic>
          <a:graphicData uri="http://schemas.openxmlformats.org/drawingml/2006/table">
            <a:tbl>
              <a:tblPr/>
              <a:tblGrid>
                <a:gridCol w="1306513"/>
                <a:gridCol w="2151062"/>
                <a:gridCol w="1833563"/>
                <a:gridCol w="3116262"/>
              </a:tblGrid>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ongolian Baiti" pitchFamily="66" charset="0"/>
                        </a:rPr>
                        <a:t>Stages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rPr>
                        <a:t>Age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rPr>
                        <a:t>Erogenous zone(s)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rPr>
                        <a:t>Consequences of Fixation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hlinkClick r:id="rId2" tooltip="Child sexuality"/>
                        </a:rPr>
                        <a:t>Latency</a:t>
                      </a:r>
                      <a:r>
                        <a:rPr kumimoji="0" lang="en-US" sz="2400" b="0" i="0" u="none" strike="noStrike" cap="none" normalizeH="0" baseline="0" smtClean="0">
                          <a:ln>
                            <a:noFill/>
                          </a:ln>
                          <a:solidFill>
                            <a:schemeClr val="tx1"/>
                          </a:solidFill>
                          <a:effectLst/>
                          <a:latin typeface="Mongolian Baiti"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ongolian Baiti" pitchFamily="66" charset="0"/>
                        </a:rPr>
                        <a:t>6 </a:t>
                      </a:r>
                      <a:r>
                        <a:rPr kumimoji="0" lang="en-US" sz="2400" b="0" i="0" u="none" strike="noStrike" cap="none" normalizeH="0" baseline="0" dirty="0" smtClean="0">
                          <a:ln>
                            <a:noFill/>
                          </a:ln>
                          <a:solidFill>
                            <a:schemeClr val="tx1"/>
                          </a:solidFill>
                          <a:effectLst/>
                          <a:latin typeface="Mongolian Baiti" pitchFamily="66" charset="0"/>
                          <a:hlinkClick r:id="rId3" tooltip="Year"/>
                        </a:rPr>
                        <a:t>years</a:t>
                      </a:r>
                      <a:r>
                        <a:rPr kumimoji="0" lang="en-US" sz="2400" b="0" i="0" u="none" strike="noStrike" cap="none" normalizeH="0" baseline="0" dirty="0" smtClean="0">
                          <a:ln>
                            <a:noFill/>
                          </a:ln>
                          <a:solidFill>
                            <a:schemeClr val="tx1"/>
                          </a:solidFill>
                          <a:effectLst/>
                          <a:latin typeface="Mongolian Baiti" pitchFamily="66" charset="0"/>
                        </a:rPr>
                        <a:t>-</a:t>
                      </a:r>
                      <a:r>
                        <a:rPr kumimoji="0" lang="en-US" sz="2400" b="0" i="0" u="none" strike="noStrike" cap="none" normalizeH="0" baseline="0" dirty="0" smtClean="0">
                          <a:ln>
                            <a:noFill/>
                          </a:ln>
                          <a:solidFill>
                            <a:schemeClr val="tx1"/>
                          </a:solidFill>
                          <a:effectLst/>
                          <a:latin typeface="Mongolian Baiti" pitchFamily="66" charset="0"/>
                          <a:hlinkClick r:id="rId4" tooltip="Puberty"/>
                        </a:rPr>
                        <a:t>puberty</a:t>
                      </a:r>
                      <a:r>
                        <a:rPr kumimoji="0" lang="en-US" sz="2400" b="0" i="0" u="none" strike="noStrike" cap="none" normalizeH="0" baseline="0" dirty="0" smtClean="0">
                          <a:ln>
                            <a:noFill/>
                          </a:ln>
                          <a:solidFill>
                            <a:schemeClr val="tx1"/>
                          </a:solidFill>
                          <a:effectLst/>
                          <a:latin typeface="Mongolian Baiti"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ongolian Baiti" pitchFamily="66" charset="0"/>
                        </a:rPr>
                        <a:t>Dormant </a:t>
                      </a:r>
                      <a:r>
                        <a:rPr kumimoji="0" lang="ar-SA" sz="2400" b="0" i="0" u="none" strike="noStrike" cap="none" normalizeH="0" baseline="0" dirty="0" smtClean="0">
                          <a:ln>
                            <a:noFill/>
                          </a:ln>
                          <a:solidFill>
                            <a:schemeClr val="tx1"/>
                          </a:solidFill>
                          <a:effectLst/>
                          <a:latin typeface="Mongolian Baiti" pitchFamily="66" charset="0"/>
                        </a:rPr>
                        <a:t>سبات </a:t>
                      </a:r>
                      <a:r>
                        <a:rPr kumimoji="0" lang="en-US" sz="2400" b="0" i="0" u="none" strike="noStrike" cap="none" normalizeH="0" baseline="0" dirty="0" smtClean="0">
                          <a:ln>
                            <a:noFill/>
                          </a:ln>
                          <a:solidFill>
                            <a:schemeClr val="tx1"/>
                          </a:solidFill>
                          <a:effectLst/>
                          <a:latin typeface="Mongolian Baiti" pitchFamily="66" charset="0"/>
                        </a:rPr>
                        <a:t>sexual feelings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rPr>
                        <a:t>(People do not tend to </a:t>
                      </a:r>
                      <a:r>
                        <a:rPr kumimoji="0" lang="en-US" sz="2400" b="0" i="0" u="none" strike="noStrike" cap="none" normalizeH="0" baseline="0" smtClean="0">
                          <a:ln>
                            <a:noFill/>
                          </a:ln>
                          <a:solidFill>
                            <a:schemeClr val="tx1"/>
                          </a:solidFill>
                          <a:effectLst/>
                          <a:latin typeface="Mongolian Baiti" pitchFamily="66" charset="0"/>
                          <a:hlinkClick r:id="rId5" tooltip="Fixate (page does not exist)"/>
                        </a:rPr>
                        <a:t>fixate</a:t>
                      </a:r>
                      <a:r>
                        <a:rPr kumimoji="0" lang="en-US" sz="2400" b="0" i="0" u="none" strike="noStrike" cap="none" normalizeH="0" baseline="0" smtClean="0">
                          <a:ln>
                            <a:noFill/>
                          </a:ln>
                          <a:solidFill>
                            <a:schemeClr val="tx1"/>
                          </a:solidFill>
                          <a:effectLst/>
                          <a:latin typeface="Mongolian Baiti" pitchFamily="66" charset="0"/>
                        </a:rPr>
                        <a:t> at this stage, but if they do, they tend to be extremely sexually unfulfilled.)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hlinkClick r:id="rId6" tooltip="Genital stage"/>
                        </a:rPr>
                        <a:t>Genital</a:t>
                      </a:r>
                      <a:r>
                        <a:rPr kumimoji="0" lang="en-US" sz="2400" b="0" i="0" u="none" strike="noStrike" cap="none" normalizeH="0" baseline="0" smtClean="0">
                          <a:ln>
                            <a:noFill/>
                          </a:ln>
                          <a:solidFill>
                            <a:schemeClr val="tx1"/>
                          </a:solidFill>
                          <a:effectLst/>
                          <a:latin typeface="Mongolian Baiti"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hlinkClick r:id="rId4" tooltip="Puberty"/>
                        </a:rPr>
                        <a:t>Puberty</a:t>
                      </a:r>
                      <a:r>
                        <a:rPr kumimoji="0" lang="en-US" sz="2400" b="0" i="0" u="none" strike="noStrike" cap="none" normalizeH="0" baseline="0" smtClean="0">
                          <a:ln>
                            <a:noFill/>
                          </a:ln>
                          <a:solidFill>
                            <a:schemeClr val="tx1"/>
                          </a:solidFill>
                          <a:effectLst/>
                          <a:latin typeface="Mongolian Baiti" pitchFamily="66" charset="0"/>
                        </a:rPr>
                        <a:t> and beyond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ongolian Baiti" pitchFamily="66" charset="0"/>
                        </a:rPr>
                        <a:t>Sexual interests mature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ongolian Baiti" pitchFamily="66" charset="0"/>
                        </a:rPr>
                        <a:t>Frigidity</a:t>
                      </a:r>
                      <a:r>
                        <a:rPr kumimoji="0" lang="ar-SA" sz="2400" b="0" i="0" u="none" strike="noStrike" cap="none" normalizeH="0" baseline="0" dirty="0" smtClean="0">
                          <a:ln>
                            <a:noFill/>
                          </a:ln>
                          <a:solidFill>
                            <a:schemeClr val="tx1"/>
                          </a:solidFill>
                          <a:effectLst/>
                          <a:latin typeface="Mongolian Baiti" pitchFamily="66" charset="0"/>
                        </a:rPr>
                        <a:t>برود</a:t>
                      </a:r>
                      <a:r>
                        <a:rPr kumimoji="0" lang="en-US" sz="2400" b="0" i="0" u="none" strike="noStrike" cap="none" normalizeH="0" baseline="0" dirty="0" smtClean="0">
                          <a:ln>
                            <a:noFill/>
                          </a:ln>
                          <a:solidFill>
                            <a:schemeClr val="tx1"/>
                          </a:solidFill>
                          <a:effectLst/>
                          <a:latin typeface="Mongolian Baiti" pitchFamily="66" charset="0"/>
                        </a:rPr>
                        <a:t>, impotence, unsatisfactory relationships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Erikson’s Theory of Psychosocial Development</a:t>
            </a:r>
            <a:endParaRPr lang="en-US" dirty="0"/>
          </a:p>
        </p:txBody>
      </p:sp>
      <p:sp>
        <p:nvSpPr>
          <p:cNvPr id="3" name="Content Placeholder 2"/>
          <p:cNvSpPr>
            <a:spLocks noGrp="1"/>
          </p:cNvSpPr>
          <p:nvPr>
            <p:ph idx="1"/>
          </p:nvPr>
        </p:nvSpPr>
        <p:spPr/>
        <p:txBody>
          <a:bodyPr>
            <a:normAutofit fontScale="92500"/>
          </a:bodyPr>
          <a:lstStyle/>
          <a:p>
            <a:r>
              <a:rPr lang="en-US" dirty="0"/>
              <a:t>a theory that stresses the importance of culture </a:t>
            </a:r>
            <a:r>
              <a:rPr lang="en-US" dirty="0" smtClean="0"/>
              <a:t>and society </a:t>
            </a:r>
            <a:r>
              <a:rPr lang="en-US" dirty="0"/>
              <a:t>in development of the personality </a:t>
            </a:r>
            <a:r>
              <a:rPr lang="en-US" dirty="0" smtClean="0"/>
              <a:t>.</a:t>
            </a:r>
          </a:p>
          <a:p>
            <a:r>
              <a:rPr lang="en-US" dirty="0"/>
              <a:t>Erikson describes </a:t>
            </a:r>
            <a:r>
              <a:rPr lang="en-US" b="1" dirty="0"/>
              <a:t>eight</a:t>
            </a:r>
            <a:r>
              <a:rPr lang="en-US" dirty="0"/>
              <a:t> developmental </a:t>
            </a:r>
            <a:r>
              <a:rPr lang="en-US" dirty="0" smtClean="0"/>
              <a:t>stages covering </a:t>
            </a:r>
            <a:r>
              <a:rPr lang="en-US" dirty="0"/>
              <a:t>the entire life span. </a:t>
            </a:r>
            <a:endParaRPr lang="en-US" dirty="0" smtClean="0"/>
          </a:p>
          <a:p>
            <a:r>
              <a:rPr lang="en-US" dirty="0" smtClean="0"/>
              <a:t>At </a:t>
            </a:r>
            <a:r>
              <a:rPr lang="en-US" dirty="0"/>
              <a:t>each stage, there is a </a:t>
            </a:r>
            <a:r>
              <a:rPr lang="en-US" dirty="0" smtClean="0"/>
              <a:t>conflict between </a:t>
            </a:r>
            <a:r>
              <a:rPr lang="en-US" dirty="0"/>
              <a:t>two opposing forces. </a:t>
            </a:r>
          </a:p>
          <a:p>
            <a:r>
              <a:rPr lang="en-US" dirty="0" smtClean="0"/>
              <a:t>accomplishment </a:t>
            </a:r>
            <a:r>
              <a:rPr lang="en-US" dirty="0"/>
              <a:t>of the developmental task of </a:t>
            </a:r>
            <a:r>
              <a:rPr lang="en-US" dirty="0" smtClean="0"/>
              <a:t>that stage</a:t>
            </a:r>
            <a:r>
              <a:rPr lang="en-US" dirty="0"/>
              <a:t>, allows the individual to go on to the next phase of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075" y="304800"/>
            <a:ext cx="8529638" cy="1143000"/>
          </a:xfrm>
        </p:spPr>
        <p:txBody>
          <a:bodyPr/>
          <a:lstStyle/>
          <a:p>
            <a:pPr eaLnBrk="1" hangingPunct="1"/>
            <a:r>
              <a:rPr lang="en-US" sz="2800" b="1" smtClean="0">
                <a:solidFill>
                  <a:srgbClr val="000000"/>
                </a:solidFill>
                <a:latin typeface="Times New Roman" pitchFamily="18" charset="0"/>
                <a:cs typeface="Times New Roman" pitchFamily="18" charset="0"/>
              </a:rPr>
              <a:t>Erikson’s Psychosocial Development Stage </a:t>
            </a:r>
            <a:r>
              <a:rPr lang="en-US" sz="2800" smtClean="0">
                <a:solidFill>
                  <a:srgbClr val="000000"/>
                </a:solidFill>
                <a:latin typeface="Times New Roman" pitchFamily="18" charset="0"/>
                <a:cs typeface="Times New Roman" pitchFamily="18" charset="0"/>
                <a:hlinkClick r:id="rId2" tooltip="Hope"/>
              </a:rPr>
              <a:t/>
            </a:r>
            <a:br>
              <a:rPr lang="en-US" sz="2800" smtClean="0">
                <a:solidFill>
                  <a:srgbClr val="000000"/>
                </a:solidFill>
                <a:latin typeface="Times New Roman" pitchFamily="18" charset="0"/>
                <a:cs typeface="Times New Roman" pitchFamily="18" charset="0"/>
                <a:hlinkClick r:id="rId2" tooltip="Hope"/>
              </a:rPr>
            </a:br>
            <a:endParaRPr lang="en-US" sz="2800" smtClean="0">
              <a:solidFill>
                <a:srgbClr val="000000"/>
              </a:solidFill>
              <a:latin typeface="Times New Roman" pitchFamily="18" charset="0"/>
              <a:cs typeface="Times New Roman" pitchFamily="18" charset="0"/>
            </a:endParaRPr>
          </a:p>
        </p:txBody>
      </p:sp>
      <p:sp>
        <p:nvSpPr>
          <p:cNvPr id="9219" name="Rectangle 3"/>
          <p:cNvSpPr>
            <a:spLocks noGrp="1" noChangeArrowheads="1"/>
          </p:cNvSpPr>
          <p:nvPr>
            <p:ph type="body" idx="1"/>
          </p:nvPr>
        </p:nvSpPr>
        <p:spPr>
          <a:xfrm>
            <a:off x="222250" y="1338263"/>
            <a:ext cx="8921750" cy="5167312"/>
          </a:xfrm>
        </p:spPr>
        <p:txBody>
          <a:bodyPr/>
          <a:lstStyle/>
          <a:p>
            <a:pPr eaLnBrk="1" hangingPunct="1"/>
            <a:r>
              <a:rPr lang="en-US" sz="2800" smtClean="0">
                <a:solidFill>
                  <a:srgbClr val="000000"/>
                </a:solidFill>
                <a:latin typeface="Times New Roman" pitchFamily="18" charset="0"/>
                <a:cs typeface="Times New Roman" pitchFamily="18" charset="0"/>
                <a:hlinkClick r:id="rId2" tooltip="Hope"/>
              </a:rPr>
              <a:t>hope</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Basic Trust vs. Mistrust</a:t>
            </a:r>
            <a:r>
              <a:rPr lang="en-US" sz="2800" b="1" smtClean="0">
                <a:solidFill>
                  <a:srgbClr val="000000"/>
                </a:solidFill>
                <a:latin typeface="Times New Roman" pitchFamily="18" charset="0"/>
                <a:cs typeface="Times New Roman" pitchFamily="18" charset="0"/>
              </a:rPr>
              <a:t> - Infant stage</a:t>
            </a:r>
            <a:r>
              <a:rPr lang="en-US" sz="2800" smtClean="0">
                <a:solidFill>
                  <a:srgbClr val="000000"/>
                </a:solidFill>
                <a:latin typeface="Times New Roman" pitchFamily="18" charset="0"/>
                <a:cs typeface="Times New Roman" pitchFamily="18" charset="0"/>
              </a:rPr>
              <a:t>.</a:t>
            </a:r>
            <a:endParaRPr lang="en-US" sz="2800" smtClean="0">
              <a:solidFill>
                <a:srgbClr val="000000"/>
              </a:solidFill>
              <a:latin typeface="Times New Roman" pitchFamily="18" charset="0"/>
              <a:cs typeface="Times New Roman" pitchFamily="18" charset="0"/>
              <a:hlinkClick r:id="rId3" tooltip="Volition (psychology)"/>
            </a:endParaRPr>
          </a:p>
          <a:p>
            <a:pPr eaLnBrk="1" hangingPunct="1"/>
            <a:r>
              <a:rPr lang="en-US" sz="2800" smtClean="0">
                <a:solidFill>
                  <a:srgbClr val="000000"/>
                </a:solidFill>
                <a:latin typeface="Times New Roman" pitchFamily="18" charset="0"/>
                <a:cs typeface="Times New Roman" pitchFamily="18" charset="0"/>
                <a:hlinkClick r:id="rId3" tooltip="Volition (psychology)"/>
              </a:rPr>
              <a:t>will</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Autonomy vs. Shame and Doubt</a:t>
            </a:r>
            <a:r>
              <a:rPr lang="en-US" sz="2800" b="1" smtClean="0">
                <a:solidFill>
                  <a:srgbClr val="000000"/>
                </a:solidFill>
                <a:latin typeface="Times New Roman" pitchFamily="18" charset="0"/>
                <a:cs typeface="Times New Roman" pitchFamily="18" charset="0"/>
              </a:rPr>
              <a:t> - Toddler stage</a:t>
            </a:r>
            <a:endParaRPr lang="en-US" sz="2800" smtClean="0">
              <a:solidFill>
                <a:srgbClr val="000000"/>
              </a:solidFill>
              <a:latin typeface="Times New Roman" pitchFamily="18" charset="0"/>
              <a:cs typeface="Times New Roman" pitchFamily="18" charset="0"/>
              <a:hlinkClick r:id="rId4" tooltip="Purpose"/>
            </a:endParaRPr>
          </a:p>
          <a:p>
            <a:pPr eaLnBrk="1" hangingPunct="1"/>
            <a:r>
              <a:rPr lang="en-US" sz="2800" smtClean="0">
                <a:solidFill>
                  <a:srgbClr val="000000"/>
                </a:solidFill>
                <a:latin typeface="Times New Roman" pitchFamily="18" charset="0"/>
                <a:cs typeface="Times New Roman" pitchFamily="18" charset="0"/>
                <a:hlinkClick r:id="rId4" tooltip="Purpose"/>
              </a:rPr>
              <a:t>purpose</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Initiative vs. Guilt</a:t>
            </a:r>
            <a:r>
              <a:rPr lang="en-US" sz="2800" b="1" smtClean="0">
                <a:solidFill>
                  <a:srgbClr val="000000"/>
                </a:solidFill>
                <a:latin typeface="Times New Roman" pitchFamily="18" charset="0"/>
                <a:cs typeface="Times New Roman" pitchFamily="18" charset="0"/>
              </a:rPr>
              <a:t> – Preschooler</a:t>
            </a:r>
            <a:endParaRPr lang="en-US" sz="2800" smtClean="0">
              <a:solidFill>
                <a:srgbClr val="000000"/>
              </a:solidFill>
              <a:latin typeface="Times New Roman" pitchFamily="18" charset="0"/>
              <a:cs typeface="Times New Roman" pitchFamily="18" charset="0"/>
              <a:hlinkClick r:id="rId5" tooltip="Competence"/>
            </a:endParaRPr>
          </a:p>
          <a:p>
            <a:pPr eaLnBrk="1" hangingPunct="1"/>
            <a:r>
              <a:rPr lang="en-US" sz="2800" smtClean="0">
                <a:solidFill>
                  <a:srgbClr val="000000"/>
                </a:solidFill>
                <a:latin typeface="Times New Roman" pitchFamily="18" charset="0"/>
                <a:cs typeface="Times New Roman" pitchFamily="18" charset="0"/>
                <a:hlinkClick r:id="rId5" tooltip="Competence"/>
              </a:rPr>
              <a:t>competence</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Industry vs. Inferiority</a:t>
            </a:r>
            <a:r>
              <a:rPr lang="en-US" sz="2800" b="1" smtClean="0">
                <a:solidFill>
                  <a:srgbClr val="000000"/>
                </a:solidFill>
                <a:latin typeface="Times New Roman" pitchFamily="18" charset="0"/>
                <a:cs typeface="Times New Roman" pitchFamily="18" charset="0"/>
              </a:rPr>
              <a:t> – School-Age</a:t>
            </a:r>
            <a:r>
              <a:rPr lang="ar-SA" sz="2800" b="1"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child</a:t>
            </a:r>
            <a:endParaRPr lang="en-US" sz="2800" smtClean="0">
              <a:solidFill>
                <a:srgbClr val="000000"/>
              </a:solidFill>
              <a:latin typeface="Times New Roman" pitchFamily="18" charset="0"/>
              <a:cs typeface="Times New Roman" pitchFamily="18" charset="0"/>
              <a:hlinkClick r:id="rId6" tooltip="Fidelity"/>
            </a:endParaRPr>
          </a:p>
          <a:p>
            <a:pPr eaLnBrk="1" hangingPunct="1"/>
            <a:r>
              <a:rPr lang="en-US" sz="2800" smtClean="0">
                <a:solidFill>
                  <a:srgbClr val="000000"/>
                </a:solidFill>
                <a:latin typeface="Times New Roman" pitchFamily="18" charset="0"/>
                <a:cs typeface="Times New Roman" pitchFamily="18" charset="0"/>
                <a:hlinkClick r:id="rId6" tooltip="Fidelity"/>
              </a:rPr>
              <a:t>fidelity</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Identity vs. Role Confusion</a:t>
            </a:r>
            <a:r>
              <a:rPr lang="en-US" sz="2800" b="1" smtClean="0">
                <a:solidFill>
                  <a:srgbClr val="000000"/>
                </a:solidFill>
                <a:latin typeface="Times New Roman" pitchFamily="18" charset="0"/>
                <a:cs typeface="Times New Roman" pitchFamily="18" charset="0"/>
              </a:rPr>
              <a:t> – Adolescent</a:t>
            </a:r>
            <a:endParaRPr lang="en-US" sz="2800" smtClean="0">
              <a:solidFill>
                <a:srgbClr val="000000"/>
              </a:solidFill>
              <a:latin typeface="Times New Roman" pitchFamily="18" charset="0"/>
              <a:cs typeface="Times New Roman" pitchFamily="18" charset="0"/>
              <a:hlinkClick r:id="rId7" tooltip="Love"/>
            </a:endParaRPr>
          </a:p>
          <a:p>
            <a:pPr eaLnBrk="1" hangingPunct="1"/>
            <a:r>
              <a:rPr lang="en-US" sz="2800" smtClean="0">
                <a:solidFill>
                  <a:srgbClr val="000000"/>
                </a:solidFill>
                <a:latin typeface="Times New Roman" pitchFamily="18" charset="0"/>
                <a:cs typeface="Times New Roman" pitchFamily="18" charset="0"/>
                <a:hlinkClick r:id="rId7" tooltip="Love"/>
              </a:rPr>
              <a:t>love</a:t>
            </a:r>
            <a:r>
              <a:rPr lang="en-US" sz="280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 </a:t>
            </a:r>
            <a:r>
              <a:rPr lang="en-US" sz="2800" i="1" smtClean="0">
                <a:solidFill>
                  <a:srgbClr val="000000"/>
                </a:solidFill>
                <a:latin typeface="Times New Roman" pitchFamily="18" charset="0"/>
                <a:cs typeface="Times New Roman" pitchFamily="18" charset="0"/>
              </a:rPr>
              <a:t>Intimacy </a:t>
            </a:r>
            <a:r>
              <a:rPr lang="ar-SA" sz="2800" i="1" smtClean="0">
                <a:solidFill>
                  <a:srgbClr val="000000"/>
                </a:solidFill>
                <a:latin typeface="Times New Roman" pitchFamily="18" charset="0"/>
                <a:cs typeface="Times New Roman" pitchFamily="18" charset="0"/>
              </a:rPr>
              <a:t>الالفة</a:t>
            </a:r>
            <a:r>
              <a:rPr lang="en-US" sz="2800" i="1" smtClean="0">
                <a:solidFill>
                  <a:srgbClr val="000000"/>
                </a:solidFill>
                <a:latin typeface="Times New Roman" pitchFamily="18" charset="0"/>
                <a:cs typeface="Times New Roman" pitchFamily="18" charset="0"/>
              </a:rPr>
              <a:t> vs. Isolation</a:t>
            </a:r>
            <a:r>
              <a:rPr lang="en-US" sz="2800" b="1" smtClean="0">
                <a:solidFill>
                  <a:srgbClr val="000000"/>
                </a:solidFill>
                <a:latin typeface="Times New Roman" pitchFamily="18" charset="0"/>
                <a:cs typeface="Times New Roman" pitchFamily="18" charset="0"/>
              </a:rPr>
              <a:t> - Young adult</a:t>
            </a:r>
            <a:endParaRPr lang="en-US" sz="2800" smtClean="0">
              <a:solidFill>
                <a:srgbClr val="000000"/>
              </a:solidFill>
              <a:latin typeface="Times New Roman" pitchFamily="18" charset="0"/>
              <a:cs typeface="Times New Roman" pitchFamily="18" charset="0"/>
              <a:hlinkClick r:id="rId8" tooltip="Caring"/>
            </a:endParaRPr>
          </a:p>
          <a:p>
            <a:pPr eaLnBrk="1" hangingPunct="1"/>
            <a:r>
              <a:rPr lang="en-US" sz="2800" smtClean="0">
                <a:solidFill>
                  <a:srgbClr val="000000"/>
                </a:solidFill>
                <a:latin typeface="Times New Roman" pitchFamily="18" charset="0"/>
                <a:cs typeface="Times New Roman" pitchFamily="18" charset="0"/>
                <a:hlinkClick r:id="rId8" tooltip="Caring"/>
              </a:rPr>
              <a:t>caring</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Generativity </a:t>
            </a:r>
            <a:r>
              <a:rPr lang="ar-SA" sz="2800" i="1" smtClean="0">
                <a:solidFill>
                  <a:srgbClr val="000000"/>
                </a:solidFill>
                <a:latin typeface="Times New Roman" pitchFamily="18" charset="0"/>
                <a:cs typeface="Times New Roman" pitchFamily="18" charset="0"/>
              </a:rPr>
              <a:t>التنمية</a:t>
            </a:r>
            <a:r>
              <a:rPr lang="en-US" sz="2800" i="1" smtClean="0">
                <a:solidFill>
                  <a:srgbClr val="000000"/>
                </a:solidFill>
                <a:latin typeface="Times New Roman" pitchFamily="18" charset="0"/>
                <a:cs typeface="Times New Roman" pitchFamily="18" charset="0"/>
              </a:rPr>
              <a:t> vs. Stagnation</a:t>
            </a:r>
            <a:r>
              <a:rPr lang="ar-SA" sz="2800" i="1" smtClean="0">
                <a:solidFill>
                  <a:srgbClr val="000000"/>
                </a:solidFill>
                <a:latin typeface="Times New Roman" pitchFamily="18" charset="0"/>
                <a:cs typeface="Times New Roman" pitchFamily="18" charset="0"/>
              </a:rPr>
              <a:t>الركود </a:t>
            </a:r>
            <a:r>
              <a:rPr lang="en-US" sz="2800" b="1" smtClean="0">
                <a:solidFill>
                  <a:srgbClr val="000000"/>
                </a:solidFill>
                <a:latin typeface="Times New Roman" pitchFamily="18" charset="0"/>
                <a:cs typeface="Times New Roman" pitchFamily="18" charset="0"/>
              </a:rPr>
              <a:t> - The Middle-Age Adult                                                                  </a:t>
            </a:r>
            <a:endParaRPr lang="en-US" sz="2800" smtClean="0">
              <a:solidFill>
                <a:srgbClr val="000000"/>
              </a:solidFill>
              <a:latin typeface="Times New Roman" pitchFamily="18" charset="0"/>
              <a:cs typeface="Times New Roman" pitchFamily="18" charset="0"/>
              <a:hlinkClick r:id="rId9" tooltip="Wisdom"/>
            </a:endParaRPr>
          </a:p>
          <a:p>
            <a:pPr eaLnBrk="1" hangingPunct="1"/>
            <a:r>
              <a:rPr lang="en-US" sz="2800" smtClean="0">
                <a:solidFill>
                  <a:srgbClr val="000000"/>
                </a:solidFill>
                <a:latin typeface="Times New Roman" pitchFamily="18" charset="0"/>
                <a:cs typeface="Times New Roman" pitchFamily="18" charset="0"/>
                <a:hlinkClick r:id="rId9" tooltip="Wisdom"/>
              </a:rPr>
              <a:t>wisdom</a:t>
            </a:r>
            <a:r>
              <a:rPr lang="en-US" sz="2800" smtClean="0">
                <a:solidFill>
                  <a:srgbClr val="000000"/>
                </a:solidFill>
                <a:latin typeface="Times New Roman" pitchFamily="18" charset="0"/>
                <a:cs typeface="Times New Roman" pitchFamily="18" charset="0"/>
              </a:rPr>
              <a:t> - </a:t>
            </a:r>
            <a:r>
              <a:rPr lang="en-US" sz="2800" i="1" smtClean="0">
                <a:solidFill>
                  <a:srgbClr val="000000"/>
                </a:solidFill>
                <a:latin typeface="Times New Roman" pitchFamily="18" charset="0"/>
                <a:cs typeface="Times New Roman" pitchFamily="18" charset="0"/>
              </a:rPr>
              <a:t>Ego Integrity  </a:t>
            </a:r>
            <a:r>
              <a:rPr lang="ar-SA" sz="2800" i="1" smtClean="0">
                <a:solidFill>
                  <a:srgbClr val="000000"/>
                </a:solidFill>
                <a:latin typeface="Times New Roman" pitchFamily="18" charset="0"/>
                <a:cs typeface="Times New Roman" pitchFamily="18" charset="0"/>
              </a:rPr>
              <a:t>النزاهة</a:t>
            </a:r>
            <a:r>
              <a:rPr lang="en-US" sz="2800" i="1" smtClean="0">
                <a:solidFill>
                  <a:srgbClr val="000000"/>
                </a:solidFill>
                <a:latin typeface="Times New Roman" pitchFamily="18" charset="0"/>
                <a:cs typeface="Times New Roman" pitchFamily="18" charset="0"/>
              </a:rPr>
              <a:t>vs. Despair</a:t>
            </a:r>
            <a:r>
              <a:rPr lang="en-US" sz="2800" b="1" smtClean="0">
                <a:solidFill>
                  <a:srgbClr val="000000"/>
                </a:solidFill>
                <a:latin typeface="Times New Roman" pitchFamily="18" charset="0"/>
                <a:cs typeface="Times New Roman" pitchFamily="18" charset="0"/>
              </a:rPr>
              <a:t> – Older</a:t>
            </a:r>
            <a:r>
              <a:rPr lang="en-US" sz="280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Adult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childhood</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524000"/>
            <a:ext cx="7620000" cy="4572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Infancy (birth to 1 year)</a:t>
            </a:r>
            <a:endParaRPr lang="en-US" dirty="0"/>
          </a:p>
        </p:txBody>
      </p:sp>
      <p:sp>
        <p:nvSpPr>
          <p:cNvPr id="3" name="Content Placeholder 2"/>
          <p:cNvSpPr>
            <a:spLocks noGrp="1"/>
          </p:cNvSpPr>
          <p:nvPr>
            <p:ph idx="1"/>
          </p:nvPr>
        </p:nvSpPr>
        <p:spPr/>
        <p:txBody>
          <a:bodyPr/>
          <a:lstStyle/>
          <a:p>
            <a:r>
              <a:rPr lang="en-US" b="1" dirty="0"/>
              <a:t>trust versus </a:t>
            </a:r>
            <a:r>
              <a:rPr lang="en-US" b="1" dirty="0" smtClean="0"/>
              <a:t>mistrust :-</a:t>
            </a:r>
          </a:p>
          <a:p>
            <a:r>
              <a:rPr lang="en-US" dirty="0" smtClean="0"/>
              <a:t>“learning confidence</a:t>
            </a:r>
            <a:r>
              <a:rPr lang="en-US" dirty="0"/>
              <a:t>” or “learning to </a:t>
            </a:r>
            <a:r>
              <a:rPr lang="en-US" dirty="0" smtClean="0"/>
              <a:t>love”</a:t>
            </a:r>
          </a:p>
          <a:p>
            <a:r>
              <a:rPr lang="en-US" dirty="0" smtClean="0"/>
              <a:t>-Trust vs. Mistrust</a:t>
            </a:r>
            <a:br>
              <a:rPr lang="en-US" dirty="0" smtClean="0"/>
            </a:br>
            <a:r>
              <a:rPr lang="en-US" dirty="0" smtClean="0"/>
              <a:t>-Feeding "getting and taking in" </a:t>
            </a:r>
            <a:br>
              <a:rPr lang="en-US" dirty="0" smtClean="0"/>
            </a:br>
            <a:r>
              <a:rPr lang="en-US" dirty="0" smtClean="0"/>
              <a:t>-Children develop a sense of trust when caregivers provide </a:t>
            </a:r>
            <a:r>
              <a:rPr lang="en-US" dirty="0" err="1" smtClean="0"/>
              <a:t>reliabilty</a:t>
            </a:r>
            <a:r>
              <a:rPr lang="en-US" dirty="0" smtClean="0"/>
              <a:t>, care, and affection. A lack of this will lead to mistrust.</a:t>
            </a:r>
            <a:br>
              <a:rPr lang="en-US" dirty="0" smtClean="0"/>
            </a:br>
            <a:r>
              <a:rPr lang="en-US" dirty="0" smtClean="0"/>
              <a:t>-result is faith and optimism</a:t>
            </a:r>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Toddler</a:t>
            </a:r>
          </a:p>
        </p:txBody>
      </p:sp>
      <p:sp>
        <p:nvSpPr>
          <p:cNvPr id="3" name="Content Placeholder 2"/>
          <p:cNvSpPr>
            <a:spLocks noGrp="1"/>
          </p:cNvSpPr>
          <p:nvPr>
            <p:ph idx="1"/>
          </p:nvPr>
        </p:nvSpPr>
        <p:spPr/>
        <p:txBody>
          <a:bodyPr/>
          <a:lstStyle/>
          <a:p>
            <a:r>
              <a:rPr lang="en-US" b="1" dirty="0"/>
              <a:t>autonomy versus shame or </a:t>
            </a:r>
            <a:r>
              <a:rPr lang="en-US" b="1" dirty="0" smtClean="0"/>
              <a:t>doubt</a:t>
            </a:r>
          </a:p>
          <a:p>
            <a:r>
              <a:rPr lang="en-US" dirty="0"/>
              <a:t>Children take pride in new accomplishments</a:t>
            </a:r>
          </a:p>
          <a:p>
            <a:pPr>
              <a:buNone/>
            </a:pPr>
            <a:r>
              <a:rPr lang="en-US" dirty="0" smtClean="0"/>
              <a:t>    and </a:t>
            </a:r>
            <a:r>
              <a:rPr lang="en-US" dirty="0"/>
              <a:t>want to do everything </a:t>
            </a:r>
            <a:r>
              <a:rPr lang="en-US" dirty="0" smtClean="0"/>
              <a:t>independently.</a:t>
            </a:r>
          </a:p>
          <a:p>
            <a:r>
              <a:rPr lang="en-US" dirty="0"/>
              <a:t>If children are never allowed to </a:t>
            </a:r>
            <a:r>
              <a:rPr lang="en-US" dirty="0" smtClean="0"/>
              <a:t>do things </a:t>
            </a:r>
            <a:r>
              <a:rPr lang="en-US" dirty="0"/>
              <a:t>they </a:t>
            </a:r>
            <a:r>
              <a:rPr lang="en-US" b="1" dirty="0"/>
              <a:t>want to do</a:t>
            </a:r>
            <a:r>
              <a:rPr lang="en-US" dirty="0"/>
              <a:t>, they will eventually doubt their </a:t>
            </a:r>
            <a:r>
              <a:rPr lang="en-US" dirty="0" smtClean="0"/>
              <a:t>ability to </a:t>
            </a:r>
            <a:r>
              <a:rPr lang="en-US" dirty="0"/>
              <a:t>do them; they will stop trying and cannot do them</a:t>
            </a: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a:t>
            </a:r>
            <a:endParaRPr lang="en-US" dirty="0"/>
          </a:p>
        </p:txBody>
      </p:sp>
      <p:sp>
        <p:nvSpPr>
          <p:cNvPr id="3" name="Content Placeholder 2"/>
          <p:cNvSpPr>
            <a:spLocks noGrp="1"/>
          </p:cNvSpPr>
          <p:nvPr>
            <p:ph idx="1"/>
          </p:nvPr>
        </p:nvSpPr>
        <p:spPr/>
        <p:txBody>
          <a:bodyPr/>
          <a:lstStyle/>
          <a:p>
            <a:r>
              <a:rPr lang="en-US" dirty="0" smtClean="0"/>
              <a:t>-1 to 3 yrs</a:t>
            </a:r>
            <a:br>
              <a:rPr lang="en-US" dirty="0" smtClean="0"/>
            </a:br>
            <a:r>
              <a:rPr lang="en-US" dirty="0" smtClean="0"/>
              <a:t>- toilet training, anal</a:t>
            </a:r>
            <a:br>
              <a:rPr lang="en-US" dirty="0" smtClean="0"/>
            </a:br>
            <a:r>
              <a:rPr lang="en-US" dirty="0" smtClean="0"/>
              <a:t>-autonomy vs. shame and doubt</a:t>
            </a:r>
            <a:br>
              <a:rPr lang="en-US" dirty="0" smtClean="0"/>
            </a:br>
            <a:r>
              <a:rPr lang="en-US" dirty="0" smtClean="0"/>
              <a:t>-"holding on and letting go"</a:t>
            </a:r>
            <a:br>
              <a:rPr lang="en-US" dirty="0" smtClean="0"/>
            </a:br>
            <a:r>
              <a:rPr lang="en-US" dirty="0" smtClean="0"/>
              <a:t>-Children need to develop a sense of personal control over physical skills and a sense of independence. </a:t>
            </a:r>
            <a:br>
              <a:rPr lang="en-US" dirty="0" smtClean="0"/>
            </a:br>
            <a:r>
              <a:rPr lang="en-US" dirty="0" smtClean="0"/>
              <a:t>-result in self-control and willpower</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Preschooler</a:t>
            </a:r>
          </a:p>
        </p:txBody>
      </p:sp>
      <p:sp>
        <p:nvSpPr>
          <p:cNvPr id="3" name="Content Placeholder 2"/>
          <p:cNvSpPr>
            <a:spLocks noGrp="1"/>
          </p:cNvSpPr>
          <p:nvPr>
            <p:ph idx="1"/>
          </p:nvPr>
        </p:nvSpPr>
        <p:spPr/>
        <p:txBody>
          <a:bodyPr>
            <a:normAutofit lnSpcReduction="10000"/>
          </a:bodyPr>
          <a:lstStyle/>
          <a:p>
            <a:r>
              <a:rPr lang="en-US" b="1" dirty="0"/>
              <a:t>initiative versus </a:t>
            </a:r>
            <a:r>
              <a:rPr lang="en-US" b="1" dirty="0" smtClean="0"/>
              <a:t>guilt</a:t>
            </a:r>
            <a:endParaRPr lang="en-US" b="1" dirty="0"/>
          </a:p>
          <a:p>
            <a:r>
              <a:rPr lang="en-US" dirty="0"/>
              <a:t>Learning initiative is learning</a:t>
            </a:r>
            <a:r>
              <a:rPr lang="en-US" b="1" dirty="0"/>
              <a:t> how </a:t>
            </a:r>
            <a:r>
              <a:rPr lang="en-US" b="1" dirty="0" smtClean="0"/>
              <a:t>to do </a:t>
            </a:r>
            <a:r>
              <a:rPr lang="en-US" b="1" dirty="0"/>
              <a:t>things</a:t>
            </a:r>
            <a:r>
              <a:rPr lang="en-US" b="1" dirty="0" smtClean="0"/>
              <a:t>.</a:t>
            </a:r>
          </a:p>
          <a:p>
            <a:r>
              <a:rPr lang="en-US" dirty="0"/>
              <a:t>When children are </a:t>
            </a:r>
            <a:r>
              <a:rPr lang="en-US" dirty="0" smtClean="0"/>
              <a:t>given much </a:t>
            </a:r>
            <a:r>
              <a:rPr lang="en-US" dirty="0"/>
              <a:t>freedom and opportunity to initiate motor play </a:t>
            </a:r>
            <a:r>
              <a:rPr lang="en-US" dirty="0" smtClean="0"/>
              <a:t>such as </a:t>
            </a:r>
            <a:r>
              <a:rPr lang="en-US" dirty="0"/>
              <a:t>running, bike riding, sliding, and wrestling or are </a:t>
            </a:r>
            <a:r>
              <a:rPr lang="en-US" dirty="0" smtClean="0"/>
              <a:t>exposed to </a:t>
            </a:r>
            <a:r>
              <a:rPr lang="en-US" dirty="0"/>
              <a:t>such play materials as finger paints, sand, water, and </a:t>
            </a:r>
            <a:r>
              <a:rPr lang="en-US" dirty="0" smtClean="0"/>
              <a:t>modeling clay</a:t>
            </a:r>
            <a:r>
              <a:rPr lang="en-US" dirty="0"/>
              <a:t>, their sense of initiative is reinforced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School-Age Child</a:t>
            </a:r>
          </a:p>
        </p:txBody>
      </p:sp>
      <p:sp>
        <p:nvSpPr>
          <p:cNvPr id="3" name="Content Placeholder 2"/>
          <p:cNvSpPr>
            <a:spLocks noGrp="1"/>
          </p:cNvSpPr>
          <p:nvPr>
            <p:ph idx="1"/>
          </p:nvPr>
        </p:nvSpPr>
        <p:spPr/>
        <p:txBody>
          <a:bodyPr>
            <a:normAutofit/>
          </a:bodyPr>
          <a:lstStyle/>
          <a:p>
            <a:r>
              <a:rPr lang="en-US" b="1" dirty="0"/>
              <a:t>industry versus </a:t>
            </a:r>
            <a:r>
              <a:rPr lang="en-US" b="1" dirty="0" smtClean="0"/>
              <a:t>inferiority</a:t>
            </a:r>
          </a:p>
          <a:p>
            <a:r>
              <a:rPr lang="en-US" dirty="0"/>
              <a:t>children learn </a:t>
            </a:r>
            <a:r>
              <a:rPr lang="en-US" b="1" dirty="0"/>
              <a:t>how to do things </a:t>
            </a:r>
            <a:r>
              <a:rPr lang="en-US" b="1" i="1" dirty="0"/>
              <a:t>well</a:t>
            </a:r>
            <a:r>
              <a:rPr lang="en-US" i="1" dirty="0" smtClean="0"/>
              <a:t>.</a:t>
            </a:r>
          </a:p>
          <a:p>
            <a:r>
              <a:rPr lang="en-US" dirty="0"/>
              <a:t>“Am I </a:t>
            </a:r>
            <a:r>
              <a:rPr lang="en-US" dirty="0" smtClean="0"/>
              <a:t>doing a </a:t>
            </a:r>
            <a:r>
              <a:rPr lang="en-US" dirty="0"/>
              <a:t>good job? Am I doing this right?” When they are </a:t>
            </a:r>
            <a:r>
              <a:rPr lang="en-US" dirty="0" smtClean="0"/>
              <a:t>encouraged in </a:t>
            </a:r>
            <a:r>
              <a:rPr lang="en-US" dirty="0"/>
              <a:t>their efforts to do practical tasks or make practical</a:t>
            </a:r>
          </a:p>
          <a:p>
            <a:pPr>
              <a:buNone/>
            </a:pPr>
            <a:r>
              <a:rPr lang="en-US" dirty="0" smtClean="0"/>
              <a:t>    things </a:t>
            </a:r>
            <a:r>
              <a:rPr lang="en-US" dirty="0"/>
              <a:t>and are praised and rewarded for the finished </a:t>
            </a:r>
            <a:r>
              <a:rPr lang="en-US" dirty="0" smtClean="0"/>
              <a:t>results, their </a:t>
            </a:r>
            <a:r>
              <a:rPr lang="en-US" dirty="0"/>
              <a:t>sense of industry grows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Adolescent</a:t>
            </a:r>
          </a:p>
        </p:txBody>
      </p:sp>
      <p:sp>
        <p:nvSpPr>
          <p:cNvPr id="3" name="Content Placeholder 2"/>
          <p:cNvSpPr>
            <a:spLocks noGrp="1"/>
          </p:cNvSpPr>
          <p:nvPr>
            <p:ph idx="1"/>
          </p:nvPr>
        </p:nvSpPr>
        <p:spPr/>
        <p:txBody>
          <a:bodyPr/>
          <a:lstStyle/>
          <a:p>
            <a:r>
              <a:rPr lang="en-US" b="1" dirty="0"/>
              <a:t>identity versus </a:t>
            </a:r>
            <a:r>
              <a:rPr lang="en-US" b="1" dirty="0" smtClean="0"/>
              <a:t>role confusion.</a:t>
            </a:r>
          </a:p>
          <a:p>
            <a:r>
              <a:rPr lang="en-US" dirty="0"/>
              <a:t>adolescents must bring </a:t>
            </a:r>
            <a:r>
              <a:rPr lang="en-US" dirty="0" smtClean="0"/>
              <a:t>together everything </a:t>
            </a:r>
            <a:r>
              <a:rPr lang="en-US" dirty="0"/>
              <a:t>they have learned about themselves as a son </a:t>
            </a:r>
            <a:r>
              <a:rPr lang="en-US" dirty="0" smtClean="0"/>
              <a:t>or daughter</a:t>
            </a:r>
            <a:r>
              <a:rPr lang="en-US" dirty="0"/>
              <a:t>, an athlete, a friend, a fast-food cook, a student, </a:t>
            </a:r>
            <a:r>
              <a:rPr lang="en-US" dirty="0" smtClean="0"/>
              <a:t>a garage </a:t>
            </a:r>
            <a:r>
              <a:rPr lang="en-US" dirty="0"/>
              <a:t>band musician, and so 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Young Adult</a:t>
            </a:r>
          </a:p>
        </p:txBody>
      </p:sp>
      <p:sp>
        <p:nvSpPr>
          <p:cNvPr id="3" name="Content Placeholder 2"/>
          <p:cNvSpPr>
            <a:spLocks noGrp="1"/>
          </p:cNvSpPr>
          <p:nvPr>
            <p:ph idx="1"/>
          </p:nvPr>
        </p:nvSpPr>
        <p:spPr/>
        <p:txBody>
          <a:bodyPr/>
          <a:lstStyle/>
          <a:p>
            <a:r>
              <a:rPr lang="en-US" dirty="0" smtClean="0"/>
              <a:t> </a:t>
            </a:r>
            <a:r>
              <a:rPr lang="en-US" b="1" dirty="0"/>
              <a:t>intimacy versus isolation. </a:t>
            </a:r>
          </a:p>
          <a:p>
            <a:r>
              <a:rPr lang="en-US" dirty="0"/>
              <a:t>Intimacy is the ability </a:t>
            </a:r>
            <a:r>
              <a:rPr lang="en-US" dirty="0" smtClean="0"/>
              <a:t>to relate </a:t>
            </a:r>
            <a:r>
              <a:rPr lang="en-US" dirty="0"/>
              <a:t>well with other people, not only with members of </a:t>
            </a:r>
            <a:r>
              <a:rPr lang="en-US" dirty="0" smtClean="0"/>
              <a:t>the opposite </a:t>
            </a:r>
            <a:r>
              <a:rPr lang="en-US" dirty="0"/>
              <a:t>sex but also with one’s own sex to form </a:t>
            </a:r>
            <a:r>
              <a:rPr lang="en-US" dirty="0" smtClean="0"/>
              <a:t>long-lasting friendships.</a:t>
            </a:r>
          </a:p>
          <a:p>
            <a:endParaRPr lang="en-US" dirty="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Middle-Aged Adult</a:t>
            </a:r>
          </a:p>
        </p:txBody>
      </p:sp>
      <p:sp>
        <p:nvSpPr>
          <p:cNvPr id="3" name="Content Placeholder 2"/>
          <p:cNvSpPr>
            <a:spLocks noGrp="1"/>
          </p:cNvSpPr>
          <p:nvPr>
            <p:ph idx="1"/>
          </p:nvPr>
        </p:nvSpPr>
        <p:spPr/>
        <p:txBody>
          <a:bodyPr>
            <a:normAutofit fontScale="92500"/>
          </a:bodyPr>
          <a:lstStyle/>
          <a:p>
            <a:r>
              <a:rPr lang="en-US" dirty="0" smtClean="0"/>
              <a:t> </a:t>
            </a:r>
            <a:r>
              <a:rPr lang="en-US" b="1" dirty="0" err="1"/>
              <a:t>generativity</a:t>
            </a:r>
            <a:r>
              <a:rPr lang="en-US" b="1" dirty="0"/>
              <a:t> versus stagnation</a:t>
            </a:r>
            <a:r>
              <a:rPr lang="en-US" b="1" dirty="0" smtClean="0"/>
              <a:t>.</a:t>
            </a:r>
          </a:p>
          <a:p>
            <a:r>
              <a:rPr lang="en-US" dirty="0" smtClean="0">
                <a:solidFill>
                  <a:srgbClr val="000000"/>
                </a:solidFill>
                <a:latin typeface="Times New Roman" pitchFamily="18" charset="0"/>
                <a:cs typeface="Times New Roman" pitchFamily="18" charset="0"/>
              </a:rPr>
              <a:t>Measure</a:t>
            </a:r>
            <a:r>
              <a:rPr lang="ar-SA"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accomplishments/failures. Am I satisfied or not?</a:t>
            </a:r>
          </a:p>
          <a:p>
            <a:r>
              <a:rPr lang="en-US" dirty="0" err="1" smtClean="0">
                <a:solidFill>
                  <a:srgbClr val="000000"/>
                </a:solidFill>
                <a:latin typeface="Times New Roman" pitchFamily="18" charset="0"/>
                <a:cs typeface="Times New Roman" pitchFamily="18" charset="0"/>
              </a:rPr>
              <a:t>Generativity</a:t>
            </a:r>
            <a:r>
              <a:rPr lang="en-US" dirty="0" smtClean="0">
                <a:solidFill>
                  <a:srgbClr val="000000"/>
                </a:solidFill>
                <a:latin typeface="Times New Roman" pitchFamily="18" charset="0"/>
                <a:cs typeface="Times New Roman" pitchFamily="18" charset="0"/>
              </a:rPr>
              <a:t> is The need to assist the younger generation. Stagnation is the feeling of not having done anything to help the next generation</a:t>
            </a:r>
            <a:r>
              <a:rPr lang="en-US" i="1" dirty="0" smtClean="0">
                <a:solidFill>
                  <a:srgbClr val="000000"/>
                </a:solidFill>
                <a:latin typeface="Times New Roman" pitchFamily="18" charset="0"/>
                <a:cs typeface="Times New Roman" pitchFamily="18" charset="0"/>
              </a:rPr>
              <a:t>.</a:t>
            </a:r>
            <a:r>
              <a:rPr lang="en-US" b="1" dirty="0" smtClean="0"/>
              <a:t> </a:t>
            </a:r>
            <a:endParaRPr lang="en-US" b="1" dirty="0"/>
          </a:p>
          <a:p>
            <a:r>
              <a:rPr lang="en-US" dirty="0"/>
              <a:t>They may become politically active, </a:t>
            </a:r>
            <a:r>
              <a:rPr lang="en-US" dirty="0" smtClean="0"/>
              <a:t>work to </a:t>
            </a:r>
            <a:r>
              <a:rPr lang="en-US" dirty="0"/>
              <a:t>solve environmental problems, or participate in </a:t>
            </a:r>
            <a:r>
              <a:rPr lang="en-US" dirty="0" smtClean="0"/>
              <a:t>far-reaching community </a:t>
            </a:r>
            <a:r>
              <a:rPr lang="en-US" dirty="0"/>
              <a:t>or world-based </a:t>
            </a:r>
            <a:r>
              <a:rPr lang="en-US" dirty="0" smtClean="0"/>
              <a:t>decisions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04800" y="1482725"/>
            <a:ext cx="8631238" cy="5195888"/>
          </a:xfrm>
        </p:spPr>
        <p:txBody>
          <a:bodyPr/>
          <a:lstStyle/>
          <a:p>
            <a:pPr eaLnBrk="1" hangingPunct="1">
              <a:lnSpc>
                <a:spcPct val="80000"/>
              </a:lnSpc>
              <a:buFontTx/>
              <a:buNone/>
            </a:pPr>
            <a:r>
              <a:rPr lang="en-US" sz="2800" b="1" dirty="0" smtClean="0">
                <a:solidFill>
                  <a:srgbClr val="000000"/>
                </a:solidFill>
                <a:latin typeface="Times New Roman" pitchFamily="18" charset="0"/>
                <a:cs typeface="Times New Roman" pitchFamily="18" charset="0"/>
              </a:rPr>
              <a:t>Psychosocial crisis</a:t>
            </a:r>
            <a:r>
              <a:rPr lang="en-US" sz="2800" dirty="0" smtClean="0">
                <a:solidFill>
                  <a:srgbClr val="000000"/>
                </a:solidFill>
                <a:latin typeface="Times New Roman" pitchFamily="18" charset="0"/>
                <a:cs typeface="Times New Roman" pitchFamily="18" charset="0"/>
              </a:rPr>
              <a:t>: </a:t>
            </a:r>
            <a:r>
              <a:rPr lang="pt-BR" sz="2800" b="1" i="1" u="sng" dirty="0" smtClean="0">
                <a:solidFill>
                  <a:srgbClr val="000000"/>
                </a:solidFill>
                <a:latin typeface="Times New Roman" pitchFamily="18" charset="0"/>
                <a:cs typeface="Times New Roman" pitchFamily="18" charset="0"/>
              </a:rPr>
              <a:t>Integrity vs. Despair.</a:t>
            </a:r>
            <a:r>
              <a:rPr lang="pt-BR" sz="2800" i="1" dirty="0" smtClean="0">
                <a:solidFill>
                  <a:srgbClr val="000000"/>
                </a:solidFill>
                <a:latin typeface="Times New Roman" pitchFamily="18" charset="0"/>
                <a:cs typeface="Times New Roman" pitchFamily="18" charset="0"/>
              </a:rPr>
              <a:t>  </a:t>
            </a:r>
          </a:p>
          <a:p>
            <a:pPr eaLnBrk="1" hangingPunct="1">
              <a:lnSpc>
                <a:spcPct val="80000"/>
              </a:lnSpc>
            </a:pPr>
            <a:r>
              <a:rPr lang="en-US" sz="2800" dirty="0" smtClean="0">
                <a:solidFill>
                  <a:srgbClr val="000000"/>
                </a:solidFill>
                <a:latin typeface="Times New Roman" pitchFamily="18" charset="0"/>
                <a:cs typeface="Times New Roman" pitchFamily="18" charset="0"/>
              </a:rPr>
              <a:t>Some handle death well. Some can be bitter, unhappy, dissatisfied with what they accomplished or failed to accomplish within their life time. They reflect on the past, and either  conclude at satisfaction or despair.</a:t>
            </a:r>
          </a:p>
          <a:p>
            <a:pPr eaLnBrk="1" hangingPunct="1">
              <a:lnSpc>
                <a:spcPct val="80000"/>
              </a:lnSpc>
            </a:pPr>
            <a:r>
              <a:rPr lang="en-US" sz="2800" dirty="0" smtClean="0">
                <a:solidFill>
                  <a:srgbClr val="000000"/>
                </a:solidFill>
                <a:latin typeface="Times New Roman" pitchFamily="18" charset="0"/>
                <a:cs typeface="Times New Roman" pitchFamily="18" charset="0"/>
              </a:rPr>
              <a:t>Older Adulthood:  60 years of age to Death</a:t>
            </a:r>
          </a:p>
          <a:p>
            <a:pPr eaLnBrk="1" hangingPunct="1">
              <a:lnSpc>
                <a:spcPct val="80000"/>
              </a:lnSpc>
            </a:pPr>
            <a:r>
              <a:rPr lang="en-US" sz="2800" dirty="0" smtClean="0">
                <a:solidFill>
                  <a:srgbClr val="000000"/>
                </a:solidFill>
                <a:latin typeface="Times New Roman" pitchFamily="18" charset="0"/>
                <a:cs typeface="Times New Roman" pitchFamily="18" charset="0"/>
              </a:rPr>
              <a:t>Ego integrity is the ego's accumulated assurance of its capacity for order and meaning. </a:t>
            </a:r>
          </a:p>
          <a:p>
            <a:pPr eaLnBrk="1" hangingPunct="1">
              <a:lnSpc>
                <a:spcPct val="80000"/>
              </a:lnSpc>
            </a:pPr>
            <a:r>
              <a:rPr lang="en-US" sz="2800" dirty="0" smtClean="0">
                <a:solidFill>
                  <a:srgbClr val="000000"/>
                </a:solidFill>
                <a:latin typeface="Times New Roman" pitchFamily="18" charset="0"/>
                <a:cs typeface="Times New Roman" pitchFamily="18" charset="0"/>
              </a:rPr>
              <a:t>Despair is signified by a fear of one's own death, as well as the loss of self-sufficiency, and of loved partners and friends. </a:t>
            </a:r>
          </a:p>
          <a:p>
            <a:pPr eaLnBrk="1" hangingPunct="1">
              <a:lnSpc>
                <a:spcPct val="80000"/>
              </a:lnSpc>
            </a:pPr>
            <a:r>
              <a:rPr lang="en-US" sz="2800" dirty="0" smtClean="0">
                <a:solidFill>
                  <a:srgbClr val="000000"/>
                </a:solidFill>
                <a:latin typeface="Times New Roman" pitchFamily="18" charset="0"/>
                <a:cs typeface="Times New Roman" pitchFamily="18" charset="0"/>
              </a:rPr>
              <a:t>Healthy children, Erikson tells us, won't fear life if their elders have integrity enough not to fear death. </a:t>
            </a:r>
          </a:p>
        </p:txBody>
      </p:sp>
      <p:sp>
        <p:nvSpPr>
          <p:cNvPr id="35843" name="Rectangle 3"/>
          <p:cNvSpPr>
            <a:spLocks noChangeArrowheads="1"/>
          </p:cNvSpPr>
          <p:nvPr/>
        </p:nvSpPr>
        <p:spPr bwMode="auto">
          <a:xfrm>
            <a:off x="360363" y="0"/>
            <a:ext cx="8048625" cy="1200329"/>
          </a:xfrm>
          <a:prstGeom prst="rect">
            <a:avLst/>
          </a:prstGeom>
          <a:noFill/>
          <a:ln w="9525">
            <a:noFill/>
            <a:miter lim="800000"/>
            <a:headEnd/>
            <a:tailEnd/>
          </a:ln>
        </p:spPr>
        <p:txBody>
          <a:bodyPr>
            <a:spAutoFit/>
          </a:bodyPr>
          <a:lstStyle/>
          <a:p>
            <a:r>
              <a:rPr lang="en-US" sz="3600" b="1" i="1" u="sng" dirty="0" smtClean="0">
                <a:solidFill>
                  <a:srgbClr val="000000"/>
                </a:solidFill>
                <a:latin typeface="Times New Roman" pitchFamily="18" charset="0"/>
                <a:cs typeface="Times New Roman" pitchFamily="18" charset="0"/>
              </a:rPr>
              <a:t>Late </a:t>
            </a:r>
            <a:r>
              <a:rPr lang="en-US" sz="3600" b="1" i="1" u="sng" dirty="0">
                <a:solidFill>
                  <a:srgbClr val="000000"/>
                </a:solidFill>
                <a:latin typeface="Times New Roman" pitchFamily="18" charset="0"/>
                <a:cs typeface="Times New Roman" pitchFamily="18" charset="0"/>
              </a:rPr>
              <a:t>Adulthood (from 65 years)</a:t>
            </a:r>
            <a:r>
              <a:rPr lang="en-US" sz="3600" i="1" u="sng" dirty="0">
                <a:solidFill>
                  <a:srgbClr val="000000"/>
                </a:solidFill>
                <a:latin typeface="Times New Roman" pitchFamily="18" charset="0"/>
                <a:cs typeface="Times New Roman" pitchFamily="18" charset="0"/>
              </a:rPr>
              <a:t/>
            </a:r>
            <a:br>
              <a:rPr lang="en-US" sz="3600" i="1" u="sng" dirty="0">
                <a:solidFill>
                  <a:srgbClr val="000000"/>
                </a:solidFill>
                <a:latin typeface="Times New Roman" pitchFamily="18" charset="0"/>
                <a:cs typeface="Times New Roman" pitchFamily="18" charset="0"/>
              </a:rPr>
            </a:br>
            <a:endParaRPr lang="en-US" sz="3600" i="1" u="sng" dirty="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600200" y="0"/>
            <a:ext cx="556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Freud’s Psychoanalytic Theory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Sigmund Freud (1856–1939</a:t>
            </a:r>
            <a:r>
              <a:rPr lang="en-US" dirty="0" smtClean="0"/>
              <a:t>) : neurologist</a:t>
            </a:r>
          </a:p>
          <a:p>
            <a:r>
              <a:rPr lang="en-US" dirty="0" smtClean="0"/>
              <a:t>a </a:t>
            </a:r>
            <a:r>
              <a:rPr lang="en-US" dirty="0"/>
              <a:t>primarily sexual nature (</a:t>
            </a:r>
            <a:r>
              <a:rPr lang="en-US" b="1" i="1" dirty="0"/>
              <a:t>libido</a:t>
            </a:r>
            <a:r>
              <a:rPr lang="en-US" i="1" dirty="0" smtClean="0"/>
              <a:t>)</a:t>
            </a:r>
          </a:p>
          <a:p>
            <a:r>
              <a:rPr lang="en-US" b="1" i="1" dirty="0" smtClean="0"/>
              <a:t>id</a:t>
            </a:r>
            <a:r>
              <a:rPr lang="en-US" i="1" dirty="0" smtClean="0"/>
              <a:t> :</a:t>
            </a:r>
            <a:r>
              <a:rPr lang="en-US" dirty="0" smtClean="0"/>
              <a:t>the unconscious mind—“pleasure and gratification”</a:t>
            </a:r>
            <a:endParaRPr lang="en-US" i="1" dirty="0" smtClean="0"/>
          </a:p>
          <a:p>
            <a:r>
              <a:rPr lang="en-US" i="1" dirty="0" smtClean="0"/>
              <a:t> </a:t>
            </a:r>
            <a:r>
              <a:rPr lang="en-US" b="1" i="1" dirty="0" smtClean="0"/>
              <a:t>ego</a:t>
            </a:r>
            <a:r>
              <a:rPr lang="en-US" i="1" dirty="0" smtClean="0"/>
              <a:t>: </a:t>
            </a:r>
            <a:r>
              <a:rPr lang="en-US" dirty="0" smtClean="0"/>
              <a:t>conscious mind—“the reality principle”</a:t>
            </a:r>
          </a:p>
          <a:p>
            <a:r>
              <a:rPr lang="en-US" b="1" i="1" dirty="0" smtClean="0"/>
              <a:t>Superego</a:t>
            </a:r>
            <a:r>
              <a:rPr lang="en-US" i="1" dirty="0" smtClean="0"/>
              <a:t> : </a:t>
            </a:r>
            <a:r>
              <a:rPr lang="en-US" dirty="0" smtClean="0"/>
              <a:t>conscience or moral arbitrator—“the ideal”</a:t>
            </a:r>
            <a:endParaRPr lang="en-US" i="1" dirty="0" smtClean="0"/>
          </a:p>
          <a:p>
            <a:r>
              <a:rPr lang="en-US" i="1" dirty="0" smtClean="0"/>
              <a:t>He described </a:t>
            </a:r>
            <a:r>
              <a:rPr lang="en-US" dirty="0" smtClean="0"/>
              <a:t>child </a:t>
            </a:r>
            <a:r>
              <a:rPr lang="en-US" dirty="0"/>
              <a:t>development as being a series of </a:t>
            </a:r>
            <a:r>
              <a:rPr lang="en-US" b="1" dirty="0"/>
              <a:t>psychosexual</a:t>
            </a:r>
            <a:r>
              <a:rPr lang="en-US" dirty="0"/>
              <a:t> stages </a:t>
            </a:r>
            <a:r>
              <a:rPr lang="en-US" dirty="0" smtClean="0"/>
              <a:t>in which </a:t>
            </a:r>
            <a:r>
              <a:rPr lang="en-US" dirty="0"/>
              <a:t>a child’s sexual gratification becomes focused on a particular</a:t>
            </a:r>
          </a:p>
          <a:p>
            <a:pPr>
              <a:buNone/>
            </a:pPr>
            <a:r>
              <a:rPr lang="en-US" dirty="0" smtClean="0"/>
              <a:t>    body </a:t>
            </a:r>
            <a:r>
              <a:rPr lang="en-US" dirty="0"/>
              <a:t>part.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Piaget’s Theory of Cognitive Development</a:t>
            </a:r>
            <a:endParaRPr lang="en-US" dirty="0"/>
          </a:p>
        </p:txBody>
      </p:sp>
      <p:sp>
        <p:nvSpPr>
          <p:cNvPr id="3" name="Content Placeholder 2"/>
          <p:cNvSpPr>
            <a:spLocks noGrp="1"/>
          </p:cNvSpPr>
          <p:nvPr>
            <p:ph idx="1"/>
          </p:nvPr>
        </p:nvSpPr>
        <p:spPr/>
        <p:txBody>
          <a:bodyPr/>
          <a:lstStyle/>
          <a:p>
            <a:r>
              <a:rPr lang="en-US" dirty="0"/>
              <a:t>a Swiss psychologist, </a:t>
            </a:r>
            <a:r>
              <a:rPr lang="en-US" dirty="0" smtClean="0"/>
              <a:t>introduced concepts </a:t>
            </a:r>
            <a:r>
              <a:rPr lang="en-US" dirty="0"/>
              <a:t>of </a:t>
            </a:r>
            <a:r>
              <a:rPr lang="en-US" b="1" dirty="0"/>
              <a:t>cognitive development or the way </a:t>
            </a:r>
            <a:r>
              <a:rPr lang="en-US" b="1" dirty="0" smtClean="0"/>
              <a:t>children </a:t>
            </a:r>
            <a:r>
              <a:rPr lang="en-US" dirty="0" smtClean="0"/>
              <a:t>learn and think .</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Infancy</a:t>
            </a:r>
            <a:r>
              <a:rPr lang="en-US" dirty="0" smtClean="0"/>
              <a:t> </a:t>
            </a:r>
            <a:br>
              <a:rPr lang="en-US" dirty="0" smtClean="0"/>
            </a:br>
            <a:r>
              <a:rPr lang="en-US" dirty="0" err="1" smtClean="0"/>
              <a:t>Sensorimotor</a:t>
            </a:r>
            <a:r>
              <a:rPr lang="en-US" dirty="0" smtClean="0"/>
              <a:t> phase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 </a:t>
            </a:r>
            <a:r>
              <a:rPr lang="en-US" dirty="0" err="1" smtClean="0"/>
              <a:t>seperation</a:t>
            </a:r>
            <a:r>
              <a:rPr lang="en-US" dirty="0" smtClean="0"/>
              <a:t>= infants learn to separate from objects in environment</a:t>
            </a:r>
            <a:br>
              <a:rPr lang="en-US" dirty="0" smtClean="0"/>
            </a:br>
            <a:r>
              <a:rPr lang="en-US" dirty="0" smtClean="0"/>
              <a:t> . object permanence= happens at 9 to 10 </a:t>
            </a:r>
            <a:r>
              <a:rPr lang="en-US" dirty="0" err="1" smtClean="0"/>
              <a:t>mths</a:t>
            </a:r>
            <a:r>
              <a:rPr lang="en-US" dirty="0" smtClean="0"/>
              <a:t/>
            </a:r>
            <a:br>
              <a:rPr lang="en-US" dirty="0" smtClean="0"/>
            </a:br>
            <a:r>
              <a:rPr lang="en-US" dirty="0" smtClean="0"/>
              <a:t> . use of symbols or mental representation.</a:t>
            </a:r>
            <a:br>
              <a:rPr lang="en-US" dirty="0" smtClean="0"/>
            </a:br>
            <a:r>
              <a:rPr lang="en-US" dirty="0" smtClean="0"/>
              <a:t>Stages:</a:t>
            </a:r>
            <a:br>
              <a:rPr lang="en-US" dirty="0" smtClean="0"/>
            </a:br>
            <a:r>
              <a:rPr lang="en-US" dirty="0" smtClean="0"/>
              <a:t>1. use of reflexes -birth to 1mth</a:t>
            </a:r>
            <a:br>
              <a:rPr lang="en-US" dirty="0" smtClean="0"/>
            </a:br>
            <a:r>
              <a:rPr lang="en-US" dirty="0" smtClean="0"/>
              <a:t>2. primary circular reactions- 1 to 4 </a:t>
            </a:r>
            <a:r>
              <a:rPr lang="en-US" dirty="0" err="1" smtClean="0"/>
              <a:t>mths</a:t>
            </a:r>
            <a:r>
              <a:rPr lang="en-US" dirty="0" smtClean="0"/>
              <a:t>. (reflexes become voluntary)</a:t>
            </a:r>
            <a:br>
              <a:rPr lang="en-US" dirty="0" smtClean="0"/>
            </a:br>
            <a:r>
              <a:rPr lang="en-US" dirty="0" smtClean="0"/>
              <a:t>3. secondary circular reactions- up to 8mths (play, imitation, affect)</a:t>
            </a:r>
            <a:br>
              <a:rPr lang="en-US" dirty="0" smtClean="0"/>
            </a:br>
            <a:r>
              <a:rPr lang="en-US" dirty="0" smtClean="0"/>
              <a:t>4. coordination of secondary schemas and their application to new situations.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Sensory Motor Period (0 - 24 months): </a:t>
            </a:r>
            <a:br>
              <a:rPr lang="en-US" dirty="0" smtClean="0"/>
            </a:br>
            <a:r>
              <a:rPr lang="en-US" dirty="0" smtClean="0"/>
              <a:t>Reflexive Stage(0-1 or 2 months) </a:t>
            </a:r>
            <a:endParaRPr lang="en-US" dirty="0"/>
          </a:p>
        </p:txBody>
      </p:sp>
      <p:sp>
        <p:nvSpPr>
          <p:cNvPr id="3" name="Content Placeholder 2"/>
          <p:cNvSpPr>
            <a:spLocks noGrp="1"/>
          </p:cNvSpPr>
          <p:nvPr>
            <p:ph idx="1"/>
          </p:nvPr>
        </p:nvSpPr>
        <p:spPr/>
        <p:txBody>
          <a:bodyPr/>
          <a:lstStyle/>
          <a:p>
            <a:r>
              <a:rPr lang="en-US" dirty="0" smtClean="0"/>
              <a:t>Simple reflex activity such as grasping, sucking.</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Circular Reactions</a:t>
            </a:r>
            <a:br>
              <a:rPr lang="en-US" dirty="0" smtClean="0"/>
            </a:br>
            <a:r>
              <a:rPr lang="en-US" dirty="0" smtClean="0"/>
              <a:t>(1 or 2 to 4 months)</a:t>
            </a:r>
            <a:endParaRPr lang="en-US" dirty="0"/>
          </a:p>
        </p:txBody>
      </p:sp>
      <p:sp>
        <p:nvSpPr>
          <p:cNvPr id="3" name="Content Placeholder 2"/>
          <p:cNvSpPr>
            <a:spLocks noGrp="1"/>
          </p:cNvSpPr>
          <p:nvPr>
            <p:ph idx="1"/>
          </p:nvPr>
        </p:nvSpPr>
        <p:spPr/>
        <p:txBody>
          <a:bodyPr/>
          <a:lstStyle/>
          <a:p>
            <a:r>
              <a:rPr lang="en-US" dirty="0" smtClean="0"/>
              <a:t>Reflexive behaviors occur in stereotyped repetition such as opening and closing fingers repetitively.</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Circular Reactions</a:t>
            </a:r>
            <a:br>
              <a:rPr lang="en-US" dirty="0" smtClean="0"/>
            </a:br>
            <a:r>
              <a:rPr lang="en-US" dirty="0" smtClean="0"/>
              <a:t>(4-8 months)</a:t>
            </a:r>
            <a:endParaRPr lang="en-US" dirty="0"/>
          </a:p>
        </p:txBody>
      </p:sp>
      <p:sp>
        <p:nvSpPr>
          <p:cNvPr id="3" name="Content Placeholder 2"/>
          <p:cNvSpPr>
            <a:spLocks noGrp="1"/>
          </p:cNvSpPr>
          <p:nvPr>
            <p:ph idx="1"/>
          </p:nvPr>
        </p:nvSpPr>
        <p:spPr/>
        <p:txBody>
          <a:bodyPr/>
          <a:lstStyle/>
          <a:p>
            <a:r>
              <a:rPr lang="en-US" dirty="0" smtClean="0"/>
              <a:t>Repetition of change actions to reproduce interesting consequences such as kicking one's feet to move a mobile suspended over the crib.</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of Secondary Reactions</a:t>
            </a:r>
            <a:br>
              <a:rPr lang="en-US" dirty="0" smtClean="0"/>
            </a:br>
            <a:r>
              <a:rPr lang="en-US" dirty="0" smtClean="0"/>
              <a:t>(8-12 months)</a:t>
            </a:r>
            <a:endParaRPr lang="en-US" dirty="0"/>
          </a:p>
        </p:txBody>
      </p:sp>
      <p:sp>
        <p:nvSpPr>
          <p:cNvPr id="3" name="Content Placeholder 2"/>
          <p:cNvSpPr>
            <a:spLocks noGrp="1"/>
          </p:cNvSpPr>
          <p:nvPr>
            <p:ph idx="1"/>
          </p:nvPr>
        </p:nvSpPr>
        <p:spPr/>
        <p:txBody>
          <a:bodyPr/>
          <a:lstStyle/>
          <a:p>
            <a:r>
              <a:rPr lang="en-US" dirty="0" smtClean="0"/>
              <a:t>Responses become coordinated into more complex sequences. Actions take on an "intentional" character such as the infant reaches behind a screen to obtain a hidden object.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Tertiary Circular Reactions</a:t>
            </a:r>
            <a:br>
              <a:rPr lang="en-US" dirty="0" smtClean="0"/>
            </a:br>
            <a:r>
              <a:rPr lang="en-US" dirty="0" smtClean="0"/>
              <a:t>(12-18 months)</a:t>
            </a:r>
            <a:endParaRPr lang="en-US" dirty="0"/>
          </a:p>
        </p:txBody>
      </p:sp>
      <p:sp>
        <p:nvSpPr>
          <p:cNvPr id="3" name="Content Placeholder 2"/>
          <p:cNvSpPr>
            <a:spLocks noGrp="1"/>
          </p:cNvSpPr>
          <p:nvPr>
            <p:ph idx="1"/>
          </p:nvPr>
        </p:nvSpPr>
        <p:spPr/>
        <p:txBody>
          <a:bodyPr/>
          <a:lstStyle/>
          <a:p>
            <a:r>
              <a:rPr lang="en-US" dirty="0" smtClean="0"/>
              <a:t>Discovery of new ways to produce the same consequence or obtain the same goal such as the infant may pull a pillow toward him in an attempt to get a toy resting on it.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Invention of New Means Through Mental Combination (18-24 months)</a:t>
            </a:r>
            <a:endParaRPr lang="en-US" dirty="0"/>
          </a:p>
        </p:txBody>
      </p:sp>
      <p:sp>
        <p:nvSpPr>
          <p:cNvPr id="3" name="Content Placeholder 2"/>
          <p:cNvSpPr>
            <a:spLocks noGrp="1"/>
          </p:cNvSpPr>
          <p:nvPr>
            <p:ph idx="1"/>
          </p:nvPr>
        </p:nvSpPr>
        <p:spPr/>
        <p:txBody>
          <a:bodyPr/>
          <a:lstStyle/>
          <a:p>
            <a:r>
              <a:rPr lang="en-US" dirty="0" smtClean="0"/>
              <a:t>Evidence of an internal representational system. Symbolizing the problem-solving sequence before actually responding. Deferred imitation.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Preschooler:-</a:t>
            </a:r>
            <a:endParaRPr lang="en-US" dirty="0"/>
          </a:p>
        </p:txBody>
      </p:sp>
      <p:sp>
        <p:nvSpPr>
          <p:cNvPr id="4" name="Content Placeholder 2"/>
          <p:cNvSpPr>
            <a:spLocks noGrp="1"/>
          </p:cNvSpPr>
          <p:nvPr>
            <p:ph idx="1"/>
          </p:nvPr>
        </p:nvSpPr>
        <p:spPr/>
        <p:txBody>
          <a:bodyPr>
            <a:normAutofit/>
          </a:bodyPr>
          <a:lstStyle/>
          <a:p>
            <a:r>
              <a:rPr lang="en-US" i="1" dirty="0"/>
              <a:t>preoperational </a:t>
            </a:r>
            <a:r>
              <a:rPr lang="en-US" i="1" dirty="0" smtClean="0"/>
              <a:t>thought</a:t>
            </a:r>
            <a:r>
              <a:rPr lang="en-US" b="1" dirty="0" smtClean="0"/>
              <a:t>:-</a:t>
            </a:r>
          </a:p>
          <a:p>
            <a:r>
              <a:rPr lang="en-US" i="1" dirty="0"/>
              <a:t>intuitive thought</a:t>
            </a:r>
            <a:r>
              <a:rPr lang="en-US" i="1" dirty="0" smtClean="0"/>
              <a:t>.</a:t>
            </a:r>
          </a:p>
          <a:p>
            <a:r>
              <a:rPr lang="en-US" dirty="0"/>
              <a:t>children tend to look at an object and see only one </a:t>
            </a:r>
            <a:r>
              <a:rPr lang="en-US" dirty="0" smtClean="0"/>
              <a:t>of its </a:t>
            </a:r>
            <a:r>
              <a:rPr lang="en-US" dirty="0"/>
              <a:t>characteristics (referred to as </a:t>
            </a:r>
            <a:r>
              <a:rPr lang="en-US" b="1" dirty="0"/>
              <a:t>centering</a:t>
            </a:r>
            <a:r>
              <a:rPr lang="en-US" b="1" dirty="0" smtClean="0"/>
              <a:t>).</a:t>
            </a:r>
          </a:p>
          <a:p>
            <a:r>
              <a:rPr lang="en-US" dirty="0"/>
              <a:t>For </a:t>
            </a:r>
            <a:r>
              <a:rPr lang="en-US" dirty="0" smtClean="0"/>
              <a:t>example, they </a:t>
            </a:r>
            <a:r>
              <a:rPr lang="en-US" dirty="0"/>
              <a:t>see that a banana is yellow but do not notice it is </a:t>
            </a:r>
            <a:r>
              <a:rPr lang="en-US" dirty="0" smtClean="0"/>
              <a:t>also long</a:t>
            </a:r>
            <a:r>
              <a:rPr lang="en-US" dirty="0"/>
              <a:t>.</a:t>
            </a:r>
            <a:endParaRPr lang="en-US" b="1"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Preoperational Period(2-7 years):</a:t>
            </a:r>
            <a:br>
              <a:rPr lang="en-US" sz="2800" dirty="0" smtClean="0"/>
            </a:br>
            <a:r>
              <a:rPr lang="en-US" sz="2800" b="1" dirty="0" smtClean="0">
                <a:solidFill>
                  <a:srgbClr val="000000"/>
                </a:solidFill>
                <a:latin typeface="Times New Roman" pitchFamily="18" charset="0"/>
                <a:cs typeface="Times New Roman" pitchFamily="18" charset="0"/>
              </a:rPr>
              <a:t> The </a:t>
            </a:r>
            <a:r>
              <a:rPr lang="en-US" sz="2800" b="1" u="sng" dirty="0" err="1" smtClean="0">
                <a:solidFill>
                  <a:srgbClr val="000000"/>
                </a:solidFill>
                <a:latin typeface="Times New Roman" pitchFamily="18" charset="0"/>
                <a:cs typeface="Times New Roman" pitchFamily="18" charset="0"/>
              </a:rPr>
              <a:t>Preconceptual</a:t>
            </a:r>
            <a:r>
              <a:rPr lang="en-US" sz="2800" b="1" u="sng" dirty="0" smtClean="0">
                <a:solidFill>
                  <a:srgbClr val="000000"/>
                </a:solidFill>
                <a:latin typeface="Times New Roman" pitchFamily="18" charset="0"/>
                <a:cs typeface="Times New Roman" pitchFamily="18" charset="0"/>
              </a:rPr>
              <a:t> stage</a:t>
            </a:r>
            <a:r>
              <a:rPr lang="ar-SA" sz="2800" b="1" u="sng" dirty="0" smtClean="0">
                <a:solidFill>
                  <a:srgbClr val="000000"/>
                </a:solidFill>
                <a:latin typeface="Times New Roman" pitchFamily="18" charset="0"/>
                <a:cs typeface="Times New Roman" pitchFamily="18" charset="0"/>
              </a:rPr>
              <a:t> المرحلة السابقة للإدراك </a:t>
            </a:r>
            <a:r>
              <a:rPr lang="en-US" sz="2800" dirty="0" smtClean="0"/>
              <a:t>Phase(2-4 years)</a:t>
            </a:r>
            <a:endParaRPr lang="en-US" sz="2800" dirty="0"/>
          </a:p>
        </p:txBody>
      </p:sp>
      <p:sp>
        <p:nvSpPr>
          <p:cNvPr id="3" name="Content Placeholder 2"/>
          <p:cNvSpPr>
            <a:spLocks noGrp="1"/>
          </p:cNvSpPr>
          <p:nvPr>
            <p:ph idx="1"/>
          </p:nvPr>
        </p:nvSpPr>
        <p:spPr/>
        <p:txBody>
          <a:bodyPr>
            <a:normAutofit fontScale="92500"/>
          </a:bodyPr>
          <a:lstStyle/>
          <a:p>
            <a:r>
              <a:rPr lang="en-US" dirty="0" smtClean="0"/>
              <a:t>Increased use of verbal representation but speech is EGOCENTRIC/ EGOCENTRISM. The beginnings of symbolic rather than simple motor play. TRANSDUCTIVE reasoning. Can think about something without the object being present by use of language.</a:t>
            </a:r>
          </a:p>
          <a:p>
            <a:r>
              <a:rPr lang="en-US" dirty="0" smtClean="0">
                <a:solidFill>
                  <a:srgbClr val="000000"/>
                </a:solidFill>
                <a:latin typeface="Times New Roman" pitchFamily="18" charset="0"/>
                <a:cs typeface="Times New Roman" pitchFamily="18" charset="0"/>
              </a:rPr>
              <a:t>stage the child learns to use and to represent objects by </a:t>
            </a:r>
            <a:r>
              <a:rPr lang="en-US" b="1" dirty="0" smtClean="0">
                <a:solidFill>
                  <a:srgbClr val="000000"/>
                </a:solidFill>
                <a:latin typeface="Times New Roman" pitchFamily="18" charset="0"/>
                <a:cs typeface="Times New Roman" pitchFamily="18" charset="0"/>
              </a:rPr>
              <a:t>images</a:t>
            </a:r>
            <a:r>
              <a:rPr lang="en-US" dirty="0" smtClean="0">
                <a:solidFill>
                  <a:srgbClr val="000000"/>
                </a:solidFill>
                <a:latin typeface="Times New Roman" pitchFamily="18" charset="0"/>
                <a:cs typeface="Times New Roman" pitchFamily="18" charset="0"/>
              </a:rPr>
              <a:t> and words, for example that a glass would feel pain if it were </a:t>
            </a:r>
            <a:r>
              <a:rPr lang="en-US" dirty="0" smtClean="0">
                <a:solidFill>
                  <a:srgbClr val="000000"/>
                </a:solidFill>
                <a:latin typeface="Times New Roman" pitchFamily="18" charset="0"/>
                <a:cs typeface="Times New Roman" pitchFamily="18" charset="0"/>
              </a:rPr>
              <a:t>broken (</a:t>
            </a:r>
            <a:r>
              <a:rPr lang="en-US" b="1" dirty="0" smtClean="0">
                <a:solidFill>
                  <a:srgbClr val="000000"/>
                </a:solidFill>
                <a:latin typeface="Times New Roman" pitchFamily="18" charset="0"/>
                <a:cs typeface="Times New Roman" pitchFamily="18" charset="0"/>
              </a:rPr>
              <a:t>animism</a:t>
            </a:r>
            <a:r>
              <a:rPr lang="en-US" dirty="0" smtClean="0">
                <a:solidFill>
                  <a:srgbClr val="000000"/>
                </a:solidFill>
                <a:latin typeface="Times New Roman" pitchFamily="18" charset="0"/>
                <a:cs typeface="Times New Roman" pitchFamily="18" charset="0"/>
              </a:rPr>
              <a:t>)</a:t>
            </a:r>
            <a:endParaRPr lang="en-US" dirty="0" smtClean="0">
              <a:solidFill>
                <a:srgbClr val="000000"/>
              </a:solidFill>
              <a:latin typeface="Times New Roman" pitchFamily="18" charset="0"/>
              <a:cs typeface="Times New Roman" pitchFamily="18" charset="0"/>
            </a:endParaRP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descr="02.IL.17.gif"/>
          <p:cNvPicPr>
            <a:picLocks noGrp="1" noChangeAspect="1"/>
          </p:cNvPicPr>
          <p:nvPr>
            <p:ph idx="1"/>
          </p:nvPr>
        </p:nvPicPr>
        <p:blipFill>
          <a:blip r:embed="rId2" cstate="print"/>
          <a:srcRect/>
          <a:stretch>
            <a:fillRect/>
          </a:stretch>
        </p:blipFill>
        <p:spPr>
          <a:xfrm>
            <a:off x="512763" y="636588"/>
            <a:ext cx="7869237" cy="5791200"/>
          </a:xfr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Preoperational Period(2-7 years):</a:t>
            </a:r>
            <a:br>
              <a:rPr lang="en-US" dirty="0" smtClean="0"/>
            </a:br>
            <a:r>
              <a:rPr lang="en-US" dirty="0" smtClean="0"/>
              <a:t>Intuitive Phase</a:t>
            </a:r>
            <a:r>
              <a:rPr lang="ar-SA" dirty="0" smtClean="0"/>
              <a:t>حدسي </a:t>
            </a:r>
            <a:r>
              <a:rPr lang="en-US" dirty="0" smtClean="0"/>
              <a:t>(4-7 years)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Speech becomes more social, less egocentric. The child has an intuitive grasp of logical concepts in some areas. However, there is still a tendency to focus attention on one aspect of an object while ignoring others. Concepts formed are crude and irreversible. Easy to believe in magical increase, decrease, disappearance. Reality not firm. Perceptions dominate judgment.</a:t>
            </a:r>
            <a:br>
              <a:rPr lang="en-US" dirty="0" smtClean="0"/>
            </a:br>
            <a:r>
              <a:rPr lang="en-US" dirty="0" smtClean="0"/>
              <a:t/>
            </a:r>
            <a:br>
              <a:rPr lang="en-US" dirty="0" smtClean="0"/>
            </a:br>
            <a:r>
              <a:rPr lang="en-US" dirty="0" smtClean="0"/>
              <a:t>In moral-ethical realm, the child is not able to show principles underlying best behavior. Rules of a game not develop, only uses simple do's and don'ts imposed by authority.</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Period of Concrete Operations</a:t>
            </a:r>
            <a:br>
              <a:rPr lang="en-US" dirty="0" smtClean="0"/>
            </a:br>
            <a:r>
              <a:rPr lang="en-US" dirty="0" smtClean="0"/>
              <a:t>(7-11 years)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Evidence for organized, logical thought. There is the ability to perform multiple classification tasks, order objects in a logical sequence, and comprehend the principle of CONSERVATION. Reasoning is inductive. The child is capable of concrete problem-solving.</a:t>
            </a:r>
            <a:br>
              <a:rPr lang="en-US" dirty="0" smtClean="0"/>
            </a:br>
            <a:r>
              <a:rPr lang="en-US" dirty="0" smtClean="0"/>
              <a:t>Some reversibility now possible (quantities moved can be restored such as in arithmetic:</a:t>
            </a:r>
            <a:br>
              <a:rPr lang="en-US" dirty="0" smtClean="0"/>
            </a:br>
            <a:r>
              <a:rPr lang="en-US" dirty="0" smtClean="0"/>
              <a:t>3+4 = 7 and 7-4 = 3, etc.)</a:t>
            </a:r>
            <a:br>
              <a:rPr lang="en-US" dirty="0" smtClean="0"/>
            </a:br>
            <a:r>
              <a:rPr lang="en-US" dirty="0" smtClean="0"/>
              <a:t/>
            </a:r>
            <a:br>
              <a:rPr lang="en-US" dirty="0" smtClean="0"/>
            </a:br>
            <a:r>
              <a:rPr lang="en-US" dirty="0" smtClean="0"/>
              <a:t>Class logic-finding bases to sort unlike objects into logical groups where previously it was on superficial perceived attribute such as color. Categorical labels such as "number" or animal" now available.</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207963" y="306388"/>
            <a:ext cx="8645525" cy="5068887"/>
          </a:xfrm>
        </p:spPr>
        <p:txBody>
          <a:bodyPr/>
          <a:lstStyle/>
          <a:p>
            <a:pPr eaLnBrk="1" hangingPunct="1"/>
            <a:r>
              <a:rPr lang="en-US" sz="2800" b="1" u="sng" smtClean="0">
                <a:solidFill>
                  <a:srgbClr val="000000"/>
                </a:solidFill>
                <a:latin typeface="Times New Roman" pitchFamily="18" charset="0"/>
                <a:cs typeface="Times New Roman" pitchFamily="18" charset="0"/>
              </a:rPr>
              <a:t>Seriation</a:t>
            </a:r>
            <a:r>
              <a:rPr lang="ar-SA" sz="2800" b="1" u="sng" smtClean="0">
                <a:solidFill>
                  <a:srgbClr val="000000"/>
                </a:solidFill>
                <a:latin typeface="Times New Roman" pitchFamily="18" charset="0"/>
                <a:cs typeface="Times New Roman" pitchFamily="18" charset="0"/>
              </a:rPr>
              <a:t> فرز </a:t>
            </a:r>
            <a:r>
              <a:rPr lang="en-US" sz="2800" smtClean="0">
                <a:solidFill>
                  <a:srgbClr val="000000"/>
                </a:solidFill>
                <a:latin typeface="Times New Roman" pitchFamily="18" charset="0"/>
                <a:cs typeface="Times New Roman" pitchFamily="18" charset="0"/>
              </a:rPr>
              <a:t>—the ability to sort objects in an order according to size, shape, or any other characteristic. For example, if given different-shaded objects they may make a color gradient.</a:t>
            </a:r>
            <a:endParaRPr lang="en-US" sz="2800" b="1" smtClean="0">
              <a:solidFill>
                <a:srgbClr val="000000"/>
              </a:solidFill>
              <a:latin typeface="Times New Roman" pitchFamily="18" charset="0"/>
              <a:cs typeface="Times New Roman" pitchFamily="18" charset="0"/>
            </a:endParaRPr>
          </a:p>
          <a:p>
            <a:pPr eaLnBrk="1" hangingPunct="1"/>
            <a:endParaRPr lang="en-US" sz="2800" b="1" u="sng" smtClean="0">
              <a:solidFill>
                <a:srgbClr val="000000"/>
              </a:solidFill>
              <a:latin typeface="Times New Roman" pitchFamily="18" charset="0"/>
              <a:cs typeface="Times New Roman" pitchFamily="18" charset="0"/>
            </a:endParaRPr>
          </a:p>
          <a:p>
            <a:pPr eaLnBrk="1" hangingPunct="1"/>
            <a:r>
              <a:rPr lang="en-US" sz="2800" b="1" u="sng" smtClean="0">
                <a:solidFill>
                  <a:srgbClr val="000000"/>
                </a:solidFill>
                <a:latin typeface="Times New Roman" pitchFamily="18" charset="0"/>
                <a:cs typeface="Times New Roman" pitchFamily="18" charset="0"/>
              </a:rPr>
              <a:t>Classification</a:t>
            </a:r>
            <a:r>
              <a:rPr lang="en-US" sz="2800" smtClean="0">
                <a:solidFill>
                  <a:srgbClr val="000000"/>
                </a:solidFill>
                <a:latin typeface="Times New Roman" pitchFamily="18" charset="0"/>
                <a:cs typeface="Times New Roman" pitchFamily="18" charset="0"/>
              </a:rPr>
              <a:t>—the ability to name and identify sets of objects according to appearance, size or other characteristic, including the idea that one set of objects can include another. A child is no longer subject to the illogical limitations of </a:t>
            </a:r>
            <a:r>
              <a:rPr lang="en-US" sz="2800" smtClean="0">
                <a:solidFill>
                  <a:srgbClr val="000000"/>
                </a:solidFill>
                <a:latin typeface="Times New Roman" pitchFamily="18" charset="0"/>
                <a:cs typeface="Times New Roman" pitchFamily="18" charset="0"/>
                <a:hlinkClick r:id="rId2" tooltip="Animism"/>
              </a:rPr>
              <a:t>animism</a:t>
            </a:r>
            <a:r>
              <a:rPr lang="en-US" sz="2800" smtClean="0">
                <a:solidFill>
                  <a:srgbClr val="000000"/>
                </a:solidFill>
                <a:latin typeface="Times New Roman" pitchFamily="18" charset="0"/>
                <a:cs typeface="Times New Roman" pitchFamily="18" charset="0"/>
              </a:rPr>
              <a:t> (the belief that all objects are alive and therefore have feelings).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34950" y="609600"/>
            <a:ext cx="8628063" cy="5781675"/>
          </a:xfrm>
        </p:spPr>
        <p:txBody>
          <a:bodyPr/>
          <a:lstStyle/>
          <a:p>
            <a:pPr eaLnBrk="1" hangingPunct="1"/>
            <a:r>
              <a:rPr lang="en-US" sz="2800" b="1" u="sng" smtClean="0">
                <a:solidFill>
                  <a:srgbClr val="000000"/>
                </a:solidFill>
                <a:latin typeface="Times New Roman" pitchFamily="18" charset="0"/>
                <a:cs typeface="Times New Roman" pitchFamily="18" charset="0"/>
              </a:rPr>
              <a:t>Decentering</a:t>
            </a:r>
            <a:r>
              <a:rPr lang="en-US" sz="2800" smtClean="0">
                <a:solidFill>
                  <a:srgbClr val="000000"/>
                </a:solidFill>
                <a:latin typeface="Times New Roman" pitchFamily="18" charset="0"/>
                <a:cs typeface="Times New Roman" pitchFamily="18" charset="0"/>
              </a:rPr>
              <a:t>—where the child takes into account multiple aspects of a problem to solve it. For example, the child will no longer perceive an exceptionally wide but short cup to contain less than a normally-wide, taller cup.</a:t>
            </a:r>
          </a:p>
          <a:p>
            <a:pPr eaLnBrk="1" hangingPunct="1"/>
            <a:endParaRPr lang="en-US" sz="2800" b="1" smtClean="0">
              <a:solidFill>
                <a:srgbClr val="000000"/>
              </a:solidFill>
              <a:latin typeface="Times New Roman" pitchFamily="18" charset="0"/>
              <a:cs typeface="Times New Roman" pitchFamily="18" charset="0"/>
            </a:endParaRPr>
          </a:p>
          <a:p>
            <a:pPr eaLnBrk="1" hangingPunct="1"/>
            <a:r>
              <a:rPr lang="en-US" sz="2800" b="1" u="sng" smtClean="0">
                <a:solidFill>
                  <a:srgbClr val="000000"/>
                </a:solidFill>
                <a:latin typeface="Times New Roman" pitchFamily="18" charset="0"/>
                <a:cs typeface="Times New Roman" pitchFamily="18" charset="0"/>
              </a:rPr>
              <a:t>Reversibility</a:t>
            </a:r>
            <a:r>
              <a:rPr lang="en-US" sz="2800" smtClean="0">
                <a:solidFill>
                  <a:srgbClr val="000000"/>
                </a:solidFill>
                <a:latin typeface="Times New Roman" pitchFamily="18" charset="0"/>
                <a:cs typeface="Times New Roman" pitchFamily="18" charset="0"/>
              </a:rPr>
              <a:t>—where the child understands that numbers or objects can be changed, then returned to their original state. For this reason, a child will be able to rapidly determine that if 4+4 equals 8, 8−4 will equal 4, the original quantity.</a:t>
            </a:r>
          </a:p>
          <a:p>
            <a:pPr eaLnBrk="1" hangingPunct="1">
              <a:buFontTx/>
              <a:buNone/>
            </a:pPr>
            <a:endParaRPr lang="en-US" b="1" smtClean="0">
              <a:latin typeface="Mongolian Baiti" pitchFamily="66"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234950" y="609600"/>
            <a:ext cx="8628063" cy="3727450"/>
          </a:xfrm>
        </p:spPr>
        <p:txBody>
          <a:bodyPr/>
          <a:lstStyle/>
          <a:p>
            <a:pPr eaLnBrk="1" hangingPunct="1"/>
            <a:r>
              <a:rPr lang="en-US" sz="2800" b="1" u="sng" smtClean="0">
                <a:solidFill>
                  <a:srgbClr val="000000"/>
                </a:solidFill>
                <a:latin typeface="Times New Roman" pitchFamily="18" charset="0"/>
                <a:cs typeface="Times New Roman" pitchFamily="18" charset="0"/>
              </a:rPr>
              <a:t>Conservation</a:t>
            </a:r>
            <a:r>
              <a:rPr lang="en-US" sz="2800" smtClean="0">
                <a:solidFill>
                  <a:srgbClr val="000000"/>
                </a:solidFill>
                <a:latin typeface="Times New Roman" pitchFamily="18" charset="0"/>
                <a:cs typeface="Times New Roman" pitchFamily="18" charset="0"/>
              </a:rPr>
              <a:t>—understanding that quantity, length or number of items is unrelated to the arrangement or appearance of the object or items. For instance, when a child is presented with two equally-sized, full cups they will be able to discern</a:t>
            </a:r>
            <a:r>
              <a:rPr lang="ar-SA" sz="2800" smtClean="0">
                <a:solidFill>
                  <a:srgbClr val="000000"/>
                </a:solidFill>
                <a:latin typeface="Times New Roman" pitchFamily="18" charset="0"/>
                <a:cs typeface="Times New Roman" pitchFamily="18" charset="0"/>
              </a:rPr>
              <a:t>يتبين </a:t>
            </a:r>
            <a:r>
              <a:rPr lang="en-US" sz="2800" smtClean="0">
                <a:solidFill>
                  <a:srgbClr val="000000"/>
                </a:solidFill>
                <a:latin typeface="Times New Roman" pitchFamily="18" charset="0"/>
                <a:cs typeface="Times New Roman" pitchFamily="18" charset="0"/>
              </a:rPr>
              <a:t> that if water is transferred to a pitcher it will conserve the quantity and be equal to the other filled cup.</a:t>
            </a:r>
            <a:endParaRPr lang="en-US" sz="2800" b="1" smtClean="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Period of Formal Operations</a:t>
            </a:r>
            <a:br>
              <a:rPr lang="en-US" dirty="0" smtClean="0"/>
            </a:br>
            <a:r>
              <a:rPr lang="en-US" dirty="0" smtClean="0"/>
              <a:t>(11 years to 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adaptability and flexibility</a:t>
            </a:r>
            <a:br>
              <a:rPr lang="en-US" dirty="0" smtClean="0"/>
            </a:br>
            <a:r>
              <a:rPr lang="en-US" dirty="0" smtClean="0"/>
              <a:t>- Thought becomes more abstract, incorporating the principles of formal logic. The ability to generate abstract propositions, multiple hypotheses and their possible outcomes is evident. Thinking becomes less tied to concrete reality.</a:t>
            </a:r>
            <a:br>
              <a:rPr lang="en-US" dirty="0" smtClean="0"/>
            </a:br>
            <a:r>
              <a:rPr lang="en-US" dirty="0" smtClean="0"/>
              <a:t>Formal logical systems can be acquired. Can handle proportions, algebraic manipulation, other purely abstract processes. If a + b = x then a = x - b. If ma/ca = IQ = 1.00 then Ma = CA.</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219199" y="1600201"/>
            <a:ext cx="6781801"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752601"/>
            <a:ext cx="8382000" cy="3010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 thinking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influenced by </a:t>
            </a:r>
            <a:r>
              <a:rPr lang="en-US" b="1" dirty="0" smtClean="0"/>
              <a:t>role fantasy, or</a:t>
            </a:r>
            <a:r>
              <a:rPr lang="ar-SA" b="1" dirty="0" smtClean="0"/>
              <a:t> </a:t>
            </a:r>
            <a:r>
              <a:rPr lang="en-US" dirty="0" smtClean="0"/>
              <a:t>how children would like something to turn out</a:t>
            </a:r>
            <a:endParaRPr lang="ar-SA" dirty="0" smtClean="0"/>
          </a:p>
          <a:p>
            <a:r>
              <a:rPr lang="en-US" dirty="0" smtClean="0"/>
              <a:t>Children use </a:t>
            </a:r>
            <a:r>
              <a:rPr lang="en-US" b="1" dirty="0" smtClean="0"/>
              <a:t>assimilation (taking in information and changing it to </a:t>
            </a:r>
            <a:r>
              <a:rPr lang="en-US" dirty="0" smtClean="0"/>
              <a:t>fit their existing ideas)</a:t>
            </a:r>
          </a:p>
          <a:p>
            <a:r>
              <a:rPr lang="en-US" dirty="0" smtClean="0"/>
              <a:t>Later, children learn </a:t>
            </a:r>
            <a:r>
              <a:rPr lang="en-US" b="1" dirty="0" smtClean="0"/>
              <a:t>accommodation (they change their ideas to fit reality </a:t>
            </a:r>
            <a:r>
              <a:rPr lang="en-US" dirty="0" smtClean="0"/>
              <a:t>rather than the reverse).</a:t>
            </a:r>
          </a:p>
          <a:p>
            <a:r>
              <a:rPr lang="en-US" b="1" dirty="0" smtClean="0"/>
              <a:t>Egocentrism, or perceiving that one’s thoughts and needs </a:t>
            </a:r>
            <a:r>
              <a:rPr lang="en-US" dirty="0" smtClean="0"/>
              <a:t>are better or more important than those of others.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age </a:t>
            </a:r>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457200" y="1600201"/>
            <a:ext cx="822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a:t>
            </a:r>
          </a:p>
        </p:txBody>
      </p:sp>
      <p:sp>
        <p:nvSpPr>
          <p:cNvPr id="3" name="Content Placeholder 2"/>
          <p:cNvSpPr>
            <a:spLocks noGrp="1"/>
          </p:cNvSpPr>
          <p:nvPr>
            <p:ph idx="1"/>
          </p:nvPr>
        </p:nvSpPr>
        <p:spPr/>
        <p:txBody>
          <a:bodyPr>
            <a:normAutofit fontScale="92500" lnSpcReduction="10000"/>
          </a:bodyPr>
          <a:lstStyle/>
          <a:p>
            <a:r>
              <a:rPr lang="en-US" b="1" dirty="0"/>
              <a:t>oral </a:t>
            </a:r>
            <a:r>
              <a:rPr lang="en-US" b="1" dirty="0" smtClean="0"/>
              <a:t>phase:-</a:t>
            </a:r>
          </a:p>
          <a:p>
            <a:r>
              <a:rPr lang="en-US" dirty="0" smtClean="0"/>
              <a:t> -Birth to 1 year</a:t>
            </a:r>
            <a:br>
              <a:rPr lang="en-US" dirty="0" smtClean="0"/>
            </a:br>
            <a:r>
              <a:rPr lang="en-US" dirty="0" smtClean="0"/>
              <a:t>-An infant's primary interaction with the world is through the mouth. The mouth is vital for eating, and the infant derives pleasure from oral stimulation through gratifying activities such as tasting and sucking. If this need is not met, the child may develop an oral fixation later in life, examples of which include thumb-sucking, smoking, fingernail biting and overeating.</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Kohlberg’s Theory of Moral Development</a:t>
            </a:r>
            <a:endParaRPr lang="en-US" dirty="0"/>
          </a:p>
        </p:txBody>
      </p:sp>
      <p:sp>
        <p:nvSpPr>
          <p:cNvPr id="3" name="Content Placeholder 2"/>
          <p:cNvSpPr>
            <a:spLocks noGrp="1"/>
          </p:cNvSpPr>
          <p:nvPr>
            <p:ph idx="1"/>
          </p:nvPr>
        </p:nvSpPr>
        <p:spPr/>
        <p:txBody>
          <a:bodyPr/>
          <a:lstStyle/>
          <a:p>
            <a:r>
              <a:rPr lang="en-US" dirty="0" smtClean="0"/>
              <a:t>Moral theory</a:t>
            </a:r>
          </a:p>
          <a:p>
            <a:r>
              <a:rPr lang="en-US" dirty="0" smtClean="0"/>
              <a:t>Studied the </a:t>
            </a:r>
            <a:r>
              <a:rPr lang="en-US" b="1" dirty="0" smtClean="0"/>
              <a:t>reasoning</a:t>
            </a:r>
            <a:r>
              <a:rPr lang="en-US" dirty="0" smtClean="0"/>
              <a:t> ability of boys and, based on Piaget’s development stages, developed a theory on the way children gain knowledge of </a:t>
            </a:r>
            <a:r>
              <a:rPr lang="en-US" b="1" dirty="0" smtClean="0"/>
              <a:t>right and wrong </a:t>
            </a:r>
            <a:r>
              <a:rPr lang="en-US" dirty="0" smtClean="0"/>
              <a:t>or moral reasoning.</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sz="3200" b="1" smtClean="0">
                <a:latin typeface="Matura MT Script Capitals" pitchFamily="66" charset="0"/>
              </a:rPr>
              <a:t>Kohlberg's stages of moral development</a:t>
            </a:r>
            <a:endParaRPr lang="en-US" sz="3200" smtClean="0">
              <a:latin typeface="Matura MT Script Capitals" pitchFamily="66" charset="0"/>
            </a:endParaRPr>
          </a:p>
        </p:txBody>
      </p:sp>
      <p:sp>
        <p:nvSpPr>
          <p:cNvPr id="60419" name="Rectangle 3"/>
          <p:cNvSpPr>
            <a:spLocks noGrp="1" noChangeArrowheads="1"/>
          </p:cNvSpPr>
          <p:nvPr>
            <p:ph type="body" idx="1"/>
          </p:nvPr>
        </p:nvSpPr>
        <p:spPr>
          <a:xfrm>
            <a:off x="374650" y="1260475"/>
            <a:ext cx="8342313" cy="5100638"/>
          </a:xfrm>
        </p:spPr>
        <p:txBody>
          <a:bodyPr/>
          <a:lstStyle/>
          <a:p>
            <a:pPr eaLnBrk="1" hangingPunct="1"/>
            <a:r>
              <a:rPr lang="en-US" sz="2800" b="1" smtClean="0">
                <a:latin typeface="Times New Roman" pitchFamily="18" charset="0"/>
                <a:cs typeface="Times New Roman" pitchFamily="18" charset="0"/>
              </a:rPr>
              <a:t>Kohlberg's stages of moral development</a:t>
            </a:r>
            <a:r>
              <a:rPr lang="en-US" sz="2800" smtClean="0">
                <a:latin typeface="Times New Roman" pitchFamily="18" charset="0"/>
                <a:cs typeface="Times New Roman" pitchFamily="18" charset="0"/>
              </a:rPr>
              <a:t> are planes of moral adequacy conceived by </a:t>
            </a:r>
            <a:r>
              <a:rPr lang="en-US" sz="2800" smtClean="0">
                <a:latin typeface="Times New Roman" pitchFamily="18" charset="0"/>
                <a:cs typeface="Times New Roman" pitchFamily="18" charset="0"/>
                <a:hlinkClick r:id="rId2" tooltip="Lawrence Kohlberg"/>
              </a:rPr>
              <a:t>Lawrence Kohlberg</a:t>
            </a:r>
            <a:r>
              <a:rPr lang="en-US" sz="2800" smtClean="0">
                <a:latin typeface="Times New Roman" pitchFamily="18" charset="0"/>
                <a:cs typeface="Times New Roman" pitchFamily="18" charset="0"/>
              </a:rPr>
              <a:t> to explain the development of </a:t>
            </a:r>
            <a:r>
              <a:rPr lang="en-US" sz="2800" smtClean="0">
                <a:latin typeface="Times New Roman" pitchFamily="18" charset="0"/>
                <a:cs typeface="Times New Roman" pitchFamily="18" charset="0"/>
                <a:hlinkClick r:id="rId3" tooltip="Moral reasoning"/>
              </a:rPr>
              <a:t>moral reasoning</a:t>
            </a:r>
            <a:r>
              <a:rPr lang="en-US" sz="2800" smtClean="0">
                <a:latin typeface="Times New Roman" pitchFamily="18" charset="0"/>
                <a:cs typeface="Times New Roman" pitchFamily="18" charset="0"/>
              </a:rPr>
              <a:t>. </a:t>
            </a:r>
          </a:p>
          <a:p>
            <a:pPr eaLnBrk="1" hangingPunct="1"/>
            <a:endParaRPr lang="en-US" sz="2800" smtClean="0">
              <a:latin typeface="Times New Roman" pitchFamily="18" charset="0"/>
              <a:cs typeface="Times New Roman" pitchFamily="18" charset="0"/>
            </a:endParaRPr>
          </a:p>
          <a:p>
            <a:pPr eaLnBrk="1" hangingPunct="1"/>
            <a:r>
              <a:rPr lang="en-US" sz="2800" smtClean="0">
                <a:latin typeface="Times New Roman" pitchFamily="18" charset="0"/>
                <a:cs typeface="Times New Roman" pitchFamily="18" charset="0"/>
              </a:rPr>
              <a:t>Created while studying </a:t>
            </a:r>
            <a:r>
              <a:rPr lang="en-US" sz="2800" smtClean="0">
                <a:latin typeface="Times New Roman" pitchFamily="18" charset="0"/>
                <a:cs typeface="Times New Roman" pitchFamily="18" charset="0"/>
                <a:hlinkClick r:id="rId4" tooltip="Psychology"/>
              </a:rPr>
              <a:t>psychology</a:t>
            </a:r>
            <a:r>
              <a:rPr lang="en-US" sz="2800" smtClean="0">
                <a:latin typeface="Times New Roman" pitchFamily="18" charset="0"/>
                <a:cs typeface="Times New Roman" pitchFamily="18" charset="0"/>
              </a:rPr>
              <a:t> at the </a:t>
            </a:r>
            <a:r>
              <a:rPr lang="en-US" sz="2800" smtClean="0">
                <a:latin typeface="Times New Roman" pitchFamily="18" charset="0"/>
                <a:cs typeface="Times New Roman" pitchFamily="18" charset="0"/>
                <a:hlinkClick r:id="rId5" tooltip="University of Chicago"/>
              </a:rPr>
              <a:t>University of Chicago</a:t>
            </a:r>
            <a:r>
              <a:rPr lang="en-US" sz="2800" smtClean="0">
                <a:latin typeface="Times New Roman" pitchFamily="18" charset="0"/>
                <a:cs typeface="Times New Roman" pitchFamily="18" charset="0"/>
              </a:rPr>
              <a:t>, the theory was inspired by the work of </a:t>
            </a:r>
            <a:r>
              <a:rPr lang="en-US" sz="2800" smtClean="0">
                <a:latin typeface="Times New Roman" pitchFamily="18" charset="0"/>
                <a:cs typeface="Times New Roman" pitchFamily="18" charset="0"/>
                <a:hlinkClick r:id="rId6" tooltip="Jean Piaget"/>
              </a:rPr>
              <a:t>Jean Piaget</a:t>
            </a:r>
            <a:r>
              <a:rPr lang="en-US" sz="2800" smtClean="0">
                <a:latin typeface="Times New Roman" pitchFamily="18" charset="0"/>
                <a:cs typeface="Times New Roman" pitchFamily="18" charset="0"/>
              </a:rPr>
              <a:t> and a fascination with children's reactions to </a:t>
            </a:r>
            <a:r>
              <a:rPr lang="en-US" sz="2800" smtClean="0">
                <a:latin typeface="Times New Roman" pitchFamily="18" charset="0"/>
                <a:cs typeface="Times New Roman" pitchFamily="18" charset="0"/>
                <a:hlinkClick r:id="rId7" tooltip="Moral dilemma"/>
              </a:rPr>
              <a:t>moral dilemmas</a:t>
            </a:r>
            <a:r>
              <a:rPr lang="en-US" sz="2800" smtClean="0">
                <a:latin typeface="Times New Roman" pitchFamily="18" charset="0"/>
                <a:cs typeface="Times New Roman" pitchFamily="18" charset="0"/>
              </a:rPr>
              <a:t>. He wrote his doctoral dissertation at the university in 1958, outlining what are now known as his stages of moral development.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30250" y="195263"/>
            <a:ext cx="7543800" cy="1143000"/>
          </a:xfrm>
        </p:spPr>
        <p:txBody>
          <a:bodyPr>
            <a:normAutofit fontScale="90000"/>
          </a:bodyPr>
          <a:lstStyle/>
          <a:p>
            <a:pPr eaLnBrk="1" hangingPunct="1"/>
            <a:r>
              <a:rPr lang="en-US" sz="3600" b="1" smtClean="0">
                <a:solidFill>
                  <a:srgbClr val="000000"/>
                </a:solidFill>
                <a:latin typeface="Times New Roman" pitchFamily="18" charset="0"/>
                <a:cs typeface="Times New Roman" pitchFamily="18" charset="0"/>
              </a:rPr>
              <a:t>Pre-Conventional</a:t>
            </a:r>
            <a:r>
              <a:rPr lang="en-US" sz="3600" b="1" smtClean="0"/>
              <a:t> </a:t>
            </a:r>
            <a:r>
              <a:rPr lang="en-US" sz="3600" b="1" smtClean="0">
                <a:solidFill>
                  <a:srgbClr val="000000"/>
                </a:solidFill>
                <a:latin typeface="Times New Roman" pitchFamily="18" charset="0"/>
                <a:cs typeface="Times New Roman" pitchFamily="18" charset="0"/>
              </a:rPr>
              <a:t>Morality</a:t>
            </a:r>
            <a:br>
              <a:rPr lang="en-US" sz="3600" b="1" smtClean="0">
                <a:solidFill>
                  <a:srgbClr val="000000"/>
                </a:solidFill>
                <a:latin typeface="Times New Roman" pitchFamily="18" charset="0"/>
                <a:cs typeface="Times New Roman" pitchFamily="18" charset="0"/>
              </a:rPr>
            </a:br>
            <a:r>
              <a:rPr lang="en-US" sz="3600" b="1" smtClean="0">
                <a:solidFill>
                  <a:srgbClr val="000000"/>
                </a:solidFill>
                <a:latin typeface="Times New Roman" pitchFamily="18" charset="0"/>
                <a:cs typeface="Times New Roman" pitchFamily="18" charset="0"/>
              </a:rPr>
              <a:t> </a:t>
            </a:r>
          </a:p>
        </p:txBody>
      </p:sp>
      <p:sp>
        <p:nvSpPr>
          <p:cNvPr id="61443" name="Rectangle 4"/>
          <p:cNvSpPr>
            <a:spLocks noGrp="1" noChangeArrowheads="1"/>
          </p:cNvSpPr>
          <p:nvPr>
            <p:ph type="body" idx="1"/>
          </p:nvPr>
        </p:nvSpPr>
        <p:spPr>
          <a:xfrm>
            <a:off x="234950" y="1120775"/>
            <a:ext cx="8645525" cy="5441950"/>
          </a:xfrm>
        </p:spPr>
        <p:txBody>
          <a:bodyPr/>
          <a:lstStyle/>
          <a:p>
            <a:pPr eaLnBrk="1" hangingPunct="1">
              <a:buFontTx/>
              <a:buNone/>
            </a:pPr>
            <a:r>
              <a:rPr lang="en-US" sz="2800" b="1" u="sng" dirty="0" smtClean="0">
                <a:solidFill>
                  <a:srgbClr val="000000"/>
                </a:solidFill>
                <a:latin typeface="Times New Roman" pitchFamily="18" charset="0"/>
                <a:cs typeface="Times New Roman" pitchFamily="18" charset="0"/>
              </a:rPr>
              <a:t>Stage one (obedience and punishment driven)</a:t>
            </a:r>
            <a:r>
              <a:rPr lang="en-US" sz="2800" dirty="0" smtClean="0">
                <a:solidFill>
                  <a:srgbClr val="000000"/>
                </a:solidFill>
                <a:latin typeface="Times New Roman" pitchFamily="18" charset="0"/>
                <a:cs typeface="Times New Roman" pitchFamily="18" charset="0"/>
              </a:rPr>
              <a:t> individuals focus on the direct consequences that their actions will have for themselves. For example, an action is perceived as morally wrong if the person who commits it gets </a:t>
            </a:r>
            <a:r>
              <a:rPr lang="en-US" sz="2800" dirty="0" smtClean="0">
                <a:solidFill>
                  <a:srgbClr val="000000"/>
                </a:solidFill>
                <a:latin typeface="Times New Roman" pitchFamily="18" charset="0"/>
                <a:cs typeface="Times New Roman" pitchFamily="18" charset="0"/>
                <a:hlinkClick r:id="rId2" tooltip="Punishment"/>
              </a:rPr>
              <a:t>punished</a:t>
            </a:r>
            <a:r>
              <a:rPr lang="en-US" sz="2800" dirty="0" smtClean="0">
                <a:solidFill>
                  <a:srgbClr val="000000"/>
                </a:solidFill>
                <a:latin typeface="Times New Roman" pitchFamily="18" charset="0"/>
                <a:cs typeface="Times New Roman" pitchFamily="18" charset="0"/>
              </a:rPr>
              <a:t>. </a:t>
            </a:r>
          </a:p>
          <a:p>
            <a:pPr eaLnBrk="1" hangingPunct="1">
              <a:buFontTx/>
              <a:buNone/>
            </a:pPr>
            <a:endParaRPr lang="en-US" sz="2800" dirty="0" smtClean="0">
              <a:solidFill>
                <a:srgbClr val="000000"/>
              </a:solidFill>
              <a:latin typeface="Times New Roman" pitchFamily="18" charset="0"/>
              <a:cs typeface="Times New Roman" pitchFamily="18" charset="0"/>
            </a:endParaRPr>
          </a:p>
          <a:p>
            <a:pPr eaLnBrk="1" hangingPunct="1">
              <a:buFontTx/>
              <a:buNone/>
            </a:pPr>
            <a:r>
              <a:rPr lang="en-US" sz="2800" dirty="0" smtClean="0">
                <a:solidFill>
                  <a:srgbClr val="000000"/>
                </a:solidFill>
                <a:latin typeface="Times New Roman" pitchFamily="18" charset="0"/>
                <a:cs typeface="Times New Roman" pitchFamily="18" charset="0"/>
              </a:rPr>
              <a:t>The worse the punishment for the act is, the more 'bad' the act is perceived to be. In addition, there is no recognition that others' points of view are any different from one's own view. This stage may be viewed as a kind of </a:t>
            </a:r>
            <a:r>
              <a:rPr lang="en-US" sz="2800" dirty="0" smtClean="0">
                <a:solidFill>
                  <a:srgbClr val="000000"/>
                </a:solidFill>
                <a:latin typeface="Times New Roman" pitchFamily="18" charset="0"/>
                <a:cs typeface="Times New Roman" pitchFamily="18" charset="0"/>
                <a:hlinkClick r:id="rId3" tooltip="Authoritarianism"/>
              </a:rPr>
              <a:t>authoritarianism</a:t>
            </a:r>
            <a:r>
              <a:rPr lang="en-US" sz="2800" dirty="0" smtClean="0">
                <a:solidFill>
                  <a:srgbClr val="0000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249238" y="690563"/>
            <a:ext cx="8645525" cy="5441950"/>
          </a:xfrm>
        </p:spPr>
        <p:txBody>
          <a:bodyPr/>
          <a:lstStyle/>
          <a:p>
            <a:pPr eaLnBrk="1" hangingPunct="1">
              <a:buFontTx/>
              <a:buNone/>
            </a:pPr>
            <a:r>
              <a:rPr lang="en-US" sz="2800" b="1" u="sng" smtClean="0">
                <a:solidFill>
                  <a:srgbClr val="000000"/>
                </a:solidFill>
                <a:latin typeface="Times New Roman" pitchFamily="18" charset="0"/>
                <a:cs typeface="Times New Roman" pitchFamily="18" charset="0"/>
              </a:rPr>
              <a:t>Stage two (self-interest driven)</a:t>
            </a:r>
            <a:r>
              <a:rPr lang="en-US" sz="2800" smtClean="0">
                <a:solidFill>
                  <a:srgbClr val="000000"/>
                </a:solidFill>
                <a:latin typeface="Times New Roman" pitchFamily="18" charset="0"/>
                <a:cs typeface="Times New Roman" pitchFamily="18" charset="0"/>
              </a:rPr>
              <a:t> espouses</a:t>
            </a:r>
            <a:r>
              <a:rPr lang="ar-SA" sz="2800" smtClean="0">
                <a:solidFill>
                  <a:srgbClr val="000000"/>
                </a:solidFill>
                <a:latin typeface="Times New Roman" pitchFamily="18" charset="0"/>
                <a:cs typeface="Times New Roman" pitchFamily="18" charset="0"/>
              </a:rPr>
              <a:t>تتبنى </a:t>
            </a:r>
            <a:r>
              <a:rPr lang="en-US" sz="2800" smtClean="0">
                <a:solidFill>
                  <a:srgbClr val="000000"/>
                </a:solidFill>
                <a:latin typeface="Times New Roman" pitchFamily="18" charset="0"/>
                <a:cs typeface="Times New Roman" pitchFamily="18" charset="0"/>
              </a:rPr>
              <a:t> the </a:t>
            </a:r>
            <a:r>
              <a:rPr lang="en-US" sz="2800" i="1" smtClean="0">
                <a:solidFill>
                  <a:srgbClr val="000000"/>
                </a:solidFill>
                <a:latin typeface="Times New Roman" pitchFamily="18" charset="0"/>
                <a:cs typeface="Times New Roman" pitchFamily="18" charset="0"/>
              </a:rPr>
              <a:t>what's in it for me</a:t>
            </a:r>
            <a:r>
              <a:rPr lang="en-US" sz="2800" smtClean="0">
                <a:solidFill>
                  <a:srgbClr val="000000"/>
                </a:solidFill>
                <a:latin typeface="Times New Roman" pitchFamily="18" charset="0"/>
                <a:cs typeface="Times New Roman" pitchFamily="18" charset="0"/>
              </a:rPr>
              <a:t> position, right behavior being defined by what is in one's own best interest. In stage two, concern for others is not based on loyalty or </a:t>
            </a:r>
            <a:r>
              <a:rPr lang="en-US" sz="2800" smtClean="0">
                <a:solidFill>
                  <a:srgbClr val="000000"/>
                </a:solidFill>
                <a:latin typeface="Times New Roman" pitchFamily="18" charset="0"/>
                <a:cs typeface="Times New Roman" pitchFamily="18" charset="0"/>
                <a:hlinkClick r:id="rId3" tooltip="Intrinsic"/>
              </a:rPr>
              <a:t>intrinsic</a:t>
            </a:r>
            <a:r>
              <a:rPr lang="en-US" sz="2800" smtClean="0">
                <a:solidFill>
                  <a:srgbClr val="000000"/>
                </a:solidFill>
                <a:latin typeface="Times New Roman" pitchFamily="18" charset="0"/>
                <a:cs typeface="Times New Roman" pitchFamily="18" charset="0"/>
              </a:rPr>
              <a:t> respect. </a:t>
            </a:r>
          </a:p>
          <a:p>
            <a:pPr eaLnBrk="1" hangingPunct="1">
              <a:buFontTx/>
              <a:buNone/>
            </a:pPr>
            <a:endParaRPr lang="en-US" sz="2800" smtClean="0">
              <a:solidFill>
                <a:srgbClr val="000000"/>
              </a:solidFill>
              <a:latin typeface="Times New Roman" pitchFamily="18" charset="0"/>
              <a:cs typeface="Times New Roman" pitchFamily="18" charset="0"/>
            </a:endParaRPr>
          </a:p>
          <a:p>
            <a:pPr eaLnBrk="1" hangingPunct="1">
              <a:buFontTx/>
              <a:buNone/>
            </a:pPr>
            <a:r>
              <a:rPr lang="en-US" sz="2800" smtClean="0">
                <a:solidFill>
                  <a:srgbClr val="000000"/>
                </a:solidFill>
                <a:latin typeface="Times New Roman" pitchFamily="18" charset="0"/>
                <a:cs typeface="Times New Roman" pitchFamily="18" charset="0"/>
              </a:rPr>
              <a:t>Lacking a perspective of society in the pre-conventional level, this should not be confused with social contract (stage five), as all actions are performed to serve one's own needs or interests. For the stage two theorist, the perspective of the world is often seen as </a:t>
            </a:r>
            <a:r>
              <a:rPr lang="en-US" sz="2800" smtClean="0">
                <a:solidFill>
                  <a:srgbClr val="000000"/>
                </a:solidFill>
                <a:latin typeface="Times New Roman" pitchFamily="18" charset="0"/>
                <a:cs typeface="Times New Roman" pitchFamily="18" charset="0"/>
                <a:hlinkClick r:id="rId4" tooltip="Moral relativism"/>
              </a:rPr>
              <a:t>morally relative</a:t>
            </a:r>
            <a:r>
              <a:rPr lang="en-US" sz="2800" smtClean="0">
                <a:solidFill>
                  <a:srgbClr val="0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5963" y="242888"/>
            <a:ext cx="7543800" cy="1143000"/>
          </a:xfrm>
        </p:spPr>
        <p:txBody>
          <a:bodyPr>
            <a:normAutofit fontScale="90000"/>
          </a:bodyPr>
          <a:lstStyle/>
          <a:p>
            <a:pPr eaLnBrk="1" hangingPunct="1"/>
            <a:r>
              <a:rPr lang="en-US" sz="3600" b="1" smtClean="0">
                <a:solidFill>
                  <a:srgbClr val="000000"/>
                </a:solidFill>
                <a:latin typeface="Times New Roman" pitchFamily="18" charset="0"/>
                <a:cs typeface="Times New Roman" pitchFamily="18" charset="0"/>
              </a:rPr>
              <a:t>Conventional Morality</a:t>
            </a:r>
            <a:br>
              <a:rPr lang="en-US" sz="3600" b="1" smtClean="0">
                <a:solidFill>
                  <a:srgbClr val="000000"/>
                </a:solidFill>
                <a:latin typeface="Times New Roman" pitchFamily="18" charset="0"/>
                <a:cs typeface="Times New Roman" pitchFamily="18" charset="0"/>
              </a:rPr>
            </a:br>
            <a:endParaRPr lang="en-US" sz="3600" b="1" smtClean="0">
              <a:solidFill>
                <a:srgbClr val="000000"/>
              </a:solidFill>
              <a:latin typeface="Times New Roman" pitchFamily="18" charset="0"/>
              <a:cs typeface="Times New Roman" pitchFamily="18" charset="0"/>
            </a:endParaRPr>
          </a:p>
        </p:txBody>
      </p:sp>
      <p:sp>
        <p:nvSpPr>
          <p:cNvPr id="64515" name="Rectangle 3"/>
          <p:cNvSpPr>
            <a:spLocks noGrp="1" noChangeArrowheads="1"/>
          </p:cNvSpPr>
          <p:nvPr>
            <p:ph type="body" idx="1"/>
          </p:nvPr>
        </p:nvSpPr>
        <p:spPr>
          <a:xfrm>
            <a:off x="300038" y="892175"/>
            <a:ext cx="8643937" cy="5503863"/>
          </a:xfrm>
        </p:spPr>
        <p:txBody>
          <a:bodyPr/>
          <a:lstStyle/>
          <a:p>
            <a:pPr eaLnBrk="1" hangingPunct="1">
              <a:lnSpc>
                <a:spcPct val="80000"/>
              </a:lnSpc>
              <a:buFontTx/>
              <a:buNone/>
            </a:pPr>
            <a:endParaRPr lang="ar-SA" sz="2800" b="1" u="sng" smtClean="0">
              <a:solidFill>
                <a:srgbClr val="000000"/>
              </a:solidFill>
              <a:latin typeface="Times New Roman" pitchFamily="18" charset="0"/>
              <a:cs typeface="Times New Roman" pitchFamily="18" charset="0"/>
            </a:endParaRPr>
          </a:p>
          <a:p>
            <a:pPr eaLnBrk="1" hangingPunct="1">
              <a:lnSpc>
                <a:spcPct val="80000"/>
              </a:lnSpc>
              <a:buFontTx/>
              <a:buNone/>
            </a:pPr>
            <a:r>
              <a:rPr lang="en-US" sz="2800" b="1" smtClean="0">
                <a:solidFill>
                  <a:srgbClr val="000000"/>
                </a:solidFill>
                <a:latin typeface="Times New Roman" pitchFamily="18" charset="0"/>
                <a:cs typeface="Times New Roman" pitchFamily="18" charset="0"/>
              </a:rPr>
              <a:t>Stage three (Interpersonal Relationships)</a:t>
            </a:r>
          </a:p>
          <a:p>
            <a:pPr eaLnBrk="1" hangingPunct="1">
              <a:lnSpc>
                <a:spcPct val="80000"/>
              </a:lnSpc>
              <a:buFontTx/>
              <a:buNone/>
            </a:pPr>
            <a:r>
              <a:rPr lang="en-US" sz="2800" smtClean="0">
                <a:solidFill>
                  <a:srgbClr val="000000"/>
                </a:solidFill>
                <a:latin typeface="Times New Roman" pitchFamily="18" charset="0"/>
                <a:cs typeface="Times New Roman" pitchFamily="18" charset="0"/>
              </a:rPr>
              <a:t> The self enters society by filling </a:t>
            </a:r>
            <a:r>
              <a:rPr lang="en-US" sz="2800" smtClean="0">
                <a:solidFill>
                  <a:srgbClr val="000000"/>
                </a:solidFill>
                <a:latin typeface="Times New Roman" pitchFamily="18" charset="0"/>
                <a:cs typeface="Times New Roman" pitchFamily="18" charset="0"/>
                <a:hlinkClick r:id="rId2" tooltip="Social role"/>
              </a:rPr>
              <a:t>social roles</a:t>
            </a:r>
            <a:r>
              <a:rPr lang="en-US" sz="2800" smtClean="0">
                <a:solidFill>
                  <a:srgbClr val="000000"/>
                </a:solidFill>
                <a:latin typeface="Times New Roman" pitchFamily="18" charset="0"/>
                <a:cs typeface="Times New Roman" pitchFamily="18" charset="0"/>
              </a:rPr>
              <a:t>. Individuals are receptive of approval or disapproval from other people as it reflects society's accordance with the perceived role. </a:t>
            </a:r>
          </a:p>
          <a:p>
            <a:pPr eaLnBrk="1" hangingPunct="1">
              <a:lnSpc>
                <a:spcPct val="80000"/>
              </a:lnSpc>
              <a:buFontTx/>
              <a:buNone/>
            </a:pPr>
            <a:endParaRPr lang="en-US" sz="2800" smtClean="0">
              <a:solidFill>
                <a:srgbClr val="000000"/>
              </a:solidFill>
              <a:latin typeface="Times New Roman" pitchFamily="18" charset="0"/>
              <a:cs typeface="Times New Roman" pitchFamily="18" charset="0"/>
            </a:endParaRPr>
          </a:p>
          <a:p>
            <a:pPr eaLnBrk="1" hangingPunct="1">
              <a:lnSpc>
                <a:spcPct val="80000"/>
              </a:lnSpc>
              <a:buFontTx/>
              <a:buNone/>
            </a:pPr>
            <a:r>
              <a:rPr lang="en-US" sz="2800" smtClean="0">
                <a:solidFill>
                  <a:srgbClr val="000000"/>
                </a:solidFill>
                <a:latin typeface="Times New Roman" pitchFamily="18" charset="0"/>
                <a:cs typeface="Times New Roman" pitchFamily="18" charset="0"/>
              </a:rPr>
              <a:t>They try to be a </a:t>
            </a:r>
            <a:r>
              <a:rPr lang="en-US" sz="2800" u="sng" smtClean="0">
                <a:solidFill>
                  <a:srgbClr val="000000"/>
                </a:solidFill>
                <a:latin typeface="Times New Roman" pitchFamily="18" charset="0"/>
                <a:cs typeface="Times New Roman" pitchFamily="18" charset="0"/>
              </a:rPr>
              <a:t>good boy or good girl</a:t>
            </a:r>
            <a:r>
              <a:rPr lang="en-US" sz="2800" smtClean="0">
                <a:solidFill>
                  <a:srgbClr val="000000"/>
                </a:solidFill>
                <a:latin typeface="Times New Roman" pitchFamily="18" charset="0"/>
                <a:cs typeface="Times New Roman" pitchFamily="18" charset="0"/>
              </a:rPr>
              <a:t> to live up to these expectations, having learned that there is inherent value in doing so. Stage three reasoning may judge the morality of an action by evaluating its consequences in terms of a person's </a:t>
            </a:r>
            <a:r>
              <a:rPr lang="en-US" sz="2800" smtClean="0">
                <a:solidFill>
                  <a:srgbClr val="000000"/>
                </a:solidFill>
                <a:latin typeface="Times New Roman" pitchFamily="18" charset="0"/>
                <a:cs typeface="Times New Roman" pitchFamily="18" charset="0"/>
                <a:hlinkClick r:id="rId3" tooltip="Interpersonal relationship"/>
              </a:rPr>
              <a:t>relationships</a:t>
            </a:r>
            <a:r>
              <a:rPr lang="en-US" sz="2800" smtClean="0">
                <a:solidFill>
                  <a:srgbClr val="000000"/>
                </a:solidFill>
                <a:latin typeface="Times New Roman" pitchFamily="18" charset="0"/>
                <a:cs typeface="Times New Roman" pitchFamily="18" charset="0"/>
              </a:rPr>
              <a:t>, which now begin to include things like respect, gratitude</a:t>
            </a:r>
            <a:r>
              <a:rPr lang="ar-SA" sz="2800" smtClean="0">
                <a:solidFill>
                  <a:srgbClr val="000000"/>
                </a:solidFill>
                <a:latin typeface="Times New Roman" pitchFamily="18" charset="0"/>
                <a:cs typeface="Times New Roman" pitchFamily="18" charset="0"/>
              </a:rPr>
              <a:t> شكر </a:t>
            </a:r>
            <a:r>
              <a:rPr lang="en-US" sz="2800" smtClean="0">
                <a:solidFill>
                  <a:srgbClr val="000000"/>
                </a:solidFill>
                <a:latin typeface="Times New Roman" pitchFamily="18" charset="0"/>
                <a:cs typeface="Times New Roman" pitchFamily="18" charset="0"/>
              </a:rPr>
              <a:t> and the </a:t>
            </a:r>
            <a:r>
              <a:rPr lang="en-US" sz="2800" smtClean="0">
                <a:solidFill>
                  <a:srgbClr val="000000"/>
                </a:solidFill>
                <a:latin typeface="Times New Roman" pitchFamily="18" charset="0"/>
                <a:cs typeface="Times New Roman" pitchFamily="18" charset="0"/>
                <a:hlinkClick r:id="rId4" tooltip="Ethic of reciprocity"/>
              </a:rPr>
              <a:t>'golden rule</a:t>
            </a:r>
            <a:r>
              <a:rPr lang="en-US" sz="2800" smtClean="0">
                <a:solidFill>
                  <a:srgbClr val="0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79388" y="381001"/>
            <a:ext cx="8659812" cy="5943600"/>
          </a:xfrm>
        </p:spPr>
        <p:txBody>
          <a:bodyPr>
            <a:normAutofit/>
          </a:bodyPr>
          <a:lstStyle/>
          <a:p>
            <a:pPr eaLnBrk="1" hangingPunct="1">
              <a:buFontTx/>
              <a:buNone/>
            </a:pPr>
            <a:r>
              <a:rPr lang="en-US" sz="2800" b="1" dirty="0" smtClean="0">
                <a:solidFill>
                  <a:srgbClr val="000000"/>
                </a:solidFill>
                <a:latin typeface="Times New Roman" pitchFamily="18" charset="0"/>
                <a:cs typeface="Times New Roman" pitchFamily="18" charset="0"/>
              </a:rPr>
              <a:t>Stage four (authority and social order obedience driven)</a:t>
            </a:r>
            <a:r>
              <a:rPr lang="en-US" sz="2800" dirty="0" smtClean="0">
                <a:solidFill>
                  <a:srgbClr val="000000"/>
                </a:solidFill>
                <a:latin typeface="Times New Roman" pitchFamily="18" charset="0"/>
                <a:cs typeface="Times New Roman" pitchFamily="18" charset="0"/>
              </a:rPr>
              <a:t> It is important to obey </a:t>
            </a:r>
            <a:r>
              <a:rPr lang="en-US" sz="2800" dirty="0" smtClean="0">
                <a:solidFill>
                  <a:srgbClr val="000000"/>
                </a:solidFill>
                <a:latin typeface="Times New Roman" pitchFamily="18" charset="0"/>
                <a:cs typeface="Times New Roman" pitchFamily="18" charset="0"/>
                <a:hlinkClick r:id="rId2" tooltip="Law"/>
              </a:rPr>
              <a:t>laws</a:t>
            </a:r>
            <a:r>
              <a:rPr lang="en-US" sz="2800" dirty="0" smtClean="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hlinkClick r:id="rId3" tooltip="Dictum"/>
              </a:rPr>
              <a:t>dictums</a:t>
            </a:r>
            <a:r>
              <a:rPr lang="ar-SA" sz="2800" dirty="0" smtClean="0">
                <a:solidFill>
                  <a:srgbClr val="000000"/>
                </a:solidFill>
                <a:latin typeface="Times New Roman" pitchFamily="18" charset="0"/>
                <a:cs typeface="Times New Roman" pitchFamily="18" charset="0"/>
              </a:rPr>
              <a:t>مذهب </a:t>
            </a:r>
            <a:r>
              <a:rPr lang="en-US" sz="2800" dirty="0" smtClean="0">
                <a:solidFill>
                  <a:srgbClr val="000000"/>
                </a:solidFill>
                <a:latin typeface="Times New Roman" pitchFamily="18" charset="0"/>
                <a:cs typeface="Times New Roman" pitchFamily="18" charset="0"/>
              </a:rPr>
              <a:t> and </a:t>
            </a:r>
            <a:r>
              <a:rPr lang="en-US" sz="2800" dirty="0" smtClean="0">
                <a:solidFill>
                  <a:srgbClr val="000000"/>
                </a:solidFill>
                <a:latin typeface="Times New Roman" pitchFamily="18" charset="0"/>
                <a:cs typeface="Times New Roman" pitchFamily="18" charset="0"/>
                <a:hlinkClick r:id="rId4" tooltip="Social convention"/>
              </a:rPr>
              <a:t>social conventions</a:t>
            </a:r>
            <a:r>
              <a:rPr lang="ar-SA" sz="2800" dirty="0" smtClean="0">
                <a:solidFill>
                  <a:srgbClr val="000000"/>
                </a:solidFill>
                <a:latin typeface="Times New Roman" pitchFamily="18" charset="0"/>
                <a:cs typeface="Times New Roman" pitchFamily="18" charset="0"/>
              </a:rPr>
              <a:t> اتفاقات </a:t>
            </a:r>
            <a:r>
              <a:rPr lang="en-US" sz="2800" dirty="0" smtClean="0">
                <a:solidFill>
                  <a:srgbClr val="000000"/>
                </a:solidFill>
                <a:latin typeface="Times New Roman" pitchFamily="18" charset="0"/>
                <a:cs typeface="Times New Roman" pitchFamily="18" charset="0"/>
              </a:rPr>
              <a:t> because of their importance in maintaining a functioning </a:t>
            </a:r>
            <a:r>
              <a:rPr lang="en-US" sz="2800" dirty="0" smtClean="0">
                <a:solidFill>
                  <a:srgbClr val="000000"/>
                </a:solidFill>
                <a:latin typeface="Times New Roman" pitchFamily="18" charset="0"/>
                <a:cs typeface="Times New Roman" pitchFamily="18" charset="0"/>
                <a:hlinkClick r:id="rId5" tooltip="Society"/>
              </a:rPr>
              <a:t>society</a:t>
            </a:r>
            <a:r>
              <a:rPr lang="en-US" sz="2800" dirty="0" smtClean="0">
                <a:solidFill>
                  <a:srgbClr val="000000"/>
                </a:solidFill>
                <a:latin typeface="Times New Roman" pitchFamily="18" charset="0"/>
                <a:cs typeface="Times New Roman" pitchFamily="18" charset="0"/>
              </a:rPr>
              <a:t>. </a:t>
            </a:r>
          </a:p>
          <a:p>
            <a:pPr eaLnBrk="1" hangingPunct="1">
              <a:buFontTx/>
              <a:buNone/>
            </a:pPr>
            <a:r>
              <a:rPr lang="en-US" sz="2800" dirty="0" smtClean="0">
                <a:solidFill>
                  <a:srgbClr val="000000"/>
                </a:solidFill>
                <a:latin typeface="Times New Roman" pitchFamily="18" charset="0"/>
                <a:cs typeface="Times New Roman" pitchFamily="18" charset="0"/>
              </a:rPr>
              <a:t>A central ideal or ideals often prescribe what is right and wrong, such as in the case of </a:t>
            </a:r>
            <a:r>
              <a:rPr lang="en-US" sz="2800" dirty="0" smtClean="0">
                <a:solidFill>
                  <a:srgbClr val="000000"/>
                </a:solidFill>
                <a:latin typeface="Times New Roman" pitchFamily="18" charset="0"/>
                <a:cs typeface="Times New Roman" pitchFamily="18" charset="0"/>
                <a:hlinkClick r:id="rId6" tooltip="Fundamentalism"/>
              </a:rPr>
              <a:t>fundamentalism</a:t>
            </a:r>
            <a:r>
              <a:rPr lang="en-US" sz="2800" dirty="0" smtClean="0">
                <a:solidFill>
                  <a:srgbClr val="000000"/>
                </a:solidFill>
                <a:latin typeface="Times New Roman" pitchFamily="18" charset="0"/>
                <a:cs typeface="Times New Roman" pitchFamily="18" charset="0"/>
              </a:rPr>
              <a:t>. </a:t>
            </a:r>
            <a:endParaRPr lang="ar-SA" sz="2800" dirty="0" smtClean="0">
              <a:solidFill>
                <a:srgbClr val="000000"/>
              </a:solidFill>
              <a:latin typeface="Times New Roman" pitchFamily="18" charset="0"/>
              <a:cs typeface="Times New Roman" pitchFamily="18" charset="0"/>
            </a:endParaRPr>
          </a:p>
          <a:p>
            <a:pPr eaLnBrk="1" hangingPunct="1">
              <a:buFontTx/>
              <a:buNone/>
            </a:pPr>
            <a:endParaRPr lang="ar-SA" sz="1900" dirty="0" smtClean="0">
              <a:solidFill>
                <a:srgbClr val="000000"/>
              </a:solidFill>
              <a:latin typeface="Times New Roman" pitchFamily="18" charset="0"/>
              <a:cs typeface="Times New Roman" pitchFamily="18" charset="0"/>
            </a:endParaRPr>
          </a:p>
          <a:p>
            <a:pPr algn="r" eaLnBrk="1" hangingPunct="1">
              <a:buFontTx/>
              <a:buNone/>
            </a:pPr>
            <a:endParaRPr lang="en-US" sz="2100" dirty="0" smtClean="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79450" y="341313"/>
            <a:ext cx="7188200" cy="911225"/>
          </a:xfrm>
        </p:spPr>
        <p:txBody>
          <a:bodyPr/>
          <a:lstStyle/>
          <a:p>
            <a:pPr eaLnBrk="1" hangingPunct="1"/>
            <a:r>
              <a:rPr lang="en-US" sz="3600" b="1" smtClean="0">
                <a:solidFill>
                  <a:srgbClr val="000000"/>
                </a:solidFill>
                <a:latin typeface="Times New Roman" pitchFamily="18" charset="0"/>
                <a:cs typeface="Times New Roman" pitchFamily="18" charset="0"/>
              </a:rPr>
              <a:t>Post-Conventional</a:t>
            </a:r>
          </a:p>
        </p:txBody>
      </p:sp>
      <p:sp>
        <p:nvSpPr>
          <p:cNvPr id="67587" name="Rectangle 3"/>
          <p:cNvSpPr>
            <a:spLocks noGrp="1" noChangeArrowheads="1"/>
          </p:cNvSpPr>
          <p:nvPr>
            <p:ph type="body" idx="1"/>
          </p:nvPr>
        </p:nvSpPr>
        <p:spPr>
          <a:xfrm>
            <a:off x="220663" y="1636712"/>
            <a:ext cx="8643937" cy="4840287"/>
          </a:xfrm>
        </p:spPr>
        <p:txBody>
          <a:bodyPr>
            <a:normAutofit/>
          </a:bodyPr>
          <a:lstStyle/>
          <a:p>
            <a:pPr eaLnBrk="1" hangingPunct="1">
              <a:buFontTx/>
              <a:buNone/>
            </a:pPr>
            <a:r>
              <a:rPr lang="en-US" sz="2800" b="1" dirty="0" smtClean="0">
                <a:solidFill>
                  <a:srgbClr val="000000"/>
                </a:solidFill>
                <a:latin typeface="Times New Roman" pitchFamily="18" charset="0"/>
                <a:cs typeface="Times New Roman" pitchFamily="18" charset="0"/>
              </a:rPr>
              <a:t>Stage five (social contract driven)</a:t>
            </a:r>
            <a:endParaRPr lang="en-US" sz="2800" dirty="0" smtClean="0">
              <a:solidFill>
                <a:srgbClr val="000000"/>
              </a:solidFill>
              <a:latin typeface="Times New Roman" pitchFamily="18" charset="0"/>
              <a:cs typeface="Times New Roman" pitchFamily="18" charset="0"/>
            </a:endParaRPr>
          </a:p>
          <a:p>
            <a:pPr eaLnBrk="1" hangingPunct="1">
              <a:buFontTx/>
              <a:buNone/>
            </a:pPr>
            <a:r>
              <a:rPr lang="en-US" sz="2800" dirty="0" smtClean="0">
                <a:solidFill>
                  <a:srgbClr val="000000"/>
                </a:solidFill>
                <a:latin typeface="Times New Roman" pitchFamily="18" charset="0"/>
                <a:cs typeface="Times New Roman" pitchFamily="18" charset="0"/>
              </a:rPr>
              <a:t>Individuals are viewed as holding different </a:t>
            </a:r>
            <a:r>
              <a:rPr lang="en-US" sz="2800" dirty="0" smtClean="0">
                <a:solidFill>
                  <a:srgbClr val="000000"/>
                </a:solidFill>
                <a:latin typeface="Times New Roman" pitchFamily="18" charset="0"/>
                <a:cs typeface="Times New Roman" pitchFamily="18" charset="0"/>
                <a:hlinkClick r:id="rId2" tooltip="Opinions"/>
              </a:rPr>
              <a:t>opinions</a:t>
            </a:r>
            <a:r>
              <a:rPr lang="en-US" sz="2800" dirty="0" smtClean="0">
                <a:solidFill>
                  <a:srgbClr val="000000"/>
                </a:solidFill>
                <a:latin typeface="Times New Roman" pitchFamily="18" charset="0"/>
                <a:cs typeface="Times New Roman" pitchFamily="18" charset="0"/>
              </a:rPr>
              <a:t> and </a:t>
            </a:r>
            <a:r>
              <a:rPr lang="en-US" sz="2800" dirty="0" smtClean="0">
                <a:solidFill>
                  <a:srgbClr val="000000"/>
                </a:solidFill>
                <a:latin typeface="Times New Roman" pitchFamily="18" charset="0"/>
                <a:cs typeface="Times New Roman" pitchFamily="18" charset="0"/>
                <a:hlinkClick r:id="rId3" tooltip="Values"/>
              </a:rPr>
              <a:t>values</a:t>
            </a:r>
            <a:r>
              <a:rPr lang="en-US" sz="2800" dirty="0" smtClean="0">
                <a:solidFill>
                  <a:srgbClr val="000000"/>
                </a:solidFill>
                <a:latin typeface="Times New Roman" pitchFamily="18" charset="0"/>
                <a:cs typeface="Times New Roman" pitchFamily="18" charset="0"/>
              </a:rPr>
              <a:t>. laws are regarded</a:t>
            </a:r>
            <a:r>
              <a:rPr lang="ar-SA" sz="2800" dirty="0" smtClean="0">
                <a:solidFill>
                  <a:srgbClr val="000000"/>
                </a:solidFill>
                <a:latin typeface="Times New Roman" pitchFamily="18" charset="0"/>
                <a:cs typeface="Times New Roman" pitchFamily="18" charset="0"/>
              </a:rPr>
              <a:t> يعتبر </a:t>
            </a:r>
            <a:r>
              <a:rPr lang="en-US" sz="2800" dirty="0" smtClean="0">
                <a:solidFill>
                  <a:srgbClr val="000000"/>
                </a:solidFill>
                <a:latin typeface="Times New Roman" pitchFamily="18" charset="0"/>
                <a:cs typeface="Times New Roman" pitchFamily="18" charset="0"/>
              </a:rPr>
              <a:t> as </a:t>
            </a:r>
            <a:r>
              <a:rPr lang="en-US" sz="2800" dirty="0" smtClean="0">
                <a:solidFill>
                  <a:srgbClr val="000000"/>
                </a:solidFill>
                <a:latin typeface="Times New Roman" pitchFamily="18" charset="0"/>
                <a:cs typeface="Times New Roman" pitchFamily="18" charset="0"/>
                <a:hlinkClick r:id="rId4" tooltip="Social contract"/>
              </a:rPr>
              <a:t>social contracts</a:t>
            </a:r>
            <a:r>
              <a:rPr lang="en-US" sz="2800" dirty="0" smtClean="0">
                <a:solidFill>
                  <a:srgbClr val="000000"/>
                </a:solidFill>
                <a:latin typeface="Times New Roman" pitchFamily="18" charset="0"/>
                <a:cs typeface="Times New Roman" pitchFamily="18" charset="0"/>
              </a:rPr>
              <a:t> rather than rigid dictums. Those that do not promote the general welfare should be changed when necessary to meet </a:t>
            </a:r>
            <a:r>
              <a:rPr lang="en-US" sz="2800" i="1" dirty="0" smtClean="0">
                <a:solidFill>
                  <a:srgbClr val="000000"/>
                </a:solidFill>
                <a:latin typeface="Times New Roman" pitchFamily="18" charset="0"/>
                <a:cs typeface="Times New Roman" pitchFamily="18" charset="0"/>
              </a:rPr>
              <a:t>the greatest good for the greatest number of people</a:t>
            </a:r>
            <a:r>
              <a:rPr lang="en-US" sz="2800" dirty="0" smtClean="0">
                <a:solidFill>
                  <a:srgbClr val="000000"/>
                </a:solidFill>
                <a:latin typeface="Times New Roman" pitchFamily="18" charset="0"/>
                <a:cs typeface="Times New Roman" pitchFamily="18" charset="0"/>
              </a:rPr>
              <a:t>. </a:t>
            </a:r>
            <a:endParaRPr lang="ar-SA" sz="2800" dirty="0" smtClean="0">
              <a:solidFill>
                <a:srgbClr val="000000"/>
              </a:solidFill>
              <a:latin typeface="Times New Roman" pitchFamily="18" charset="0"/>
              <a:cs typeface="Times New Roman" pitchFamily="18" charset="0"/>
            </a:endParaRPr>
          </a:p>
          <a:p>
            <a:pPr algn="r" eaLnBrk="1" hangingPunct="1">
              <a:buFontTx/>
              <a:buNone/>
            </a:pPr>
            <a:endParaRPr lang="en-US" sz="2800" dirty="0" smtClean="0">
              <a:solidFill>
                <a:srgbClr val="000000"/>
              </a:solidFill>
              <a:latin typeface="Times New Roman" pitchFamily="18" charset="0"/>
              <a:cs typeface="Times New Roman" pitchFamily="18" charset="0"/>
            </a:endParaRPr>
          </a:p>
          <a:p>
            <a:pPr eaLnBrk="1" hangingPunct="1">
              <a:buFontTx/>
              <a:buNone/>
            </a:pPr>
            <a:endParaRPr lang="en-US" sz="3500" dirty="0" smtClean="0">
              <a:latin typeface="Mongolian Baiti" pitchFamily="66"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247650" y="609600"/>
            <a:ext cx="8643938" cy="5714999"/>
          </a:xfrm>
        </p:spPr>
        <p:txBody>
          <a:bodyPr>
            <a:normAutofit/>
          </a:bodyPr>
          <a:lstStyle/>
          <a:p>
            <a:pPr eaLnBrk="1" hangingPunct="1">
              <a:lnSpc>
                <a:spcPct val="80000"/>
              </a:lnSpc>
              <a:buFontTx/>
              <a:buNone/>
            </a:pPr>
            <a:r>
              <a:rPr lang="en-US" sz="2800" b="1" dirty="0" smtClean="0">
                <a:solidFill>
                  <a:srgbClr val="000000"/>
                </a:solidFill>
                <a:latin typeface="Times New Roman" pitchFamily="18" charset="0"/>
                <a:cs typeface="Times New Roman" pitchFamily="18" charset="0"/>
              </a:rPr>
              <a:t>Stage six (universal ethical principles driven)</a:t>
            </a:r>
            <a:r>
              <a:rPr lang="en-US" sz="2800" dirty="0" smtClean="0">
                <a:solidFill>
                  <a:srgbClr val="000000"/>
                </a:solidFill>
                <a:latin typeface="Times New Roman" pitchFamily="18" charset="0"/>
                <a:cs typeface="Times New Roman" pitchFamily="18" charset="0"/>
              </a:rPr>
              <a:t> </a:t>
            </a:r>
            <a:endParaRPr lang="ar-SA" sz="2800" dirty="0" smtClean="0">
              <a:solidFill>
                <a:srgbClr val="000000"/>
              </a:solidFill>
              <a:latin typeface="Times New Roman" pitchFamily="18" charset="0"/>
              <a:cs typeface="Times New Roman" pitchFamily="18" charset="0"/>
            </a:endParaRPr>
          </a:p>
          <a:p>
            <a:pPr eaLnBrk="1" hangingPunct="1">
              <a:lnSpc>
                <a:spcPct val="80000"/>
              </a:lnSpc>
              <a:buFontTx/>
              <a:buNone/>
            </a:pPr>
            <a:r>
              <a:rPr lang="en-US" sz="2800" dirty="0" smtClean="0">
                <a:solidFill>
                  <a:srgbClr val="000000"/>
                </a:solidFill>
                <a:latin typeface="Times New Roman" pitchFamily="18" charset="0"/>
                <a:cs typeface="Times New Roman" pitchFamily="18" charset="0"/>
              </a:rPr>
              <a:t>Moral reasoning is based on </a:t>
            </a:r>
            <a:r>
              <a:rPr lang="en-US" sz="2800" dirty="0" smtClean="0">
                <a:solidFill>
                  <a:srgbClr val="000000"/>
                </a:solidFill>
                <a:latin typeface="Times New Roman" pitchFamily="18" charset="0"/>
                <a:cs typeface="Times New Roman" pitchFamily="18" charset="0"/>
                <a:hlinkClick r:id="rId2" tooltip="Abstraction"/>
              </a:rPr>
              <a:t>abstract reasoning</a:t>
            </a:r>
            <a:r>
              <a:rPr lang="en-US" sz="2800" dirty="0" smtClean="0">
                <a:solidFill>
                  <a:srgbClr val="000000"/>
                </a:solidFill>
                <a:latin typeface="Times New Roman" pitchFamily="18" charset="0"/>
                <a:cs typeface="Times New Roman" pitchFamily="18" charset="0"/>
              </a:rPr>
              <a:t> using universal ethical principles. Laws are valid only insofar as they are grounded in </a:t>
            </a:r>
            <a:r>
              <a:rPr lang="en-US" sz="2800" dirty="0" smtClean="0">
                <a:solidFill>
                  <a:srgbClr val="000000"/>
                </a:solidFill>
                <a:latin typeface="Times New Roman" pitchFamily="18" charset="0"/>
                <a:cs typeface="Times New Roman" pitchFamily="18" charset="0"/>
                <a:hlinkClick r:id="rId3" tooltip="Justice"/>
              </a:rPr>
              <a:t>justice</a:t>
            </a:r>
            <a:r>
              <a:rPr lang="en-US" sz="2800" dirty="0" smtClean="0">
                <a:solidFill>
                  <a:srgbClr val="000000"/>
                </a:solidFill>
                <a:latin typeface="Times New Roman" pitchFamily="18" charset="0"/>
                <a:cs typeface="Times New Roman" pitchFamily="18" charset="0"/>
              </a:rPr>
              <a:t>, and that a commitment to justice carries with it an obligation to disobey unjust laws. </a:t>
            </a:r>
          </a:p>
          <a:p>
            <a:pPr>
              <a:lnSpc>
                <a:spcPct val="80000"/>
              </a:lnSpc>
              <a:buNone/>
            </a:pPr>
            <a:r>
              <a:rPr lang="en-US" sz="2800" dirty="0" smtClean="0">
                <a:solidFill>
                  <a:srgbClr val="000000"/>
                </a:solidFill>
                <a:latin typeface="Times New Roman" pitchFamily="18" charset="0"/>
                <a:cs typeface="Times New Roman" pitchFamily="18" charset="0"/>
              </a:rPr>
              <a:t>At this stage, people follow </a:t>
            </a:r>
            <a:r>
              <a:rPr lang="en-US" sz="2600" dirty="0" smtClean="0">
                <a:solidFill>
                  <a:srgbClr val="000000"/>
                </a:solidFill>
                <a:latin typeface="Times New Roman" pitchFamily="18" charset="0"/>
                <a:cs typeface="Times New Roman" pitchFamily="18" charset="0"/>
              </a:rPr>
              <a:t>these internalized principles of justice, even if they conflict with laws and rules</a:t>
            </a:r>
            <a:endParaRPr lang="ar-SA" sz="2600" dirty="0" smtClean="0">
              <a:solidFill>
                <a:srgbClr val="000000"/>
              </a:solidFill>
              <a:latin typeface="Times New Roman" pitchFamily="18" charset="0"/>
              <a:cs typeface="Times New Roman" pitchFamily="18" charset="0"/>
            </a:endParaRPr>
          </a:p>
          <a:p>
            <a:pPr>
              <a:lnSpc>
                <a:spcPct val="80000"/>
              </a:lnSpc>
              <a:buNone/>
            </a:pPr>
            <a:endParaRPr lang="en-US" sz="2600" dirty="0" smtClean="0">
              <a:solidFill>
                <a:srgbClr val="000000"/>
              </a:solidFill>
              <a:latin typeface="Times New Roman" pitchFamily="18" charset="0"/>
              <a:cs typeface="Times New Roman" pitchFamily="18" charset="0"/>
            </a:endParaRPr>
          </a:p>
          <a:p>
            <a:pPr eaLnBrk="1" hangingPunct="1">
              <a:lnSpc>
                <a:spcPct val="80000"/>
              </a:lnSpc>
              <a:buFontTx/>
              <a:buNone/>
            </a:pPr>
            <a:endParaRPr lang="en-US" sz="2800" dirty="0" smtClean="0">
              <a:solidFill>
                <a:srgbClr val="000000"/>
              </a:solidFill>
              <a:latin typeface="Times New Roman" pitchFamily="18" charset="0"/>
              <a:cs typeface="Times New Roman" pitchFamily="18" charset="0"/>
            </a:endParaRPr>
          </a:p>
          <a:p>
            <a:pPr eaLnBrk="1" hangingPunct="1">
              <a:lnSpc>
                <a:spcPct val="80000"/>
              </a:lnSpc>
              <a:buFontTx/>
              <a:buNone/>
            </a:pPr>
            <a:endParaRPr lang="en-US" sz="2800" dirty="0" smtClean="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kohlberg.png"/>
          <p:cNvPicPr>
            <a:picLocks noGrp="1" noChangeAspect="1"/>
          </p:cNvPicPr>
          <p:nvPr>
            <p:ph idx="1"/>
          </p:nvPr>
        </p:nvPicPr>
        <p:blipFill>
          <a:blip r:embed="rId2" cstate="print"/>
          <a:srcRect/>
          <a:stretch>
            <a:fillRect/>
          </a:stretch>
        </p:blipFill>
        <p:spPr>
          <a:xfrm>
            <a:off x="665163" y="512763"/>
            <a:ext cx="7564437" cy="5776912"/>
          </a:xfr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228600"/>
            <a:ext cx="8077199"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Toddler</a:t>
            </a:r>
          </a:p>
        </p:txBody>
      </p:sp>
      <p:sp>
        <p:nvSpPr>
          <p:cNvPr id="3" name="Content Placeholder 2"/>
          <p:cNvSpPr>
            <a:spLocks noGrp="1"/>
          </p:cNvSpPr>
          <p:nvPr>
            <p:ph idx="1"/>
          </p:nvPr>
        </p:nvSpPr>
        <p:spPr/>
        <p:txBody>
          <a:bodyPr>
            <a:normAutofit/>
          </a:bodyPr>
          <a:lstStyle/>
          <a:p>
            <a:r>
              <a:rPr lang="en-US" b="1" dirty="0" smtClean="0"/>
              <a:t>anal phase :-</a:t>
            </a:r>
          </a:p>
          <a:p>
            <a:r>
              <a:rPr lang="en-US" dirty="0"/>
              <a:t>children’s interests focus on the </a:t>
            </a:r>
            <a:r>
              <a:rPr lang="en-US" dirty="0" smtClean="0"/>
              <a:t>anal region </a:t>
            </a:r>
            <a:r>
              <a:rPr lang="en-US" dirty="0"/>
              <a:t>as they begin toilet training. </a:t>
            </a:r>
          </a:p>
          <a:p>
            <a:r>
              <a:rPr lang="en-US" dirty="0" smtClean="0"/>
              <a:t> </a:t>
            </a:r>
            <a:r>
              <a:rPr lang="en-US" dirty="0"/>
              <a:t>Children find pleasure in both the </a:t>
            </a:r>
            <a:r>
              <a:rPr lang="en-US" dirty="0" smtClean="0"/>
              <a:t>retention of </a:t>
            </a:r>
            <a:r>
              <a:rPr lang="en-US" dirty="0"/>
              <a:t>feces and defecation</a:t>
            </a:r>
            <a:r>
              <a:rPr lang="en-US" dirty="0" smtClean="0"/>
              <a:t>.</a:t>
            </a:r>
          </a:p>
          <a:p>
            <a:r>
              <a:rPr lang="en-US" dirty="0" smtClean="0"/>
              <a:t> </a:t>
            </a:r>
            <a:r>
              <a:rPr lang="en-US" dirty="0"/>
              <a:t>This anal interest is part </a:t>
            </a:r>
            <a:r>
              <a:rPr lang="en-US" dirty="0" smtClean="0"/>
              <a:t>of toddlers</a:t>
            </a:r>
            <a:r>
              <a:rPr lang="en-US" dirty="0"/>
              <a:t>’ self-discovery, a way of exerting </a:t>
            </a:r>
            <a:r>
              <a:rPr lang="en-US" dirty="0" smtClean="0"/>
              <a:t>independence</a:t>
            </a:r>
            <a:r>
              <a:rPr lang="en-US"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90513" y="304800"/>
            <a:ext cx="8015287" cy="1143000"/>
          </a:xfrm>
        </p:spPr>
        <p:txBody>
          <a:bodyPr/>
          <a:lstStyle/>
          <a:p>
            <a:pPr algn="ctr" eaLnBrk="1" hangingPunct="1"/>
            <a:r>
              <a:rPr lang="en-US" altLang="ja-JP" sz="3600" b="1" smtClean="0">
                <a:solidFill>
                  <a:srgbClr val="000000"/>
                </a:solidFill>
                <a:latin typeface="Times New Roman" pitchFamily="18" charset="0"/>
                <a:ea typeface="MS PGothic" pitchFamily="34" charset="-128"/>
                <a:cs typeface="Times New Roman" pitchFamily="18" charset="0"/>
              </a:rPr>
              <a:t>Human needs as identified by Maslow</a:t>
            </a:r>
            <a:endParaRPr lang="en-US" sz="3600" smtClean="0">
              <a:solidFill>
                <a:srgbClr val="000000"/>
              </a:solidFill>
              <a:latin typeface="Times New Roman" pitchFamily="18" charset="0"/>
              <a:ea typeface="MS PGothic" pitchFamily="34" charset="-128"/>
              <a:cs typeface="Times New Roman" pitchFamily="18" charset="0"/>
            </a:endParaRPr>
          </a:p>
        </p:txBody>
      </p:sp>
      <p:sp>
        <p:nvSpPr>
          <p:cNvPr id="92163" name="Rectangle 3"/>
          <p:cNvSpPr>
            <a:spLocks noGrp="1" noChangeArrowheads="1"/>
          </p:cNvSpPr>
          <p:nvPr>
            <p:ph type="body" idx="1"/>
          </p:nvPr>
        </p:nvSpPr>
        <p:spPr>
          <a:xfrm>
            <a:off x="361950" y="1366838"/>
            <a:ext cx="8529638" cy="5124450"/>
          </a:xfrm>
        </p:spPr>
        <p:txBody>
          <a:bodyPr/>
          <a:lstStyle/>
          <a:p>
            <a:pPr eaLnBrk="1" hangingPunct="1">
              <a:lnSpc>
                <a:spcPct val="90000"/>
              </a:lnSpc>
            </a:pPr>
            <a:r>
              <a:rPr lang="en-US" sz="2800" smtClean="0">
                <a:solidFill>
                  <a:srgbClr val="000000"/>
                </a:solidFill>
                <a:latin typeface="Times New Roman" pitchFamily="18" charset="0"/>
                <a:cs typeface="Times New Roman" pitchFamily="18" charset="0"/>
              </a:rPr>
              <a:t>At the bottom of the hierarchy are the “Basic needs or Physiological needs” of a human being: food, water, sleep and sex.</a:t>
            </a:r>
          </a:p>
          <a:p>
            <a:pPr eaLnBrk="1" hangingPunct="1">
              <a:lnSpc>
                <a:spcPct val="90000"/>
              </a:lnSpc>
            </a:pPr>
            <a:r>
              <a:rPr lang="en-US" sz="2800" smtClean="0">
                <a:solidFill>
                  <a:srgbClr val="000000"/>
                </a:solidFill>
                <a:latin typeface="Times New Roman" pitchFamily="18" charset="0"/>
                <a:cs typeface="Times New Roman" pitchFamily="18" charset="0"/>
              </a:rPr>
              <a:t>The next level is “Safety Needs: Security, Order, and Stability.” These two steps are important to the physical survival of the person. Once individuals have basic nutrition, shelter and safety, they attempt to accomplish more.</a:t>
            </a:r>
          </a:p>
          <a:p>
            <a:pPr eaLnBrk="1" hangingPunct="1">
              <a:lnSpc>
                <a:spcPct val="90000"/>
              </a:lnSpc>
            </a:pPr>
            <a:r>
              <a:rPr lang="en-US" sz="2800" smtClean="0">
                <a:solidFill>
                  <a:srgbClr val="000000"/>
                </a:solidFill>
                <a:latin typeface="Times New Roman" pitchFamily="18" charset="0"/>
                <a:cs typeface="Times New Roman" pitchFamily="18" charset="0"/>
              </a:rPr>
              <a:t>The third level of need is “Love and Belonging,” which are psychological needs; when individuals have taken care of themselves physically, they are ready to share themselves with others, such as with family and friends.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flipV="1">
            <a:off x="762000" y="1447800"/>
            <a:ext cx="114300" cy="42863"/>
          </a:xfrm>
        </p:spPr>
        <p:txBody>
          <a:bodyPr>
            <a:normAutofit fontScale="90000"/>
          </a:bodyPr>
          <a:lstStyle/>
          <a:p>
            <a:pPr eaLnBrk="1" hangingPunct="1"/>
            <a:endParaRPr lang="en-US" sz="3600" smtClean="0"/>
          </a:p>
        </p:txBody>
      </p:sp>
      <p:sp>
        <p:nvSpPr>
          <p:cNvPr id="93187" name="Rectangle 5"/>
          <p:cNvSpPr>
            <a:spLocks noGrp="1" noChangeArrowheads="1"/>
          </p:cNvSpPr>
          <p:nvPr>
            <p:ph type="body" idx="1"/>
          </p:nvPr>
        </p:nvSpPr>
        <p:spPr>
          <a:xfrm>
            <a:off x="762000" y="5767388"/>
            <a:ext cx="42863" cy="252412"/>
          </a:xfrm>
        </p:spPr>
        <p:txBody>
          <a:bodyPr/>
          <a:lstStyle/>
          <a:p>
            <a:pPr eaLnBrk="1" hangingPunct="1">
              <a:lnSpc>
                <a:spcPct val="80000"/>
              </a:lnSpc>
            </a:pPr>
            <a:endParaRPr lang="en-US" sz="1200" smtClean="0"/>
          </a:p>
        </p:txBody>
      </p:sp>
      <p:pic>
        <p:nvPicPr>
          <p:cNvPr id="93188" name="Picture 6" descr="maslows-hierarchy"/>
          <p:cNvPicPr>
            <a:picLocks noChangeAspect="1" noChangeArrowheads="1"/>
          </p:cNvPicPr>
          <p:nvPr/>
        </p:nvPicPr>
        <p:blipFill>
          <a:blip r:embed="rId2" cstate="print"/>
          <a:srcRect/>
          <a:stretch>
            <a:fillRect/>
          </a:stretch>
        </p:blipFill>
        <p:spPr bwMode="auto">
          <a:xfrm>
            <a:off x="0" y="0"/>
            <a:ext cx="5130800" cy="6858000"/>
          </a:xfrm>
          <a:prstGeom prst="rect">
            <a:avLst/>
          </a:prstGeom>
          <a:noFill/>
          <a:ln w="9525">
            <a:noFill/>
            <a:miter lim="800000"/>
            <a:headEnd/>
            <a:tailEnd/>
          </a:ln>
        </p:spPr>
      </p:pic>
      <p:pic>
        <p:nvPicPr>
          <p:cNvPr id="93189" name="Picture 7" descr="hierarchyofneeds"/>
          <p:cNvPicPr>
            <a:picLocks noChangeAspect="1" noChangeArrowheads="1"/>
          </p:cNvPicPr>
          <p:nvPr/>
        </p:nvPicPr>
        <p:blipFill>
          <a:blip r:embed="rId3" cstate="print"/>
          <a:srcRect/>
          <a:stretch>
            <a:fillRect/>
          </a:stretch>
        </p:blipFill>
        <p:spPr bwMode="auto">
          <a:xfrm>
            <a:off x="5110163" y="0"/>
            <a:ext cx="4033837"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15925" y="0"/>
            <a:ext cx="8015288" cy="1143000"/>
          </a:xfrm>
        </p:spPr>
        <p:txBody>
          <a:bodyPr/>
          <a:lstStyle/>
          <a:p>
            <a:pPr algn="ctr" eaLnBrk="1" hangingPunct="1"/>
            <a:r>
              <a:rPr lang="en-US" altLang="ja-JP" sz="3600" b="1" smtClean="0">
                <a:solidFill>
                  <a:srgbClr val="000000"/>
                </a:solidFill>
                <a:latin typeface="Times New Roman" pitchFamily="18" charset="0"/>
                <a:ea typeface="MS PGothic" pitchFamily="34" charset="-128"/>
                <a:cs typeface="Times New Roman" pitchFamily="18" charset="0"/>
              </a:rPr>
              <a:t>Human needs as identified by Maslow</a:t>
            </a:r>
            <a:endParaRPr lang="en-US" sz="3600" smtClean="0">
              <a:solidFill>
                <a:srgbClr val="000000"/>
              </a:solidFill>
              <a:latin typeface="Times New Roman" pitchFamily="18" charset="0"/>
              <a:ea typeface="MS PGothic" pitchFamily="34" charset="-128"/>
              <a:cs typeface="Times New Roman" pitchFamily="18" charset="0"/>
            </a:endParaRPr>
          </a:p>
        </p:txBody>
      </p:sp>
      <p:sp>
        <p:nvSpPr>
          <p:cNvPr id="94211" name="Rectangle 3"/>
          <p:cNvSpPr>
            <a:spLocks noGrp="1" noChangeArrowheads="1"/>
          </p:cNvSpPr>
          <p:nvPr>
            <p:ph type="body" idx="1"/>
          </p:nvPr>
        </p:nvSpPr>
        <p:spPr>
          <a:xfrm>
            <a:off x="166688" y="914400"/>
            <a:ext cx="8977312" cy="5749925"/>
          </a:xfrm>
        </p:spPr>
        <p:txBody>
          <a:bodyPr>
            <a:normAutofit lnSpcReduction="10000"/>
          </a:bodyPr>
          <a:lstStyle/>
          <a:p>
            <a:pPr eaLnBrk="1" hangingPunct="1">
              <a:lnSpc>
                <a:spcPct val="80000"/>
              </a:lnSpc>
            </a:pPr>
            <a:r>
              <a:rPr lang="en-US" sz="2400" smtClean="0">
                <a:solidFill>
                  <a:srgbClr val="000000"/>
                </a:solidFill>
                <a:latin typeface="Times New Roman" pitchFamily="18" charset="0"/>
                <a:cs typeface="Times New Roman" pitchFamily="18" charset="0"/>
              </a:rPr>
              <a:t>The fourth level is achieved when individuals feel comfortable with what they have accomplished. This is the “Esteem” level, the need to be competent and recognized, such as through status and level of success.</a:t>
            </a:r>
          </a:p>
          <a:p>
            <a:pPr eaLnBrk="1" hangingPunct="1">
              <a:lnSpc>
                <a:spcPct val="80000"/>
              </a:lnSpc>
            </a:pPr>
            <a:endParaRPr lang="en-US" sz="2400" smtClean="0">
              <a:solidFill>
                <a:srgbClr val="000000"/>
              </a:solidFill>
              <a:latin typeface="Times New Roman" pitchFamily="18" charset="0"/>
              <a:cs typeface="Times New Roman" pitchFamily="18" charset="0"/>
            </a:endParaRPr>
          </a:p>
          <a:p>
            <a:pPr eaLnBrk="1" hangingPunct="1">
              <a:lnSpc>
                <a:spcPct val="80000"/>
              </a:lnSpc>
            </a:pPr>
            <a:r>
              <a:rPr lang="en-US" sz="2400" smtClean="0">
                <a:solidFill>
                  <a:srgbClr val="000000"/>
                </a:solidFill>
                <a:latin typeface="Times New Roman" pitchFamily="18" charset="0"/>
                <a:cs typeface="Times New Roman" pitchFamily="18" charset="0"/>
              </a:rPr>
              <a:t>Then there is the “Cognitive” level, where individuals intellectually stimulate themselves and explore.</a:t>
            </a:r>
          </a:p>
          <a:p>
            <a:pPr eaLnBrk="1" hangingPunct="1">
              <a:lnSpc>
                <a:spcPct val="80000"/>
              </a:lnSpc>
            </a:pPr>
            <a:endParaRPr lang="en-US" sz="2400" smtClean="0">
              <a:solidFill>
                <a:srgbClr val="000000"/>
              </a:solidFill>
              <a:latin typeface="Times New Roman" pitchFamily="18" charset="0"/>
              <a:cs typeface="Times New Roman" pitchFamily="18" charset="0"/>
            </a:endParaRPr>
          </a:p>
          <a:p>
            <a:pPr eaLnBrk="1" hangingPunct="1">
              <a:lnSpc>
                <a:spcPct val="80000"/>
              </a:lnSpc>
            </a:pPr>
            <a:r>
              <a:rPr lang="en-US" sz="2400" smtClean="0">
                <a:solidFill>
                  <a:srgbClr val="000000"/>
                </a:solidFill>
                <a:latin typeface="Times New Roman" pitchFamily="18" charset="0"/>
                <a:cs typeface="Times New Roman" pitchFamily="18" charset="0"/>
              </a:rPr>
              <a:t>After that is the “Aesthetic”</a:t>
            </a:r>
            <a:r>
              <a:rPr lang="ar-SA" sz="2400" smtClean="0">
                <a:solidFill>
                  <a:srgbClr val="000000"/>
                </a:solidFill>
                <a:latin typeface="Times New Roman" pitchFamily="18" charset="0"/>
                <a:cs typeface="Times New Roman" pitchFamily="18" charset="0"/>
              </a:rPr>
              <a:t> جمالي </a:t>
            </a:r>
            <a:r>
              <a:rPr lang="en-US" sz="2400" smtClean="0">
                <a:solidFill>
                  <a:srgbClr val="000000"/>
                </a:solidFill>
                <a:latin typeface="Times New Roman" pitchFamily="18" charset="0"/>
                <a:cs typeface="Times New Roman" pitchFamily="18" charset="0"/>
              </a:rPr>
              <a:t> level, which is the need for harmony, order and beauty.</a:t>
            </a:r>
          </a:p>
          <a:p>
            <a:pPr eaLnBrk="1" hangingPunct="1">
              <a:lnSpc>
                <a:spcPct val="80000"/>
              </a:lnSpc>
            </a:pPr>
            <a:endParaRPr lang="en-US" sz="2400" smtClean="0">
              <a:solidFill>
                <a:srgbClr val="000000"/>
              </a:solidFill>
              <a:latin typeface="Times New Roman" pitchFamily="18" charset="0"/>
              <a:cs typeface="Times New Roman" pitchFamily="18" charset="0"/>
            </a:endParaRPr>
          </a:p>
          <a:p>
            <a:pPr eaLnBrk="1" hangingPunct="1">
              <a:lnSpc>
                <a:spcPct val="80000"/>
              </a:lnSpc>
            </a:pPr>
            <a:r>
              <a:rPr lang="en-US" sz="2400" smtClean="0">
                <a:solidFill>
                  <a:srgbClr val="000000"/>
                </a:solidFill>
                <a:latin typeface="Times New Roman" pitchFamily="18" charset="0"/>
                <a:cs typeface="Times New Roman" pitchFamily="18" charset="0"/>
              </a:rPr>
              <a:t>At the top of the pyramid, “Need for Self-actualization,” occurs when individuals reach a state of harmony and understanding because they are engaged in achieving their full potential.  Once a person has reached the self-actualization state they focus on themselves and try to build their own image. They may look at this in terms of feelings such as self-confidence or by accomplishing a set goal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a:t>
            </a:r>
            <a:r>
              <a:rPr lang="en-US" dirty="0" smtClean="0"/>
              <a:t> </a:t>
            </a:r>
            <a:r>
              <a:rPr lang="en-US" b="1" dirty="0" smtClean="0"/>
              <a:t>Stage</a:t>
            </a:r>
            <a:endParaRPr lang="en-US" b="1" dirty="0"/>
          </a:p>
        </p:txBody>
      </p:sp>
      <p:sp>
        <p:nvSpPr>
          <p:cNvPr id="3" name="Content Placeholder 2"/>
          <p:cNvSpPr>
            <a:spLocks noGrp="1"/>
          </p:cNvSpPr>
          <p:nvPr>
            <p:ph idx="1"/>
          </p:nvPr>
        </p:nvSpPr>
        <p:spPr/>
        <p:txBody>
          <a:bodyPr/>
          <a:lstStyle/>
          <a:p>
            <a:r>
              <a:rPr lang="en-US" dirty="0" smtClean="0"/>
              <a:t>1 to 3 years</a:t>
            </a:r>
            <a:br>
              <a:rPr lang="en-US" dirty="0" smtClean="0"/>
            </a:br>
            <a:r>
              <a:rPr lang="en-US" dirty="0" smtClean="0"/>
              <a:t>-Freud believed that the primary focus of the libido was on controlling bladder and bowel movements. Toilet training is a primary issue with children and parents. Too much pressure can result in an excessive need for order or cleanliness later in life, while too little pressure from parents can lead to messy or destructive behavior later in life.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76400" y="1600200"/>
            <a:ext cx="6019800" cy="4724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Preschooler</a:t>
            </a:r>
          </a:p>
        </p:txBody>
      </p:sp>
      <p:sp>
        <p:nvSpPr>
          <p:cNvPr id="3" name="Content Placeholder 2"/>
          <p:cNvSpPr>
            <a:spLocks noGrp="1"/>
          </p:cNvSpPr>
          <p:nvPr>
            <p:ph idx="1"/>
          </p:nvPr>
        </p:nvSpPr>
        <p:spPr/>
        <p:txBody>
          <a:bodyPr>
            <a:normAutofit/>
          </a:bodyPr>
          <a:lstStyle/>
          <a:p>
            <a:r>
              <a:rPr lang="en-US" b="1" dirty="0"/>
              <a:t>phallic </a:t>
            </a:r>
            <a:r>
              <a:rPr lang="en-US" b="1" dirty="0" smtClean="0"/>
              <a:t>phase :-</a:t>
            </a:r>
          </a:p>
          <a:p>
            <a:r>
              <a:rPr lang="en-US" dirty="0"/>
              <a:t>children’s pleasure zone </a:t>
            </a:r>
            <a:r>
              <a:rPr lang="en-US" dirty="0" smtClean="0"/>
              <a:t>appears to </a:t>
            </a:r>
            <a:r>
              <a:rPr lang="en-US" dirty="0"/>
              <a:t>shift from the anal to the genital area. </a:t>
            </a:r>
          </a:p>
          <a:p>
            <a:r>
              <a:rPr lang="en-US" dirty="0" smtClean="0"/>
              <a:t>Children </a:t>
            </a:r>
            <a:r>
              <a:rPr lang="en-US" dirty="0"/>
              <a:t>may also show </a:t>
            </a:r>
            <a:r>
              <a:rPr lang="en-US" dirty="0" smtClean="0"/>
              <a:t>exhibitionism</a:t>
            </a:r>
            <a:endParaRPr lang="en-US" dirty="0"/>
          </a:p>
          <a:p>
            <a:r>
              <a:rPr lang="en-US" dirty="0"/>
              <a:t>suggesting they hope this will lead to increased knowledge </a:t>
            </a:r>
            <a:r>
              <a:rPr lang="en-US" dirty="0" smtClean="0"/>
              <a:t>of the </a:t>
            </a:r>
            <a:r>
              <a:rPr lang="en-US" dirty="0"/>
              <a:t>two sexes.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2601</Words>
  <Application>Microsoft Office PowerPoint</Application>
  <PresentationFormat>عرض على الشاشة (3:4)‏</PresentationFormat>
  <Paragraphs>211</Paragraphs>
  <Slides>62</Slides>
  <Notes>2</Notes>
  <HiddenSlides>0</HiddenSlides>
  <MMClips>0</MMClips>
  <ScaleCrop>false</ScaleCrop>
  <HeadingPairs>
    <vt:vector size="4" baseType="variant">
      <vt:variant>
        <vt:lpstr>سمة</vt:lpstr>
      </vt:variant>
      <vt:variant>
        <vt:i4>1</vt:i4>
      </vt:variant>
      <vt:variant>
        <vt:lpstr>عناوين الشرائح</vt:lpstr>
      </vt:variant>
      <vt:variant>
        <vt:i4>62</vt:i4>
      </vt:variant>
    </vt:vector>
  </HeadingPairs>
  <TitlesOfParts>
    <vt:vector size="63" baseType="lpstr">
      <vt:lpstr>Office Theme</vt:lpstr>
      <vt:lpstr>Theories of Development</vt:lpstr>
      <vt:lpstr>Division of childhood</vt:lpstr>
      <vt:lpstr>Freud’s Psychoanalytic Theory</vt:lpstr>
      <vt:lpstr>الشريحة 4</vt:lpstr>
      <vt:lpstr>Infant</vt:lpstr>
      <vt:lpstr>Toddler</vt:lpstr>
      <vt:lpstr>Anal Stage</vt:lpstr>
      <vt:lpstr>Toddler </vt:lpstr>
      <vt:lpstr>Preschooler</vt:lpstr>
      <vt:lpstr>Phallic Stage</vt:lpstr>
      <vt:lpstr>School-Age Child</vt:lpstr>
      <vt:lpstr>Latent Stage</vt:lpstr>
      <vt:lpstr>School Age</vt:lpstr>
      <vt:lpstr>Adolescent</vt:lpstr>
      <vt:lpstr>Genital Stage</vt:lpstr>
      <vt:lpstr>الشريحة 16</vt:lpstr>
      <vt:lpstr>الشريحة 17</vt:lpstr>
      <vt:lpstr>Erikson’s Theory of Psychosocial Development</vt:lpstr>
      <vt:lpstr>Erikson’s Psychosocial Development Stage  </vt:lpstr>
      <vt:lpstr>Infancy (birth to 1 year)</vt:lpstr>
      <vt:lpstr>The Toddler</vt:lpstr>
      <vt:lpstr>Toddler</vt:lpstr>
      <vt:lpstr>The Preschooler</vt:lpstr>
      <vt:lpstr>The School-Age Child</vt:lpstr>
      <vt:lpstr>The Adolescent</vt:lpstr>
      <vt:lpstr>The Young Adult</vt:lpstr>
      <vt:lpstr>The Middle-Aged Adult</vt:lpstr>
      <vt:lpstr>الشريحة 28</vt:lpstr>
      <vt:lpstr>الشريحة 29</vt:lpstr>
      <vt:lpstr>Piaget’s Theory of Cognitive Development</vt:lpstr>
      <vt:lpstr>Infancy  Sensorimotor phase</vt:lpstr>
      <vt:lpstr>Sensory Motor Period (0 - 24 months):  Reflexive Stage(0-1 or 2 months) </vt:lpstr>
      <vt:lpstr>Primary Circular Reactions (1 or 2 to 4 months)</vt:lpstr>
      <vt:lpstr>Secondary Circular Reactions (4-8 months)</vt:lpstr>
      <vt:lpstr>Coordination of Secondary Reactions (8-12 months)</vt:lpstr>
      <vt:lpstr>Tertiary Circular Reactions (12-18 months)</vt:lpstr>
      <vt:lpstr>Invention of New Means Through Mental Combination (18-24 months)</vt:lpstr>
      <vt:lpstr>The Preschooler:-</vt:lpstr>
      <vt:lpstr>The Preoperational Period(2-7 years):  The Preconceptual stage المرحلة السابقة للإدراك Phase(2-4 years)</vt:lpstr>
      <vt:lpstr>The Preoperational Period(2-7 years): Intuitive Phaseحدسي (4-7 years)</vt:lpstr>
      <vt:lpstr>Period of Concrete Operations (7-11 years)</vt:lpstr>
      <vt:lpstr>الشريحة 42</vt:lpstr>
      <vt:lpstr>الشريحة 43</vt:lpstr>
      <vt:lpstr>الشريحة 44</vt:lpstr>
      <vt:lpstr>Period of Formal Operations (11 years to 15)</vt:lpstr>
      <vt:lpstr>Infant </vt:lpstr>
      <vt:lpstr>Preschool </vt:lpstr>
      <vt:lpstr>Preschool thinking</vt:lpstr>
      <vt:lpstr>School age </vt:lpstr>
      <vt:lpstr>Kohlberg’s Theory of Moral Development</vt:lpstr>
      <vt:lpstr>Kohlberg's stages of moral development</vt:lpstr>
      <vt:lpstr>Pre-Conventional Morality  </vt:lpstr>
      <vt:lpstr>الشريحة 53</vt:lpstr>
      <vt:lpstr>Conventional Morality </vt:lpstr>
      <vt:lpstr>الشريحة 55</vt:lpstr>
      <vt:lpstr>Post-Conventional</vt:lpstr>
      <vt:lpstr>الشريحة 57</vt:lpstr>
      <vt:lpstr>الشريحة 58</vt:lpstr>
      <vt:lpstr>الشريحة 59</vt:lpstr>
      <vt:lpstr>Human needs as identified by Maslow</vt:lpstr>
      <vt:lpstr>الشريحة 61</vt:lpstr>
      <vt:lpstr>Human needs as identified by Maslow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Development</dc:title>
  <dc:creator>dell</dc:creator>
  <cp:lastModifiedBy>Omar Almahmoud</cp:lastModifiedBy>
  <cp:revision>68</cp:revision>
  <dcterms:created xsi:type="dcterms:W3CDTF">2014-01-10T20:32:56Z</dcterms:created>
  <dcterms:modified xsi:type="dcterms:W3CDTF">2020-09-24T12:59:46Z</dcterms:modified>
</cp:coreProperties>
</file>