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75" r:id="rId16"/>
    <p:sldId id="289" r:id="rId17"/>
    <p:sldId id="29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204" y="488441"/>
            <a:ext cx="7775591" cy="6649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566" y="1449578"/>
            <a:ext cx="8506866" cy="46194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29278" y="6287008"/>
            <a:ext cx="885201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050505"/>
                </a:solidFill>
                <a:latin typeface="Arial"/>
                <a:cs typeface="Arial"/>
              </a:rPr>
              <a:t>dr.</a:t>
            </a:r>
            <a:r>
              <a:rPr sz="1350" spc="110" dirty="0" smtClean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350" spc="5" dirty="0" smtClean="0">
                <a:solidFill>
                  <a:srgbClr val="050505"/>
                </a:solidFill>
                <a:latin typeface="Arial"/>
                <a:cs typeface="Arial"/>
              </a:rPr>
              <a:t>Shaban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0983" y="6287008"/>
            <a:ext cx="379477" cy="3767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liQ-Ehc6I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0xy4wUgbsc" TargetMode="External"/><Relationship Id="rId2" Type="http://schemas.openxmlformats.org/officeDocument/2006/relationships/hyperlink" Target="https://www.youtube.com/watch?v=XdbsjqQujsc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7nQxWCn_dBg" TargetMode="External"/><Relationship Id="rId4" Type="http://schemas.openxmlformats.org/officeDocument/2006/relationships/hyperlink" Target="https://www.youtube.com/watch?v=pMVhCj9HjJ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444752"/>
            <a:ext cx="5184648" cy="88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5264" y="2889504"/>
            <a:ext cx="2450591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626" y="2153676"/>
            <a:ext cx="0" cy="547545"/>
          </a:xfrm>
          <a:custGeom>
            <a:avLst/>
            <a:gdLst/>
            <a:ahLst/>
            <a:cxnLst/>
            <a:rect l="l" t="t" r="r" b="b"/>
            <a:pathLst>
              <a:path h="547545">
                <a:moveTo>
                  <a:pt x="0" y="547545"/>
                </a:moveTo>
                <a:lnTo>
                  <a:pt x="0" y="0"/>
                </a:lnTo>
              </a:path>
            </a:pathLst>
          </a:custGeom>
          <a:ln w="27390">
            <a:solidFill>
              <a:srgbClr val="B3DB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756" y="2737724"/>
            <a:ext cx="0" cy="1387113"/>
          </a:xfrm>
          <a:custGeom>
            <a:avLst/>
            <a:gdLst/>
            <a:ahLst/>
            <a:cxnLst/>
            <a:rect l="l" t="t" r="r" b="b"/>
            <a:pathLst>
              <a:path h="1387113">
                <a:moveTo>
                  <a:pt x="0" y="1387113"/>
                </a:moveTo>
                <a:lnTo>
                  <a:pt x="0" y="0"/>
                </a:lnTo>
              </a:path>
            </a:pathLst>
          </a:custGeom>
          <a:ln w="9130">
            <a:solidFill>
              <a:srgbClr val="C3DF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163" y="310275"/>
            <a:ext cx="858248" cy="0"/>
          </a:xfrm>
          <a:custGeom>
            <a:avLst/>
            <a:gdLst/>
            <a:ahLst/>
            <a:cxnLst/>
            <a:rect l="l" t="t" r="r" b="b"/>
            <a:pathLst>
              <a:path w="858248">
                <a:moveTo>
                  <a:pt x="0" y="0"/>
                </a:moveTo>
                <a:lnTo>
                  <a:pt x="858248" y="0"/>
                </a:lnTo>
              </a:path>
            </a:pathLst>
          </a:custGeom>
          <a:ln w="31956">
            <a:solidFill>
              <a:srgbClr val="A3CF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3431" y="6581946"/>
            <a:ext cx="529556" cy="0"/>
          </a:xfrm>
          <a:custGeom>
            <a:avLst/>
            <a:gdLst/>
            <a:ahLst/>
            <a:cxnLst/>
            <a:rect l="l" t="t" r="r" b="b"/>
            <a:pathLst>
              <a:path w="529556">
                <a:moveTo>
                  <a:pt x="0" y="0"/>
                </a:moveTo>
                <a:lnTo>
                  <a:pt x="529556" y="0"/>
                </a:lnTo>
              </a:path>
            </a:pathLst>
          </a:custGeom>
          <a:ln w="13695">
            <a:solidFill>
              <a:srgbClr val="BCDF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0406" y="6835185"/>
            <a:ext cx="365212" cy="0"/>
          </a:xfrm>
          <a:custGeom>
            <a:avLst/>
            <a:gdLst/>
            <a:ahLst/>
            <a:cxnLst/>
            <a:rect l="l" t="t" r="r" b="b"/>
            <a:pathLst>
              <a:path w="365212">
                <a:moveTo>
                  <a:pt x="0" y="0"/>
                </a:moveTo>
                <a:lnTo>
                  <a:pt x="365212" y="0"/>
                </a:lnTo>
              </a:path>
            </a:pathLst>
          </a:custGeom>
          <a:ln w="13695">
            <a:solidFill>
              <a:srgbClr val="BCDB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8784" y="2098922"/>
            <a:ext cx="0" cy="456286"/>
          </a:xfrm>
          <a:custGeom>
            <a:avLst/>
            <a:gdLst/>
            <a:ahLst/>
            <a:cxnLst/>
            <a:rect l="l" t="t" r="r" b="b"/>
            <a:pathLst>
              <a:path h="456286">
                <a:moveTo>
                  <a:pt x="0" y="456286"/>
                </a:moveTo>
                <a:lnTo>
                  <a:pt x="0" y="0"/>
                </a:lnTo>
              </a:path>
            </a:pathLst>
          </a:custGeom>
          <a:ln w="18260">
            <a:solidFill>
              <a:srgbClr val="BFE4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6501" y="2664719"/>
            <a:ext cx="0" cy="711808"/>
          </a:xfrm>
          <a:custGeom>
            <a:avLst/>
            <a:gdLst/>
            <a:ahLst/>
            <a:cxnLst/>
            <a:rect l="l" t="t" r="r" b="b"/>
            <a:pathLst>
              <a:path h="711808">
                <a:moveTo>
                  <a:pt x="0" y="711808"/>
                </a:moveTo>
                <a:lnTo>
                  <a:pt x="0" y="0"/>
                </a:lnTo>
              </a:path>
            </a:pathLst>
          </a:custGeom>
          <a:ln w="22825">
            <a:solidFill>
              <a:srgbClr val="BFDF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Parallel play</a:t>
            </a:r>
            <a:r>
              <a:rPr lang="en-US" sz="2400" b="1" dirty="0" smtClean="0"/>
              <a:t>:  The toddler usually plays alongside another child rather than cooperatively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3683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32229"/>
            <a:ext cx="7670800" cy="66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2595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Toilet training is </a:t>
            </a:r>
            <a:r>
              <a:rPr sz="2400" spc="0" dirty="0" smtClean="0">
                <a:latin typeface="Comic Sans MS"/>
                <a:cs typeface="Comic Sans MS"/>
              </a:rPr>
              <a:t>one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he biggest 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sks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5"/>
              </a:lnSpc>
            </a:pPr>
            <a:r>
              <a:rPr sz="240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achieved.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62098"/>
            <a:ext cx="8223884" cy="410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2300"/>
              </a:lnSpc>
              <a:buClr>
                <a:srgbClr val="990000"/>
              </a:buClr>
              <a:buFont typeface="Comic Sans MS"/>
              <a:buChar char="•"/>
              <a:tabLst>
                <a:tab pos="354965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It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should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gin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and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completed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according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ild's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ability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to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accompli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it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, not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according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set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sch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dule.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48"/>
              </a:spcBef>
              <a:buClr>
                <a:srgbClr val="990000"/>
              </a:buClr>
              <a:buFont typeface="Comic Sans MS"/>
              <a:buChar char="•"/>
            </a:pPr>
            <a:endParaRPr sz="550" dirty="0"/>
          </a:p>
          <a:p>
            <a:pPr marL="622300" marR="304165" indent="-610235">
              <a:lnSpc>
                <a:spcPct val="80000"/>
              </a:lnSpc>
              <a:buClr>
                <a:srgbClr val="990000"/>
              </a:buClr>
              <a:buFont typeface="Comic Sans MS"/>
              <a:buChar char="•"/>
              <a:tabLst>
                <a:tab pos="622300" algn="l"/>
              </a:tabLst>
            </a:pPr>
            <a:r>
              <a:rPr sz="2400" dirty="0" smtClean="0">
                <a:latin typeface="Comic Sans MS"/>
                <a:cs typeface="Comic Sans MS"/>
              </a:rPr>
              <a:t>Before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children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an begin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 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ilet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ined,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they </a:t>
            </a:r>
            <a:r>
              <a:rPr sz="2400" spc="-20" dirty="0" smtClean="0">
                <a:latin typeface="Comic Sans MS"/>
                <a:cs typeface="Comic Sans MS"/>
              </a:rPr>
              <a:t>mu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have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reach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two</a:t>
            </a:r>
            <a:r>
              <a:rPr sz="2400" spc="-15" dirty="0" smtClean="0">
                <a:latin typeface="Comic Sans MS"/>
                <a:cs typeface="Comic Sans MS"/>
              </a:rPr>
              <a:t> imp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rt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deve</a:t>
            </a:r>
            <a:r>
              <a:rPr sz="2400" spc="-15" dirty="0" smtClean="0">
                <a:latin typeface="Comic Sans MS"/>
                <a:cs typeface="Comic Sans MS"/>
              </a:rPr>
              <a:t>lopmental</a:t>
            </a:r>
            <a:r>
              <a:rPr sz="2400" spc="-10" dirty="0" smtClean="0">
                <a:latin typeface="Comic Sans MS"/>
                <a:cs typeface="Comic Sans MS"/>
              </a:rPr>
              <a:t> levels,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one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iologic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other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cognitive: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</a:pPr>
            <a:endParaRPr sz="550" dirty="0"/>
          </a:p>
          <a:p>
            <a:pPr marL="622300" marR="534035" indent="-610235">
              <a:lnSpc>
                <a:spcPct val="801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y </a:t>
            </a:r>
            <a:r>
              <a:rPr sz="2400" spc="-20" dirty="0" smtClean="0">
                <a:latin typeface="Comic Sans MS"/>
                <a:cs typeface="Comic Sans MS"/>
              </a:rPr>
              <a:t>mu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have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control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rectal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urethral s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hincters,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u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lly achieved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hey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walk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ell.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AutoNum type="arabicPeriod"/>
            </a:pPr>
            <a:endParaRPr sz="550" dirty="0"/>
          </a:p>
          <a:p>
            <a:pPr marL="622300" marR="176530" indent="-610235" algn="just">
              <a:lnSpc>
                <a:spcPct val="8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y </a:t>
            </a:r>
            <a:r>
              <a:rPr sz="2400" spc="-20" dirty="0" smtClean="0">
                <a:latin typeface="Comic Sans MS"/>
                <a:cs typeface="Comic Sans MS"/>
              </a:rPr>
              <a:t>mu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have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0" dirty="0" smtClean="0">
                <a:latin typeface="Comic Sans MS"/>
                <a:cs typeface="Comic Sans MS"/>
              </a:rPr>
              <a:t>cognitive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ders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anding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 </a:t>
            </a:r>
            <a:r>
              <a:rPr sz="2400" spc="-15" dirty="0" smtClean="0">
                <a:latin typeface="Comic Sans MS"/>
                <a:cs typeface="Comic Sans MS"/>
              </a:rPr>
              <a:t>means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hold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urine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to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ls until </a:t>
            </a:r>
            <a:r>
              <a:rPr sz="2400" spc="-15" dirty="0" smtClean="0">
                <a:latin typeface="Comic Sans MS"/>
                <a:cs typeface="Comic Sans MS"/>
              </a:rPr>
              <a:t>they can 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them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certain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place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ti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7E0000"/>
              </a:buClr>
              <a:buFont typeface="Comic Sans MS"/>
              <a:buChar char="•"/>
              <a:tabLst>
                <a:tab pos="354965" algn="l"/>
              </a:tabLst>
            </a:pPr>
            <a:r>
              <a:rPr sz="2400" u="heavy" dirty="0" smtClean="0">
                <a:solidFill>
                  <a:srgbClr val="7E0000"/>
                </a:solidFill>
                <a:latin typeface="Comic Sans MS"/>
                <a:cs typeface="Comic Sans MS"/>
              </a:rPr>
              <a:t>R</a:t>
            </a:r>
            <a:r>
              <a:rPr sz="2400" u="heavy" spc="5" dirty="0" smtClean="0">
                <a:solidFill>
                  <a:srgbClr val="7E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d</a:t>
            </a:r>
            <a:r>
              <a:rPr sz="2400" u="heavy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y</a:t>
            </a:r>
            <a:r>
              <a:rPr sz="2400" u="heavy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 to</a:t>
            </a:r>
            <a:r>
              <a:rPr sz="2400" u="heavy" spc="-2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-20" dirty="0" smtClean="0">
                <a:solidFill>
                  <a:srgbClr val="7E0000"/>
                </a:solidFill>
                <a:latin typeface="Comic Sans MS"/>
                <a:cs typeface="Comic Sans MS"/>
              </a:rPr>
              <a:t>m</a:t>
            </a:r>
            <a:r>
              <a:rPr sz="2400" u="heavy" spc="-25" dirty="0" smtClean="0">
                <a:solidFill>
                  <a:srgbClr val="7E0000"/>
                </a:solidFill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ster</a:t>
            </a:r>
            <a:r>
              <a:rPr sz="2400" u="heavy" spc="-2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toilet</a:t>
            </a:r>
            <a:r>
              <a:rPr sz="2400" u="heavy" spc="-20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tr</a:t>
            </a:r>
            <a:r>
              <a:rPr sz="2400" u="heavy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inin</a:t>
            </a:r>
            <a:r>
              <a:rPr sz="2400" u="heavy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g</a:t>
            </a:r>
            <a:r>
              <a:rPr sz="2400" u="heavy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 (Bowel</a:t>
            </a:r>
            <a:r>
              <a:rPr sz="2400" u="heavy" spc="-30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control</a:t>
            </a:r>
            <a:r>
              <a:rPr sz="2400" u="heavy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5" dirty="0" smtClean="0">
                <a:solidFill>
                  <a:srgbClr val="7E0000"/>
                </a:solidFill>
                <a:latin typeface="Comic Sans MS"/>
                <a:cs typeface="Comic Sans MS"/>
              </a:rPr>
              <a:t>b</a:t>
            </a:r>
            <a:r>
              <a:rPr sz="2400" u="heavy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y</a:t>
            </a:r>
            <a:r>
              <a:rPr sz="2400" u="heavy" spc="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solidFill>
                  <a:srgbClr val="7E0000"/>
                </a:solidFill>
                <a:latin typeface="Comic Sans MS"/>
                <a:cs typeface="Comic Sans MS"/>
              </a:rPr>
              <a:t>2</a:t>
            </a:r>
            <a:r>
              <a:rPr sz="2400" u="heavy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-</a:t>
            </a:r>
            <a:r>
              <a:rPr sz="2400" u="heavy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3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" y="6445758"/>
            <a:ext cx="5094732" cy="0"/>
          </a:xfrm>
          <a:custGeom>
            <a:avLst/>
            <a:gdLst/>
            <a:ahLst/>
            <a:cxnLst/>
            <a:rect l="l" t="t" r="r" b="b"/>
            <a:pathLst>
              <a:path w="5094732">
                <a:moveTo>
                  <a:pt x="0" y="0"/>
                </a:moveTo>
                <a:lnTo>
                  <a:pt x="5094732" y="0"/>
                </a:lnTo>
              </a:path>
            </a:pathLst>
          </a:custGeom>
          <a:ln w="27177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6879" y="704087"/>
            <a:ext cx="5730240" cy="65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050" y="679450"/>
            <a:ext cx="5727700" cy="6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6088379"/>
            <a:ext cx="5121275" cy="42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yr</a:t>
            </a:r>
            <a:r>
              <a:rPr sz="2400" spc="-25" dirty="0" smtClean="0">
                <a:solidFill>
                  <a:srgbClr val="7E0000"/>
                </a:solidFill>
                <a:latin typeface="Comic Sans MS"/>
                <a:cs typeface="Comic Sans MS"/>
              </a:rPr>
              <a:t>s</a:t>
            </a:r>
            <a:r>
              <a:rPr sz="2400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,</a:t>
            </a:r>
            <a:r>
              <a:rPr sz="2400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blad</a:t>
            </a:r>
            <a:r>
              <a:rPr sz="2400" spc="-10" dirty="0" smtClean="0">
                <a:solidFill>
                  <a:srgbClr val="7E0000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er</a:t>
            </a:r>
            <a:r>
              <a:rPr sz="2400" spc="1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control</a:t>
            </a:r>
            <a:r>
              <a:rPr sz="2400" spc="-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by</a:t>
            </a:r>
            <a:r>
              <a:rPr sz="2400" spc="5" dirty="0" smtClean="0">
                <a:solidFill>
                  <a:srgbClr val="7E0000"/>
                </a:solidFill>
                <a:latin typeface="Comic Sans MS"/>
                <a:cs typeface="Comic Sans MS"/>
              </a:rPr>
              <a:t> </a:t>
            </a:r>
            <a:r>
              <a:rPr lang="en-US" sz="2400" spc="-395" dirty="0" smtClean="0">
                <a:solidFill>
                  <a:srgbClr val="7E0000"/>
                </a:solidFill>
                <a:latin typeface="Comic Sans MS"/>
                <a:cs typeface="Comic Sans MS"/>
              </a:rPr>
              <a:t>2.5 – 3.5</a:t>
            </a:r>
            <a:r>
              <a:rPr sz="2100" spc="0" baseline="-21825" dirty="0" smtClean="0">
                <a:latin typeface="Arial"/>
                <a:cs typeface="Arial"/>
              </a:rPr>
              <a:t> </a:t>
            </a:r>
            <a:r>
              <a:rPr sz="2100" spc="209" baseline="-21825" dirty="0" smtClean="0"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7E0000"/>
                </a:solidFill>
                <a:latin typeface="Comic Sans MS"/>
                <a:cs typeface="Comic Sans MS"/>
              </a:rPr>
              <a:t>yr</a:t>
            </a:r>
            <a:r>
              <a:rPr sz="2400" spc="-25" dirty="0" smtClean="0">
                <a:solidFill>
                  <a:srgbClr val="7E0000"/>
                </a:solidFill>
                <a:latin typeface="Comic Sans MS"/>
                <a:cs typeface="Comic Sans MS"/>
              </a:rPr>
              <a:t>s</a:t>
            </a:r>
            <a:r>
              <a:rPr lang="en-US" sz="2400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)</a:t>
            </a:r>
            <a:r>
              <a:rPr sz="2400" spc="0" dirty="0" smtClean="0">
                <a:solidFill>
                  <a:srgbClr val="7E0000"/>
                </a:solidFill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93683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101" y="717550"/>
            <a:ext cx="7929880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2215" marR="12700" indent="-1200150">
              <a:lnSpc>
                <a:spcPct val="100000"/>
              </a:lnSpc>
            </a:pP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Nursing</a:t>
            </a:r>
            <a:r>
              <a:rPr sz="4000" b="1" spc="1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Imp</a:t>
            </a:r>
            <a:r>
              <a:rPr sz="4000" b="1" spc="-10" dirty="0" smtClean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4000" b="1" spc="-20" dirty="0" smtClean="0">
                <a:solidFill>
                  <a:srgbClr val="1C1C1C"/>
                </a:solidFill>
                <a:latin typeface="Arial"/>
                <a:cs typeface="Arial"/>
              </a:rPr>
              <a:t>ica</a:t>
            </a:r>
            <a:r>
              <a:rPr sz="4000" b="1" spc="-10" dirty="0" smtClean="0">
                <a:solidFill>
                  <a:srgbClr val="1C1C1C"/>
                </a:solidFill>
                <a:latin typeface="Arial"/>
                <a:cs typeface="Arial"/>
              </a:rPr>
              <a:t>t</a:t>
            </a: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ions</a:t>
            </a:r>
            <a:r>
              <a:rPr sz="4000" b="1" spc="2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000" b="1" spc="-20" dirty="0" smtClean="0">
                <a:solidFill>
                  <a:srgbClr val="1C1C1C"/>
                </a:solidFill>
                <a:latin typeface="Arial"/>
                <a:cs typeface="Arial"/>
              </a:rPr>
              <a:t>in</a:t>
            </a:r>
            <a:r>
              <a:rPr sz="4000" b="1" spc="-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Freudian</a:t>
            </a:r>
            <a:r>
              <a:rPr sz="4000" b="1" spc="-20" dirty="0" smtClean="0">
                <a:solidFill>
                  <a:srgbClr val="1C1C1C"/>
                </a:solidFill>
                <a:latin typeface="Arial"/>
                <a:cs typeface="Arial"/>
              </a:rPr>
              <a:t> stages</a:t>
            </a:r>
            <a:r>
              <a:rPr sz="4000" b="1" spc="3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000" b="1" spc="-20" dirty="0" smtClean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4000" b="1" spc="-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deve</a:t>
            </a:r>
            <a:r>
              <a:rPr sz="4000" b="1" spc="-5" dirty="0" smtClean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4000" b="1" spc="-25" dirty="0" smtClean="0">
                <a:solidFill>
                  <a:srgbClr val="1C1C1C"/>
                </a:solidFill>
                <a:latin typeface="Arial"/>
                <a:cs typeface="Arial"/>
              </a:rPr>
              <a:t>opment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2244471"/>
            <a:ext cx="7045959" cy="2435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Help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chil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achi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ue 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ce.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child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osp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2438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5608" y="447294"/>
            <a:ext cx="4735830" cy="668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60"/>
              </a:lnSpc>
            </a:pPr>
            <a:r>
              <a:rPr sz="4400" b="1" dirty="0" smtClean="0">
                <a:solidFill>
                  <a:srgbClr val="1C1C1C"/>
                </a:solidFill>
                <a:latin typeface="Times New Roman"/>
                <a:cs typeface="Times New Roman"/>
              </a:rPr>
              <a:t>Soci</a:t>
            </a:r>
            <a:r>
              <a:rPr sz="4400" b="1" spc="1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44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l</a:t>
            </a:r>
            <a:r>
              <a:rPr sz="4400" b="1" spc="-25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44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Devel</a:t>
            </a:r>
            <a:r>
              <a:rPr sz="4400" b="1" spc="1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sz="44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pment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905" y="6306311"/>
            <a:ext cx="4091304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3683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02334"/>
            <a:ext cx="7954009" cy="4935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285" indent="-363220">
              <a:lnSpc>
                <a:spcPct val="100000"/>
              </a:lnSpc>
              <a:buFont typeface="Wingdings"/>
              <a:buChar char=""/>
              <a:tabLst>
                <a:tab pos="445134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Develops trust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relationships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ther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family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me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bers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with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ults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out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ide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ily</a:t>
            </a:r>
            <a:endParaRPr sz="2400">
              <a:latin typeface="Comic Sans MS"/>
              <a:cs typeface="Comic Sans MS"/>
            </a:endParaRPr>
          </a:p>
          <a:p>
            <a:pPr marL="375285" marR="1769110" indent="-363220">
              <a:lnSpc>
                <a:spcPct val="120000"/>
              </a:lnSpc>
              <a:buFont typeface="Wingdings"/>
              <a:buChar char=""/>
              <a:tabLst>
                <a:tab pos="445134" algn="l"/>
              </a:tabLst>
            </a:pPr>
            <a:r>
              <a:rPr sz="2400" dirty="0" smtClean="0">
                <a:latin typeface="Comic Sans MS"/>
                <a:cs typeface="Comic Sans MS"/>
              </a:rPr>
              <a:t>1</a:t>
            </a:r>
            <a:r>
              <a:rPr sz="2400" spc="-5" dirty="0" smtClean="0">
                <a:latin typeface="Comic Sans MS"/>
                <a:cs typeface="Comic Sans MS"/>
              </a:rPr>
              <a:t>5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month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old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are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ex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ited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about interacting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peopl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"/>
            </a:pPr>
            <a:endParaRPr sz="550"/>
          </a:p>
          <a:p>
            <a:pPr marL="445770" indent="-433705">
              <a:lnSpc>
                <a:spcPct val="100000"/>
              </a:lnSpc>
              <a:buFont typeface="Wingdings"/>
              <a:buChar char=""/>
              <a:tabLst>
                <a:tab pos="445134" algn="l"/>
              </a:tabLst>
            </a:pPr>
            <a:r>
              <a:rPr sz="2400" dirty="0" smtClean="0">
                <a:latin typeface="Comic Sans MS"/>
                <a:cs typeface="Comic Sans MS"/>
              </a:rPr>
              <a:t>By</a:t>
            </a:r>
            <a:r>
              <a:rPr sz="2400" spc="-5" dirty="0" smtClean="0">
                <a:latin typeface="Comic Sans MS"/>
                <a:cs typeface="Comic Sans MS"/>
              </a:rPr>
              <a:t> 1</a:t>
            </a:r>
            <a:r>
              <a:rPr sz="2400" spc="0" dirty="0" smtClean="0">
                <a:latin typeface="Comic Sans MS"/>
                <a:cs typeface="Comic Sans MS"/>
              </a:rPr>
              <a:t>8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nths,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d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dlers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imi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e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he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things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hey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see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parent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d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oing.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u="heavy" spc="0" dirty="0" smtClean="0">
                <a:latin typeface="Arial"/>
                <a:cs typeface="Arial"/>
              </a:rPr>
              <a:t>S</a:t>
            </a:r>
            <a:r>
              <a:rPr sz="2400" b="1" u="heavy" spc="-10" dirty="0" smtClean="0">
                <a:latin typeface="Arial"/>
                <a:cs typeface="Arial"/>
              </a:rPr>
              <a:t>e</a:t>
            </a:r>
            <a:r>
              <a:rPr sz="2400" b="1" u="heavy" spc="-5" dirty="0" smtClean="0">
                <a:latin typeface="Arial"/>
                <a:cs typeface="Arial"/>
              </a:rPr>
              <a:t>x</a:t>
            </a:r>
            <a:r>
              <a:rPr sz="2400" b="1" u="heavy" spc="0" dirty="0" smtClean="0">
                <a:latin typeface="Arial"/>
                <a:cs typeface="Arial"/>
              </a:rPr>
              <a:t>-Role De</a:t>
            </a:r>
            <a:r>
              <a:rPr sz="2400" b="1" u="heavy" spc="-10" dirty="0" smtClean="0">
                <a:latin typeface="Arial"/>
                <a:cs typeface="Arial"/>
              </a:rPr>
              <a:t>v</a:t>
            </a:r>
            <a:r>
              <a:rPr sz="2400" b="1" u="heavy" spc="0" dirty="0" smtClean="0">
                <a:latin typeface="Arial"/>
                <a:cs typeface="Arial"/>
              </a:rPr>
              <a:t>elopment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ts val="3700"/>
              </a:lnSpc>
              <a:buClr>
                <a:srgbClr val="FF0000"/>
              </a:buClr>
              <a:buSzPct val="150000"/>
              <a:buFont typeface="Arial"/>
              <a:buChar char="•"/>
              <a:tabLst>
                <a:tab pos="756285" algn="l"/>
              </a:tabLst>
            </a:pPr>
            <a:r>
              <a:rPr sz="2400" b="1" spc="0" dirty="0" smtClean="0">
                <a:latin typeface="Arial"/>
                <a:cs typeface="Arial"/>
              </a:rPr>
              <a:t>Gen</a:t>
            </a:r>
            <a:r>
              <a:rPr sz="2400" b="1" spc="-10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er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ide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tit</a:t>
            </a:r>
            <a:r>
              <a:rPr sz="2400" b="1" spc="-2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:</a:t>
            </a:r>
            <a:r>
              <a:rPr sz="2400" b="1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boy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g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640"/>
              </a:lnSpc>
            </a:pPr>
            <a:r>
              <a:rPr sz="2400" spc="-5" dirty="0" smtClean="0">
                <a:latin typeface="Arial"/>
                <a:cs typeface="Arial"/>
              </a:rPr>
              <a:t>ag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ts val="3695"/>
              </a:lnSpc>
              <a:buClr>
                <a:srgbClr val="FF0000"/>
              </a:buClr>
              <a:buSzPct val="150000"/>
              <a:buFont typeface="Arial"/>
              <a:buChar char="•"/>
              <a:tabLst>
                <a:tab pos="756285" algn="l"/>
              </a:tabLst>
            </a:pPr>
            <a:r>
              <a:rPr sz="2400" b="1" spc="0" dirty="0" smtClean="0">
                <a:latin typeface="Arial"/>
                <a:cs typeface="Arial"/>
              </a:rPr>
              <a:t>Gende</a:t>
            </a:r>
            <a:r>
              <a:rPr sz="2400" b="1" spc="-5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-role 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arene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s: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ow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ropriate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640"/>
              </a:lnSpc>
            </a:pPr>
            <a:r>
              <a:rPr sz="240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 </a:t>
            </a:r>
            <a:r>
              <a:rPr sz="2400" spc="0" smtClean="0">
                <a:latin typeface="Arial"/>
                <a:cs typeface="Arial"/>
              </a:rPr>
              <a:t>e</a:t>
            </a:r>
            <a:r>
              <a:rPr sz="2400" spc="-15" smtClean="0">
                <a:latin typeface="Arial"/>
                <a:cs typeface="Arial"/>
              </a:rPr>
              <a:t>a</a:t>
            </a:r>
            <a:r>
              <a:rPr sz="2400" spc="0" smtClean="0">
                <a:latin typeface="Arial"/>
                <a:cs typeface="Arial"/>
              </a:rPr>
              <a:t>ch g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pc="0" smtClean="0">
                <a:latin typeface="Arial"/>
                <a:cs typeface="Arial"/>
              </a:rPr>
              <a:t>n</a:t>
            </a:r>
            <a:r>
              <a:rPr sz="2400" spc="-10" smtClean="0">
                <a:latin typeface="Arial"/>
                <a:cs typeface="Arial"/>
              </a:rPr>
              <a:t>d</a:t>
            </a:r>
            <a:r>
              <a:rPr sz="2400" spc="0" smtClean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08429"/>
            <a:ext cx="8026400" cy="4772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2845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Wh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rs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ld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ough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all right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punish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5"/>
              </a:lnSpc>
            </a:pPr>
            <a:r>
              <a:rPr sz="2400" dirty="0" smtClean="0">
                <a:latin typeface="Comic Sans MS"/>
                <a:cs typeface="Comic Sans MS"/>
              </a:rPr>
              <a:t>them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art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cipline.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"/>
              </a:spcBef>
            </a:pPr>
            <a:endParaRPr sz="550"/>
          </a:p>
          <a:p>
            <a:pPr marL="355600" marR="12700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b="1" spc="-15" dirty="0" smtClean="0">
                <a:latin typeface="Comic Sans MS"/>
                <a:cs typeface="Comic Sans MS"/>
              </a:rPr>
              <a:t>Di</a:t>
            </a:r>
            <a:r>
              <a:rPr sz="2400" b="1" spc="-25" dirty="0" smtClean="0">
                <a:latin typeface="Comic Sans MS"/>
                <a:cs typeface="Comic Sans MS"/>
              </a:rPr>
              <a:t>s</a:t>
            </a:r>
            <a:r>
              <a:rPr sz="2400" b="1" spc="0" dirty="0" smtClean="0">
                <a:latin typeface="Comic Sans MS"/>
                <a:cs typeface="Comic Sans MS"/>
              </a:rPr>
              <a:t>cipli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0" dirty="0" smtClean="0">
                <a:latin typeface="Comic Sans MS"/>
                <a:cs typeface="Comic Sans MS"/>
              </a:rPr>
              <a:t>e</a:t>
            </a:r>
            <a:r>
              <a:rPr sz="2400" b="1" spc="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means </a:t>
            </a:r>
            <a:r>
              <a:rPr sz="2400" spc="0" dirty="0" smtClean="0">
                <a:latin typeface="Comic Sans MS"/>
                <a:cs typeface="Comic Sans MS"/>
              </a:rPr>
              <a:t>setting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rule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si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ns</a:t>
            </a:r>
            <a:r>
              <a:rPr sz="2400" spc="-15" dirty="0" smtClean="0">
                <a:latin typeface="Comic Sans MS"/>
                <a:cs typeface="Comic Sans MS"/>
              </a:rPr>
              <a:t> so</a:t>
            </a:r>
            <a:r>
              <a:rPr sz="2400" spc="-10" dirty="0" smtClean="0">
                <a:latin typeface="Comic Sans MS"/>
                <a:cs typeface="Comic Sans MS"/>
              </a:rPr>
              <a:t> ch</a:t>
            </a:r>
            <a:r>
              <a:rPr sz="2400" spc="0" dirty="0" smtClean="0">
                <a:latin typeface="Comic Sans MS"/>
                <a:cs typeface="Comic Sans MS"/>
              </a:rPr>
              <a:t>ildren kn</a:t>
            </a:r>
            <a:r>
              <a:rPr sz="2400" spc="-15" dirty="0" smtClean="0">
                <a:latin typeface="Comic Sans MS"/>
                <a:cs typeface="Comic Sans MS"/>
              </a:rPr>
              <a:t>ow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what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exp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em.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ts </a:t>
            </a:r>
            <a:r>
              <a:rPr sz="2400" spc="-15" dirty="0" smtClean="0">
                <a:latin typeface="Comic Sans MS"/>
                <a:cs typeface="Comic Sans MS"/>
              </a:rPr>
              <a:t>should begin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instill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so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se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discipline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early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lif</a:t>
            </a:r>
            <a:r>
              <a:rPr sz="2400" spc="-15" dirty="0" smtClean="0">
                <a:latin typeface="Comic Sans MS"/>
                <a:cs typeface="Comic Sans MS"/>
              </a:rPr>
              <a:t>e be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part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involves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setting</a:t>
            </a:r>
            <a:r>
              <a:rPr sz="2400" spc="-15" dirty="0" smtClean="0">
                <a:latin typeface="Comic Sans MS"/>
                <a:cs typeface="Comic Sans MS"/>
              </a:rPr>
              <a:t> s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ty </a:t>
            </a:r>
            <a:r>
              <a:rPr sz="2400" spc="0" dirty="0" smtClean="0">
                <a:latin typeface="Comic Sans MS"/>
                <a:cs typeface="Comic Sans MS"/>
              </a:rPr>
              <a:t>limits 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rs: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Comic Sans MS"/>
              <a:buChar char="•"/>
            </a:pPr>
            <a:endParaRPr sz="550"/>
          </a:p>
          <a:p>
            <a:pPr marL="355600" marR="127635" indent="-342900">
              <a:lnSpc>
                <a:spcPct val="901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for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example,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y aw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y from the</a:t>
            </a:r>
            <a:r>
              <a:rPr sz="2400" spc="-10" dirty="0" smtClean="0">
                <a:latin typeface="Comic Sans MS"/>
                <a:cs typeface="Comic Sans MS"/>
              </a:rPr>
              <a:t> fireplace o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heater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;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treet; </a:t>
            </a:r>
            <a:r>
              <a:rPr sz="2400" spc="-15" dirty="0" smtClean="0">
                <a:latin typeface="Comic Sans MS"/>
                <a:cs typeface="Comic Sans MS"/>
              </a:rPr>
              <a:t>she</a:t>
            </a:r>
            <a:r>
              <a:rPr sz="2400" spc="-20" dirty="0" smtClean="0">
                <a:latin typeface="Comic Sans MS"/>
                <a:cs typeface="Comic Sans MS"/>
              </a:rPr>
              <a:t> mu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hit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other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Comic Sans MS"/>
              <a:buChar char="•"/>
            </a:pPr>
            <a:endParaRPr sz="550"/>
          </a:p>
          <a:p>
            <a:pPr marL="355600" marR="52069" indent="-342900">
              <a:lnSpc>
                <a:spcPct val="8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b="1" dirty="0" smtClean="0">
                <a:latin typeface="Comic Sans MS"/>
                <a:cs typeface="Comic Sans MS"/>
              </a:rPr>
              <a:t>Pu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0" dirty="0" smtClean="0">
                <a:latin typeface="Comic Sans MS"/>
                <a:cs typeface="Comic Sans MS"/>
              </a:rPr>
              <a:t>ishment</a:t>
            </a:r>
            <a:r>
              <a:rPr sz="2400" b="1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consequ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nc</a:t>
            </a:r>
            <a:r>
              <a:rPr sz="2400" spc="-15" dirty="0" smtClean="0">
                <a:latin typeface="Comic Sans MS"/>
                <a:cs typeface="Comic Sans MS"/>
              </a:rPr>
              <a:t>e that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results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 br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ak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own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cipli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e,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ild's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regard of 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rules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were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learned.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u="heavy" dirty="0" smtClean="0">
                <a:latin typeface="Comic Sans MS"/>
                <a:cs typeface="Comic Sans MS"/>
              </a:rPr>
              <a:t>correct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b</a:t>
            </a:r>
            <a:r>
              <a:rPr sz="2400" u="heavy" spc="5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havior</a:t>
            </a:r>
            <a:r>
              <a:rPr sz="2400" u="heavy" spc="-4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is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pr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ised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rather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than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wrong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536" y="603250"/>
            <a:ext cx="7937123" cy="69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6091428"/>
            <a:ext cx="264858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 smtClean="0">
                <a:latin typeface="Comic Sans MS"/>
                <a:cs typeface="Comic Sans MS"/>
              </a:rPr>
              <a:t>b</a:t>
            </a:r>
            <a:r>
              <a:rPr sz="2400" u="heavy" spc="5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havior</a:t>
            </a:r>
            <a:r>
              <a:rPr sz="2400" u="heavy" spc="-4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punish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d.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3683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830959"/>
            <a:ext cx="7892415" cy="4070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203200" algn="l"/>
              </a:tabLst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dren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 discov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ring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their own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enc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5"/>
              </a:spcBef>
              <a:buFont typeface="Arial"/>
              <a:buChar char="•"/>
            </a:pPr>
            <a:endParaRPr sz="600"/>
          </a:p>
          <a:p>
            <a:pPr marL="12700" marR="12700">
              <a:lnSpc>
                <a:spcPts val="2590"/>
              </a:lnSpc>
              <a:buFont typeface="Arial"/>
              <a:buChar char="•"/>
              <a:tabLst>
                <a:tab pos="203200" algn="l"/>
              </a:tabLst>
            </a:pP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giv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ortunity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-15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peri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nce</a:t>
            </a:r>
            <a:r>
              <a:rPr sz="2400" spc="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ence 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ll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sense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utonomy.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203200" algn="l"/>
              </a:tabLst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dren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that 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 overly restrai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sh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rshly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ll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shame and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bt.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7"/>
              </a:spcBef>
            </a:pPr>
            <a:endParaRPr sz="1100"/>
          </a:p>
          <a:p>
            <a:pPr marL="96520">
              <a:lnSpc>
                <a:spcPct val="100000"/>
              </a:lnSpc>
            </a:pPr>
            <a:r>
              <a:rPr sz="2400" u="heavy" dirty="0" smtClean="0">
                <a:latin typeface="Arial"/>
                <a:cs typeface="Arial"/>
              </a:rPr>
              <a:t>N</a:t>
            </a:r>
            <a:r>
              <a:rPr sz="2400" u="heavy" spc="-10" dirty="0" smtClean="0">
                <a:latin typeface="Arial"/>
                <a:cs typeface="Arial"/>
              </a:rPr>
              <a:t>u</a:t>
            </a:r>
            <a:r>
              <a:rPr sz="2400" u="heavy" spc="0" dirty="0" smtClean="0">
                <a:latin typeface="Arial"/>
                <a:cs typeface="Arial"/>
              </a:rPr>
              <a:t>rsing</a:t>
            </a:r>
            <a:r>
              <a:rPr sz="2400" u="heavy" spc="20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impl</a:t>
            </a:r>
            <a:r>
              <a:rPr sz="2400" u="heavy" spc="-10" dirty="0" smtClean="0">
                <a:latin typeface="Arial"/>
                <a:cs typeface="Arial"/>
              </a:rPr>
              <a:t>i</a:t>
            </a:r>
            <a:r>
              <a:rPr sz="2400" u="heavy" spc="0" dirty="0" smtClean="0">
                <a:latin typeface="Arial"/>
                <a:cs typeface="Arial"/>
              </a:rPr>
              <a:t>catio</a:t>
            </a:r>
            <a:r>
              <a:rPr sz="2400" u="heavy" spc="-10" dirty="0" smtClean="0">
                <a:latin typeface="Arial"/>
                <a:cs typeface="Arial"/>
              </a:rPr>
              <a:t>n</a:t>
            </a:r>
            <a:r>
              <a:rPr sz="2400" u="heavy" spc="0" dirty="0" smtClean="0">
                <a:latin typeface="Arial"/>
                <a:cs typeface="Arial"/>
              </a:rPr>
              <a:t>s</a:t>
            </a:r>
            <a:r>
              <a:rPr sz="2400" u="heavy" spc="35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in</a:t>
            </a:r>
            <a:r>
              <a:rPr sz="2400" u="heavy" spc="5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Eriks</a:t>
            </a:r>
            <a:r>
              <a:rPr sz="2400" u="heavy" spc="-10" dirty="0" smtClean="0">
                <a:latin typeface="Arial"/>
                <a:cs typeface="Arial"/>
              </a:rPr>
              <a:t>o</a:t>
            </a:r>
            <a:r>
              <a:rPr sz="2400" u="heavy" spc="0" dirty="0" smtClean="0">
                <a:latin typeface="Arial"/>
                <a:cs typeface="Arial"/>
              </a:rPr>
              <a:t>ni</a:t>
            </a:r>
            <a:r>
              <a:rPr sz="2400" u="heavy" spc="-10" dirty="0" smtClean="0">
                <a:latin typeface="Arial"/>
                <a:cs typeface="Arial"/>
              </a:rPr>
              <a:t>a</a:t>
            </a:r>
            <a:r>
              <a:rPr sz="2400" u="heavy" spc="0" dirty="0" smtClean="0">
                <a:latin typeface="Arial"/>
                <a:cs typeface="Arial"/>
              </a:rPr>
              <a:t>n</a:t>
            </a:r>
            <a:r>
              <a:rPr sz="2400" u="heavy" spc="20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stages of d</a:t>
            </a:r>
            <a:r>
              <a:rPr sz="2400" u="heavy" spc="-10" dirty="0" smtClean="0">
                <a:latin typeface="Arial"/>
                <a:cs typeface="Arial"/>
              </a:rPr>
              <a:t>e</a:t>
            </a:r>
            <a:r>
              <a:rPr sz="2400" u="heavy" spc="0" dirty="0" smtClean="0">
                <a:latin typeface="Arial"/>
                <a:cs typeface="Arial"/>
              </a:rPr>
              <a:t>ve</a:t>
            </a:r>
            <a:r>
              <a:rPr sz="2400" u="heavy" spc="-10" dirty="0" smtClean="0">
                <a:latin typeface="Arial"/>
                <a:cs typeface="Arial"/>
              </a:rPr>
              <a:t>l</a:t>
            </a:r>
            <a:r>
              <a:rPr sz="2400" u="heavy" spc="0" dirty="0" smtClean="0">
                <a:latin typeface="Arial"/>
                <a:cs typeface="Arial"/>
              </a:rPr>
              <a:t>opment</a:t>
            </a:r>
            <a:endParaRPr sz="2400">
              <a:latin typeface="Arial"/>
              <a:cs typeface="Arial"/>
            </a:endParaRPr>
          </a:p>
          <a:p>
            <a:pPr marL="12700" marR="5842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-Prov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ortunities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 dec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making,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such as o</a:t>
            </a:r>
            <a:r>
              <a:rPr sz="2400" spc="-5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fering cho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c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othes to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toys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-Pra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ty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make dec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ns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rather th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5" dirty="0" smtClean="0">
                <a:latin typeface="Arial"/>
                <a:cs typeface="Arial"/>
              </a:rPr>
              <a:t>j</a:t>
            </a:r>
            <a:r>
              <a:rPr sz="2400" spc="0" dirty="0" smtClean="0">
                <a:latin typeface="Arial"/>
                <a:cs typeface="Arial"/>
              </a:rPr>
              <a:t>ud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correctness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 de</a:t>
            </a:r>
            <a:r>
              <a:rPr sz="2400" spc="-10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is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206" y="506221"/>
            <a:ext cx="7060565" cy="109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3600" b="1" dirty="0" smtClean="0">
                <a:solidFill>
                  <a:srgbClr val="1C1C1C"/>
                </a:solidFill>
                <a:latin typeface="Arial"/>
                <a:cs typeface="Arial"/>
              </a:rPr>
              <a:t>Stage</a:t>
            </a:r>
            <a:r>
              <a:rPr sz="3600" b="1" spc="-1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C1C1C"/>
                </a:solidFill>
                <a:latin typeface="Arial"/>
                <a:cs typeface="Arial"/>
              </a:rPr>
              <a:t>2</a:t>
            </a:r>
            <a:r>
              <a:rPr sz="3600" b="1" spc="-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C1C1C"/>
                </a:solidFill>
                <a:latin typeface="Arial"/>
                <a:cs typeface="Arial"/>
              </a:rPr>
              <a:t>(1–3</a:t>
            </a:r>
            <a:r>
              <a:rPr sz="3600" b="1" spc="-2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C1C1C"/>
                </a:solidFill>
                <a:latin typeface="Arial"/>
                <a:cs typeface="Arial"/>
              </a:rPr>
              <a:t>years)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285"/>
              </a:lnSpc>
              <a:tabLst>
                <a:tab pos="2386965" algn="l"/>
                <a:tab pos="3149600" algn="l"/>
                <a:tab pos="5714365" algn="l"/>
              </a:tabLst>
            </a:pPr>
            <a:r>
              <a:rPr sz="3600" b="1" dirty="0" smtClean="0">
                <a:solidFill>
                  <a:srgbClr val="1C1C1C"/>
                </a:solidFill>
                <a:latin typeface="Arial"/>
                <a:cs typeface="Arial"/>
              </a:rPr>
              <a:t>Autonomy	vs.	Shame</a:t>
            </a:r>
            <a:r>
              <a:rPr sz="3600" b="1" spc="-1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C1C1C"/>
                </a:solidFill>
                <a:latin typeface="Arial"/>
                <a:cs typeface="Arial"/>
              </a:rPr>
              <a:t>and	Doubt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Cognitive Development 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66" y="1066800"/>
            <a:ext cx="8506866" cy="5002179"/>
          </a:xfrm>
        </p:spPr>
        <p:txBody>
          <a:bodyPr/>
          <a:lstStyle/>
          <a:p>
            <a:r>
              <a:rPr lang="en-US" dirty="0" smtClean="0"/>
              <a:t> * Piaget </a:t>
            </a:r>
            <a:r>
              <a:rPr lang="en-US" dirty="0"/>
              <a:t>referred to stage 5 (</a:t>
            </a:r>
            <a:r>
              <a:rPr lang="en-US" dirty="0" smtClean="0"/>
              <a:t>between 12 </a:t>
            </a:r>
            <a:r>
              <a:rPr lang="en-US" dirty="0"/>
              <a:t>and 18 months) as a </a:t>
            </a:r>
            <a:r>
              <a:rPr lang="en-US" b="1" dirty="0"/>
              <a:t>tertiary circular </a:t>
            </a:r>
            <a:r>
              <a:rPr lang="en-US" b="1" dirty="0" smtClean="0"/>
              <a:t>reaction stage</a:t>
            </a:r>
            <a:r>
              <a:rPr lang="en-US" b="1" dirty="0"/>
              <a:t>, describing a toddler in this stage as “a little scientist”</a:t>
            </a:r>
          </a:p>
          <a:p>
            <a:r>
              <a:rPr lang="en-US" dirty="0"/>
              <a:t>because of the child’s interest in trying to discover new </a:t>
            </a:r>
            <a:r>
              <a:rPr lang="en-US" dirty="0" smtClean="0"/>
              <a:t>ways to </a:t>
            </a:r>
            <a:r>
              <a:rPr lang="en-US" dirty="0"/>
              <a:t>handle objects or new results that different actions </a:t>
            </a:r>
            <a:r>
              <a:rPr lang="en-US" dirty="0" smtClean="0"/>
              <a:t>can achieve .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By </a:t>
            </a:r>
            <a:r>
              <a:rPr lang="en-US" dirty="0"/>
              <a:t>stage 6 (between 18 and 24 months), toddlers are </a:t>
            </a:r>
            <a:r>
              <a:rPr lang="en-US" dirty="0" smtClean="0"/>
              <a:t>able to </a:t>
            </a:r>
            <a:r>
              <a:rPr lang="en-US" dirty="0"/>
              <a:t>try out various actions mentally rather than having to </a:t>
            </a:r>
            <a:r>
              <a:rPr lang="en-US" dirty="0" smtClean="0"/>
              <a:t>actually perform </a:t>
            </a:r>
            <a:r>
              <a:rPr lang="en-US" dirty="0"/>
              <a:t>them—the beginning of problem solving </a:t>
            </a:r>
            <a:r>
              <a:rPr lang="en-US" dirty="0" smtClean="0"/>
              <a:t>or symbolic </a:t>
            </a:r>
            <a:r>
              <a:rPr lang="en-US" dirty="0"/>
              <a:t>thought. Children at this stage are also able to </a:t>
            </a:r>
            <a:r>
              <a:rPr lang="en-US" dirty="0" smtClean="0"/>
              <a:t>remember an </a:t>
            </a:r>
            <a:r>
              <a:rPr lang="en-US" dirty="0"/>
              <a:t>action and imitate it later </a:t>
            </a:r>
            <a:r>
              <a:rPr lang="en-US" b="1" dirty="0"/>
              <a:t>(deferred imitation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* </a:t>
            </a:r>
            <a:r>
              <a:rPr lang="en-US" dirty="0"/>
              <a:t>At the end of the toddler period, children enter a </a:t>
            </a:r>
            <a:r>
              <a:rPr lang="en-US" dirty="0" smtClean="0"/>
              <a:t>second major </a:t>
            </a:r>
            <a:r>
              <a:rPr lang="en-US" dirty="0"/>
              <a:t>period of cognitive development: </a:t>
            </a:r>
            <a:r>
              <a:rPr lang="en-US" b="1" dirty="0" smtClean="0"/>
              <a:t>preoperational thought</a:t>
            </a:r>
            <a:r>
              <a:rPr lang="en-US" b="1" dirty="0"/>
              <a:t>. During this period, children deal much more </a:t>
            </a:r>
            <a:r>
              <a:rPr lang="en-US" b="1" dirty="0" smtClean="0"/>
              <a:t>constructively with </a:t>
            </a:r>
            <a:r>
              <a:rPr lang="en-US" b="1" dirty="0"/>
              <a:t>symbols </a:t>
            </a:r>
            <a:r>
              <a:rPr lang="en-US" dirty="0"/>
              <a:t>than they did while still in the </a:t>
            </a:r>
            <a:r>
              <a:rPr lang="en-US" dirty="0" err="1"/>
              <a:t>sensorimotor</a:t>
            </a:r>
            <a:endParaRPr lang="en-US" dirty="0"/>
          </a:p>
          <a:p>
            <a:r>
              <a:rPr lang="en-US" dirty="0"/>
              <a:t>period of cognition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b="1" dirty="0" smtClean="0"/>
              <a:t>assimilation:  </a:t>
            </a:r>
            <a:r>
              <a:rPr lang="en-US" b="1" dirty="0"/>
              <a:t>Because they are not able to </a:t>
            </a:r>
            <a:r>
              <a:rPr lang="en-US" b="1" dirty="0" smtClean="0"/>
              <a:t>change </a:t>
            </a:r>
            <a:r>
              <a:rPr lang="en-US" dirty="0" smtClean="0"/>
              <a:t>their </a:t>
            </a:r>
            <a:r>
              <a:rPr lang="en-US" dirty="0"/>
              <a:t>thoughts to fit a situation, they learn to change the </a:t>
            </a:r>
            <a:r>
              <a:rPr lang="en-US" dirty="0" smtClean="0"/>
              <a:t>situation (or </a:t>
            </a:r>
            <a:r>
              <a:rPr lang="en-US" dirty="0"/>
              <a:t>how they perceive it) to fit their thoughts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Black" pitchFamily="34" charset="0"/>
              </a:rPr>
              <a:t>Schema, Assimilation and accommodation </a:t>
            </a:r>
            <a:endParaRPr lang="ar-EG" sz="2400" dirty="0">
              <a:latin typeface="Arial Black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C:\Users\D.omer\Desktop\45140344eb1c1570efa6701c765e1b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52575"/>
            <a:ext cx="853440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154" y="755141"/>
            <a:ext cx="7082790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Behavioral </a:t>
            </a:r>
            <a:r>
              <a:rPr sz="4400" b="1" spc="5" dirty="0" smtClean="0">
                <a:solidFill>
                  <a:srgbClr val="1C1C1C"/>
                </a:solidFill>
                <a:latin typeface="Arial"/>
                <a:cs typeface="Arial"/>
              </a:rPr>
              <a:t>C</a:t>
            </a:r>
            <a:r>
              <a:rPr sz="4400" b="1" spc="0" dirty="0" smtClean="0">
                <a:solidFill>
                  <a:srgbClr val="1C1C1C"/>
                </a:solidFill>
                <a:latin typeface="Arial"/>
                <a:cs typeface="Arial"/>
              </a:rPr>
              <a:t>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11071"/>
            <a:ext cx="6650355" cy="4008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Neg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tivism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7"/>
              </a:spcBef>
              <a:buFont typeface="Arial"/>
              <a:buChar char="•"/>
            </a:pPr>
            <a:endParaRPr sz="13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Tem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trums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9"/>
              </a:spcBef>
              <a:buFont typeface="Arial"/>
              <a:buChar char="•"/>
            </a:pPr>
            <a:endParaRPr sz="13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Ritu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listic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vior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7"/>
              </a:spcBef>
              <a:buFont typeface="Arial"/>
              <a:buChar char="•"/>
            </a:pPr>
            <a:endParaRPr sz="13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Separa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anxiety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regres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252616"/>
            <a:ext cx="7924165" cy="1918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7005" indent="-342900">
              <a:lnSpc>
                <a:spcPct val="801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part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bli</a:t>
            </a:r>
            <a:r>
              <a:rPr sz="2400" spc="-15" dirty="0" smtClean="0">
                <a:latin typeface="Comic Sans MS"/>
                <a:cs typeface="Comic Sans MS"/>
              </a:rPr>
              <a:t>shing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their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identities</a:t>
            </a:r>
            <a:r>
              <a:rPr sz="2400" spc="-15" dirty="0" smtClean="0">
                <a:latin typeface="Comic Sans MS"/>
                <a:cs typeface="Comic Sans MS"/>
              </a:rPr>
              <a:t> as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separ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 individu</a:t>
            </a:r>
            <a:r>
              <a:rPr sz="2400" spc="-2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ls,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dlers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typically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go through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0" dirty="0" smtClean="0">
                <a:latin typeface="Comic Sans MS"/>
                <a:cs typeface="Comic Sans MS"/>
              </a:rPr>
              <a:t>period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extre</a:t>
            </a:r>
            <a:r>
              <a:rPr sz="2400" spc="-20" dirty="0" smtClean="0">
                <a:latin typeface="Comic Sans MS"/>
                <a:cs typeface="Comic Sans MS"/>
              </a:rPr>
              <a:t>me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tivi</a:t>
            </a:r>
            <a:r>
              <a:rPr sz="2400" spc="-15" dirty="0" smtClean="0">
                <a:latin typeface="Comic Sans MS"/>
                <a:cs typeface="Comic Sans MS"/>
              </a:rPr>
              <a:t>sm.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9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ts val="284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y </a:t>
            </a:r>
            <a:r>
              <a:rPr sz="2400" spc="0" dirty="0" smtClean="0">
                <a:latin typeface="Comic Sans MS"/>
                <a:cs typeface="Comic Sans MS"/>
              </a:rPr>
              <a:t>do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want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anything a 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wants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them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0"/>
              </a:lnSpc>
            </a:pPr>
            <a:r>
              <a:rPr sz="2400" dirty="0" smtClean="0">
                <a:latin typeface="Comic Sans MS"/>
                <a:cs typeface="Comic Sans MS"/>
              </a:rPr>
              <a:t>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3521329"/>
            <a:ext cx="7818755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ir</a:t>
            </a:r>
            <a:r>
              <a:rPr sz="2400" spc="-15" dirty="0" smtClean="0">
                <a:latin typeface="Comic Sans MS"/>
                <a:cs typeface="Comic Sans MS"/>
              </a:rPr>
              <a:t> rep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y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every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requ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very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definite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“No.”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3959875"/>
            <a:ext cx="7714615" cy="894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80100"/>
              </a:lnSpc>
              <a:tabLst>
                <a:tab pos="112395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	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elp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realiz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this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not</a:t>
            </a:r>
            <a:r>
              <a:rPr sz="2400" spc="-15" dirty="0" smtClean="0">
                <a:latin typeface="Comic Sans MS"/>
                <a:cs typeface="Comic Sans MS"/>
              </a:rPr>
              <a:t> only a</a:t>
            </a:r>
            <a:r>
              <a:rPr sz="2400" spc="-10" dirty="0" smtClean="0">
                <a:latin typeface="Comic Sans MS"/>
                <a:cs typeface="Comic Sans MS"/>
              </a:rPr>
              <a:t> norm</a:t>
            </a:r>
            <a:r>
              <a:rPr sz="2400" spc="0" dirty="0" smtClean="0">
                <a:latin typeface="Comic Sans MS"/>
                <a:cs typeface="Comic Sans MS"/>
              </a:rPr>
              <a:t>al phenomenon 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 Tod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ler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but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 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po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iti</a:t>
            </a:r>
            <a:r>
              <a:rPr sz="2400" spc="-15" dirty="0" smtClean="0">
                <a:latin typeface="Comic Sans MS"/>
                <a:cs typeface="Comic Sans MS"/>
              </a:rPr>
              <a:t>v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15" dirty="0" smtClean="0">
                <a:latin typeface="Comic Sans MS"/>
                <a:cs typeface="Comic Sans MS"/>
              </a:rPr>
              <a:t>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ge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development.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5274309"/>
            <a:ext cx="7933055" cy="896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ts val="231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This 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ange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indicates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their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dler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arned</a:t>
            </a:r>
            <a:r>
              <a:rPr sz="2400" spc="-15" dirty="0" smtClean="0">
                <a:latin typeface="Comic Sans MS"/>
                <a:cs typeface="Comic Sans MS"/>
              </a:rPr>
              <a:t> he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 </a:t>
            </a:r>
            <a:r>
              <a:rPr sz="2400" spc="-15" dirty="0" smtClean="0">
                <a:latin typeface="Comic Sans MS"/>
                <a:cs typeface="Comic Sans MS"/>
              </a:rPr>
              <a:t>she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separ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individu</a:t>
            </a:r>
            <a:r>
              <a:rPr sz="2400" spc="-2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</a:t>
            </a:r>
            <a:r>
              <a:rPr sz="2400" spc="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epara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(i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f).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5850" y="450850"/>
            <a:ext cx="4123799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33370">
              <a:lnSpc>
                <a:spcPts val="5260"/>
              </a:lnSpc>
            </a:pPr>
            <a:r>
              <a:rPr sz="4400" b="1" dirty="0" smtClean="0">
                <a:solidFill>
                  <a:srgbClr val="1C1C1C"/>
                </a:solidFill>
                <a:latin typeface="Times New Roman"/>
                <a:cs typeface="Times New Roman"/>
              </a:rPr>
              <a:t>Toddler</a:t>
            </a:r>
            <a:r>
              <a:rPr sz="4400" b="1" spc="-2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44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age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3594" y="1432062"/>
            <a:ext cx="6231890" cy="4399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81990" indent="-146685">
              <a:lnSpc>
                <a:spcPct val="102200"/>
              </a:lnSpc>
              <a:tabLst>
                <a:tab pos="938530" algn="l"/>
              </a:tabLst>
            </a:pPr>
            <a:r>
              <a:rPr sz="2800" spc="-15" dirty="0" smtClean="0">
                <a:latin typeface="Times New Roman"/>
                <a:cs typeface="Times New Roman"/>
              </a:rPr>
              <a:t>The	per</a:t>
            </a:r>
            <a:r>
              <a:rPr sz="2800" spc="-5" dirty="0" smtClean="0">
                <a:latin typeface="Times New Roman"/>
                <a:cs typeface="Times New Roman"/>
              </a:rPr>
              <a:t>i</a:t>
            </a:r>
            <a:r>
              <a:rPr sz="2800" spc="-15" dirty="0" smtClean="0">
                <a:latin typeface="Times New Roman"/>
                <a:cs typeface="Times New Roman"/>
              </a:rPr>
              <a:t>od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fr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1 year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to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less</a:t>
            </a:r>
            <a:r>
              <a:rPr sz="2800" spc="-10" dirty="0" smtClean="0">
                <a:latin typeface="Times New Roman"/>
                <a:cs typeface="Times New Roman"/>
              </a:rPr>
              <a:t> th</a:t>
            </a:r>
            <a:r>
              <a:rPr sz="2800" spc="-15" dirty="0" smtClean="0">
                <a:latin typeface="Times New Roman"/>
                <a:cs typeface="Times New Roman"/>
              </a:rPr>
              <a:t>an 3 years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age</a:t>
            </a:r>
            <a:endParaRPr sz="2800">
              <a:latin typeface="Times New Roman"/>
              <a:cs typeface="Times New Roman"/>
            </a:endParaRPr>
          </a:p>
          <a:p>
            <a:pPr marL="1524635" marR="1341120">
              <a:lnSpc>
                <a:spcPct val="120000"/>
              </a:lnSpc>
            </a:pPr>
            <a:r>
              <a:rPr sz="2800" spc="-20" dirty="0" smtClean="0">
                <a:latin typeface="Times New Roman"/>
                <a:cs typeface="Times New Roman"/>
              </a:rPr>
              <a:t>Age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1:</a:t>
            </a:r>
            <a:r>
              <a:rPr sz="2800" spc="-15" dirty="0" smtClean="0">
                <a:latin typeface="Times New Roman"/>
                <a:cs typeface="Times New Roman"/>
              </a:rPr>
              <a:t> Star</a:t>
            </a:r>
            <a:r>
              <a:rPr sz="2800" spc="-5" dirty="0" smtClean="0">
                <a:latin typeface="Times New Roman"/>
                <a:cs typeface="Times New Roman"/>
              </a:rPr>
              <a:t>t</a:t>
            </a:r>
            <a:r>
              <a:rPr sz="2800" spc="-10" dirty="0" smtClean="0">
                <a:latin typeface="Times New Roman"/>
                <a:cs typeface="Times New Roman"/>
              </a:rPr>
              <a:t>in</a:t>
            </a:r>
            <a:r>
              <a:rPr sz="2800" spc="-15" dirty="0" smtClean="0">
                <a:latin typeface="Times New Roman"/>
                <a:cs typeface="Times New Roman"/>
              </a:rPr>
              <a:t>g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to </a:t>
            </a:r>
            <a:r>
              <a:rPr sz="2800" spc="-25" dirty="0" smtClean="0">
                <a:latin typeface="Times New Roman"/>
                <a:cs typeface="Times New Roman"/>
              </a:rPr>
              <a:t>wa</a:t>
            </a:r>
            <a:r>
              <a:rPr sz="2800" spc="-15" dirty="0" smtClean="0">
                <a:latin typeface="Times New Roman"/>
                <a:cs typeface="Times New Roman"/>
              </a:rPr>
              <a:t>lk Age 2: </a:t>
            </a:r>
            <a:r>
              <a:rPr sz="2800" spc="-10" dirty="0" smtClean="0">
                <a:latin typeface="Times New Roman"/>
                <a:cs typeface="Times New Roman"/>
              </a:rPr>
              <a:t>Starti</a:t>
            </a:r>
            <a:r>
              <a:rPr sz="2800" spc="-5" dirty="0" smtClean="0">
                <a:latin typeface="Times New Roman"/>
                <a:cs typeface="Times New Roman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g to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talk Age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3:</a:t>
            </a:r>
            <a:r>
              <a:rPr sz="2800" spc="-15" dirty="0" smtClean="0">
                <a:latin typeface="Times New Roman"/>
                <a:cs typeface="Times New Roman"/>
              </a:rPr>
              <a:t> Star</a:t>
            </a:r>
            <a:r>
              <a:rPr sz="2800" spc="-5" dirty="0" smtClean="0">
                <a:latin typeface="Times New Roman"/>
                <a:cs typeface="Times New Roman"/>
              </a:rPr>
              <a:t>t</a:t>
            </a:r>
            <a:r>
              <a:rPr sz="2800" spc="-10" dirty="0" smtClean="0">
                <a:latin typeface="Times New Roman"/>
                <a:cs typeface="Times New Roman"/>
              </a:rPr>
              <a:t>in</a:t>
            </a:r>
            <a:r>
              <a:rPr sz="2800" spc="-15" dirty="0" smtClean="0">
                <a:latin typeface="Times New Roman"/>
                <a:cs typeface="Times New Roman"/>
              </a:rPr>
              <a:t>g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Fan</a:t>
            </a:r>
            <a:r>
              <a:rPr sz="2800" spc="-5" dirty="0" smtClean="0">
                <a:latin typeface="Times New Roman"/>
                <a:cs typeface="Times New Roman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asy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6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Physical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Growth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gins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sl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w,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while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develop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ental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k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is r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pi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d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4305300" algn="l"/>
              </a:tabLst>
            </a:pPr>
            <a:r>
              <a:rPr sz="2400" u="heavy" dirty="0" smtClean="0">
                <a:latin typeface="Arial"/>
                <a:cs typeface="Arial"/>
              </a:rPr>
              <a:t>H</a:t>
            </a:r>
            <a:r>
              <a:rPr sz="2400" u="heavy" spc="-10" dirty="0" smtClean="0">
                <a:latin typeface="Arial"/>
                <a:cs typeface="Arial"/>
              </a:rPr>
              <a:t>e</a:t>
            </a:r>
            <a:r>
              <a:rPr sz="2400" u="heavy" spc="0" dirty="0" smtClean="0">
                <a:latin typeface="Arial"/>
                <a:cs typeface="Arial"/>
              </a:rPr>
              <a:t>alth</a:t>
            </a:r>
            <a:r>
              <a:rPr sz="2400" u="heavy" spc="5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C</a:t>
            </a:r>
            <a:r>
              <a:rPr sz="2400" u="heavy" spc="-10" dirty="0" smtClean="0">
                <a:latin typeface="Arial"/>
                <a:cs typeface="Arial"/>
              </a:rPr>
              <a:t>o</a:t>
            </a:r>
            <a:r>
              <a:rPr sz="2400" u="heavy" spc="0" dirty="0" smtClean="0">
                <a:latin typeface="Arial"/>
                <a:cs typeface="Arial"/>
              </a:rPr>
              <a:t>ncerns</a:t>
            </a:r>
            <a:r>
              <a:rPr sz="2400" u="heavy" spc="20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and</a:t>
            </a:r>
            <a:r>
              <a:rPr sz="2400" u="heavy" spc="-10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Risk</a:t>
            </a:r>
            <a:r>
              <a:rPr sz="2400" u="heavy" spc="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:	need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se sup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rvisi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n;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curios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ty;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poiso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gs;</a:t>
            </a:r>
            <a:r>
              <a:rPr sz="2400" spc="4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auto safety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04800"/>
            <a:ext cx="24384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8171" y="6287008"/>
            <a:ext cx="11938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79550"/>
            <a:ext cx="7346950" cy="4796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Alm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st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every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15" dirty="0" smtClean="0">
                <a:latin typeface="Comic Sans MS"/>
                <a:cs typeface="Comic Sans MS"/>
              </a:rPr>
              <a:t>dler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has a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te</a:t>
            </a: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10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er tant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um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time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r.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hild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may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kic</a:t>
            </a:r>
            <a:r>
              <a:rPr sz="2800" spc="-10" dirty="0" smtClean="0">
                <a:latin typeface="Comic Sans MS"/>
                <a:cs typeface="Comic Sans MS"/>
              </a:rPr>
              <a:t>k, </a:t>
            </a:r>
            <a:r>
              <a:rPr sz="2800" spc="-15" dirty="0" smtClean="0">
                <a:latin typeface="Comic Sans MS"/>
                <a:cs typeface="Comic Sans MS"/>
              </a:rPr>
              <a:t>scream,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stamp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feet,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sh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ut,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“N</a:t>
            </a:r>
            <a:r>
              <a:rPr sz="2800" spc="-10" dirty="0" smtClean="0">
                <a:latin typeface="Comic Sans MS"/>
                <a:cs typeface="Comic Sans MS"/>
              </a:rPr>
              <a:t>o,</a:t>
            </a:r>
            <a:r>
              <a:rPr sz="2800" spc="-15" dirty="0" smtClean="0">
                <a:latin typeface="Comic Sans MS"/>
                <a:cs typeface="Comic Sans MS"/>
              </a:rPr>
              <a:t> n</a:t>
            </a:r>
            <a:r>
              <a:rPr sz="2800" spc="-10" dirty="0" smtClean="0">
                <a:latin typeface="Comic Sans MS"/>
                <a:cs typeface="Comic Sans MS"/>
              </a:rPr>
              <a:t>o,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</a:t>
            </a:r>
            <a:r>
              <a:rPr sz="2800" spc="-10" dirty="0" smtClean="0">
                <a:latin typeface="Comic Sans MS"/>
                <a:cs typeface="Comic Sans MS"/>
              </a:rPr>
              <a:t>o,”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l</a:t>
            </a:r>
            <a:r>
              <a:rPr sz="2800" spc="-20" dirty="0" smtClean="0">
                <a:latin typeface="Comic Sans MS"/>
                <a:cs typeface="Comic Sans MS"/>
              </a:rPr>
              <a:t>ie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20" dirty="0" smtClean="0">
                <a:latin typeface="Comic Sans MS"/>
                <a:cs typeface="Comic Sans MS"/>
              </a:rPr>
              <a:t>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30" dirty="0" smtClean="0">
                <a:latin typeface="Comic Sans MS"/>
                <a:cs typeface="Comic Sans MS"/>
              </a:rPr>
              <a:t>f</a:t>
            </a:r>
            <a:r>
              <a:rPr sz="2800" spc="-10" dirty="0" smtClean="0">
                <a:latin typeface="Comic Sans MS"/>
                <a:cs typeface="Comic Sans MS"/>
              </a:rPr>
              <a:t>lo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r, </a:t>
            </a:r>
            <a:r>
              <a:rPr sz="2800" spc="-15" dirty="0" smtClean="0">
                <a:latin typeface="Comic Sans MS"/>
                <a:cs typeface="Comic Sans MS"/>
              </a:rPr>
              <a:t>flail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arms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le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15" dirty="0" smtClean="0">
                <a:latin typeface="Comic Sans MS"/>
                <a:cs typeface="Comic Sans MS"/>
              </a:rPr>
              <a:t>s,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bang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 </a:t>
            </a:r>
            <a:r>
              <a:rPr sz="2800" spc="-10" dirty="0" smtClean="0">
                <a:latin typeface="Comic Sans MS"/>
                <a:cs typeface="Comic Sans MS"/>
              </a:rPr>
              <a:t>h</a:t>
            </a:r>
            <a:r>
              <a:rPr sz="2800" spc="-20" dirty="0" smtClean="0">
                <a:latin typeface="Comic Sans MS"/>
                <a:cs typeface="Comic Sans MS"/>
              </a:rPr>
              <a:t>ead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against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 </a:t>
            </a:r>
            <a:r>
              <a:rPr sz="2800" spc="-15" dirty="0" smtClean="0">
                <a:latin typeface="Comic Sans MS"/>
                <a:cs typeface="Comic Sans MS"/>
              </a:rPr>
              <a:t>floor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mic Sans MS"/>
              <a:buChar char="•"/>
            </a:pPr>
            <a:endParaRPr sz="1000"/>
          </a:p>
          <a:p>
            <a:pPr marL="355600" marR="27305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Child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en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may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even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h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their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breath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un</a:t>
            </a:r>
            <a:r>
              <a:rPr sz="2800" spc="-10" dirty="0" smtClean="0">
                <a:latin typeface="Comic Sans MS"/>
                <a:cs typeface="Comic Sans MS"/>
              </a:rPr>
              <a:t>til</a:t>
            </a:r>
            <a:r>
              <a:rPr sz="2800" spc="-15" dirty="0" smtClean="0">
                <a:latin typeface="Comic Sans MS"/>
                <a:cs typeface="Comic Sans MS"/>
              </a:rPr>
              <a:t> they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bec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me 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yanotic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 have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Times New Roman"/>
                <a:cs typeface="Times New Roman"/>
              </a:rPr>
              <a:t>Sei</a:t>
            </a:r>
            <a:r>
              <a:rPr sz="2800" b="1" spc="-40" dirty="0" smtClean="0">
                <a:latin typeface="Times New Roman"/>
                <a:cs typeface="Times New Roman"/>
              </a:rPr>
              <a:t>z</a:t>
            </a:r>
            <a:r>
              <a:rPr sz="2800" b="1" spc="-20" dirty="0" smtClean="0">
                <a:latin typeface="Times New Roman"/>
                <a:cs typeface="Times New Roman"/>
              </a:rPr>
              <a:t>u</a:t>
            </a:r>
            <a:r>
              <a:rPr sz="2800" b="1" spc="-60" dirty="0" smtClean="0">
                <a:latin typeface="Times New Roman"/>
                <a:cs typeface="Times New Roman"/>
              </a:rPr>
              <a:t>r</a:t>
            </a:r>
            <a:r>
              <a:rPr sz="2800" b="1" spc="-15" dirty="0" smtClean="0">
                <a:latin typeface="Times New Roman"/>
                <a:cs typeface="Times New Roman"/>
              </a:rPr>
              <a:t>es</a:t>
            </a:r>
            <a:r>
              <a:rPr sz="2800" b="1" spc="145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-15" dirty="0" smtClean="0">
                <a:latin typeface="Comic Sans MS"/>
                <a:cs typeface="Comic Sans MS"/>
              </a:rPr>
              <a:t> fall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flo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  <a:buFont typeface="Comic Sans MS"/>
              <a:buChar char="•"/>
            </a:pPr>
            <a:endParaRPr sz="1000"/>
          </a:p>
          <a:p>
            <a:pPr marL="355600" marR="270510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This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ha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mless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breath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ldin</a:t>
            </a:r>
            <a:r>
              <a:rPr sz="2800" spc="-10" dirty="0" smtClean="0">
                <a:latin typeface="Comic Sans MS"/>
                <a:cs typeface="Comic Sans MS"/>
              </a:rPr>
              <a:t>g;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ign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ring</a:t>
            </a:r>
            <a:r>
              <a:rPr sz="2800" spc="-10" dirty="0" smtClean="0">
                <a:latin typeface="Comic Sans MS"/>
                <a:cs typeface="Comic Sans MS"/>
              </a:rPr>
              <a:t> it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will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make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it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ineffec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ive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</a:t>
            </a:r>
            <a:r>
              <a:rPr sz="2800" spc="-10" dirty="0" smtClean="0">
                <a:latin typeface="Comic Sans MS"/>
                <a:cs typeface="Comic Sans MS"/>
              </a:rPr>
              <a:t>h</a:t>
            </a:r>
            <a:r>
              <a:rPr sz="2800" spc="-15" dirty="0" smtClean="0">
                <a:latin typeface="Comic Sans MS"/>
                <a:cs typeface="Comic Sans MS"/>
              </a:rPr>
              <a:t>ild</a:t>
            </a:r>
            <a:r>
              <a:rPr sz="2800" spc="-10" dirty="0" smtClean="0">
                <a:latin typeface="Comic Sans MS"/>
                <a:cs typeface="Comic Sans MS"/>
              </a:rPr>
              <a:t> will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15" dirty="0" smtClean="0">
                <a:latin typeface="Comic Sans MS"/>
                <a:cs typeface="Comic Sans MS"/>
              </a:rPr>
              <a:t>ive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it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up.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6250" y="603250"/>
            <a:ext cx="5137133" cy="54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298450"/>
          <a:ext cx="8762999" cy="6172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198"/>
                <a:gridCol w="3925697"/>
                <a:gridCol w="2491104"/>
              </a:tblGrid>
              <a:tr h="620013"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dirty="0" smtClean="0">
                          <a:latin typeface="Times New Roman"/>
                          <a:cs typeface="Times New Roman"/>
                        </a:rPr>
                        <a:t>Diffe</a:t>
                      </a:r>
                      <a:r>
                        <a:rPr sz="3200" b="1" spc="-5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entia</a:t>
                      </a:r>
                      <a:r>
                        <a:rPr sz="3200" b="1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200" b="1" spc="-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3200" b="1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9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emper</a:t>
                      </a:r>
                      <a:r>
                        <a:rPr sz="3200" b="1" spc="-1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9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antru</a:t>
                      </a:r>
                      <a:r>
                        <a:rPr sz="320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3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32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Seizu</a:t>
                      </a:r>
                      <a:r>
                        <a:rPr sz="3200" b="1" spc="-6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3200" b="1" spc="0" dirty="0" smtClean="0">
                          <a:latin typeface="Times New Roman"/>
                          <a:cs typeface="Times New Roman"/>
                        </a:rPr>
                        <a:t>es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7781"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Assessment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3590">
                        <a:lnSpc>
                          <a:spcPct val="100000"/>
                        </a:lnSpc>
                      </a:pPr>
                      <a:r>
                        <a:rPr sz="2400" b="1" spc="-22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0" dirty="0" smtClean="0">
                          <a:latin typeface="Times New Roman"/>
                          <a:cs typeface="Times New Roman"/>
                        </a:rPr>
                        <a:t>emper</a:t>
                      </a:r>
                      <a:r>
                        <a:rPr sz="2400" b="1" spc="-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2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0" dirty="0" smtClean="0">
                          <a:latin typeface="Times New Roman"/>
                          <a:cs typeface="Times New Roman"/>
                        </a:rPr>
                        <a:t>antrums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Sei</a:t>
                      </a:r>
                      <a:r>
                        <a:rPr sz="2400" b="1" spc="-20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2400" b="1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400" b="1" spc="-5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b="1" spc="0" dirty="0" smtClean="0">
                          <a:latin typeface="Times New Roman"/>
                          <a:cs typeface="Times New Roman"/>
                        </a:rPr>
                        <a:t>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60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Provoca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Usual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provoke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—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 marR="11874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parent</a:t>
                      </a:r>
                      <a:r>
                        <a:rPr sz="2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sta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reason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or it (she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asked todd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24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400" spc="-2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to dinne</a:t>
                      </a:r>
                      <a:r>
                        <a:rPr sz="2400" spc="-8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but he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wanted to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finish an act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24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Usual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child very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angry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Not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provoked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8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Appearance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of cyanosis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81760">
                        <a:lnSpc>
                          <a:spcPct val="100099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Child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holds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breath, beco</a:t>
                      </a:r>
                      <a:r>
                        <a:rPr sz="2400" spc="-2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es cyanot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c, then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slu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ps to floor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4"/>
                        </a:spcBef>
                      </a:pPr>
                      <a:endParaRPr sz="6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16535">
                        <a:lnSpc>
                          <a:spcPct val="100099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Child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slu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ps to </a:t>
                      </a:r>
                      <a:r>
                        <a:rPr sz="2400" spc="-1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loor firs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then beco</a:t>
                      </a:r>
                      <a:r>
                        <a:rPr sz="2400" spc="-1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es cyanot</a:t>
                      </a:r>
                      <a:r>
                        <a:rPr sz="24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4"/>
                        </a:spcBef>
                      </a:pPr>
                      <a:endParaRPr sz="6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389890" algn="r">
                        <a:lnSpc>
                          <a:spcPts val="1445"/>
                        </a:lnSpc>
                      </a:pPr>
                      <a:r>
                        <a:rPr sz="1400" spc="5" dirty="0" smtClean="0">
                          <a:latin typeface="Arial"/>
                          <a:cs typeface="Arial"/>
                        </a:rPr>
                        <a:t>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943734"/>
            <a:ext cx="7991475" cy="39611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45745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though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todd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ers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spe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great de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time 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very day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vestig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new w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ys 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 thin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thin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s they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have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before, they also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enjoy 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itua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istic 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tterns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58"/>
              </a:spcBef>
              <a:buFont typeface="Arial"/>
              <a:buChar char="•"/>
            </a:pPr>
            <a:endParaRPr sz="1000"/>
          </a:p>
          <a:p>
            <a:pPr marL="355600" marR="12700" indent="-343535">
              <a:lnSpc>
                <a:spcPct val="992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 smtClean="0">
                <a:latin typeface="Arial"/>
                <a:cs typeface="Arial"/>
              </a:rPr>
              <a:t>Sibling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rival</a:t>
            </a:r>
            <a:r>
              <a:rPr sz="2400" b="1" spc="5" dirty="0" smtClean="0">
                <a:latin typeface="Arial"/>
                <a:cs typeface="Arial"/>
              </a:rPr>
              <a:t>r</a:t>
            </a:r>
            <a:r>
              <a:rPr sz="2400" b="1" spc="-2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ag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ressive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avi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towards new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fant: pe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betwe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 to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years but may be prol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fin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tel</a:t>
            </a:r>
            <a:r>
              <a:rPr sz="2400" spc="-1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).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4850" y="831850"/>
            <a:ext cx="5345582" cy="54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727"/>
            <a:ext cx="7724775" cy="4601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16535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fear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of b</a:t>
            </a:r>
            <a:r>
              <a:rPr sz="3200" spc="-15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ing separated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from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parents begins at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about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6</a:t>
            </a:r>
            <a:r>
              <a:rPr sz="3200" spc="-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m</a:t>
            </a:r>
            <a:r>
              <a:rPr sz="3200" spc="-10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nths</a:t>
            </a:r>
            <a:r>
              <a:rPr sz="3200" spc="2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of age and persists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through</a:t>
            </a:r>
            <a:r>
              <a:rPr sz="3200" spc="-15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ut </a:t>
            </a:r>
            <a:r>
              <a:rPr sz="3200" spc="5" dirty="0" smtClean="0">
                <a:latin typeface="Comic Sans MS"/>
                <a:cs typeface="Comic Sans MS"/>
              </a:rPr>
              <a:t>t</a:t>
            </a:r>
            <a:r>
              <a:rPr sz="3200" spc="0" dirty="0" smtClean="0">
                <a:latin typeface="Comic Sans MS"/>
                <a:cs typeface="Comic Sans MS"/>
              </a:rPr>
              <a:t>he presch</a:t>
            </a:r>
            <a:r>
              <a:rPr sz="3200" spc="-10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ol peri</a:t>
            </a:r>
            <a:r>
              <a:rPr sz="3200" spc="-15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d.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950"/>
              </a:lnSpc>
              <a:spcBef>
                <a:spcPts val="45"/>
              </a:spcBef>
              <a:buFont typeface="Comic Sans MS"/>
              <a:buChar char="•"/>
            </a:pPr>
            <a:endParaRPr sz="9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2700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T</a:t>
            </a:r>
            <a:r>
              <a:rPr sz="3200" spc="-15" dirty="0" smtClean="0">
                <a:latin typeface="Comic Sans MS"/>
                <a:cs typeface="Comic Sans MS"/>
              </a:rPr>
              <a:t>h</a:t>
            </a:r>
            <a:r>
              <a:rPr sz="3200" spc="0" dirty="0" smtClean="0">
                <a:latin typeface="Comic Sans MS"/>
                <a:cs typeface="Comic Sans MS"/>
              </a:rPr>
              <a:t>is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universal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fear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of this </a:t>
            </a:r>
            <a:r>
              <a:rPr sz="3200" spc="5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ge</a:t>
            </a:r>
            <a:r>
              <a:rPr sz="3200" spc="-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group is known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as separation an</a:t>
            </a:r>
            <a:r>
              <a:rPr sz="3200" spc="5" dirty="0" smtClean="0">
                <a:latin typeface="Comic Sans MS"/>
                <a:cs typeface="Comic Sans MS"/>
              </a:rPr>
              <a:t>x</a:t>
            </a:r>
            <a:r>
              <a:rPr sz="3200" spc="0" dirty="0" smtClean="0">
                <a:latin typeface="Comic Sans MS"/>
                <a:cs typeface="Comic Sans MS"/>
              </a:rPr>
              <a:t>iety.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For this reason, toddlers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have difficulty acc</a:t>
            </a:r>
            <a:r>
              <a:rPr sz="3200" spc="-10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pting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b</a:t>
            </a:r>
            <a:r>
              <a:rPr sz="3200" spc="-10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ing s</a:t>
            </a:r>
            <a:r>
              <a:rPr sz="3200" spc="-10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parated</a:t>
            </a:r>
            <a:r>
              <a:rPr sz="3200" spc="-2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from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their primary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caregiver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9818" y="603250"/>
            <a:ext cx="4127331" cy="621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226" y="755141"/>
            <a:ext cx="7456805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Psychological</a:t>
            </a:r>
            <a:r>
              <a:rPr sz="4400" b="1" spc="1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400" b="1" spc="0" dirty="0" smtClean="0">
                <a:solidFill>
                  <a:srgbClr val="1C1C1C"/>
                </a:solidFill>
                <a:latin typeface="Arial"/>
                <a:cs typeface="Arial"/>
              </a:rPr>
              <a:t>Development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11071"/>
            <a:ext cx="4495800" cy="165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Anal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stage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Gender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tity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ts val="3810"/>
              </a:lnSpc>
            </a:pPr>
            <a:r>
              <a:rPr sz="3200" b="1" u="heavy" dirty="0" smtClean="0">
                <a:latin typeface="Arial"/>
                <a:cs typeface="Arial"/>
              </a:rPr>
              <a:t>Cognitive</a:t>
            </a:r>
            <a:r>
              <a:rPr sz="3200" b="1" u="heavy" spc="-55" dirty="0" smtClean="0">
                <a:latin typeface="Arial"/>
                <a:cs typeface="Arial"/>
              </a:rPr>
              <a:t> </a:t>
            </a:r>
            <a:r>
              <a:rPr sz="3200" b="1" u="heavy" spc="0" dirty="0" smtClean="0">
                <a:latin typeface="Arial"/>
                <a:cs typeface="Arial"/>
              </a:rPr>
              <a:t>dev</a:t>
            </a:r>
            <a:r>
              <a:rPr sz="3200" b="1" u="heavy" spc="-15" dirty="0" smtClean="0">
                <a:latin typeface="Arial"/>
                <a:cs typeface="Arial"/>
              </a:rPr>
              <a:t>e</a:t>
            </a:r>
            <a:r>
              <a:rPr sz="3200" b="1" u="heavy" spc="0" dirty="0" smtClean="0">
                <a:latin typeface="Arial"/>
                <a:cs typeface="Arial"/>
              </a:rPr>
              <a:t>lopm</a:t>
            </a:r>
            <a:r>
              <a:rPr sz="3200" b="1" u="heavy" spc="-15" dirty="0" smtClean="0">
                <a:latin typeface="Arial"/>
                <a:cs typeface="Arial"/>
              </a:rPr>
              <a:t>e</a:t>
            </a:r>
            <a:r>
              <a:rPr sz="3200" b="1" u="heavy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1450" y="3466972"/>
            <a:ext cx="1267460" cy="108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-2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-7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9991" y="3466972"/>
            <a:ext cx="3931920" cy="108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sorimotor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12446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Egoce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tric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(imi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on,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744" y="4540250"/>
            <a:ext cx="6864350" cy="984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200" spc="-5" dirty="0" smtClean="0">
                <a:latin typeface="Arial"/>
                <a:cs typeface="Arial"/>
              </a:rPr>
              <a:t>imagination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hor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memor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attention </a:t>
            </a:r>
            <a:r>
              <a:rPr sz="3200" spc="0" dirty="0" smtClean="0">
                <a:latin typeface="Arial"/>
                <a:cs typeface="Arial"/>
              </a:rPr>
              <a:t>span).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3683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336" rIns="0" bIns="0" rtlCol="0">
            <a:noAutofit/>
          </a:bodyPr>
          <a:lstStyle/>
          <a:p>
            <a:pPr marL="1769110">
              <a:lnSpc>
                <a:spcPct val="100000"/>
              </a:lnSpc>
            </a:pPr>
            <a:r>
              <a:rPr sz="28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Promo</a:t>
            </a:r>
            <a:r>
              <a:rPr sz="28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ing</a:t>
            </a:r>
            <a:r>
              <a:rPr sz="2800" spc="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Toddler</a:t>
            </a:r>
            <a:r>
              <a:rPr sz="2800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Safety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363868"/>
            <a:ext cx="7548245" cy="4772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495">
              <a:lnSpc>
                <a:spcPct val="100099"/>
              </a:lnSpc>
              <a:buFont typeface="Wingdings"/>
              <a:buChar char=""/>
              <a:tabLst>
                <a:tab pos="374015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Toddle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dev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lop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any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b="1" spc="-15" dirty="0" smtClean="0">
                <a:latin typeface="Comic Sans MS"/>
                <a:cs typeface="Comic Sans MS"/>
              </a:rPr>
              <a:t>upp</a:t>
            </a:r>
            <a:r>
              <a:rPr sz="2400" b="1" spc="-5" dirty="0" smtClean="0">
                <a:latin typeface="Comic Sans MS"/>
                <a:cs typeface="Comic Sans MS"/>
              </a:rPr>
              <a:t>e</a:t>
            </a:r>
            <a:r>
              <a:rPr sz="2400" b="1" spc="0" dirty="0" smtClean="0">
                <a:latin typeface="Comic Sans MS"/>
                <a:cs typeface="Comic Sans MS"/>
              </a:rPr>
              <a:t>r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5" dirty="0" smtClean="0">
                <a:latin typeface="Comic Sans MS"/>
                <a:cs typeface="Comic Sans MS"/>
              </a:rPr>
              <a:t>r</a:t>
            </a:r>
            <a:r>
              <a:rPr sz="2400" b="1" spc="0" dirty="0" smtClean="0">
                <a:latin typeface="Comic Sans MS"/>
                <a:cs typeface="Comic Sans MS"/>
              </a:rPr>
              <a:t>espirato</a:t>
            </a:r>
            <a:r>
              <a:rPr sz="2400" b="1" spc="5" dirty="0" smtClean="0">
                <a:latin typeface="Comic Sans MS"/>
                <a:cs typeface="Comic Sans MS"/>
              </a:rPr>
              <a:t>r</a:t>
            </a:r>
            <a:r>
              <a:rPr sz="2400" b="1" spc="-15" dirty="0" smtClean="0">
                <a:latin typeface="Comic Sans MS"/>
                <a:cs typeface="Comic Sans MS"/>
              </a:rPr>
              <a:t>y and</a:t>
            </a:r>
            <a:r>
              <a:rPr sz="2400" b="1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ear infection</a:t>
            </a:r>
            <a:r>
              <a:rPr sz="2400" b="1" spc="-3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, 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 family is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always recomme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ded to</a:t>
            </a:r>
            <a:r>
              <a:rPr sz="2400" spc="-10" dirty="0" smtClean="0">
                <a:latin typeface="Comic Sans MS"/>
                <a:cs typeface="Comic Sans MS"/>
              </a:rPr>
              <a:t> h</a:t>
            </a:r>
            <a:r>
              <a:rPr sz="2400" spc="-15" dirty="0" smtClean="0">
                <a:latin typeface="Comic Sans MS"/>
                <a:cs typeface="Comic Sans MS"/>
              </a:rPr>
              <a:t>ave 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sc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dule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visits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</a:t>
            </a:r>
            <a:r>
              <a:rPr sz="2400" spc="-5" dirty="0" smtClean="0">
                <a:latin typeface="Comic Sans MS"/>
                <a:cs typeface="Comic Sans MS"/>
              </a:rPr>
              <a:t>5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1</a:t>
            </a:r>
            <a:r>
              <a:rPr sz="2400" spc="-5" dirty="0" smtClean="0">
                <a:latin typeface="Comic Sans MS"/>
                <a:cs typeface="Comic Sans MS"/>
              </a:rPr>
              <a:t>8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24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mont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  <a:buFont typeface="Wingdings"/>
              <a:buChar char=""/>
            </a:pPr>
            <a:endParaRPr sz="850"/>
          </a:p>
          <a:p>
            <a:pPr>
              <a:lnSpc>
                <a:spcPts val="1000"/>
              </a:lnSpc>
              <a:buFont typeface="Wingdings"/>
              <a:buChar char="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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5" dirty="0" smtClean="0">
                <a:latin typeface="Wingdings"/>
                <a:cs typeface="Wingdings"/>
              </a:rPr>
              <a:t></a:t>
            </a:r>
            <a:r>
              <a:rPr sz="2400" spc="0" dirty="0" smtClean="0">
                <a:latin typeface="Comic Sans MS"/>
                <a:cs typeface="Comic Sans MS"/>
              </a:rPr>
              <a:t>Accide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ts are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jor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cause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d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ath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hildr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all </a:t>
            </a:r>
            <a:r>
              <a:rPr sz="2400" spc="-15" dirty="0" smtClean="0">
                <a:latin typeface="Comic Sans MS"/>
                <a:cs typeface="Comic Sans MS"/>
              </a:rPr>
              <a:t>ag</a:t>
            </a:r>
            <a:r>
              <a:rPr sz="2400" spc="-10" dirty="0" smtClean="0">
                <a:latin typeface="Comic Sans MS"/>
                <a:cs typeface="Comic Sans MS"/>
              </a:rPr>
              <a:t>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42875">
              <a:lnSpc>
                <a:spcPct val="100099"/>
              </a:lnSpc>
              <a:buFont typeface="Wingdings"/>
              <a:buChar char=""/>
              <a:tabLst>
                <a:tab pos="374015" algn="l"/>
              </a:tabLst>
            </a:pPr>
            <a:r>
              <a:rPr sz="2400" b="1" spc="-15" dirty="0" smtClean="0">
                <a:latin typeface="Comic Sans MS"/>
                <a:cs typeface="Comic Sans MS"/>
              </a:rPr>
              <a:t>Ac</a:t>
            </a:r>
            <a:r>
              <a:rPr sz="2400" b="1" spc="-10" dirty="0" smtClean="0">
                <a:latin typeface="Comic Sans MS"/>
                <a:cs typeface="Comic Sans MS"/>
              </a:rPr>
              <a:t>c</a:t>
            </a:r>
            <a:r>
              <a:rPr sz="2400" b="1" spc="0" dirty="0" smtClean="0">
                <a:latin typeface="Comic Sans MS"/>
                <a:cs typeface="Comic Sans MS"/>
              </a:rPr>
              <a:t>iden</a:t>
            </a:r>
            <a:r>
              <a:rPr sz="2400" b="1" spc="-15" dirty="0" smtClean="0">
                <a:latin typeface="Comic Sans MS"/>
                <a:cs typeface="Comic Sans MS"/>
              </a:rPr>
              <a:t>tal</a:t>
            </a:r>
            <a:r>
              <a:rPr sz="2400" b="1" spc="1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ingestio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-15" dirty="0" smtClean="0">
                <a:latin typeface="Comic Sans MS"/>
                <a:cs typeface="Comic Sans MS"/>
              </a:rPr>
              <a:t>s (poisoni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-15" dirty="0" smtClean="0">
                <a:latin typeface="Comic Sans MS"/>
                <a:cs typeface="Comic Sans MS"/>
              </a:rPr>
              <a:t>g)</a:t>
            </a:r>
            <a:r>
              <a:rPr sz="2400" b="1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type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accide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 that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occu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 freq</a:t>
            </a:r>
            <a:r>
              <a:rPr sz="2400" spc="5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tly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toddlers (medication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</a:t>
            </a:r>
            <a:r>
              <a:rPr sz="2400" spc="-10" dirty="0" smtClean="0">
                <a:latin typeface="Comic Sans MS"/>
                <a:cs typeface="Comic Sans MS"/>
              </a:rPr>
              <a:t>cle</a:t>
            </a:r>
            <a:r>
              <a:rPr sz="2400" spc="0" dirty="0" smtClean="0">
                <a:latin typeface="Comic Sans MS"/>
                <a:cs typeface="Comic Sans MS"/>
              </a:rPr>
              <a:t>ani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 products).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  <a:buFont typeface="Wingdings"/>
              <a:buChar char=""/>
            </a:pPr>
            <a:endParaRPr sz="850"/>
          </a:p>
          <a:p>
            <a:pPr>
              <a:lnSpc>
                <a:spcPts val="1000"/>
              </a:lnSpc>
              <a:buFont typeface="Wingdings"/>
              <a:buChar char="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"/>
            </a:pPr>
            <a:endParaRPr sz="1000"/>
          </a:p>
          <a:p>
            <a:pPr marL="374015" indent="-361950">
              <a:lnSpc>
                <a:spcPct val="100000"/>
              </a:lnSpc>
              <a:buFont typeface="Wingdings"/>
              <a:buChar char=""/>
              <a:tabLst>
                <a:tab pos="374015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Ot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accide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ts that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occur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freque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tly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toddlers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clu</a:t>
            </a:r>
            <a:r>
              <a:rPr sz="2400" spc="0" dirty="0" smtClean="0">
                <a:latin typeface="Comic Sans MS"/>
                <a:cs typeface="Comic Sans MS"/>
              </a:rPr>
              <a:t>de </a:t>
            </a:r>
            <a:r>
              <a:rPr sz="2400" b="1" spc="0" dirty="0" smtClean="0">
                <a:latin typeface="Comic Sans MS"/>
                <a:cs typeface="Comic Sans MS"/>
              </a:rPr>
              <a:t>motor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v</a:t>
            </a:r>
            <a:r>
              <a:rPr sz="2400" b="1" spc="5" dirty="0" smtClean="0">
                <a:latin typeface="Comic Sans MS"/>
                <a:cs typeface="Comic Sans MS"/>
              </a:rPr>
              <a:t>e</a:t>
            </a:r>
            <a:r>
              <a:rPr sz="2400" b="1" spc="-10" dirty="0" smtClean="0">
                <a:latin typeface="Comic Sans MS"/>
                <a:cs typeface="Comic Sans MS"/>
              </a:rPr>
              <a:t>hicle</a:t>
            </a:r>
            <a:r>
              <a:rPr sz="2400" b="1" spc="5" dirty="0" smtClean="0">
                <a:latin typeface="Comic Sans MS"/>
                <a:cs typeface="Comic Sans MS"/>
              </a:rPr>
              <a:t> </a:t>
            </a:r>
            <a:r>
              <a:rPr sz="2400" b="1" spc="-25" dirty="0" smtClean="0">
                <a:latin typeface="Comic Sans MS"/>
                <a:cs typeface="Comic Sans MS"/>
              </a:rPr>
              <a:t>a</a:t>
            </a:r>
            <a:r>
              <a:rPr sz="2400" b="1" spc="-15" dirty="0" smtClean="0">
                <a:latin typeface="Comic Sans MS"/>
                <a:cs typeface="Comic Sans MS"/>
              </a:rPr>
              <a:t>c</a:t>
            </a:r>
            <a:r>
              <a:rPr sz="2400" b="1" spc="-10" dirty="0" smtClean="0">
                <a:latin typeface="Comic Sans MS"/>
                <a:cs typeface="Comic Sans MS"/>
              </a:rPr>
              <a:t>c</a:t>
            </a:r>
            <a:r>
              <a:rPr sz="2400" b="1" spc="0" dirty="0" smtClean="0">
                <a:latin typeface="Comic Sans MS"/>
                <a:cs typeface="Comic Sans MS"/>
              </a:rPr>
              <a:t>iden</a:t>
            </a:r>
            <a:r>
              <a:rPr sz="2400" b="1" spc="-15" dirty="0" smtClean="0">
                <a:latin typeface="Comic Sans MS"/>
                <a:cs typeface="Comic Sans MS"/>
              </a:rPr>
              <a:t>ts, bur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-15" dirty="0" smtClean="0">
                <a:latin typeface="Comic Sans MS"/>
                <a:cs typeface="Comic Sans MS"/>
              </a:rPr>
              <a:t>s, fal</a:t>
            </a:r>
            <a:r>
              <a:rPr sz="2400" b="1" spc="-5" dirty="0" smtClean="0">
                <a:latin typeface="Comic Sans MS"/>
                <a:cs typeface="Comic Sans MS"/>
              </a:rPr>
              <a:t>l</a:t>
            </a:r>
            <a:r>
              <a:rPr sz="2400" b="1" spc="-15" dirty="0" smtClean="0">
                <a:latin typeface="Comic Sans MS"/>
                <a:cs typeface="Comic Sans MS"/>
              </a:rPr>
              <a:t>s, a</a:t>
            </a:r>
            <a:r>
              <a:rPr sz="2400" b="1" spc="10" dirty="0" smtClean="0">
                <a:latin typeface="Comic Sans MS"/>
                <a:cs typeface="Comic Sans MS"/>
              </a:rPr>
              <a:t>n</a:t>
            </a:r>
            <a:r>
              <a:rPr sz="2400" b="1" spc="0" dirty="0" smtClean="0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6120383"/>
            <a:ext cx="292290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omic Sans MS"/>
                <a:cs typeface="Comic Sans MS"/>
              </a:rPr>
              <a:t>pla</a:t>
            </a:r>
            <a:r>
              <a:rPr sz="2400" b="1" spc="-5" dirty="0" smtClean="0">
                <a:latin typeface="Comic Sans MS"/>
                <a:cs typeface="Comic Sans MS"/>
              </a:rPr>
              <a:t>y</a:t>
            </a:r>
            <a:r>
              <a:rPr sz="2400" b="1" spc="0" dirty="0" smtClean="0">
                <a:latin typeface="Comic Sans MS"/>
                <a:cs typeface="Comic Sans MS"/>
              </a:rPr>
              <a:t>grou</a:t>
            </a:r>
            <a:r>
              <a:rPr sz="2400" b="1" spc="5" dirty="0" smtClean="0">
                <a:latin typeface="Comic Sans MS"/>
                <a:cs typeface="Comic Sans MS"/>
              </a:rPr>
              <a:t>n</a:t>
            </a:r>
            <a:r>
              <a:rPr sz="2400" b="1" spc="0" dirty="0" smtClean="0">
                <a:latin typeface="Comic Sans MS"/>
                <a:cs typeface="Comic Sans MS"/>
              </a:rPr>
              <a:t>d</a:t>
            </a:r>
            <a:r>
              <a:rPr sz="2400" b="1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injuri</a:t>
            </a:r>
            <a:r>
              <a:rPr sz="2400" b="1" spc="5" dirty="0" smtClean="0">
                <a:latin typeface="Comic Sans MS"/>
                <a:cs typeface="Comic Sans MS"/>
              </a:rPr>
              <a:t>e</a:t>
            </a:r>
            <a:r>
              <a:rPr sz="2400" b="1" spc="-15" dirty="0" smtClean="0">
                <a:latin typeface="Comic Sans MS"/>
                <a:cs typeface="Comic Sans MS"/>
              </a:rPr>
              <a:t>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536" rIns="0" bIns="0" rtlCol="0">
            <a:noAutofit/>
          </a:bodyPr>
          <a:lstStyle/>
          <a:p>
            <a:pPr marL="312420">
              <a:lnSpc>
                <a:spcPct val="100000"/>
              </a:lnSpc>
            </a:pPr>
            <a:r>
              <a:rPr sz="3200" b="1" u="heavy" dirty="0" smtClean="0">
                <a:latin typeface="Comic Sans MS"/>
                <a:cs typeface="Comic Sans MS"/>
              </a:rPr>
              <a:t>Activi</a:t>
            </a:r>
            <a:r>
              <a:rPr sz="3200" b="1" u="heavy" spc="5" dirty="0" smtClean="0">
                <a:latin typeface="Comic Sans MS"/>
                <a:cs typeface="Comic Sans MS"/>
              </a:rPr>
              <a:t>t</a:t>
            </a:r>
            <a:r>
              <a:rPr sz="3200" b="1" u="heavy" spc="0" dirty="0" smtClean="0">
                <a:latin typeface="Comic Sans MS"/>
                <a:cs typeface="Comic Sans MS"/>
              </a:rPr>
              <a:t>ies to</a:t>
            </a:r>
            <a:r>
              <a:rPr sz="3200" b="1" u="heavy" spc="10" dirty="0" smtClean="0">
                <a:latin typeface="Comic Sans MS"/>
                <a:cs typeface="Comic Sans MS"/>
              </a:rPr>
              <a:t> </a:t>
            </a:r>
            <a:r>
              <a:rPr sz="3200" b="1" u="heavy" spc="0" dirty="0" smtClean="0">
                <a:latin typeface="Comic Sans MS"/>
                <a:cs typeface="Comic Sans MS"/>
              </a:rPr>
              <a:t>insure</a:t>
            </a:r>
            <a:r>
              <a:rPr sz="3200" b="1" u="heavy" spc="-5" dirty="0" smtClean="0">
                <a:latin typeface="Comic Sans MS"/>
                <a:cs typeface="Comic Sans MS"/>
              </a:rPr>
              <a:t> </a:t>
            </a:r>
            <a:r>
              <a:rPr sz="3200" b="1" u="heavy" spc="0" dirty="0" smtClean="0">
                <a:latin typeface="Comic Sans MS"/>
                <a:cs typeface="Comic Sans MS"/>
              </a:rPr>
              <a:t>toddler</a:t>
            </a:r>
            <a:r>
              <a:rPr sz="3200" b="1" u="heavy" spc="-20" dirty="0" smtClean="0">
                <a:latin typeface="Comic Sans MS"/>
                <a:cs typeface="Comic Sans MS"/>
              </a:rPr>
              <a:t> </a:t>
            </a:r>
            <a:r>
              <a:rPr sz="3200" b="1" u="heavy" spc="0" dirty="0" smtClean="0">
                <a:latin typeface="Comic Sans MS"/>
                <a:cs typeface="Comic Sans MS"/>
              </a:rPr>
              <a:t>safety: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7251"/>
            <a:ext cx="7479665" cy="443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115" indent="-343535">
              <a:lnSpc>
                <a:spcPts val="259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13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18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months: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Educ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ting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about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throwin</a:t>
            </a:r>
            <a:r>
              <a:rPr sz="2400" spc="-10" dirty="0" smtClean="0">
                <a:latin typeface="Comic Sans MS"/>
                <a:cs typeface="Comic Sans MS"/>
              </a:rPr>
              <a:t>g,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hitting;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Preventin</a:t>
            </a:r>
            <a:r>
              <a:rPr sz="2400" spc="-15" dirty="0" smtClean="0">
                <a:latin typeface="Comic Sans MS"/>
                <a:cs typeface="Comic Sans MS"/>
              </a:rPr>
              <a:t>g access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trical cord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;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curin</a:t>
            </a:r>
            <a:r>
              <a:rPr sz="2400" spc="-15" dirty="0" smtClean="0">
                <a:latin typeface="Comic Sans MS"/>
                <a:cs typeface="Comic Sans MS"/>
              </a:rPr>
              <a:t>g g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tes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ors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00"/>
              </a:lnSpc>
              <a:spcBef>
                <a:spcPts val="37"/>
              </a:spcBef>
              <a:buClr>
                <a:srgbClr val="990000"/>
              </a:buClr>
              <a:buFont typeface="Comic Sans MS"/>
              <a:buChar char="•"/>
            </a:pPr>
            <a:endParaRPr sz="500"/>
          </a:p>
          <a:p>
            <a:pPr marL="355600" marR="280670" indent="-343535">
              <a:lnSpc>
                <a:spcPct val="9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19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24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months: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Instructing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chi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street d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ngers;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Storing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ll chemic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ls,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aners,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spc="-15" dirty="0" smtClean="0">
                <a:latin typeface="Comic Sans MS"/>
                <a:cs typeface="Comic Sans MS"/>
              </a:rPr>
              <a:t>personal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care pr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ducts out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ild's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reach;</a:t>
            </a:r>
            <a:r>
              <a:rPr sz="2400" spc="-10" dirty="0" smtClean="0">
                <a:latin typeface="Comic Sans MS"/>
                <a:cs typeface="Comic Sans MS"/>
              </a:rPr>
              <a:t> Ensuring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multiple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barriers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po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ls 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hot </a:t>
            </a:r>
            <a:r>
              <a:rPr sz="2400" spc="0" dirty="0" smtClean="0">
                <a:latin typeface="Comic Sans MS"/>
                <a:cs typeface="Comic Sans MS"/>
              </a:rPr>
              <a:t>tubs.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Clr>
                <a:srgbClr val="990000"/>
              </a:buClr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9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25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36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months: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Instructing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chi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ngers offires,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o how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o get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elp </a:t>
            </a:r>
            <a:r>
              <a:rPr sz="2400" spc="-20" dirty="0" smtClean="0">
                <a:latin typeface="Comic Sans MS"/>
                <a:cs typeface="Comic Sans MS"/>
              </a:rPr>
              <a:t>wh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ing </a:t>
            </a:r>
            <a:r>
              <a:rPr sz="2400" spc="-15" dirty="0" smtClean="0">
                <a:latin typeface="Comic Sans MS"/>
                <a:cs typeface="Comic Sans MS"/>
              </a:rPr>
              <a:t>sc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d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cting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to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5" dirty="0" smtClean="0">
                <a:latin typeface="Comic Sans MS"/>
                <a:cs typeface="Comic Sans MS"/>
              </a:rPr>
              <a:t>s careful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y; Storing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tch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lighters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out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ild's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reach;</a:t>
            </a:r>
            <a:r>
              <a:rPr sz="2400" spc="-10" dirty="0" smtClean="0">
                <a:latin typeface="Comic Sans MS"/>
                <a:cs typeface="Comic Sans MS"/>
              </a:rPr>
              <a:t> Ins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ructing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child 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bout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nger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od </a:t>
            </a:r>
            <a:r>
              <a:rPr sz="2400" spc="-15" dirty="0" smtClean="0">
                <a:latin typeface="Comic Sans MS"/>
                <a:cs typeface="Comic Sans MS"/>
              </a:rPr>
              <a:t>touch/bad 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uc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" rIns="0" bIns="0" rtlCol="0">
            <a:noAutofit/>
          </a:bodyPr>
          <a:lstStyle/>
          <a:p>
            <a:pPr marL="2684145">
              <a:lnSpc>
                <a:spcPct val="100000"/>
              </a:lnSpc>
            </a:pPr>
            <a:r>
              <a:rPr sz="28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Lead</a:t>
            </a:r>
            <a:r>
              <a:rPr sz="28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Scre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ening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63015"/>
            <a:ext cx="7578725" cy="5137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7314">
              <a:lnSpc>
                <a:spcPct val="100099"/>
              </a:lnSpc>
              <a:buFont typeface="Comic Sans MS"/>
              <a:buChar char="•"/>
              <a:tabLst>
                <a:tab pos="311150" algn="l"/>
              </a:tabLst>
            </a:pPr>
            <a:r>
              <a:rPr sz="2400" dirty="0" smtClean="0">
                <a:latin typeface="Comic Sans MS"/>
                <a:cs typeface="Comic Sans MS"/>
              </a:rPr>
              <a:t>All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b</a:t>
            </a:r>
            <a:r>
              <a:rPr sz="2400" spc="-15" dirty="0" smtClean="0">
                <a:latin typeface="Comic Sans MS"/>
                <a:cs typeface="Comic Sans MS"/>
              </a:rPr>
              <a:t>etw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en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6</a:t>
            </a:r>
            <a:r>
              <a:rPr sz="2400" spc="-15" dirty="0" smtClean="0">
                <a:latin typeface="Comic Sans MS"/>
                <a:cs typeface="Comic Sans MS"/>
              </a:rPr>
              <a:t> months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6 yea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sho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ld be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perio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ically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presence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too much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their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body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(lead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poi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onin</a:t>
            </a:r>
            <a:r>
              <a:rPr sz="2400" spc="-10" dirty="0" smtClean="0">
                <a:latin typeface="Comic Sans MS"/>
                <a:cs typeface="Comic Sans MS"/>
              </a:rPr>
              <a:t>g).</a:t>
            </a:r>
            <a:endParaRPr sz="2400">
              <a:latin typeface="Comic Sans MS"/>
              <a:cs typeface="Comic Sans MS"/>
            </a:endParaRPr>
          </a:p>
          <a:p>
            <a:pPr marL="12700" marR="12700">
              <a:lnSpc>
                <a:spcPct val="100000"/>
              </a:lnSpc>
              <a:buFont typeface="Comic Sans MS"/>
              <a:buChar char="•"/>
              <a:tabLst>
                <a:tab pos="31115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Elevated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ad</a:t>
            </a:r>
            <a:r>
              <a:rPr sz="2400" spc="-10" dirty="0" smtClean="0">
                <a:latin typeface="Comic Sans MS"/>
                <a:cs typeface="Comic Sans MS"/>
              </a:rPr>
              <a:t> le</a:t>
            </a:r>
            <a:r>
              <a:rPr sz="2400" spc="-15" dirty="0" smtClean="0">
                <a:latin typeface="Comic Sans MS"/>
                <a:cs typeface="Comic Sans MS"/>
              </a:rPr>
              <a:t>vels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y </a:t>
            </a:r>
            <a:r>
              <a:rPr sz="2400" spc="0" dirty="0" smtClean="0">
                <a:latin typeface="Comic Sans MS"/>
                <a:cs typeface="Comic Sans MS"/>
              </a:rPr>
              <a:t>eating,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win</a:t>
            </a:r>
            <a:r>
              <a:rPr sz="2400" spc="-10" dirty="0" smtClean="0">
                <a:latin typeface="Comic Sans MS"/>
                <a:cs typeface="Comic Sans MS"/>
              </a:rPr>
              <a:t>g, 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sucking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obj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cts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(such 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wind</a:t>
            </a:r>
            <a:r>
              <a:rPr sz="2400" spc="-10" dirty="0" smtClean="0">
                <a:latin typeface="Comic Sans MS"/>
                <a:cs typeface="Comic Sans MS"/>
              </a:rPr>
              <a:t>owsills,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int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hips,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furniture)</a:t>
            </a:r>
            <a:r>
              <a:rPr sz="2400" spc="-15" dirty="0" smtClean="0">
                <a:latin typeface="Comic Sans MS"/>
                <a:cs typeface="Comic Sans MS"/>
              </a:rPr>
              <a:t> that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covered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lea</a:t>
            </a:r>
            <a:r>
              <a:rPr sz="2400" spc="-5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based paint.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 Color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print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wsp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pers;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old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water </a:t>
            </a:r>
            <a:r>
              <a:rPr sz="2400" spc="-15" dirty="0" smtClean="0">
                <a:latin typeface="Comic Sans MS"/>
                <a:cs typeface="Comic Sans MS"/>
              </a:rPr>
              <a:t>pipes.</a:t>
            </a:r>
            <a:endParaRPr sz="2400">
              <a:latin typeface="Comic Sans MS"/>
              <a:cs typeface="Comic Sans MS"/>
            </a:endParaRPr>
          </a:p>
          <a:p>
            <a:pPr marL="12700" marR="100965">
              <a:lnSpc>
                <a:spcPct val="100000"/>
              </a:lnSpc>
            </a:pPr>
            <a:r>
              <a:rPr sz="2400" spc="-10" dirty="0" smtClean="0">
                <a:latin typeface="Comic Sans MS"/>
                <a:cs typeface="Comic Sans MS"/>
              </a:rPr>
              <a:t>•</a:t>
            </a:r>
            <a:r>
              <a:rPr sz="2400" spc="0" dirty="0" smtClean="0">
                <a:latin typeface="Comic Sans MS"/>
                <a:cs typeface="Comic Sans MS"/>
              </a:rPr>
              <a:t>lead is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x</a:t>
            </a:r>
            <a:r>
              <a:rPr sz="2400" spc="0" dirty="0" smtClean="0">
                <a:latin typeface="Comic Sans MS"/>
                <a:cs typeface="Comic Sans MS"/>
              </a:rPr>
              <a:t>ic 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body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e,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ingest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on of it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lead to</a:t>
            </a:r>
            <a:r>
              <a:rPr sz="2400" b="1" spc="-1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serious</a:t>
            </a:r>
            <a:r>
              <a:rPr sz="2400" b="1" spc="-15" dirty="0" smtClean="0">
                <a:latin typeface="Comic Sans MS"/>
                <a:cs typeface="Comic Sans MS"/>
              </a:rPr>
              <a:t> da</a:t>
            </a:r>
            <a:r>
              <a:rPr sz="2400" b="1" spc="-30" dirty="0" smtClean="0">
                <a:latin typeface="Comic Sans MS"/>
                <a:cs typeface="Comic Sans MS"/>
              </a:rPr>
              <a:t>m</a:t>
            </a:r>
            <a:r>
              <a:rPr sz="2400" b="1" spc="-15" dirty="0" smtClean="0">
                <a:latin typeface="Comic Sans MS"/>
                <a:cs typeface="Comic Sans MS"/>
              </a:rPr>
              <a:t>age</a:t>
            </a:r>
            <a:r>
              <a:rPr sz="2400" b="1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to</a:t>
            </a:r>
            <a:r>
              <a:rPr sz="2400" b="1" spc="-15" dirty="0" smtClean="0">
                <a:latin typeface="Comic Sans MS"/>
                <a:cs typeface="Comic Sans MS"/>
              </a:rPr>
              <a:t> the</a:t>
            </a:r>
            <a:r>
              <a:rPr sz="2400" b="1" spc="-2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brain and</a:t>
            </a:r>
            <a:r>
              <a:rPr sz="2400" b="1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nervous </a:t>
            </a:r>
            <a:r>
              <a:rPr sz="2400" b="1" spc="-15" dirty="0" smtClean="0">
                <a:latin typeface="Comic Sans MS"/>
                <a:cs typeface="Comic Sans MS"/>
              </a:rPr>
              <a:t>system,</a:t>
            </a:r>
            <a:r>
              <a:rPr sz="2400" b="1" spc="-4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kidney</a:t>
            </a:r>
            <a:r>
              <a:rPr sz="2400" b="1" spc="-15" dirty="0" smtClean="0">
                <a:latin typeface="Comic Sans MS"/>
                <a:cs typeface="Comic Sans MS"/>
              </a:rPr>
              <a:t>s, and</a:t>
            </a:r>
            <a:r>
              <a:rPr sz="2400" b="1" spc="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red</a:t>
            </a:r>
            <a:r>
              <a:rPr sz="2400" b="1" spc="-1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blood</a:t>
            </a:r>
            <a:r>
              <a:rPr sz="2400" b="1" spc="5" dirty="0" smtClean="0">
                <a:latin typeface="Comic Sans MS"/>
                <a:cs typeface="Comic Sans MS"/>
              </a:rPr>
              <a:t> </a:t>
            </a:r>
            <a:r>
              <a:rPr sz="2400" b="1" spc="-15" dirty="0" smtClean="0">
                <a:latin typeface="Comic Sans MS"/>
                <a:cs typeface="Comic Sans MS"/>
              </a:rPr>
              <a:t>ce</a:t>
            </a:r>
            <a:r>
              <a:rPr sz="2400" b="1" spc="-5" dirty="0" smtClean="0">
                <a:latin typeface="Comic Sans MS"/>
                <a:cs typeface="Comic Sans MS"/>
              </a:rPr>
              <a:t>l</a:t>
            </a:r>
            <a:r>
              <a:rPr sz="2400" b="1" spc="-10" dirty="0" smtClean="0">
                <a:latin typeface="Comic Sans MS"/>
                <a:cs typeface="Comic Sans MS"/>
              </a:rPr>
              <a:t>ls;</a:t>
            </a:r>
            <a:r>
              <a:rPr sz="2400" b="1" spc="-2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learning</a:t>
            </a:r>
            <a:r>
              <a:rPr sz="2400" b="1" spc="1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and be</a:t>
            </a:r>
            <a:r>
              <a:rPr sz="2400" b="1" spc="-15" dirty="0" smtClean="0">
                <a:latin typeface="Comic Sans MS"/>
                <a:cs typeface="Comic Sans MS"/>
              </a:rPr>
              <a:t>havioral problems.</a:t>
            </a:r>
            <a:endParaRPr sz="2400">
              <a:latin typeface="Comic Sans MS"/>
              <a:cs typeface="Comic Sans MS"/>
            </a:endParaRPr>
          </a:p>
          <a:p>
            <a:pPr marL="12700" marR="466090">
              <a:lnSpc>
                <a:spcPct val="100000"/>
              </a:lnSpc>
            </a:pPr>
            <a:r>
              <a:rPr sz="2400" spc="-5" dirty="0" smtClean="0">
                <a:latin typeface="Comic Sans MS"/>
                <a:cs typeface="Comic Sans MS"/>
              </a:rPr>
              <a:t>•</a:t>
            </a:r>
            <a:r>
              <a:rPr sz="2400" spc="0" dirty="0" smtClean="0">
                <a:latin typeface="Comic Sans MS"/>
                <a:cs typeface="Comic Sans MS"/>
              </a:rPr>
              <a:t>Begin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sympt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ms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-5" dirty="0" smtClean="0">
                <a:latin typeface="Comic Sans MS"/>
                <a:cs typeface="Comic Sans MS"/>
              </a:rPr>
              <a:t> l</a:t>
            </a:r>
            <a:r>
              <a:rPr sz="2400" spc="-15" dirty="0" smtClean="0">
                <a:latin typeface="Comic Sans MS"/>
                <a:cs typeface="Comic Sans MS"/>
              </a:rPr>
              <a:t>ead poi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onin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include irrit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bility,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ach</a:t>
            </a:r>
            <a:r>
              <a:rPr sz="2400" spc="-10" dirty="0" smtClean="0">
                <a:latin typeface="Comic Sans MS"/>
                <a:cs typeface="Comic Sans MS"/>
              </a:rPr>
              <a:t>e,</a:t>
            </a:r>
            <a:r>
              <a:rPr sz="2400" spc="-15" dirty="0" smtClean="0">
                <a:latin typeface="Comic Sans MS"/>
                <a:cs typeface="Comic Sans MS"/>
              </a:rPr>
              <a:t> fatigue,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bdominal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pain.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889" y="755141"/>
            <a:ext cx="5587365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Needs and C</a:t>
            </a:r>
            <a:r>
              <a:rPr sz="4400" b="1" spc="-15" dirty="0" smtClean="0">
                <a:solidFill>
                  <a:srgbClr val="1C1C1C"/>
                </a:solidFill>
                <a:latin typeface="Arial"/>
                <a:cs typeface="Arial"/>
              </a:rPr>
              <a:t>o</a:t>
            </a:r>
            <a:r>
              <a:rPr sz="4400" b="1" spc="0" dirty="0" smtClean="0">
                <a:solidFill>
                  <a:srgbClr val="1C1C1C"/>
                </a:solidFill>
                <a:latin typeface="Arial"/>
                <a:cs typeface="Arial"/>
              </a:rPr>
              <a:t>ncerns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715134"/>
            <a:ext cx="8346440" cy="446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N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tr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397510" indent="-9017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todd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er's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etite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bec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mes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sser than the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fant.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hey sho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cons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me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1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5" dirty="0" smtClean="0">
                <a:latin typeface="Arial"/>
                <a:cs typeface="Arial"/>
              </a:rPr>
              <a:t>30</a:t>
            </a:r>
            <a:r>
              <a:rPr sz="2400" spc="0" dirty="0" smtClean="0">
                <a:latin typeface="Arial"/>
                <a:cs typeface="Arial"/>
              </a:rPr>
              <a:t>0 kcal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dai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ts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hi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sugar sh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avo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052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2-3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s of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milk/da</a:t>
            </a:r>
            <a:r>
              <a:rPr sz="2400" b="1" spc="-3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;</a:t>
            </a:r>
            <a:r>
              <a:rPr sz="2400" b="1" spc="15" dirty="0" smtClean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100</a:t>
            </a:r>
            <a:r>
              <a:rPr sz="2400" b="1" spc="0" dirty="0" smtClean="0">
                <a:latin typeface="Arial"/>
                <a:cs typeface="Arial"/>
              </a:rPr>
              <a:t>-</a:t>
            </a:r>
            <a:r>
              <a:rPr sz="2400" b="1" spc="-5" dirty="0" smtClean="0">
                <a:latin typeface="Arial"/>
                <a:cs typeface="Arial"/>
              </a:rPr>
              <a:t>12</a:t>
            </a:r>
            <a:r>
              <a:rPr sz="2400" b="1" spc="0" dirty="0" smtClean="0">
                <a:latin typeface="Arial"/>
                <a:cs typeface="Arial"/>
              </a:rPr>
              <a:t>5</a:t>
            </a:r>
            <a:r>
              <a:rPr sz="2400" b="1" spc="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ml/kg/day</a:t>
            </a:r>
            <a:r>
              <a:rPr sz="2400" b="1" spc="-30" dirty="0" smtClean="0">
                <a:latin typeface="Arial"/>
                <a:cs typeface="Arial"/>
              </a:rPr>
              <a:t> </a:t>
            </a:r>
            <a:r>
              <a:rPr sz="2400" b="1" spc="30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ater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H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alth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ervision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Arial"/>
              <a:buChar char="•"/>
            </a:pPr>
            <a:endParaRPr sz="550"/>
          </a:p>
          <a:p>
            <a:pPr marL="355600" marR="12700" indent="-508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Im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iz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, </a:t>
            </a:r>
            <a:r>
              <a:rPr sz="2400" b="1" spc="0" dirty="0" smtClean="0">
                <a:latin typeface="Arial"/>
                <a:cs typeface="Arial"/>
              </a:rPr>
              <a:t>d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ntal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re (begin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do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the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bru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hing themselves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und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r 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up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rvision;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sche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ule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first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vis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a de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tist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ski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2.5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years of age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assessment of 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entiti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En</a:t>
            </a:r>
            <a:r>
              <a:rPr sz="2400" b="1" spc="-10" dirty="0" smtClean="0">
                <a:latin typeface="Arial"/>
                <a:cs typeface="Arial"/>
              </a:rPr>
              <a:t>g</a:t>
            </a:r>
            <a:r>
              <a:rPr sz="2400" b="1" spc="0" dirty="0" smtClean="0">
                <a:latin typeface="Arial"/>
                <a:cs typeface="Arial"/>
              </a:rPr>
              <a:t>age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hou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e</a:t>
            </a:r>
            <a:r>
              <a:rPr sz="2400" b="1" spc="20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ork.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marL="265430">
              <a:lnSpc>
                <a:spcPct val="100000"/>
              </a:lnSpc>
            </a:pP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Dres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ing,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parti</a:t>
            </a:r>
            <a:r>
              <a:rPr sz="2400" spc="-15" dirty="0" smtClean="0">
                <a:latin typeface="Comic Sans MS"/>
                <a:cs typeface="Comic Sans MS"/>
              </a:rPr>
              <a:t>cipati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 in food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prepara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330" y="339090"/>
            <a:ext cx="715962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dirty="0" smtClean="0">
                <a:latin typeface="Arial"/>
                <a:cs typeface="Arial"/>
              </a:rPr>
              <a:t>Nurs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ng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Care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to</a:t>
            </a:r>
            <a:r>
              <a:rPr sz="3200" b="1" spc="-1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As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the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Child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R="0" algn="ctr">
              <a:lnSpc>
                <a:spcPts val="3810"/>
              </a:lnSpc>
            </a:pPr>
            <a:r>
              <a:rPr sz="3200" b="1" dirty="0" smtClean="0">
                <a:latin typeface="Arial"/>
                <a:cs typeface="Arial"/>
              </a:rPr>
              <a:t>Hospit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lizati</a:t>
            </a:r>
            <a:r>
              <a:rPr sz="3200" b="1" spc="-2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1988"/>
            <a:ext cx="7894955" cy="3656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99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courage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parent 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room in 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 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eav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ave 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aw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leave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something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mean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 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ld for supp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Prov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th 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Bri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fants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security object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--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favorite toy,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nket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S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l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mits,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give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ices on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simple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de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isions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Te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ch parents 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may regress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Arial"/>
              <a:buChar char="•"/>
            </a:pPr>
            <a:endParaRPr sz="550"/>
          </a:p>
          <a:p>
            <a:pPr marL="355600" marR="77851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2050414" algn="l"/>
              </a:tabLst>
            </a:pPr>
            <a:r>
              <a:rPr sz="2400" dirty="0" smtClean="0">
                <a:latin typeface="Arial"/>
                <a:cs typeface="Arial"/>
              </a:rPr>
              <a:t>Te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ch parents ab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ut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haz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rds (c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, ch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ir,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toys, eq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ment)	be sure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s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pervise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out of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crib.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171" y="6287008"/>
            <a:ext cx="11938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1981200"/>
            <a:ext cx="3581400" cy="487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76200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43434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51816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41910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2438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35814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8194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600" y="2209800"/>
            <a:ext cx="1295400" cy="609600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295400" y="609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9194" y="4530597"/>
            <a:ext cx="1183005" cy="1112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spc="-10" dirty="0" smtClean="0">
                <a:latin typeface="Comic Sans MS"/>
                <a:cs typeface="Comic Sans MS"/>
              </a:rPr>
              <a:t>Pouchy abdomen from </a:t>
            </a:r>
            <a:r>
              <a:rPr sz="1800" b="1" spc="0" dirty="0" smtClean="0">
                <a:latin typeface="Comic Sans MS"/>
                <a:cs typeface="Comic Sans MS"/>
              </a:rPr>
              <a:t>w</a:t>
            </a:r>
            <a:r>
              <a:rPr sz="1800" b="1" spc="5" dirty="0" smtClean="0">
                <a:latin typeface="Comic Sans MS"/>
                <a:cs typeface="Comic Sans MS"/>
              </a:rPr>
              <a:t>e</a:t>
            </a:r>
            <a:r>
              <a:rPr sz="1800" b="1" spc="-10" dirty="0" smtClean="0">
                <a:latin typeface="Comic Sans MS"/>
                <a:cs typeface="Comic Sans MS"/>
              </a:rPr>
              <a:t>ak muscle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444" y="2624963"/>
            <a:ext cx="1527175" cy="1127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1800" b="1" spc="5" dirty="0" smtClean="0">
                <a:latin typeface="Comic Sans MS"/>
                <a:cs typeface="Comic Sans MS"/>
              </a:rPr>
              <a:t>2</a:t>
            </a:r>
            <a:r>
              <a:rPr sz="1800" b="1" spc="0" dirty="0" smtClean="0">
                <a:latin typeface="Comic Sans MS"/>
                <a:cs typeface="Comic Sans MS"/>
              </a:rPr>
              <a:t>0</a:t>
            </a:r>
            <a:r>
              <a:rPr sz="1800" b="1" spc="-10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deciduous</a:t>
            </a:r>
            <a:endParaRPr sz="18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</a:pPr>
            <a:r>
              <a:rPr sz="1800" b="1" dirty="0" smtClean="0">
                <a:latin typeface="Comic Sans MS"/>
                <a:cs typeface="Comic Sans MS"/>
              </a:rPr>
              <a:t>teeth</a:t>
            </a:r>
            <a:r>
              <a:rPr sz="1800" b="1" spc="-15" dirty="0" smtClean="0">
                <a:latin typeface="Comic Sans MS"/>
                <a:cs typeface="Comic Sans MS"/>
              </a:rPr>
              <a:t> </a:t>
            </a:r>
            <a:r>
              <a:rPr sz="1800" b="1" spc="-5" dirty="0" smtClean="0">
                <a:latin typeface="Comic Sans MS"/>
                <a:cs typeface="Comic Sans MS"/>
              </a:rPr>
              <a:t>a</a:t>
            </a:r>
            <a:r>
              <a:rPr sz="1800" b="1" spc="0" dirty="0" smtClean="0">
                <a:latin typeface="Comic Sans MS"/>
                <a:cs typeface="Comic Sans MS"/>
              </a:rPr>
              <a:t>t 2.5</a:t>
            </a:r>
            <a:endParaRPr sz="18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</a:pPr>
            <a:r>
              <a:rPr sz="1800" b="1" spc="-10" dirty="0" smtClean="0">
                <a:latin typeface="Comic Sans MS"/>
                <a:cs typeface="Comic Sans MS"/>
              </a:rPr>
              <a:t>year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-15" dirty="0" smtClean="0">
                <a:latin typeface="Comic Sans MS"/>
                <a:cs typeface="Comic Sans MS"/>
              </a:rPr>
              <a:t>HR:</a:t>
            </a:r>
            <a:r>
              <a:rPr sz="1800" b="1" spc="-5" dirty="0" smtClean="0">
                <a:latin typeface="Comic Sans MS"/>
                <a:cs typeface="Comic Sans MS"/>
              </a:rPr>
              <a:t> </a:t>
            </a:r>
            <a:r>
              <a:rPr sz="1800" b="1" spc="5" dirty="0" smtClean="0">
                <a:latin typeface="Comic Sans MS"/>
                <a:cs typeface="Comic Sans MS"/>
              </a:rPr>
              <a:t>9</a:t>
            </a:r>
            <a:r>
              <a:rPr sz="1800" b="1" spc="0" dirty="0" smtClean="0">
                <a:latin typeface="Comic Sans MS"/>
                <a:cs typeface="Comic Sans MS"/>
              </a:rPr>
              <a:t>0</a:t>
            </a:r>
            <a:r>
              <a:rPr sz="1800" b="1" spc="-10" dirty="0" smtClean="0">
                <a:latin typeface="Comic Sans MS"/>
                <a:cs typeface="Comic Sans MS"/>
              </a:rPr>
              <a:t> </a:t>
            </a:r>
            <a:r>
              <a:rPr sz="1800" b="1" spc="-15" dirty="0" smtClean="0">
                <a:latin typeface="Comic Sans MS"/>
                <a:cs typeface="Comic Sans MS"/>
              </a:rPr>
              <a:t>bpm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044" y="1710563"/>
            <a:ext cx="1606550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Comic Sans MS"/>
                <a:cs typeface="Comic Sans MS"/>
              </a:rPr>
              <a:t>Spe</a:t>
            </a:r>
            <a:r>
              <a:rPr sz="1800" b="1" spc="-15" dirty="0" smtClean="0">
                <a:latin typeface="Comic Sans MS"/>
                <a:cs typeface="Comic Sans MS"/>
              </a:rPr>
              <a:t>a</a:t>
            </a:r>
            <a:r>
              <a:rPr sz="1800" b="1" spc="0" dirty="0" smtClean="0">
                <a:latin typeface="Comic Sans MS"/>
                <a:cs typeface="Comic Sans MS"/>
              </a:rPr>
              <a:t>ks</a:t>
            </a:r>
            <a:r>
              <a:rPr sz="1800" b="1" spc="5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in</a:t>
            </a:r>
            <a:r>
              <a:rPr sz="1800" b="1" spc="-25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two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 smtClean="0">
                <a:latin typeface="Comic Sans MS"/>
                <a:cs typeface="Comic Sans MS"/>
              </a:rPr>
              <a:t>word</a:t>
            </a:r>
            <a:r>
              <a:rPr sz="1800" b="1" spc="-5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senten</a:t>
            </a:r>
            <a:r>
              <a:rPr sz="1800" b="1" spc="-10" dirty="0" smtClean="0">
                <a:latin typeface="Comic Sans MS"/>
                <a:cs typeface="Comic Sans MS"/>
              </a:rPr>
              <a:t>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6609" y="2015363"/>
            <a:ext cx="1288415" cy="1112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spc="-15" dirty="0" smtClean="0">
                <a:latin typeface="Comic Sans MS"/>
                <a:cs typeface="Comic Sans MS"/>
              </a:rPr>
              <a:t>Ch</a:t>
            </a:r>
            <a:r>
              <a:rPr sz="1800" b="1" spc="-5" dirty="0" smtClean="0">
                <a:latin typeface="Comic Sans MS"/>
                <a:cs typeface="Comic Sans MS"/>
              </a:rPr>
              <a:t>e</a:t>
            </a:r>
            <a:r>
              <a:rPr sz="1800" b="1" spc="0" dirty="0" smtClean="0">
                <a:latin typeface="Comic Sans MS"/>
                <a:cs typeface="Comic Sans MS"/>
              </a:rPr>
              <a:t>st</a:t>
            </a:r>
            <a:r>
              <a:rPr sz="1800" b="1" spc="-10" dirty="0" smtClean="0">
                <a:latin typeface="Comic Sans MS"/>
                <a:cs typeface="Comic Sans MS"/>
              </a:rPr>
              <a:t> </a:t>
            </a:r>
            <a:r>
              <a:rPr sz="1800" b="1" spc="-15" dirty="0" smtClean="0">
                <a:latin typeface="Comic Sans MS"/>
                <a:cs typeface="Comic Sans MS"/>
              </a:rPr>
              <a:t>C</a:t>
            </a:r>
            <a:r>
              <a:rPr sz="1800" b="1" spc="-10" dirty="0" smtClean="0">
                <a:latin typeface="Comic Sans MS"/>
                <a:cs typeface="Comic Sans MS"/>
              </a:rPr>
              <a:t>x. Becom</a:t>
            </a:r>
            <a:r>
              <a:rPr sz="1800" b="1" spc="0" dirty="0" smtClean="0">
                <a:latin typeface="Comic Sans MS"/>
                <a:cs typeface="Comic Sans MS"/>
              </a:rPr>
              <a:t>e big</a:t>
            </a:r>
            <a:r>
              <a:rPr sz="1800" b="1" spc="5" dirty="0" smtClean="0">
                <a:latin typeface="Comic Sans MS"/>
                <a:cs typeface="Comic Sans MS"/>
              </a:rPr>
              <a:t>g</a:t>
            </a:r>
            <a:r>
              <a:rPr sz="1800" b="1" spc="0" dirty="0" smtClean="0">
                <a:latin typeface="Comic Sans MS"/>
                <a:cs typeface="Comic Sans MS"/>
              </a:rPr>
              <a:t>er</a:t>
            </a:r>
            <a:r>
              <a:rPr sz="1800" b="1" spc="-40" dirty="0" smtClean="0">
                <a:latin typeface="Comic Sans MS"/>
                <a:cs typeface="Comic Sans MS"/>
              </a:rPr>
              <a:t> </a:t>
            </a:r>
            <a:r>
              <a:rPr sz="1800" b="1" spc="-10" dirty="0" smtClean="0">
                <a:latin typeface="Comic Sans MS"/>
                <a:cs typeface="Comic Sans MS"/>
              </a:rPr>
              <a:t>th</a:t>
            </a:r>
            <a:r>
              <a:rPr sz="1800" b="1" spc="0" dirty="0" smtClean="0">
                <a:latin typeface="Comic Sans MS"/>
                <a:cs typeface="Comic Sans MS"/>
              </a:rPr>
              <a:t>an </a:t>
            </a:r>
            <a:r>
              <a:rPr sz="1800" b="1" spc="-15" dirty="0" smtClean="0">
                <a:latin typeface="Comic Sans MS"/>
                <a:cs typeface="Comic Sans MS"/>
              </a:rPr>
              <a:t>head C</a:t>
            </a:r>
            <a:r>
              <a:rPr sz="1800" b="1" spc="-10" dirty="0" smtClean="0">
                <a:latin typeface="Comic Sans MS"/>
                <a:cs typeface="Comic Sans MS"/>
              </a:rPr>
              <a:t>x.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9409" y="3920617"/>
            <a:ext cx="1202055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Comic Sans MS"/>
                <a:cs typeface="Comic Sans MS"/>
              </a:rPr>
              <a:t>Not</a:t>
            </a:r>
            <a:r>
              <a:rPr sz="1800" b="1" spc="-10" dirty="0" smtClean="0">
                <a:latin typeface="Comic Sans MS"/>
                <a:cs typeface="Comic Sans MS"/>
              </a:rPr>
              <a:t>iceable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dirty="0" smtClean="0">
                <a:latin typeface="Comic Sans MS"/>
                <a:cs typeface="Comic Sans MS"/>
              </a:rPr>
              <a:t>lordo</a:t>
            </a:r>
            <a:r>
              <a:rPr sz="1800" b="1" spc="-10" dirty="0" smtClean="0">
                <a:latin typeface="Comic Sans MS"/>
                <a:cs typeface="Comic Sans MS"/>
              </a:rPr>
              <a:t>s</a:t>
            </a:r>
            <a:r>
              <a:rPr sz="1800" b="1" spc="0" dirty="0" smtClean="0">
                <a:latin typeface="Comic Sans MS"/>
                <a:cs typeface="Comic Sans MS"/>
              </a:rPr>
              <a:t>is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409" y="4835397"/>
            <a:ext cx="1786889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Comic Sans MS"/>
                <a:cs typeface="Comic Sans MS"/>
              </a:rPr>
              <a:t>B</a:t>
            </a:r>
            <a:r>
              <a:rPr sz="1800" b="1" spc="-15" dirty="0" smtClean="0">
                <a:latin typeface="Comic Sans MS"/>
                <a:cs typeface="Comic Sans MS"/>
              </a:rPr>
              <a:t>aby </a:t>
            </a:r>
            <a:r>
              <a:rPr sz="1800" b="1" spc="-10" dirty="0" smtClean="0">
                <a:latin typeface="Comic Sans MS"/>
                <a:cs typeface="Comic Sans MS"/>
              </a:rPr>
              <a:t>fat</a:t>
            </a:r>
            <a:r>
              <a:rPr sz="1800" b="1" spc="-15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be</a:t>
            </a:r>
            <a:r>
              <a:rPr sz="1800" b="1" spc="5" dirty="0" smtClean="0">
                <a:latin typeface="Comic Sans MS"/>
                <a:cs typeface="Comic Sans MS"/>
              </a:rPr>
              <a:t>g</a:t>
            </a:r>
            <a:r>
              <a:rPr sz="1800" b="1" spc="0" dirty="0" smtClean="0">
                <a:latin typeface="Comic Sans MS"/>
                <a:cs typeface="Comic Sans MS"/>
              </a:rPr>
              <a:t>in</a:t>
            </a:r>
            <a:r>
              <a:rPr sz="1800" b="1" spc="-10" dirty="0" smtClean="0">
                <a:latin typeface="Comic Sans MS"/>
                <a:cs typeface="Comic Sans MS"/>
              </a:rPr>
              <a:t>s to disap</a:t>
            </a:r>
            <a:r>
              <a:rPr sz="1800" b="1" spc="-15" dirty="0" smtClean="0">
                <a:latin typeface="Comic Sans MS"/>
                <a:cs typeface="Comic Sans MS"/>
              </a:rPr>
              <a:t>p</a:t>
            </a:r>
            <a:r>
              <a:rPr sz="1800" b="1" spc="0" dirty="0" smtClean="0">
                <a:latin typeface="Comic Sans MS"/>
                <a:cs typeface="Comic Sans MS"/>
              </a:rPr>
              <a:t>ear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8900" y="5978652"/>
            <a:ext cx="3058795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36065" algn="l"/>
                <a:tab pos="1704975" algn="l"/>
              </a:tabLst>
            </a:pPr>
            <a:r>
              <a:rPr sz="1800" b="1" u="sng" spc="-10" dirty="0" smtClean="0">
                <a:latin typeface="Comic Sans MS"/>
                <a:cs typeface="Comic Sans MS"/>
              </a:rPr>
              <a:t> 	</a:t>
            </a:r>
            <a:r>
              <a:rPr sz="1800" b="1" spc="-10" dirty="0" smtClean="0">
                <a:latin typeface="Comic Sans MS"/>
                <a:cs typeface="Comic Sans MS"/>
              </a:rPr>
              <a:t>	Wide</a:t>
            </a:r>
            <a:r>
              <a:rPr sz="1800" b="1" spc="5" dirty="0" smtClean="0">
                <a:latin typeface="Comic Sans MS"/>
                <a:cs typeface="Comic Sans MS"/>
              </a:rPr>
              <a:t>-</a:t>
            </a:r>
            <a:r>
              <a:rPr sz="1800" b="1" spc="0" dirty="0" smtClean="0">
                <a:latin typeface="Comic Sans MS"/>
                <a:cs typeface="Comic Sans MS"/>
              </a:rPr>
              <a:t>based</a:t>
            </a:r>
            <a:endParaRPr sz="1800">
              <a:latin typeface="Comic Sans MS"/>
              <a:cs typeface="Comic Sans MS"/>
            </a:endParaRPr>
          </a:p>
          <a:p>
            <a:pPr marL="1705610">
              <a:lnSpc>
                <a:spcPct val="100000"/>
              </a:lnSpc>
            </a:pPr>
            <a:r>
              <a:rPr sz="1800" b="1" spc="-10" dirty="0" smtClean="0">
                <a:latin typeface="Comic Sans MS"/>
                <a:cs typeface="Comic Sans MS"/>
              </a:rPr>
              <a:t>gait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6" rIns="0" bIns="0" rtlCol="0">
            <a:noAutofit/>
          </a:bodyPr>
          <a:lstStyle/>
          <a:p>
            <a:pPr marL="974725">
              <a:lnSpc>
                <a:spcPct val="100000"/>
              </a:lnSpc>
            </a:pPr>
            <a:r>
              <a:rPr sz="40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Asses</a:t>
            </a:r>
            <a:r>
              <a:rPr sz="40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40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ment</a:t>
            </a:r>
            <a:r>
              <a:rPr sz="4000" spc="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0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40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0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4000" spc="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0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toddler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Therapeutic Play Techniques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05890"/>
            <a:ext cx="5551170" cy="4513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FF6699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solidFill>
                  <a:srgbClr val="FF6699"/>
                </a:solidFill>
                <a:latin typeface="Arial"/>
                <a:cs typeface="Arial"/>
              </a:rPr>
              <a:t>To</a:t>
            </a:r>
            <a:r>
              <a:rPr sz="3200" spc="-15" dirty="0" smtClean="0">
                <a:solidFill>
                  <a:srgbClr val="FF6699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6699"/>
                </a:solidFill>
                <a:latin typeface="Arial"/>
                <a:cs typeface="Arial"/>
              </a:rPr>
              <a:t>dl</a:t>
            </a:r>
            <a:r>
              <a:rPr sz="3200" spc="-15" dirty="0" smtClean="0">
                <a:solidFill>
                  <a:srgbClr val="FF6699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6699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0"/>
              </a:spcBef>
              <a:buClr>
                <a:srgbClr val="FF6699"/>
              </a:buClr>
              <a:buFont typeface="Arial"/>
              <a:buChar char="•"/>
            </a:pPr>
            <a:endParaRPr sz="60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k-a-boo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e-</a:t>
            </a:r>
            <a:r>
              <a:rPr sz="2400" spc="-5" dirty="0" smtClean="0">
                <a:latin typeface="Arial"/>
                <a:cs typeface="Arial"/>
              </a:rPr>
              <a:t>and</a:t>
            </a:r>
            <a:r>
              <a:rPr sz="2400" spc="0" dirty="0" smtClean="0">
                <a:latin typeface="Arial"/>
                <a:cs typeface="Arial"/>
              </a:rPr>
              <a:t>-S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ek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Arial"/>
              <a:buChar char="–"/>
            </a:pPr>
            <a:endParaRPr sz="55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fami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stories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Font typeface="Arial"/>
              <a:buChar char="–"/>
            </a:pPr>
            <a:endParaRPr sz="550"/>
          </a:p>
          <a:p>
            <a:pPr marL="756285" marR="55943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 do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that have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similar “il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ness”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6"/>
              </a:spcBef>
              <a:buFont typeface="Arial"/>
              <a:buChar char="–"/>
            </a:pPr>
            <a:endParaRPr sz="550"/>
          </a:p>
          <a:p>
            <a:pPr marL="756285" marR="14604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zzl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cks,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push-</a:t>
            </a:r>
            <a:r>
              <a:rPr sz="2400" spc="-5" dirty="0" smtClean="0">
                <a:latin typeface="Arial"/>
                <a:cs typeface="Arial"/>
              </a:rPr>
              <a:t>and</a:t>
            </a:r>
            <a:r>
              <a:rPr sz="2400" spc="0" dirty="0" smtClean="0">
                <a:latin typeface="Arial"/>
                <a:cs typeface="Arial"/>
              </a:rPr>
              <a:t>- pu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toys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9"/>
              </a:spcBef>
              <a:buFont typeface="Arial"/>
              <a:buChar char="–"/>
            </a:pPr>
            <a:endParaRPr sz="550"/>
          </a:p>
          <a:p>
            <a:pPr marL="756285" marR="12700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 safe hosp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eq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ment</a:t>
            </a:r>
            <a:r>
              <a:rPr sz="2400" spc="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– stethoscopes, sy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ges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thout ne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s.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– remove wh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fin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shed 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yi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676400"/>
            <a:ext cx="2514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97" y="564641"/>
            <a:ext cx="7614284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Physiological Developments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78534"/>
            <a:ext cx="8051165" cy="443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4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Length: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355600" marR="9525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rmul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: “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gth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(cm)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after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first year: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=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10" dirty="0" smtClean="0">
                <a:latin typeface="Comic Sans MS"/>
                <a:cs typeface="Comic Sans MS"/>
              </a:rPr>
              <a:t>(</a:t>
            </a:r>
            <a:r>
              <a:rPr sz="2400" spc="0" dirty="0" smtClean="0">
                <a:latin typeface="Comic Sans MS"/>
                <a:cs typeface="Comic Sans MS"/>
              </a:rPr>
              <a:t>y) x 5</a:t>
            </a:r>
            <a:r>
              <a:rPr sz="2400" spc="-5" dirty="0" smtClean="0">
                <a:latin typeface="Comic Sans MS"/>
                <a:cs typeface="Comic Sans MS"/>
              </a:rPr>
              <a:t>+</a:t>
            </a:r>
            <a:r>
              <a:rPr sz="2400" spc="0" dirty="0" smtClean="0">
                <a:latin typeface="Comic Sans MS"/>
                <a:cs typeface="Comic Sans MS"/>
              </a:rPr>
              <a:t>8</a:t>
            </a:r>
            <a:r>
              <a:rPr sz="2400" spc="-5" dirty="0" smtClean="0">
                <a:latin typeface="Comic Sans MS"/>
                <a:cs typeface="Comic Sans MS"/>
              </a:rPr>
              <a:t>0</a:t>
            </a:r>
            <a:r>
              <a:rPr sz="2400" spc="0" dirty="0" smtClean="0">
                <a:latin typeface="Comic Sans MS"/>
                <a:cs typeface="Comic Sans MS"/>
              </a:rPr>
              <a:t>.”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Comic Sans MS"/>
              <a:buChar char="•"/>
            </a:pPr>
            <a:endParaRPr sz="550"/>
          </a:p>
          <a:p>
            <a:pPr marL="355600" marR="373380" indent="-342900">
              <a:lnSpc>
                <a:spcPct val="100099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2</a:t>
            </a:r>
            <a:r>
              <a:rPr sz="2400" spc="-15" dirty="0" smtClean="0">
                <a:latin typeface="Comic Sans MS"/>
                <a:cs typeface="Comic Sans MS"/>
              </a:rPr>
              <a:t> years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idp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int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body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umbilic</a:t>
            </a:r>
            <a:r>
              <a:rPr sz="2400" spc="-15" dirty="0" smtClean="0">
                <a:latin typeface="Comic Sans MS"/>
                <a:cs typeface="Comic Sans MS"/>
              </a:rPr>
              <a:t>us,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10" dirty="0" smtClean="0">
                <a:latin typeface="Comic Sans MS"/>
                <a:cs typeface="Comic Sans MS"/>
              </a:rPr>
              <a:t> ad</a:t>
            </a:r>
            <a:r>
              <a:rPr sz="2400" spc="-15" dirty="0" smtClean="0">
                <a:latin typeface="Comic Sans MS"/>
                <a:cs typeface="Comic Sans MS"/>
              </a:rPr>
              <a:t>ulthood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mi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point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pubis.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Weight: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469900">
              <a:lnSpc>
                <a:spcPct val="100000"/>
              </a:lnSpc>
              <a:tabLst>
                <a:tab pos="902335" algn="l"/>
              </a:tabLst>
            </a:pPr>
            <a:r>
              <a:rPr sz="2400" dirty="0" smtClean="0">
                <a:latin typeface="Wingdings"/>
                <a:cs typeface="Wingdings"/>
              </a:rPr>
              <a:t></a:t>
            </a:r>
            <a:r>
              <a:rPr sz="2400" dirty="0" smtClean="0">
                <a:latin typeface="Times New Roman"/>
                <a:cs typeface="Times New Roman"/>
              </a:rPr>
              <a:t>	</a:t>
            </a:r>
            <a:r>
              <a:rPr sz="2400" dirty="0" smtClean="0">
                <a:latin typeface="Comic Sans MS"/>
                <a:cs typeface="Comic Sans MS"/>
              </a:rPr>
              <a:t>Birth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weight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qua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rupl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by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5" dirty="0" smtClean="0">
                <a:latin typeface="Comic Sans MS"/>
                <a:cs typeface="Comic Sans MS"/>
              </a:rPr>
              <a:t>2</a:t>
            </a:r>
            <a:r>
              <a:rPr sz="2400" spc="-7" baseline="24305" dirty="0" smtClean="0">
                <a:latin typeface="Comic Sans MS"/>
                <a:cs typeface="Comic Sans MS"/>
              </a:rPr>
              <a:t>n</a:t>
            </a:r>
            <a:r>
              <a:rPr sz="2400" spc="-15" baseline="24305" dirty="0" smtClean="0">
                <a:latin typeface="Comic Sans MS"/>
                <a:cs typeface="Comic Sans MS"/>
              </a:rPr>
              <a:t>d</a:t>
            </a:r>
            <a:r>
              <a:rPr sz="2400" spc="345" baseline="2430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year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812800" marR="278765" indent="-343535">
              <a:lnSpc>
                <a:spcPct val="100000"/>
              </a:lnSpc>
              <a:tabLst>
                <a:tab pos="902335" algn="l"/>
              </a:tabLst>
            </a:pPr>
            <a:r>
              <a:rPr sz="2400" dirty="0" smtClean="0">
                <a:latin typeface="Wingdings"/>
                <a:cs typeface="Wingdings"/>
              </a:rPr>
              <a:t></a:t>
            </a:r>
            <a:r>
              <a:rPr sz="2400" dirty="0" smtClean="0">
                <a:latin typeface="Times New Roman"/>
                <a:cs typeface="Times New Roman"/>
              </a:rPr>
              <a:t>		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subcutaneous </a:t>
            </a:r>
            <a:r>
              <a:rPr sz="2400" spc="0" dirty="0" smtClean="0">
                <a:latin typeface="Comic Sans MS"/>
                <a:cs typeface="Comic Sans MS"/>
              </a:rPr>
              <a:t>fat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dis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ppear at the</a:t>
            </a:r>
            <a:r>
              <a:rPr sz="2400" spc="-10" dirty="0" smtClean="0">
                <a:latin typeface="Comic Sans MS"/>
                <a:cs typeface="Comic Sans MS"/>
              </a:rPr>
              <a:t> 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second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year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469900">
              <a:lnSpc>
                <a:spcPct val="100000"/>
              </a:lnSpc>
            </a:pPr>
            <a:r>
              <a:rPr sz="2400" dirty="0" smtClean="0">
                <a:latin typeface="Wingdings"/>
                <a:cs typeface="Wingdings"/>
              </a:rPr>
              <a:t>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rmula: “Weig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 (</a:t>
            </a:r>
            <a:r>
              <a:rPr sz="2400" spc="-5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-7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rs)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=age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(y)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x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+</a:t>
            </a:r>
            <a:r>
              <a:rPr sz="2400" spc="-5" dirty="0" smtClean="0">
                <a:latin typeface="Arial"/>
                <a:cs typeface="Arial"/>
              </a:rPr>
              <a:t>8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97" y="755141"/>
            <a:ext cx="7612380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dirty="0" smtClean="0">
                <a:solidFill>
                  <a:srgbClr val="1C1C1C"/>
                </a:solidFill>
                <a:latin typeface="Arial"/>
                <a:cs typeface="Arial"/>
              </a:rPr>
              <a:t>Physiological</a:t>
            </a:r>
            <a:r>
              <a:rPr sz="4400" b="1" spc="1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400" b="1" spc="0" dirty="0" smtClean="0">
                <a:solidFill>
                  <a:srgbClr val="1C1C1C"/>
                </a:solidFill>
                <a:latin typeface="Arial"/>
                <a:cs typeface="Arial"/>
              </a:rPr>
              <a:t>Developments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7244080" cy="4698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ad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x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.: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756285" marR="532765" indent="-287020">
              <a:lnSpc>
                <a:spcPct val="100000"/>
              </a:lnSpc>
              <a:buFont typeface="Comic Sans MS"/>
              <a:buChar char="–"/>
              <a:tabLst>
                <a:tab pos="1118870" algn="l"/>
              </a:tabLst>
            </a:pPr>
            <a:r>
              <a:rPr sz="2400" dirty="0" smtClean="0">
                <a:latin typeface="Comic Sans MS"/>
                <a:cs typeface="Comic Sans MS"/>
              </a:rPr>
              <a:t>incr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ase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cm</a:t>
            </a:r>
            <a:r>
              <a:rPr sz="2400" spc="-25" dirty="0" smtClean="0">
                <a:latin typeface="Comic Sans MS"/>
                <a:cs typeface="Comic Sans MS"/>
              </a:rPr>
              <a:t>/</a:t>
            </a:r>
            <a:r>
              <a:rPr sz="2400" spc="0" dirty="0" smtClean="0">
                <a:latin typeface="Comic Sans MS"/>
                <a:cs typeface="Comic Sans MS"/>
              </a:rPr>
              <a:t>6 mont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, </a:t>
            </a:r>
            <a:r>
              <a:rPr sz="2400" spc="-15" dirty="0" smtClean="0">
                <a:latin typeface="Comic Sans MS"/>
                <a:cs typeface="Comic Sans MS"/>
              </a:rPr>
              <a:t>Equals ch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st cir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umf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age.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omic Sans MS"/>
              <a:buChar char="–"/>
            </a:pPr>
            <a:endParaRPr sz="550"/>
          </a:p>
          <a:p>
            <a:pPr marL="1118870" indent="-649605">
              <a:lnSpc>
                <a:spcPct val="100000"/>
              </a:lnSpc>
              <a:buFont typeface="Comic Sans MS"/>
              <a:buChar char="–"/>
              <a:tabLst>
                <a:tab pos="1118870" algn="l"/>
              </a:tabLst>
            </a:pPr>
            <a:r>
              <a:rPr sz="2400" dirty="0" smtClean="0">
                <a:latin typeface="Comic Sans MS"/>
                <a:cs typeface="Comic Sans MS"/>
              </a:rPr>
              <a:t>By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2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years,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est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circumf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has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grown</a:t>
            </a:r>
            <a:endParaRPr sz="2400">
              <a:latin typeface="Comic Sans MS"/>
              <a:cs typeface="Comic Sans MS"/>
            </a:endParaRPr>
          </a:p>
          <a:p>
            <a:pPr marL="756285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gr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ater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ad.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118870" indent="-649605">
              <a:lnSpc>
                <a:spcPct val="100000"/>
              </a:lnSpc>
              <a:buFont typeface="Comic Sans MS"/>
              <a:buChar char="–"/>
              <a:tabLst>
                <a:tab pos="1118870" algn="l"/>
              </a:tabLst>
            </a:pPr>
            <a:r>
              <a:rPr sz="2400" dirty="0" smtClean="0">
                <a:latin typeface="Comic Sans MS"/>
                <a:cs typeface="Comic Sans MS"/>
              </a:rPr>
              <a:t>Ant.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Fonta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el c</a:t>
            </a:r>
            <a:r>
              <a:rPr sz="2400" spc="-15" dirty="0" smtClean="0">
                <a:latin typeface="Comic Sans MS"/>
                <a:cs typeface="Comic Sans MS"/>
              </a:rPr>
              <a:t>losure by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18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mont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Body contour:</a:t>
            </a:r>
            <a:endParaRPr sz="2400">
              <a:latin typeface="Comic Sans MS"/>
              <a:cs typeface="Comic Sans MS"/>
            </a:endParaRPr>
          </a:p>
          <a:p>
            <a:pPr marL="355600" marR="14224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u="heavy" spc="0" dirty="0" smtClean="0">
                <a:latin typeface="Comic Sans MS"/>
                <a:cs typeface="Comic Sans MS"/>
              </a:rPr>
              <a:t>Toddle</a:t>
            </a:r>
            <a:r>
              <a:rPr sz="2400" u="heavy" spc="5" dirty="0" smtClean="0">
                <a:latin typeface="Comic Sans MS"/>
                <a:cs typeface="Comic Sans MS"/>
              </a:rPr>
              <a:t>r</a:t>
            </a:r>
            <a:r>
              <a:rPr sz="2400" u="heavy" spc="-15" dirty="0" smtClean="0"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latin typeface="Comic Sans MS"/>
                <a:cs typeface="Comic Sans MS"/>
              </a:rPr>
              <a:t> tend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have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promi</a:t>
            </a:r>
            <a:r>
              <a:rPr sz="2400" u="heavy" spc="5" dirty="0" smtClean="0">
                <a:latin typeface="Comic Sans MS"/>
                <a:cs typeface="Comic Sans MS"/>
              </a:rPr>
              <a:t>n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nt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abdom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n,</a:t>
            </a:r>
            <a:r>
              <a:rPr sz="2400" spc="0" dirty="0" smtClean="0">
                <a:latin typeface="Comic Sans MS"/>
                <a:cs typeface="Comic Sans MS"/>
              </a:rPr>
              <a:t> b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cause altho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-15" dirty="0" smtClean="0">
                <a:latin typeface="Comic Sans MS"/>
                <a:cs typeface="Comic Sans MS"/>
              </a:rPr>
              <a:t>gh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wal</a:t>
            </a:r>
            <a:r>
              <a:rPr sz="2400" spc="-10" dirty="0" smtClean="0">
                <a:latin typeface="Comic Sans MS"/>
                <a:cs typeface="Comic Sans MS"/>
              </a:rPr>
              <a:t>k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ell,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ir abdomin</a:t>
            </a:r>
            <a:r>
              <a:rPr sz="2400" spc="-10" dirty="0" smtClean="0">
                <a:latin typeface="Comic Sans MS"/>
                <a:cs typeface="Comic Sans MS"/>
              </a:rPr>
              <a:t>al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muscl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not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stron</a:t>
            </a:r>
            <a:r>
              <a:rPr sz="2400" spc="-15" dirty="0" smtClean="0">
                <a:latin typeface="Comic Sans MS"/>
                <a:cs typeface="Comic Sans MS"/>
              </a:rPr>
              <a:t>g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no</a:t>
            </a:r>
            <a:r>
              <a:rPr sz="2400" spc="5" dirty="0" smtClean="0">
                <a:latin typeface="Comic Sans MS"/>
                <a:cs typeface="Comic Sans MS"/>
              </a:rPr>
              <a:t>u</a:t>
            </a:r>
            <a:r>
              <a:rPr sz="2400" spc="-15" dirty="0" smtClean="0">
                <a:latin typeface="Comic Sans MS"/>
                <a:cs typeface="Comic Sans MS"/>
              </a:rPr>
              <a:t>gh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spc="-15" dirty="0" smtClean="0">
                <a:latin typeface="Comic Sans MS"/>
                <a:cs typeface="Comic Sans MS"/>
              </a:rPr>
              <a:t>support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abdomin</a:t>
            </a:r>
            <a:r>
              <a:rPr sz="2400" spc="-10" dirty="0" smtClean="0">
                <a:latin typeface="Comic Sans MS"/>
                <a:cs typeface="Comic Sans MS"/>
              </a:rPr>
              <a:t>al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tent</a:t>
            </a:r>
            <a:r>
              <a:rPr sz="2400" spc="-15" dirty="0" smtClean="0">
                <a:latin typeface="Comic Sans MS"/>
                <a:cs typeface="Comic Sans MS"/>
              </a:rPr>
              <a:t>s as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ell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wil</a:t>
            </a:r>
            <a:r>
              <a:rPr sz="2400" spc="-10" dirty="0" smtClean="0">
                <a:latin typeface="Comic Sans MS"/>
                <a:cs typeface="Comic Sans MS"/>
              </a:rPr>
              <a:t>l late</a:t>
            </a:r>
            <a:r>
              <a:rPr sz="2400" spc="0" dirty="0" smtClean="0">
                <a:latin typeface="Comic Sans MS"/>
                <a:cs typeface="Comic Sans MS"/>
              </a:rPr>
              <a:t>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42873"/>
            <a:ext cx="7573645" cy="496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ts val="3020"/>
              </a:lnSpc>
              <a:buFont typeface="Comic Sans MS"/>
              <a:buChar char="•"/>
              <a:tabLst>
                <a:tab pos="355600" algn="l"/>
                <a:tab pos="5282565" algn="l"/>
              </a:tabLst>
            </a:pPr>
            <a:r>
              <a:rPr sz="2800" u="heavy" spc="-20" dirty="0" smtClean="0">
                <a:latin typeface="Comic Sans MS"/>
                <a:cs typeface="Comic Sans MS"/>
              </a:rPr>
              <a:t>To</a:t>
            </a:r>
            <a:r>
              <a:rPr sz="2800" u="heavy" spc="-15" dirty="0" smtClean="0">
                <a:latin typeface="Comic Sans MS"/>
                <a:cs typeface="Comic Sans MS"/>
              </a:rPr>
              <a:t>ddl</a:t>
            </a:r>
            <a:r>
              <a:rPr sz="2800" u="heavy" spc="-10" dirty="0" smtClean="0">
                <a:latin typeface="Comic Sans MS"/>
                <a:cs typeface="Comic Sans MS"/>
              </a:rPr>
              <a:t>e</a:t>
            </a:r>
            <a:r>
              <a:rPr sz="2800" u="heavy" spc="-15" dirty="0" smtClean="0">
                <a:latin typeface="Comic Sans MS"/>
                <a:cs typeface="Comic Sans MS"/>
              </a:rPr>
              <a:t>rs</a:t>
            </a:r>
            <a:r>
              <a:rPr sz="2800" u="heavy" spc="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have</a:t>
            </a:r>
            <a:r>
              <a:rPr sz="2800" u="heavy" spc="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a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fo</a:t>
            </a:r>
            <a:r>
              <a:rPr sz="2800" u="heavy" spc="-10" dirty="0" smtClean="0">
                <a:latin typeface="Comic Sans MS"/>
                <a:cs typeface="Comic Sans MS"/>
              </a:rPr>
              <a:t>r</a:t>
            </a:r>
            <a:r>
              <a:rPr sz="2800" u="heavy" spc="-20" dirty="0" smtClean="0">
                <a:latin typeface="Comic Sans MS"/>
                <a:cs typeface="Comic Sans MS"/>
              </a:rPr>
              <a:t>ward</a:t>
            </a:r>
            <a:r>
              <a:rPr sz="2800" u="heavy" spc="3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cu</a:t>
            </a:r>
            <a:r>
              <a:rPr sz="2800" u="heavy" spc="-10" dirty="0" smtClean="0">
                <a:latin typeface="Comic Sans MS"/>
                <a:cs typeface="Comic Sans MS"/>
              </a:rPr>
              <a:t>r</a:t>
            </a:r>
            <a:r>
              <a:rPr sz="2800" u="heavy" spc="-15" dirty="0" smtClean="0">
                <a:latin typeface="Comic Sans MS"/>
                <a:cs typeface="Comic Sans MS"/>
              </a:rPr>
              <a:t>ve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of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th</a:t>
            </a:r>
            <a:r>
              <a:rPr sz="2800" u="heavy" spc="-20" dirty="0" smtClean="0">
                <a:latin typeface="Comic Sans MS"/>
                <a:cs typeface="Comic Sans MS"/>
              </a:rPr>
              <a:t>e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spine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at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th</a:t>
            </a:r>
            <a:r>
              <a:rPr sz="2800" u="heavy" spc="-20" dirty="0" smtClean="0">
                <a:latin typeface="Comic Sans MS"/>
                <a:cs typeface="Comic Sans MS"/>
              </a:rPr>
              <a:t>e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sacral</a:t>
            </a:r>
            <a:r>
              <a:rPr sz="2800" u="heavy" spc="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area</a:t>
            </a:r>
            <a:r>
              <a:rPr sz="2800" u="heavy" spc="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(</a:t>
            </a:r>
            <a:r>
              <a:rPr sz="2800" u="heavy" spc="-10" dirty="0" smtClean="0">
                <a:latin typeface="Comic Sans MS"/>
                <a:cs typeface="Comic Sans MS"/>
              </a:rPr>
              <a:t>lo</a:t>
            </a:r>
            <a:r>
              <a:rPr sz="2800" u="heavy" spc="-15" dirty="0" smtClean="0">
                <a:latin typeface="Comic Sans MS"/>
                <a:cs typeface="Comic Sans MS"/>
              </a:rPr>
              <a:t>rdosi</a:t>
            </a:r>
            <a:r>
              <a:rPr sz="2800" u="heavy" spc="-25" dirty="0" smtClean="0"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).	</a:t>
            </a:r>
            <a:r>
              <a:rPr sz="2800" spc="-3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they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walk</a:t>
            </a:r>
            <a:r>
              <a:rPr sz="2800" spc="-10" dirty="0" smtClean="0">
                <a:latin typeface="Comic Sans MS"/>
                <a:cs typeface="Comic Sans MS"/>
              </a:rPr>
              <a:t> lo</a:t>
            </a:r>
            <a:r>
              <a:rPr sz="2800" spc="-15" dirty="0" smtClean="0">
                <a:latin typeface="Comic Sans MS"/>
                <a:cs typeface="Comic Sans MS"/>
              </a:rPr>
              <a:t>n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r,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this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will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</a:t>
            </a:r>
            <a:r>
              <a:rPr sz="2800" spc="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rre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itself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naturally.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6"/>
              </a:spcBef>
              <a:buFont typeface="Comic Sans MS"/>
              <a:buChar char="•"/>
            </a:pPr>
            <a:endParaRPr sz="1300" dirty="0"/>
          </a:p>
          <a:p>
            <a:pPr marL="355600" marR="386080" indent="-343535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u="heavy" spc="-20" dirty="0" smtClean="0">
                <a:latin typeface="Comic Sans MS"/>
                <a:cs typeface="Comic Sans MS"/>
              </a:rPr>
              <a:t>To</a:t>
            </a:r>
            <a:r>
              <a:rPr sz="2800" u="heavy" spc="-15" dirty="0" smtClean="0">
                <a:latin typeface="Comic Sans MS"/>
                <a:cs typeface="Comic Sans MS"/>
              </a:rPr>
              <a:t>ddl</a:t>
            </a:r>
            <a:r>
              <a:rPr sz="2800" u="heavy" spc="-10" dirty="0" smtClean="0">
                <a:latin typeface="Comic Sans MS"/>
                <a:cs typeface="Comic Sans MS"/>
              </a:rPr>
              <a:t>e</a:t>
            </a:r>
            <a:r>
              <a:rPr sz="2800" u="heavy" spc="-15" dirty="0" smtClean="0">
                <a:latin typeface="Comic Sans MS"/>
                <a:cs typeface="Comic Sans MS"/>
              </a:rPr>
              <a:t>rs</a:t>
            </a:r>
            <a:r>
              <a:rPr sz="2800" u="heavy" spc="-10" dirty="0" smtClean="0">
                <a:latin typeface="Comic Sans MS"/>
                <a:cs typeface="Comic Sans MS"/>
              </a:rPr>
              <a:t> </a:t>
            </a:r>
            <a:r>
              <a:rPr sz="2800" u="heavy" spc="2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walk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with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  <a:hlinkClick r:id="rId2"/>
              </a:rPr>
              <a:t>a</a:t>
            </a:r>
            <a:r>
              <a:rPr sz="2800" u="heavy" spc="-10" dirty="0" smtClean="0">
                <a:latin typeface="Comic Sans MS"/>
                <a:cs typeface="Comic Sans MS"/>
                <a:hlinkClick r:id="rId2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  <a:hlinkClick r:id="rId2"/>
              </a:rPr>
              <a:t>wide</a:t>
            </a:r>
            <a:r>
              <a:rPr sz="2800" u="heavy" spc="15" dirty="0" smtClean="0">
                <a:latin typeface="Comic Sans MS"/>
                <a:cs typeface="Comic Sans MS"/>
                <a:hlinkClick r:id="rId2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  <a:hlinkClick r:id="rId2"/>
              </a:rPr>
              <a:t>distan</a:t>
            </a:r>
            <a:r>
              <a:rPr sz="2800" u="heavy" spc="-10" dirty="0" smtClean="0">
                <a:latin typeface="Comic Sans MS"/>
                <a:cs typeface="Comic Sans MS"/>
                <a:hlinkClick r:id="rId2"/>
              </a:rPr>
              <a:t>c</a:t>
            </a:r>
            <a:r>
              <a:rPr sz="2800" u="heavy" spc="-20" dirty="0" smtClean="0">
                <a:latin typeface="Comic Sans MS"/>
                <a:cs typeface="Comic Sans MS"/>
                <a:hlinkClick r:id="rId2"/>
              </a:rPr>
              <a:t>e</a:t>
            </a:r>
            <a:r>
              <a:rPr sz="2800" spc="-10" dirty="0" smtClean="0">
                <a:latin typeface="Comic Sans MS"/>
                <a:cs typeface="Comic Sans MS"/>
                <a:hlinkClick r:id="rId2"/>
              </a:rPr>
              <a:t> </a:t>
            </a:r>
            <a:r>
              <a:rPr sz="2800" u="heavy" spc="-20" dirty="0" smtClean="0">
                <a:latin typeface="Comic Sans MS"/>
                <a:cs typeface="Comic Sans MS"/>
              </a:rPr>
              <a:t>be</a:t>
            </a:r>
            <a:r>
              <a:rPr sz="2800" u="heavy" spc="-10" dirty="0" smtClean="0">
                <a:latin typeface="Comic Sans MS"/>
                <a:cs typeface="Comic Sans MS"/>
              </a:rPr>
              <a:t>t</a:t>
            </a:r>
            <a:r>
              <a:rPr sz="2800" u="heavy" spc="-20" dirty="0" smtClean="0">
                <a:latin typeface="Comic Sans MS"/>
                <a:cs typeface="Comic Sans MS"/>
              </a:rPr>
              <a:t>we</a:t>
            </a:r>
            <a:r>
              <a:rPr sz="2800" u="heavy" spc="-15" dirty="0" smtClean="0">
                <a:latin typeface="Comic Sans MS"/>
                <a:cs typeface="Comic Sans MS"/>
              </a:rPr>
              <a:t>en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their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fee</a:t>
            </a:r>
            <a:r>
              <a:rPr sz="2800" u="heavy" spc="-10" dirty="0" smtClean="0">
                <a:latin typeface="Comic Sans MS"/>
                <a:cs typeface="Comic Sans MS"/>
              </a:rPr>
              <a:t>t. 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This distance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see</a:t>
            </a:r>
            <a:r>
              <a:rPr sz="2800" spc="-20" dirty="0" smtClean="0">
                <a:latin typeface="Comic Sans MS"/>
                <a:cs typeface="Comic Sans MS"/>
              </a:rPr>
              <a:t>ms</a:t>
            </a:r>
            <a:r>
              <a:rPr sz="2800" spc="-15" dirty="0" smtClean="0">
                <a:latin typeface="Comic Sans MS"/>
                <a:cs typeface="Comic Sans MS"/>
              </a:rPr>
              <a:t> 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rease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lo</a:t>
            </a:r>
            <a:r>
              <a:rPr sz="2800" spc="-15" dirty="0" smtClean="0">
                <a:latin typeface="Comic Sans MS"/>
                <a:cs typeface="Comic Sans MS"/>
              </a:rPr>
              <a:t>rdo</a:t>
            </a:r>
            <a:r>
              <a:rPr sz="2800" spc="-5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ic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cu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ve,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but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it sup</a:t>
            </a:r>
            <a:r>
              <a:rPr sz="2800" spc="-5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their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walkin</a:t>
            </a:r>
            <a:r>
              <a:rPr sz="2800" spc="-10" dirty="0" smtClean="0">
                <a:latin typeface="Comic Sans MS"/>
                <a:cs typeface="Comic Sans MS"/>
              </a:rPr>
              <a:t>g.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400"/>
              </a:lnSpc>
              <a:spcBef>
                <a:spcPts val="18"/>
              </a:spcBef>
              <a:buFont typeface="Comic Sans MS"/>
              <a:buChar char="•"/>
            </a:pPr>
            <a:endParaRPr sz="1400" dirty="0"/>
          </a:p>
          <a:p>
            <a:pPr marL="355600" marR="164465" indent="-343535">
              <a:lnSpc>
                <a:spcPts val="30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Dev</a:t>
            </a:r>
            <a:r>
              <a:rPr sz="2800" spc="-15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lo</a:t>
            </a:r>
            <a:r>
              <a:rPr sz="2800" spc="-15" dirty="0" smtClean="0">
                <a:latin typeface="Comic Sans MS"/>
                <a:cs typeface="Comic Sans MS"/>
              </a:rPr>
              <a:t>ping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balan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e,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dina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ion,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stability, and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im</a:t>
            </a:r>
            <a:r>
              <a:rPr sz="2800" spc="-10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ved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ability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ipula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 ob</a:t>
            </a:r>
            <a:r>
              <a:rPr sz="2800" spc="-10" dirty="0" smtClean="0">
                <a:latin typeface="Comic Sans MS"/>
                <a:cs typeface="Comic Sans MS"/>
              </a:rPr>
              <a:t>j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ts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795273"/>
            <a:ext cx="7428230" cy="551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ts val="3020"/>
              </a:lnSpc>
            </a:pPr>
            <a:r>
              <a:rPr sz="2800" u="heavy" spc="-20" dirty="0" smtClean="0">
                <a:latin typeface="Comic Sans MS"/>
                <a:cs typeface="Comic Sans MS"/>
              </a:rPr>
              <a:t>B</a:t>
            </a:r>
            <a:r>
              <a:rPr sz="2800" u="heavy" spc="-5" dirty="0" smtClean="0">
                <a:latin typeface="Comic Sans MS"/>
                <a:cs typeface="Comic Sans MS"/>
              </a:rPr>
              <a:t>o</a:t>
            </a:r>
            <a:r>
              <a:rPr sz="2800" u="heavy" spc="-20" dirty="0" smtClean="0">
                <a:latin typeface="Comic Sans MS"/>
                <a:cs typeface="Comic Sans MS"/>
              </a:rPr>
              <a:t>dy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sy</a:t>
            </a:r>
            <a:r>
              <a:rPr sz="2800" u="heavy" spc="-25" dirty="0" smtClean="0">
                <a:latin typeface="Comic Sans MS"/>
                <a:cs typeface="Comic Sans MS"/>
              </a:rPr>
              <a:t>s</a:t>
            </a:r>
            <a:r>
              <a:rPr sz="2800" u="heavy" spc="-15" dirty="0" smtClean="0">
                <a:latin typeface="Comic Sans MS"/>
                <a:cs typeface="Comic Sans MS"/>
              </a:rPr>
              <a:t>te</a:t>
            </a:r>
            <a:r>
              <a:rPr sz="2800" u="heavy" spc="-20" dirty="0" smtClean="0">
                <a:latin typeface="Comic Sans MS"/>
                <a:cs typeface="Comic Sans MS"/>
              </a:rPr>
              <a:t>ms</a:t>
            </a:r>
            <a:r>
              <a:rPr sz="2800" u="heavy" spc="2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c</a:t>
            </a:r>
            <a:r>
              <a:rPr sz="2800" u="heavy" spc="-5" dirty="0" smtClean="0">
                <a:latin typeface="Comic Sans MS"/>
                <a:cs typeface="Comic Sans MS"/>
              </a:rPr>
              <a:t>o</a:t>
            </a:r>
            <a:r>
              <a:rPr sz="2800" u="heavy" spc="-15" dirty="0" smtClean="0">
                <a:latin typeface="Comic Sans MS"/>
                <a:cs typeface="Comic Sans MS"/>
              </a:rPr>
              <a:t>ntinue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to</a:t>
            </a:r>
            <a:r>
              <a:rPr sz="2800" u="heavy" spc="0" dirty="0" smtClean="0"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latin typeface="Comic Sans MS"/>
                <a:cs typeface="Comic Sans MS"/>
              </a:rPr>
              <a:t>ma</a:t>
            </a:r>
            <a:r>
              <a:rPr sz="2800" u="heavy" spc="-10" dirty="0" smtClean="0">
                <a:latin typeface="Comic Sans MS"/>
                <a:cs typeface="Comic Sans MS"/>
              </a:rPr>
              <a:t>t</a:t>
            </a:r>
            <a:r>
              <a:rPr sz="2800" u="heavy" spc="-15" dirty="0" smtClean="0">
                <a:latin typeface="Comic Sans MS"/>
                <a:cs typeface="Comic Sans MS"/>
              </a:rPr>
              <a:t>ure</a:t>
            </a:r>
            <a:r>
              <a:rPr sz="2800" u="heavy" spc="20" dirty="0" smtClean="0"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latin typeface="Comic Sans MS"/>
                <a:cs typeface="Comic Sans MS"/>
              </a:rPr>
              <a:t>du</a:t>
            </a:r>
            <a:r>
              <a:rPr sz="2800" u="heavy" spc="-10" dirty="0" smtClean="0">
                <a:latin typeface="Comic Sans MS"/>
                <a:cs typeface="Comic Sans MS"/>
              </a:rPr>
              <a:t>r</a:t>
            </a:r>
            <a:r>
              <a:rPr sz="2800" u="heavy" spc="-15" dirty="0" smtClean="0">
                <a:latin typeface="Comic Sans MS"/>
                <a:cs typeface="Comic Sans MS"/>
              </a:rPr>
              <a:t>ing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this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time</a:t>
            </a:r>
            <a:r>
              <a:rPr sz="2800" u="heavy" spc="-10" dirty="0" smtClean="0">
                <a:latin typeface="Comic Sans MS"/>
                <a:cs typeface="Comic Sans MS"/>
              </a:rPr>
              <a:t>: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5"/>
              </a:spcBef>
            </a:pPr>
            <a:endParaRPr sz="1300"/>
          </a:p>
          <a:p>
            <a:pPr marL="355600" marR="265430" indent="-343535">
              <a:lnSpc>
                <a:spcPts val="302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Respirati</a:t>
            </a:r>
            <a:r>
              <a:rPr sz="28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ns</a:t>
            </a:r>
            <a:r>
              <a:rPr sz="2800" u="heavy" spc="5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slow</a:t>
            </a:r>
            <a:r>
              <a:rPr sz="28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sligh</a:t>
            </a:r>
            <a:r>
              <a:rPr sz="2800" spc="-5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ly but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ntinue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be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mainly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abd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minal.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6"/>
              </a:spcBef>
              <a:buClr>
                <a:srgbClr val="990000"/>
              </a:buClr>
              <a:buFont typeface="Comic Sans MS"/>
              <a:buChar char="•"/>
            </a:pPr>
            <a:endParaRPr sz="1300"/>
          </a:p>
          <a:p>
            <a:pPr marL="355600" marR="471170" indent="-343535">
              <a:lnSpc>
                <a:spcPct val="9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eart</a:t>
            </a:r>
            <a:r>
              <a:rPr sz="28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rat</a:t>
            </a:r>
            <a:r>
              <a:rPr sz="28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800" u="heavy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slows</a:t>
            </a:r>
            <a:r>
              <a:rPr sz="28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90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bpm</a:t>
            </a:r>
            <a:r>
              <a:rPr sz="2800" spc="-10" dirty="0" smtClean="0">
                <a:latin typeface="Comic Sans MS"/>
                <a:cs typeface="Comic Sans MS"/>
              </a:rPr>
              <a:t>;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od</a:t>
            </a:r>
            <a:r>
              <a:rPr sz="2800" spc="-15" dirty="0" smtClean="0">
                <a:latin typeface="Comic Sans MS"/>
                <a:cs typeface="Comic Sans MS"/>
              </a:rPr>
              <a:t> p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essure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inc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eases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ab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ut 10</a:t>
            </a:r>
            <a:r>
              <a:rPr sz="2800" spc="-25" dirty="0" smtClean="0">
                <a:latin typeface="Comic Sans MS"/>
                <a:cs typeface="Comic Sans MS"/>
              </a:rPr>
              <a:t>0</a:t>
            </a:r>
            <a:r>
              <a:rPr sz="2800" spc="-20" dirty="0" smtClean="0">
                <a:latin typeface="Comic Sans MS"/>
                <a:cs typeface="Comic Sans MS"/>
              </a:rPr>
              <a:t>/60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mm</a:t>
            </a:r>
            <a:r>
              <a:rPr sz="2800" spc="-15" dirty="0" smtClean="0">
                <a:latin typeface="Comic Sans MS"/>
                <a:cs typeface="Comic Sans MS"/>
              </a:rPr>
              <a:t> Hg.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7"/>
              </a:spcBef>
              <a:buClr>
                <a:srgbClr val="990000"/>
              </a:buClr>
              <a:buFont typeface="Comic Sans MS"/>
              <a:buChar char="•"/>
            </a:pPr>
            <a:endParaRPr sz="1400"/>
          </a:p>
          <a:p>
            <a:pPr marL="355600" marR="609600" indent="-343535" algn="just">
              <a:lnSpc>
                <a:spcPts val="303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  <a:tab pos="23368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St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mach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se</a:t>
            </a:r>
            <a:r>
              <a:rPr sz="2800" spc="-5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reti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be</a:t>
            </a:r>
            <a:r>
              <a:rPr sz="28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me</a:t>
            </a:r>
            <a:r>
              <a:rPr sz="2800" spc="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8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re</a:t>
            </a:r>
            <a:r>
              <a:rPr sz="28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acid</a:t>
            </a:r>
            <a:r>
              <a:rPr sz="2800" spc="-10" dirty="0" smtClean="0">
                <a:latin typeface="Comic Sans MS"/>
                <a:cs typeface="Comic Sans MS"/>
              </a:rPr>
              <a:t>;</a:t>
            </a:r>
            <a:r>
              <a:rPr sz="2800" spc="-15" dirty="0" smtClean="0">
                <a:latin typeface="Comic Sans MS"/>
                <a:cs typeface="Comic Sans MS"/>
              </a:rPr>
              <a:t> ther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fore</a:t>
            </a:r>
            <a:r>
              <a:rPr sz="2800" spc="-10" dirty="0" smtClean="0">
                <a:latin typeface="Comic Sans MS"/>
                <a:cs typeface="Comic Sans MS"/>
              </a:rPr>
              <a:t>,	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gastr</a:t>
            </a:r>
            <a:r>
              <a:rPr sz="28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intestinal</a:t>
            </a:r>
            <a:r>
              <a:rPr sz="2800" u="heavy" spc="4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infections</a:t>
            </a:r>
            <a:r>
              <a:rPr sz="28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less</a:t>
            </a:r>
            <a:r>
              <a:rPr sz="28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c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8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8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8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n.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869949"/>
            <a:ext cx="7622540" cy="4993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35940" indent="-343535">
              <a:lnSpc>
                <a:spcPts val="23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tomach capacity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 incr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ases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poi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ild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can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at</a:t>
            </a:r>
            <a:r>
              <a:rPr sz="2400" u="heavy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meals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day.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43"/>
              </a:spcBef>
              <a:buClr>
                <a:srgbClr val="990000"/>
              </a:buClr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801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ontr</a:t>
            </a:r>
            <a:r>
              <a:rPr sz="2400" spc="-10" dirty="0" smtClean="0">
                <a:latin typeface="Comic Sans MS"/>
                <a:cs typeface="Comic Sans MS"/>
              </a:rPr>
              <a:t>ol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uri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ary and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anal sp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5" dirty="0" smtClean="0">
                <a:latin typeface="Comic Sans MS"/>
                <a:cs typeface="Comic Sans MS"/>
              </a:rPr>
              <a:t>ct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comes possib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comp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mye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ination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spinal</a:t>
            </a:r>
            <a:r>
              <a:rPr sz="2400" spc="-10" dirty="0" smtClean="0">
                <a:latin typeface="Comic Sans MS"/>
                <a:cs typeface="Comic Sans MS"/>
              </a:rPr>
              <a:t> cord.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9"/>
              </a:spcBef>
              <a:buClr>
                <a:srgbClr val="990000"/>
              </a:buClr>
              <a:buFont typeface="Comic Sans MS"/>
              <a:buChar char="•"/>
            </a:pPr>
            <a:endParaRPr sz="550"/>
          </a:p>
          <a:p>
            <a:pPr marL="355600" marR="126364" indent="-343535">
              <a:lnSpc>
                <a:spcPts val="23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IgG a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IgM antib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ody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produ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com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mature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2</a:t>
            </a:r>
            <a:r>
              <a:rPr sz="2400" spc="-15" dirty="0" smtClean="0">
                <a:latin typeface="Comic Sans MS"/>
                <a:cs typeface="Comic Sans MS"/>
              </a:rPr>
              <a:t> y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ars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age.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61"/>
              </a:spcBef>
              <a:buClr>
                <a:srgbClr val="990000"/>
              </a:buClr>
              <a:buFont typeface="Comic Sans MS"/>
              <a:buChar char="•"/>
            </a:pPr>
            <a:endParaRPr sz="1400"/>
          </a:p>
          <a:p>
            <a:pPr marL="355600" marR="132715" indent="-343535">
              <a:lnSpc>
                <a:spcPts val="23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passive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immunity obtain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durin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intraut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rin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li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o lo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rative.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900"/>
              </a:lnSpc>
              <a:spcBef>
                <a:spcPts val="2"/>
              </a:spcBef>
              <a:buClr>
                <a:srgbClr val="990000"/>
              </a:buClr>
              <a:buFont typeface="Comic Sans MS"/>
              <a:buChar char="•"/>
            </a:pPr>
            <a:endParaRPr sz="9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  <a:tab pos="1487805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ee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h:	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16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te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th</a:t>
            </a:r>
            <a:r>
              <a:rPr sz="24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durin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se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ond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y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32"/>
              </a:spcBef>
              <a:buClr>
                <a:srgbClr val="990000"/>
              </a:buClr>
              <a:buFont typeface="Comic Sans MS"/>
              <a:buChar char="•"/>
            </a:pPr>
            <a:endParaRPr sz="1400"/>
          </a:p>
          <a:p>
            <a:pPr marL="355600" marR="488950" indent="-343535">
              <a:lnSpc>
                <a:spcPts val="231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All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20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iduous te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th</a:t>
            </a:r>
            <a:r>
              <a:rPr sz="2400" u="heavy" spc="-4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are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g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u="heavy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rally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prese</a:t>
            </a:r>
            <a:r>
              <a:rPr sz="2400" u="heavy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y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2.5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3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y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ars</a:t>
            </a:r>
            <a:r>
              <a:rPr sz="2400" u="heavy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age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19380">
                <a:lnSpc>
                  <a:spcPct val="100000"/>
                </a:lnSpc>
              </a:pPr>
              <a:t>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0" y="6287008"/>
            <a:ext cx="2209800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96875" algn="r">
              <a:lnSpc>
                <a:spcPct val="100000"/>
              </a:lnSpc>
            </a:pPr>
            <a:r>
              <a:rPr sz="1400" spc="-790" dirty="0" smtClean="0">
                <a:latin typeface="Arial"/>
                <a:cs typeface="Arial"/>
              </a:rPr>
              <a:t>9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6019800"/>
            <a:ext cx="2209800" cy="838197"/>
          </a:xfrm>
          <a:custGeom>
            <a:avLst/>
            <a:gdLst/>
            <a:ahLst/>
            <a:cxnLst/>
            <a:rect l="l" t="t" r="r" b="b"/>
            <a:pathLst>
              <a:path w="2209800" h="838197">
                <a:moveTo>
                  <a:pt x="2209800" y="838197"/>
                </a:moveTo>
                <a:lnTo>
                  <a:pt x="2209800" y="0"/>
                </a:lnTo>
                <a:lnTo>
                  <a:pt x="0" y="0"/>
                </a:lnTo>
                <a:lnTo>
                  <a:pt x="0" y="83819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6019800"/>
            <a:ext cx="2209800" cy="838200"/>
          </a:xfrm>
          <a:custGeom>
            <a:avLst/>
            <a:gdLst/>
            <a:ahLst/>
            <a:cxnLst/>
            <a:rect l="l" t="t" r="r" b="b"/>
            <a:pathLst>
              <a:path w="2209800" h="838200">
                <a:moveTo>
                  <a:pt x="0" y="838200"/>
                </a:moveTo>
                <a:lnTo>
                  <a:pt x="2209800" y="838200"/>
                </a:lnTo>
                <a:lnTo>
                  <a:pt x="2209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6019800"/>
            <a:ext cx="2209800" cy="838197"/>
          </a:xfrm>
          <a:custGeom>
            <a:avLst/>
            <a:gdLst/>
            <a:ahLst/>
            <a:cxnLst/>
            <a:rect l="l" t="t" r="r" b="b"/>
            <a:pathLst>
              <a:path w="2209800" h="838197">
                <a:moveTo>
                  <a:pt x="2209800" y="838197"/>
                </a:moveTo>
                <a:lnTo>
                  <a:pt x="2209800" y="0"/>
                </a:lnTo>
                <a:lnTo>
                  <a:pt x="0" y="0"/>
                </a:lnTo>
                <a:lnTo>
                  <a:pt x="0" y="838197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6625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1701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0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1800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35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5347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42137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08419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0" y="0"/>
            <a:ext cx="0" cy="6529387"/>
          </a:xfrm>
          <a:custGeom>
            <a:avLst/>
            <a:gdLst/>
            <a:ahLst/>
            <a:cxnLst/>
            <a:rect l="l" t="t" r="r" b="b"/>
            <a:pathLst>
              <a:path h="6529387">
                <a:moveTo>
                  <a:pt x="0" y="0"/>
                </a:moveTo>
                <a:lnTo>
                  <a:pt x="0" y="65293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5230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9" y="40131"/>
            <a:ext cx="72961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spc="-10" dirty="0" smtClean="0">
                <a:solidFill>
                  <a:srgbClr val="990000"/>
                </a:solidFill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ge (</a:t>
            </a:r>
            <a:r>
              <a:rPr sz="1400" b="1" spc="-5" dirty="0" smtClean="0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onths)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5695" y="40131"/>
            <a:ext cx="89090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solidFill>
                  <a:srgbClr val="990000"/>
                </a:solidFill>
                <a:latin typeface="Times New Roman"/>
                <a:cs typeface="Times New Roman"/>
              </a:rPr>
              <a:t>F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ine</a:t>
            </a:r>
            <a:r>
              <a:rPr sz="1400" b="1" spc="-15" dirty="0" smtClean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smtClean="0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ot</a:t>
            </a:r>
            <a:r>
              <a:rPr sz="1400" b="1" spc="5" dirty="0" smtClean="0">
                <a:solidFill>
                  <a:srgbClr val="990000"/>
                </a:solidFill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20948" y="40131"/>
            <a:ext cx="51117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dirty="0" smtClean="0">
                <a:solidFill>
                  <a:srgbClr val="990000"/>
                </a:solidFill>
                <a:latin typeface="Times New Roman"/>
                <a:cs typeface="Times New Roman"/>
              </a:rPr>
              <a:t>G</a:t>
            </a:r>
            <a:r>
              <a:rPr sz="1400" b="1" spc="-25" dirty="0" smtClean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oss </a:t>
            </a:r>
            <a:r>
              <a:rPr sz="1400" b="1" spc="-10" dirty="0" smtClean="0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ot</a:t>
            </a:r>
            <a:r>
              <a:rPr sz="1400" b="1" spc="5" dirty="0" smtClean="0">
                <a:solidFill>
                  <a:srgbClr val="990000"/>
                </a:solidFill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2628" y="40131"/>
            <a:ext cx="78105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990000"/>
                </a:solidFill>
                <a:latin typeface="Times New Roman"/>
                <a:cs typeface="Times New Roman"/>
              </a:rPr>
              <a:t>Language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1809" y="40131"/>
            <a:ext cx="36258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solidFill>
                  <a:srgbClr val="990000"/>
                </a:solidFill>
                <a:latin typeface="Times New Roman"/>
                <a:cs typeface="Times New Roman"/>
              </a:rPr>
              <a:t>P</a:t>
            </a:r>
            <a:r>
              <a:rPr sz="1400" b="1" spc="0" dirty="0" smtClean="0">
                <a:solidFill>
                  <a:srgbClr val="990000"/>
                </a:solidFill>
                <a:latin typeface="Times New Roman"/>
                <a:cs typeface="Times New Roman"/>
              </a:rPr>
              <a:t>lay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583946"/>
            <a:ext cx="2057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 smtClean="0">
                <a:solidFill>
                  <a:srgbClr val="990000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5695" y="583946"/>
            <a:ext cx="159829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spc="-10" dirty="0" smtClean="0">
                <a:latin typeface="Arial"/>
                <a:cs typeface="Arial"/>
              </a:rPr>
              <a:t>Ho</a:t>
            </a:r>
            <a:r>
              <a:rPr sz="1400" b="1" spc="0" dirty="0" smtClean="0">
                <a:latin typeface="Arial"/>
                <a:cs typeface="Arial"/>
              </a:rPr>
              <a:t>l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0" dirty="0" smtClean="0">
                <a:latin typeface="Arial"/>
                <a:cs typeface="Arial"/>
              </a:rPr>
              <a:t>s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a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s</a:t>
            </a:r>
            <a:r>
              <a:rPr sz="1400" b="1" spc="-10" dirty="0" smtClean="0">
                <a:latin typeface="Arial"/>
                <a:cs typeface="Arial"/>
              </a:rPr>
              <a:t>poo</a:t>
            </a:r>
            <a:r>
              <a:rPr sz="1400" b="1" spc="0" dirty="0" smtClean="0">
                <a:latin typeface="Arial"/>
                <a:cs typeface="Arial"/>
              </a:rPr>
              <a:t>n</a:t>
            </a:r>
            <a:r>
              <a:rPr sz="1400" b="1" spc="-25" dirty="0" smtClean="0">
                <a:latin typeface="Arial"/>
                <a:cs typeface="Arial"/>
              </a:rPr>
              <a:t>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ell but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ay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still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turn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it upside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do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the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ay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to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outh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0948" y="583946"/>
            <a:ext cx="1756410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spc="-55" dirty="0" smtClean="0">
                <a:latin typeface="Arial"/>
                <a:cs typeface="Arial"/>
              </a:rPr>
              <a:t>W</a:t>
            </a:r>
            <a:r>
              <a:rPr sz="1400" b="1" spc="0" dirty="0" smtClean="0">
                <a:latin typeface="Arial"/>
                <a:cs typeface="Arial"/>
              </a:rPr>
              <a:t>alks</a:t>
            </a:r>
            <a:r>
              <a:rPr sz="1400" b="1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alone</a:t>
            </a:r>
            <a:r>
              <a:rPr sz="1400" spc="-20" dirty="0" smtClean="0">
                <a:latin typeface="Arial"/>
                <a:cs typeface="Arial"/>
              </a:rPr>
              <a:t> w</a:t>
            </a:r>
            <a:r>
              <a:rPr sz="1400" spc="0" dirty="0" smtClean="0">
                <a:latin typeface="Arial"/>
                <a:cs typeface="Arial"/>
              </a:rPr>
              <a:t>ell;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can </a:t>
            </a: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reep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upstairs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32628" y="583946"/>
            <a:ext cx="499109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4–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ords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61809" y="583946"/>
            <a:ext cx="169354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Enjo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being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read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to;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39" y="1575434"/>
            <a:ext cx="2057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 smtClean="0">
                <a:solidFill>
                  <a:srgbClr val="990000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5695" y="1575434"/>
            <a:ext cx="1532890" cy="1291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longer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rotates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 spoon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to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bring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to 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outh.</a:t>
            </a:r>
            <a:r>
              <a:rPr sz="1400" spc="-65" dirty="0" smtClean="0">
                <a:latin typeface="Arial"/>
                <a:cs typeface="Arial"/>
              </a:rPr>
              <a:t> </a:t>
            </a:r>
            <a:r>
              <a:rPr sz="1400" spc="-80" dirty="0" smtClean="0">
                <a:latin typeface="Arial"/>
                <a:cs typeface="Arial"/>
              </a:rPr>
              <a:t>T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pically places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both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feet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on one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step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before ad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ancing.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0948" y="1575434"/>
            <a:ext cx="1652270" cy="1718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r</a:t>
            </a:r>
            <a:r>
              <a:rPr sz="1400" b="1" spc="-10" dirty="0" smtClean="0">
                <a:latin typeface="Arial"/>
                <a:cs typeface="Arial"/>
              </a:rPr>
              <a:t>u</a:t>
            </a:r>
            <a:r>
              <a:rPr sz="1400" b="1" spc="0" dirty="0" smtClean="0">
                <a:latin typeface="Arial"/>
                <a:cs typeface="Arial"/>
              </a:rPr>
              <a:t>n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ju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 place.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alk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up 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stairs hol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ing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to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 person</a:t>
            </a:r>
            <a:r>
              <a:rPr sz="1400" spc="-10" dirty="0" smtClean="0">
                <a:latin typeface="Arial"/>
                <a:cs typeface="Arial"/>
              </a:rPr>
              <a:t>'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hand. </a:t>
            </a:r>
            <a:r>
              <a:rPr sz="1400" b="1" spc="-10" dirty="0" smtClean="0">
                <a:latin typeface="Arial"/>
                <a:cs typeface="Arial"/>
              </a:rPr>
              <a:t>Ch</a:t>
            </a:r>
            <a:r>
              <a:rPr sz="1400" b="1" spc="0" dirty="0" smtClean="0">
                <a:latin typeface="Arial"/>
                <a:cs typeface="Arial"/>
              </a:rPr>
              <a:t>a</a:t>
            </a:r>
            <a:r>
              <a:rPr sz="1400" b="1" spc="-10" dirty="0" smtClean="0">
                <a:latin typeface="Arial"/>
                <a:cs typeface="Arial"/>
              </a:rPr>
              <a:t>ng</a:t>
            </a:r>
            <a:r>
              <a:rPr sz="1400" b="1" spc="0" dirty="0" smtClean="0">
                <a:latin typeface="Arial"/>
                <a:cs typeface="Arial"/>
              </a:rPr>
              <a:t>e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0" dirty="0" smtClean="0">
                <a:latin typeface="Arial"/>
                <a:cs typeface="Arial"/>
              </a:rPr>
              <a:t>irecti</a:t>
            </a:r>
            <a:r>
              <a:rPr sz="1400" b="1" spc="-10" dirty="0" smtClean="0">
                <a:latin typeface="Arial"/>
                <a:cs typeface="Arial"/>
              </a:rPr>
              <a:t>o</a:t>
            </a:r>
            <a:r>
              <a:rPr sz="1400" b="1" spc="0" dirty="0" smtClean="0">
                <a:latin typeface="Arial"/>
                <a:cs typeface="Arial"/>
              </a:rPr>
              <a:t>n </a:t>
            </a:r>
            <a:r>
              <a:rPr sz="1400" spc="0" dirty="0" smtClean="0">
                <a:latin typeface="Arial"/>
                <a:cs typeface="Arial"/>
              </a:rPr>
              <a:t>(</a:t>
            </a:r>
            <a:r>
              <a:rPr sz="1400" spc="-10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or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ard,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back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ard, around)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32628" y="1575434"/>
            <a:ext cx="141732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7–2</a:t>
            </a:r>
            <a:r>
              <a:rPr sz="1400" spc="0" dirty="0" smtClean="0">
                <a:latin typeface="Arial"/>
                <a:cs typeface="Arial"/>
              </a:rPr>
              <a:t>0</a:t>
            </a:r>
            <a:r>
              <a:rPr sz="1400" spc="-20" dirty="0" smtClean="0">
                <a:latin typeface="Arial"/>
                <a:cs typeface="Arial"/>
              </a:rPr>
              <a:t> w</a:t>
            </a:r>
            <a:r>
              <a:rPr sz="1400" spc="0" dirty="0" smtClean="0">
                <a:latin typeface="Arial"/>
                <a:cs typeface="Arial"/>
              </a:rPr>
              <a:t>ords,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uses </a:t>
            </a:r>
            <a:r>
              <a:rPr sz="1400" spc="0" dirty="0" smtClean="0">
                <a:latin typeface="Arial"/>
                <a:cs typeface="Arial"/>
                <a:hlinkClick r:id="rId2"/>
              </a:rPr>
              <a:t>jargoni</a:t>
            </a:r>
            <a:r>
              <a:rPr sz="1400" spc="-5" dirty="0" smtClean="0">
                <a:latin typeface="Arial"/>
                <a:cs typeface="Arial"/>
                <a:hlinkClick r:id="rId2"/>
              </a:rPr>
              <a:t>n</a:t>
            </a:r>
            <a:r>
              <a:rPr sz="1400" spc="0" dirty="0" smtClean="0">
                <a:latin typeface="Arial"/>
                <a:cs typeface="Arial"/>
                <a:hlinkClick r:id="rId2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;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es body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part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1809" y="1575434"/>
            <a:ext cx="2146935" cy="1078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itates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househ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ld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chores, dusting,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etc.;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begins </a:t>
            </a:r>
            <a:r>
              <a:rPr sz="1400" spc="0" dirty="0" smtClean="0">
                <a:latin typeface="Arial"/>
                <a:cs typeface="Arial"/>
                <a:hlinkClick r:id="rId3"/>
              </a:rPr>
              <a:t>parallel</a:t>
            </a:r>
            <a:r>
              <a:rPr sz="1400" spc="-30" dirty="0" smtClean="0">
                <a:latin typeface="Arial"/>
                <a:cs typeface="Arial"/>
                <a:hlinkClick r:id="rId3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play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(pla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ing beside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not</a:t>
            </a:r>
            <a:r>
              <a:rPr sz="1400" spc="-20" dirty="0" smtClean="0">
                <a:latin typeface="Arial"/>
                <a:cs typeface="Arial"/>
              </a:rPr>
              <a:t> w</a:t>
            </a:r>
            <a:r>
              <a:rPr sz="1400" spc="0" dirty="0" smtClean="0">
                <a:latin typeface="Arial"/>
                <a:cs typeface="Arial"/>
              </a:rPr>
              <a:t>ith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ther child)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39" y="3462401"/>
            <a:ext cx="2057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 smtClean="0">
                <a:solidFill>
                  <a:srgbClr val="990000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5695" y="3462187"/>
            <a:ext cx="1754505" cy="865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an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op</a:t>
            </a:r>
            <a:r>
              <a:rPr sz="1400" b="1" spc="0" dirty="0" smtClean="0">
                <a:latin typeface="Arial"/>
                <a:cs typeface="Arial"/>
              </a:rPr>
              <a:t>en</a:t>
            </a:r>
            <a:r>
              <a:rPr sz="1400" b="1" spc="-25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doo</a:t>
            </a:r>
            <a:r>
              <a:rPr sz="1400" b="1" spc="0" dirty="0" smtClean="0">
                <a:latin typeface="Arial"/>
                <a:cs typeface="Arial"/>
              </a:rPr>
              <a:t>rs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by turning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doorknob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,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orks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ple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puzzles, </a:t>
            </a:r>
            <a:r>
              <a:rPr sz="1400" b="1" spc="-10" dirty="0" smtClean="0">
                <a:latin typeface="Arial"/>
                <a:cs typeface="Arial"/>
              </a:rPr>
              <a:t>pu</a:t>
            </a:r>
            <a:r>
              <a:rPr sz="1400" b="1" spc="0" dirty="0" smtClean="0">
                <a:latin typeface="Arial"/>
                <a:cs typeface="Arial"/>
              </a:rPr>
              <a:t>ts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o</a:t>
            </a:r>
            <a:r>
              <a:rPr sz="1400" b="1" spc="0" dirty="0" smtClean="0">
                <a:latin typeface="Arial"/>
                <a:cs typeface="Arial"/>
              </a:rPr>
              <a:t>n</a:t>
            </a:r>
            <a:r>
              <a:rPr sz="1400" b="1" spc="-1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cl</a:t>
            </a:r>
            <a:r>
              <a:rPr sz="1400" b="1" spc="-5" dirty="0" smtClean="0">
                <a:latin typeface="Arial"/>
                <a:cs typeface="Arial"/>
              </a:rPr>
              <a:t>o</a:t>
            </a:r>
            <a:r>
              <a:rPr sz="1400" b="1" spc="0" dirty="0" smtClean="0">
                <a:latin typeface="Arial"/>
                <a:cs typeface="Arial"/>
              </a:rPr>
              <a:t>t</a:t>
            </a:r>
            <a:r>
              <a:rPr sz="1400" b="1" spc="-10" dirty="0" smtClean="0">
                <a:latin typeface="Arial"/>
                <a:cs typeface="Arial"/>
              </a:rPr>
              <a:t>h</a:t>
            </a:r>
            <a:r>
              <a:rPr sz="1400" b="1" spc="0" dirty="0" smtClean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20948" y="3462187"/>
            <a:ext cx="1771650" cy="865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400" spc="-3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alks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up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stairs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alone Still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using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both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feet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on Sa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step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at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 ti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32628" y="3462401"/>
            <a:ext cx="1573530" cy="1504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7314">
              <a:lnSpc>
                <a:spcPct val="100000"/>
              </a:lnSpc>
            </a:pPr>
            <a:r>
              <a:rPr sz="1400" b="1" spc="-5" dirty="0" smtClean="0">
                <a:latin typeface="Arial"/>
                <a:cs typeface="Arial"/>
              </a:rPr>
              <a:t>5</a:t>
            </a:r>
            <a:r>
              <a:rPr sz="1400" b="1" spc="0" dirty="0" smtClean="0">
                <a:latin typeface="Arial"/>
                <a:cs typeface="Arial"/>
              </a:rPr>
              <a:t>0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spc="30" dirty="0" smtClean="0">
                <a:latin typeface="Arial"/>
                <a:cs typeface="Arial"/>
              </a:rPr>
              <a:t>w</a:t>
            </a:r>
            <a:r>
              <a:rPr sz="1400" b="1" spc="-10" dirty="0" smtClean="0">
                <a:latin typeface="Arial"/>
                <a:cs typeface="Arial"/>
              </a:rPr>
              <a:t>o</a:t>
            </a:r>
            <a:r>
              <a:rPr sz="1400" b="1" spc="0" dirty="0" smtClean="0">
                <a:latin typeface="Arial"/>
                <a:cs typeface="Arial"/>
              </a:rPr>
              <a:t>r</a:t>
            </a:r>
            <a:r>
              <a:rPr sz="1400" b="1" spc="-10" dirty="0" smtClean="0">
                <a:latin typeface="Arial"/>
                <a:cs typeface="Arial"/>
              </a:rPr>
              <a:t>d</a:t>
            </a:r>
            <a:r>
              <a:rPr sz="1400" b="1" spc="-15" dirty="0" smtClean="0">
                <a:latin typeface="Arial"/>
                <a:cs typeface="Arial"/>
              </a:rPr>
              <a:t>s</a:t>
            </a:r>
            <a:r>
              <a:rPr sz="1400" b="1" spc="0" dirty="0" smtClean="0">
                <a:latin typeface="Arial"/>
                <a:cs typeface="Arial"/>
              </a:rPr>
              <a:t>,</a:t>
            </a:r>
            <a:r>
              <a:rPr sz="1400" b="1" spc="-35" dirty="0" smtClean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2</a:t>
            </a:r>
            <a:r>
              <a:rPr sz="1400" b="1" spc="-15" dirty="0" smtClean="0">
                <a:latin typeface="Arial"/>
                <a:cs typeface="Arial"/>
              </a:rPr>
              <a:t>-</a:t>
            </a:r>
            <a:r>
              <a:rPr sz="1400" b="1" spc="20" dirty="0" smtClean="0">
                <a:latin typeface="Arial"/>
                <a:cs typeface="Arial"/>
              </a:rPr>
              <a:t>w</a:t>
            </a:r>
            <a:r>
              <a:rPr sz="1400" b="1" spc="-10" dirty="0" smtClean="0">
                <a:latin typeface="Arial"/>
                <a:cs typeface="Arial"/>
              </a:rPr>
              <a:t>o</a:t>
            </a:r>
            <a:r>
              <a:rPr sz="1400" b="1" spc="0" dirty="0" smtClean="0">
                <a:latin typeface="Arial"/>
                <a:cs typeface="Arial"/>
              </a:rPr>
              <a:t>rd se</a:t>
            </a:r>
            <a:r>
              <a:rPr sz="1400" b="1" spc="-10" dirty="0" smtClean="0">
                <a:latin typeface="Arial"/>
                <a:cs typeface="Arial"/>
              </a:rPr>
              <a:t>n</a:t>
            </a:r>
            <a:r>
              <a:rPr sz="1400" b="1" spc="0" dirty="0" smtClean="0">
                <a:latin typeface="Arial"/>
                <a:cs typeface="Arial"/>
              </a:rPr>
              <a:t>te</a:t>
            </a:r>
            <a:r>
              <a:rPr sz="1400" b="1" spc="-10" dirty="0" smtClean="0">
                <a:latin typeface="Arial"/>
                <a:cs typeface="Arial"/>
              </a:rPr>
              <a:t>n</a:t>
            </a:r>
            <a:r>
              <a:rPr sz="1400" b="1" spc="0" dirty="0" smtClean="0">
                <a:latin typeface="Arial"/>
                <a:cs typeface="Arial"/>
              </a:rPr>
              <a:t>ces, </a:t>
            </a:r>
            <a:r>
              <a:rPr sz="1400" b="1" spc="0" dirty="0" smtClean="0">
                <a:latin typeface="Arial"/>
                <a:cs typeface="Arial"/>
                <a:hlinkClick r:id="rId4"/>
              </a:rPr>
              <a:t>m</a:t>
            </a:r>
            <a:r>
              <a:rPr sz="1400" b="1" spc="-10" dirty="0" smtClean="0">
                <a:latin typeface="Arial"/>
                <a:cs typeface="Arial"/>
                <a:hlinkClick r:id="rId4"/>
              </a:rPr>
              <a:t>ono</a:t>
            </a:r>
            <a:r>
              <a:rPr sz="1400" b="1" spc="0" dirty="0" smtClean="0">
                <a:latin typeface="Arial"/>
                <a:cs typeface="Arial"/>
                <a:hlinkClick r:id="rId4"/>
              </a:rPr>
              <a:t>l</a:t>
            </a:r>
            <a:r>
              <a:rPr sz="1400" b="1" spc="-10" dirty="0" smtClean="0">
                <a:latin typeface="Arial"/>
                <a:cs typeface="Arial"/>
                <a:hlinkClick r:id="rId4"/>
              </a:rPr>
              <a:t>ogu</a:t>
            </a:r>
            <a:r>
              <a:rPr sz="1400" b="1" spc="0" dirty="0" smtClean="0">
                <a:latin typeface="Arial"/>
                <a:cs typeface="Arial"/>
                <a:hlinkClick r:id="rId4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(n</a:t>
            </a:r>
            <a:r>
              <a:rPr sz="1400" spc="-5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un,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pr</a:t>
            </a:r>
            <a:r>
              <a:rPr sz="1400" spc="-5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no</a:t>
            </a:r>
            <a:r>
              <a:rPr sz="1400" spc="-10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and 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erb),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such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as “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addy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go,”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“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 co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e”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61809" y="3462401"/>
            <a:ext cx="1860550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dirty="0" smtClean="0">
                <a:latin typeface="Arial"/>
                <a:cs typeface="Arial"/>
                <a:hlinkClick r:id="rId5"/>
              </a:rPr>
              <a:t>Parallel</a:t>
            </a:r>
            <a:r>
              <a:rPr sz="1400" b="1" spc="-40" dirty="0" smtClean="0">
                <a:latin typeface="Arial"/>
                <a:cs typeface="Arial"/>
                <a:hlinkClick r:id="rId5"/>
              </a:rPr>
              <a:t> </a:t>
            </a:r>
            <a:r>
              <a:rPr sz="1400" b="1" spc="-10" dirty="0" smtClean="0">
                <a:latin typeface="Arial"/>
                <a:cs typeface="Arial"/>
                <a:hlinkClick r:id="rId5"/>
              </a:rPr>
              <a:t>p</a:t>
            </a:r>
            <a:r>
              <a:rPr sz="1400" b="1" spc="0" dirty="0" smtClean="0">
                <a:latin typeface="Arial"/>
                <a:cs typeface="Arial"/>
                <a:hlinkClick r:id="rId5"/>
              </a:rPr>
              <a:t>lay</a:t>
            </a:r>
            <a:r>
              <a:rPr sz="1400" b="1" spc="-25" dirty="0" smtClean="0">
                <a:latin typeface="Arial"/>
                <a:cs typeface="Arial"/>
                <a:hlinkClick r:id="rId5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ident, destru</a:t>
            </a:r>
            <a:r>
              <a:rPr sz="1400" spc="-10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e,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x</a:t>
            </a:r>
            <a:r>
              <a:rPr sz="1400" spc="0" dirty="0" smtClean="0">
                <a:latin typeface="Arial"/>
                <a:cs typeface="Arial"/>
              </a:rPr>
              <a:t>ploratory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39" y="5125720"/>
            <a:ext cx="2057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990000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5695" y="5125720"/>
            <a:ext cx="173228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akes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ple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lin</a:t>
            </a:r>
            <a:r>
              <a:rPr sz="1400" spc="-5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or strokes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for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crosses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ith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pencil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0948" y="5125720"/>
            <a:ext cx="1713864" cy="1078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spc="-10" dirty="0" smtClean="0">
                <a:latin typeface="Arial"/>
                <a:cs typeface="Arial"/>
              </a:rPr>
              <a:t>C</a:t>
            </a:r>
            <a:r>
              <a:rPr sz="1400" b="1" spc="0" dirty="0" smtClean="0">
                <a:latin typeface="Arial"/>
                <a:cs typeface="Arial"/>
              </a:rPr>
              <a:t>an</a:t>
            </a:r>
            <a:r>
              <a:rPr sz="1400" b="1" spc="-1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j</a:t>
            </a:r>
            <a:r>
              <a:rPr sz="1400" b="1" spc="-10" dirty="0" smtClean="0">
                <a:latin typeface="Arial"/>
                <a:cs typeface="Arial"/>
              </a:rPr>
              <a:t>u</a:t>
            </a:r>
            <a:r>
              <a:rPr sz="1400" b="1" spc="0" dirty="0" smtClean="0">
                <a:latin typeface="Arial"/>
                <a:cs typeface="Arial"/>
              </a:rPr>
              <a:t>mp</a:t>
            </a:r>
            <a:r>
              <a:rPr sz="1400" b="1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do</a:t>
            </a:r>
            <a:r>
              <a:rPr sz="1400" spc="-25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5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rom chairs,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de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eloping balance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(doing acti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ities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hile 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alking)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32628" y="5125720"/>
            <a:ext cx="1614805" cy="1078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spc="-75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er</a:t>
            </a:r>
            <a:r>
              <a:rPr sz="1400" spc="-5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lan</a:t>
            </a:r>
            <a:r>
              <a:rPr sz="1400" spc="-10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ua</a:t>
            </a:r>
            <a:r>
              <a:rPr sz="1400" spc="-10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e increasing</a:t>
            </a:r>
            <a:r>
              <a:rPr sz="1400" spc="-5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steadil</a:t>
            </a:r>
            <a:r>
              <a:rPr sz="1400" spc="-13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. Kno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full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e; can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one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color 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holds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61809" y="5125720"/>
            <a:ext cx="220281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Sp</a:t>
            </a:r>
            <a:r>
              <a:rPr sz="1400" spc="-10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nds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pla</a:t>
            </a:r>
            <a:r>
              <a:rPr sz="1400" spc="-25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ing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ho</a:t>
            </a:r>
            <a:r>
              <a:rPr sz="1400" spc="-20" dirty="0" smtClean="0">
                <a:latin typeface="Arial"/>
                <a:cs typeface="Arial"/>
              </a:rPr>
              <a:t>u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, i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itating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parents'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actions; play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“roughhou</a:t>
            </a:r>
            <a:r>
              <a:rPr sz="1400" spc="-10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15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”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or acti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2067</Words>
  <Application>Microsoft Office PowerPoint</Application>
  <PresentationFormat>عرض على الشاشة (3:4)‏</PresentationFormat>
  <Paragraphs>371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الشريحة 1</vt:lpstr>
      <vt:lpstr>Toddler age</vt:lpstr>
      <vt:lpstr>Assessment of a toddler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Cognitive Development </vt:lpstr>
      <vt:lpstr>Schema, Assimilation and accommodation 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Promoting Toddler Safety</vt:lpstr>
      <vt:lpstr>Activities to insure toddler safety:</vt:lpstr>
      <vt:lpstr>Lead Screening</vt:lpstr>
      <vt:lpstr>الشريحة 28</vt:lpstr>
      <vt:lpstr>الشريحة 29</vt:lpstr>
      <vt:lpstr>Therapeutic Play 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Omar Almahmoud</cp:lastModifiedBy>
  <cp:revision>21</cp:revision>
  <dcterms:created xsi:type="dcterms:W3CDTF">2014-03-19T11:05:36Z</dcterms:created>
  <dcterms:modified xsi:type="dcterms:W3CDTF">2020-10-26T21:48:50Z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2013-11-13T00:00:00Z</vt:filetime>
  </property>
  <property fmtid="{D5CDD505-2E9C-101B-9397-08002B2CF9AE}" pid="3" name="LastSaved">
    <vt:filetime>2014-03-19T00:00:00Z</vt:filetime>
  </property>
</Properties>
</file>