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57" r:id="rId3"/>
    <p:sldId id="261" r:id="rId4"/>
    <p:sldId id="258" r:id="rId5"/>
    <p:sldId id="259" r:id="rId6"/>
    <p:sldId id="262" r:id="rId7"/>
    <p:sldId id="260" r:id="rId8"/>
    <p:sldId id="263" r:id="rId9"/>
    <p:sldId id="264" r:id="rId10"/>
    <p:sldId id="265" r:id="rId11"/>
    <p:sldId id="267" r:id="rId12"/>
    <p:sldId id="266"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FF00"/>
    <a:srgbClr val="99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87" d="100"/>
          <a:sy n="87" d="100"/>
        </p:scale>
        <p:origin x="-4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51202" name="Group 2"/>
          <p:cNvGrpSpPr>
            <a:grpSpLocks/>
          </p:cNvGrpSpPr>
          <p:nvPr/>
        </p:nvGrpSpPr>
        <p:grpSpPr bwMode="auto">
          <a:xfrm>
            <a:off x="-498475" y="1311275"/>
            <a:ext cx="10429875" cy="5908675"/>
            <a:chOff x="-313" y="824"/>
            <a:chExt cx="6570" cy="3722"/>
          </a:xfrm>
        </p:grpSpPr>
        <p:sp>
          <p:nvSpPr>
            <p:cNvPr id="5120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1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endParaRPr lang="en-US"/>
            </a:p>
          </p:txBody>
        </p:sp>
        <p:sp>
          <p:nvSpPr>
            <p:cNvPr id="5121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endParaRPr lang="en-US"/>
            </a:p>
          </p:txBody>
        </p:sp>
        <p:sp>
          <p:nvSpPr>
            <p:cNvPr id="5121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endParaRPr lang="en-US"/>
            </a:p>
          </p:txBody>
        </p:sp>
        <p:sp>
          <p:nvSpPr>
            <p:cNvPr id="5121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5121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endParaRPr lang="en-US"/>
            </a:p>
          </p:txBody>
        </p:sp>
        <p:sp>
          <p:nvSpPr>
            <p:cNvPr id="5121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endParaRPr lang="en-US"/>
            </a:p>
          </p:txBody>
        </p:sp>
        <p:sp>
          <p:nvSpPr>
            <p:cNvPr id="5121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endParaRPr lang="en-US"/>
            </a:p>
          </p:txBody>
        </p:sp>
        <p:sp>
          <p:nvSpPr>
            <p:cNvPr id="51217"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p>
          </p:txBody>
        </p:sp>
        <p:sp>
          <p:nvSpPr>
            <p:cNvPr id="5121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p>
          </p:txBody>
        </p:sp>
        <p:sp>
          <p:nvSpPr>
            <p:cNvPr id="5121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endParaRPr lang="en-US"/>
            </a:p>
          </p:txBody>
        </p:sp>
        <p:sp>
          <p:nvSpPr>
            <p:cNvPr id="5122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p>
          </p:txBody>
        </p:sp>
        <p:sp>
          <p:nvSpPr>
            <p:cNvPr id="5122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p>
          </p:txBody>
        </p:sp>
        <p:sp>
          <p:nvSpPr>
            <p:cNvPr id="5122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endParaRPr lang="en-US"/>
            </a:p>
          </p:txBody>
        </p:sp>
        <p:sp>
          <p:nvSpPr>
            <p:cNvPr id="5122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endParaRPr lang="en-US"/>
            </a:p>
          </p:txBody>
        </p:sp>
        <p:sp>
          <p:nvSpPr>
            <p:cNvPr id="5122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endParaRPr lang="en-US"/>
            </a:p>
          </p:txBody>
        </p:sp>
        <p:sp>
          <p:nvSpPr>
            <p:cNvPr id="5122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5122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5122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5122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5122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endParaRPr lang="en-US"/>
            </a:p>
          </p:txBody>
        </p:sp>
        <p:sp>
          <p:nvSpPr>
            <p:cNvPr id="5123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p>
          </p:txBody>
        </p:sp>
        <p:sp>
          <p:nvSpPr>
            <p:cNvPr id="5123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p>
          </p:txBody>
        </p:sp>
        <p:sp>
          <p:nvSpPr>
            <p:cNvPr id="5123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5123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endParaRPr lang="en-US"/>
            </a:p>
          </p:txBody>
        </p:sp>
        <p:sp>
          <p:nvSpPr>
            <p:cNvPr id="5123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endParaRPr lang="en-US"/>
            </a:p>
          </p:txBody>
        </p:sp>
        <p:sp>
          <p:nvSpPr>
            <p:cNvPr id="5123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3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3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3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3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4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4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4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4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4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5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5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5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125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125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5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5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5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5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5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6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6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6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26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26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7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7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7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7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27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8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8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8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28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28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28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28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8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8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8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9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9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9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9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9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0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0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0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0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1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31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31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1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1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1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1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1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1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1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2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2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2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2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32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32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32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32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2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2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3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33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3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4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4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4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4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4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4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4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4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4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4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5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5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6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7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37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37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8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8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5139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9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9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9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9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9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96"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397"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398"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1399"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1400"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1"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2"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1403"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4"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5"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1406"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7"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8"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9"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10"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11"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51412"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51413"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1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41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41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417"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grpSp>
      <p:sp>
        <p:nvSpPr>
          <p:cNvPr id="5141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5141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1420" name="Rectangle 220"/>
          <p:cNvSpPr>
            <a:spLocks noGrp="1" noChangeArrowheads="1"/>
          </p:cNvSpPr>
          <p:nvPr>
            <p:ph type="dt" sz="quarter" idx="2"/>
          </p:nvPr>
        </p:nvSpPr>
        <p:spPr/>
        <p:txBody>
          <a:bodyPr/>
          <a:lstStyle>
            <a:lvl1pPr>
              <a:defRPr/>
            </a:lvl1pPr>
          </a:lstStyle>
          <a:p>
            <a:endParaRPr lang="en-US"/>
          </a:p>
        </p:txBody>
      </p:sp>
      <p:sp>
        <p:nvSpPr>
          <p:cNvPr id="51421" name="Rectangle 221"/>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51422" name="Rectangle 222"/>
          <p:cNvSpPr>
            <a:spLocks noGrp="1" noChangeArrowheads="1"/>
          </p:cNvSpPr>
          <p:nvPr>
            <p:ph type="sldNum" sz="quarter" idx="4"/>
          </p:nvPr>
        </p:nvSpPr>
        <p:spPr/>
        <p:txBody>
          <a:bodyPr/>
          <a:lstStyle>
            <a:lvl1pPr>
              <a:defRPr/>
            </a:lvl1pPr>
          </a:lstStyle>
          <a:p>
            <a:fld id="{A683D8BF-ADAC-4C76-9B00-CDDCDE21067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DC97B95-CC0C-4D98-B53E-B5ABDDBB5366}"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FCB4609-52E0-4E13-910D-4B4B2BA97EF4}"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AB7558E-9DC5-4EA3-BF89-E651E4EDF301}"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80F50FC-65F6-4F44-A19C-0569A712453E}"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29C66EE-04AA-4DF4-9DBD-1A56EC4763F7}"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FE1194F3-6911-4EA0-8FAE-73C844B63E69}" type="slidenum">
              <a:rPr lang="en-US"/>
              <a:pPr/>
              <a:t>‹#›</a:t>
            </a:fld>
            <a:endParaRPr 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995CDAC3-CD29-40E6-9769-8DD5EA6B041A}" type="slidenum">
              <a:rPr lang="en-US"/>
              <a:pPr/>
              <a:t>‹#›</a:t>
            </a:fld>
            <a:endParaRPr 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9B08B87-05E1-400B-9279-4D9008314A09}" type="slidenum">
              <a:rPr lang="en-US"/>
              <a:pPr/>
              <a:t>‹#›</a:t>
            </a:fld>
            <a:endParaRPr 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A91C7DA-E7F5-4244-AB36-106B90A246D4}"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FE2C674-E535-471D-A727-558A32E1A388}"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50178" name="Group 2"/>
          <p:cNvGrpSpPr>
            <a:grpSpLocks/>
          </p:cNvGrpSpPr>
          <p:nvPr/>
        </p:nvGrpSpPr>
        <p:grpSpPr bwMode="auto">
          <a:xfrm>
            <a:off x="-496888" y="1308100"/>
            <a:ext cx="10429876" cy="5908675"/>
            <a:chOff x="-313" y="824"/>
            <a:chExt cx="6570" cy="3722"/>
          </a:xfrm>
        </p:grpSpPr>
        <p:sp>
          <p:nvSpPr>
            <p:cNvPr id="5017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9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9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9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93"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effectLst>
                  <a:outerShdw blurRad="38100" dist="38100" dir="2700000" algn="tl">
                    <a:srgbClr val="000000"/>
                  </a:outerShdw>
                </a:effectLst>
              </a:endParaRPr>
            </a:p>
          </p:txBody>
        </p:sp>
        <p:sp>
          <p:nvSpPr>
            <p:cNvPr id="5019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effectLst>
                  <a:outerShdw blurRad="38100" dist="38100" dir="2700000" algn="tl">
                    <a:srgbClr val="000000"/>
                  </a:outerShdw>
                </a:effectLst>
              </a:endParaRPr>
            </a:p>
          </p:txBody>
        </p:sp>
        <p:sp>
          <p:nvSpPr>
            <p:cNvPr id="5019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19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19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19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19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0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0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0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0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1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1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1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1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1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2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2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022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023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3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3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3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3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4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4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4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4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4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4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4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4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4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4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5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25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26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26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26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6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6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6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6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6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6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6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7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8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28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28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28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28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8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8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8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8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8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9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9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9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9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9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9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29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29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29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29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30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30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30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30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30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0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0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0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0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0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1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1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1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1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31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31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31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31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1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31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32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2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2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2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2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4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34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34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34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5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5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5036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37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37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372"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73"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74"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0375"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0376"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77"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78"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0379"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0"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1"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0382"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3"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4"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5"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6"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7"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50388"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50389"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9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39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39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93"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grpSp>
      <p:sp>
        <p:nvSpPr>
          <p:cNvPr id="50394"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70578B92-A353-4296-AF9A-C1AF58B7C81A}" type="slidenum">
              <a:rPr lang="en-US"/>
              <a:pPr/>
              <a:t>‹#›</a:t>
            </a:fld>
            <a:endParaRPr lang="en-US"/>
          </a:p>
        </p:txBody>
      </p:sp>
      <p:sp>
        <p:nvSpPr>
          <p:cNvPr id="50395"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50396"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50397"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398"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nb-NO" b="1" i="1"/>
              <a:t>Introduction to statistics</a:t>
            </a:r>
            <a:endParaRPr lang="en-US" b="1" i="1"/>
          </a:p>
        </p:txBody>
      </p:sp>
      <p:sp>
        <p:nvSpPr>
          <p:cNvPr id="2051" name="Rectangle 3"/>
          <p:cNvSpPr>
            <a:spLocks noGrp="1" noChangeArrowheads="1"/>
          </p:cNvSpPr>
          <p:nvPr>
            <p:ph type="subTitle" idx="1"/>
          </p:nvPr>
        </p:nvSpPr>
        <p:spPr>
          <a:xfrm>
            <a:off x="6172200" y="5791200"/>
            <a:ext cx="2514600" cy="609600"/>
          </a:xfrm>
        </p:spPr>
        <p:txBody>
          <a:bodyPr/>
          <a:lstStyle/>
          <a:p>
            <a:r>
              <a:rPr lang="nb-NO" dirty="0"/>
              <a:t>Lecture- 1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304800"/>
            <a:ext cx="8229600" cy="1143000"/>
          </a:xfrm>
        </p:spPr>
        <p:txBody>
          <a:bodyPr/>
          <a:lstStyle/>
          <a:p>
            <a:r>
              <a:rPr lang="nb-NO"/>
              <a:t>Quantitative data</a:t>
            </a:r>
            <a:endParaRPr lang="en-US"/>
          </a:p>
        </p:txBody>
      </p:sp>
      <p:sp>
        <p:nvSpPr>
          <p:cNvPr id="77827" name="Rectangle 3"/>
          <p:cNvSpPr>
            <a:spLocks noGrp="1" noChangeArrowheads="1"/>
          </p:cNvSpPr>
          <p:nvPr>
            <p:ph type="body" idx="1"/>
          </p:nvPr>
        </p:nvSpPr>
        <p:spPr/>
        <p:txBody>
          <a:bodyPr/>
          <a:lstStyle/>
          <a:p>
            <a:r>
              <a:rPr lang="nb-NO"/>
              <a:t> A set of observations where any single observation is a number that represents an amount or a count.</a:t>
            </a:r>
          </a:p>
          <a:p>
            <a:r>
              <a:rPr lang="nb-NO"/>
              <a:t> quantitative data is of 2 types:</a:t>
            </a:r>
          </a:p>
          <a:p>
            <a:pPr>
              <a:spcBef>
                <a:spcPct val="50000"/>
              </a:spcBef>
              <a:buClrTx/>
              <a:buFontTx/>
              <a:buNone/>
            </a:pPr>
            <a:r>
              <a:rPr lang="nb-NO" b="1">
                <a:solidFill>
                  <a:srgbClr val="FFCC00"/>
                </a:solidFill>
                <a:effectLst/>
              </a:rPr>
              <a:t> </a:t>
            </a:r>
          </a:p>
          <a:p>
            <a:pPr>
              <a:spcBef>
                <a:spcPct val="50000"/>
              </a:spcBef>
              <a:buClrTx/>
              <a:buFontTx/>
              <a:buNone/>
            </a:pPr>
            <a:r>
              <a:rPr lang="nb-NO" b="1">
                <a:solidFill>
                  <a:srgbClr val="FFCC00"/>
                </a:solidFill>
                <a:effectLst/>
              </a:rPr>
              <a:t>Discrete data</a:t>
            </a:r>
            <a:endParaRPr lang="en-US" b="1">
              <a:solidFill>
                <a:srgbClr val="FFCC00"/>
              </a:solidFill>
              <a:effectLst/>
            </a:endParaRPr>
          </a:p>
          <a:p>
            <a:endParaRPr lang="en-US"/>
          </a:p>
        </p:txBody>
      </p:sp>
      <p:sp>
        <p:nvSpPr>
          <p:cNvPr id="77828" name="Text Box 4"/>
          <p:cNvSpPr txBox="1">
            <a:spLocks noChangeArrowheads="1"/>
          </p:cNvSpPr>
          <p:nvPr/>
        </p:nvSpPr>
        <p:spPr bwMode="auto">
          <a:xfrm>
            <a:off x="5410200" y="4572000"/>
            <a:ext cx="3429000" cy="579438"/>
          </a:xfrm>
          <a:prstGeom prst="rect">
            <a:avLst/>
          </a:prstGeom>
          <a:noFill/>
          <a:ln w="9525">
            <a:noFill/>
            <a:miter lim="800000"/>
            <a:headEnd/>
            <a:tailEnd/>
          </a:ln>
          <a:effectLst/>
        </p:spPr>
        <p:txBody>
          <a:bodyPr>
            <a:spAutoFit/>
          </a:bodyPr>
          <a:lstStyle/>
          <a:p>
            <a:pPr eaLnBrk="1" hangingPunct="1">
              <a:spcBef>
                <a:spcPct val="50000"/>
              </a:spcBef>
            </a:pPr>
            <a:r>
              <a:rPr lang="nb-NO" sz="3200" b="1">
                <a:solidFill>
                  <a:srgbClr val="FFCC00"/>
                </a:solidFill>
              </a:rPr>
              <a:t>Continuous data</a:t>
            </a:r>
            <a:endParaRPr lang="en-US" sz="32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8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78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nb-NO" b="1" i="1">
                <a:solidFill>
                  <a:schemeClr val="tx1"/>
                </a:solidFill>
              </a:rPr>
              <a:t>Quantitave data</a:t>
            </a:r>
            <a:endParaRPr lang="en-US" b="1" i="1">
              <a:solidFill>
                <a:schemeClr val="tx1"/>
              </a:solidFill>
            </a:endParaRPr>
          </a:p>
        </p:txBody>
      </p:sp>
      <p:sp>
        <p:nvSpPr>
          <p:cNvPr id="79875" name="Text Box 3"/>
          <p:cNvSpPr txBox="1">
            <a:spLocks noChangeArrowheads="1"/>
          </p:cNvSpPr>
          <p:nvPr/>
        </p:nvSpPr>
        <p:spPr bwMode="auto">
          <a:xfrm>
            <a:off x="457200" y="1295400"/>
            <a:ext cx="3276600" cy="45720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Discrete data</a:t>
            </a:r>
            <a:endParaRPr lang="en-US" sz="2400" b="1">
              <a:solidFill>
                <a:srgbClr val="FFCC00"/>
              </a:solidFill>
            </a:endParaRPr>
          </a:p>
        </p:txBody>
      </p:sp>
      <p:sp>
        <p:nvSpPr>
          <p:cNvPr id="79876" name="Text Box 4"/>
          <p:cNvSpPr txBox="1">
            <a:spLocks noChangeArrowheads="1"/>
          </p:cNvSpPr>
          <p:nvPr/>
        </p:nvSpPr>
        <p:spPr bwMode="auto">
          <a:xfrm>
            <a:off x="304800" y="3505200"/>
            <a:ext cx="2895600" cy="45720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Continuous data</a:t>
            </a:r>
            <a:endParaRPr lang="en-US" sz="2400" b="1">
              <a:solidFill>
                <a:srgbClr val="FFCC00"/>
              </a:solidFill>
            </a:endParaRPr>
          </a:p>
        </p:txBody>
      </p:sp>
      <p:sp>
        <p:nvSpPr>
          <p:cNvPr id="79877" name="Text Box 5"/>
          <p:cNvSpPr txBox="1">
            <a:spLocks noChangeArrowheads="1"/>
          </p:cNvSpPr>
          <p:nvPr/>
        </p:nvSpPr>
        <p:spPr bwMode="auto">
          <a:xfrm>
            <a:off x="381000" y="1676400"/>
            <a:ext cx="8382000" cy="701675"/>
          </a:xfrm>
          <a:prstGeom prst="rect">
            <a:avLst/>
          </a:prstGeom>
          <a:noFill/>
          <a:ln w="9525">
            <a:noFill/>
            <a:miter lim="800000"/>
            <a:headEnd/>
            <a:tailEnd/>
          </a:ln>
          <a:effectLst/>
        </p:spPr>
        <p:txBody>
          <a:bodyPr>
            <a:spAutoFit/>
          </a:bodyPr>
          <a:lstStyle/>
          <a:p>
            <a:pPr eaLnBrk="1" hangingPunct="1">
              <a:spcBef>
                <a:spcPct val="50000"/>
              </a:spcBef>
            </a:pPr>
            <a:r>
              <a:rPr lang="nb-NO" sz="2000" b="1"/>
              <a:t>Observations can only take certain numerical values- mainly counts of events!</a:t>
            </a:r>
            <a:endParaRPr lang="en-US" sz="2000" b="1"/>
          </a:p>
        </p:txBody>
      </p:sp>
      <p:sp>
        <p:nvSpPr>
          <p:cNvPr id="79878" name="Text Box 6"/>
          <p:cNvSpPr txBox="1">
            <a:spLocks noChangeArrowheads="1"/>
          </p:cNvSpPr>
          <p:nvPr/>
        </p:nvSpPr>
        <p:spPr bwMode="auto">
          <a:xfrm>
            <a:off x="685800" y="2438400"/>
            <a:ext cx="5486400" cy="854075"/>
          </a:xfrm>
          <a:prstGeom prst="rect">
            <a:avLst/>
          </a:prstGeom>
          <a:noFill/>
          <a:ln w="9525">
            <a:noFill/>
            <a:miter lim="800000"/>
            <a:headEnd/>
            <a:tailEnd/>
          </a:ln>
          <a:effectLst/>
        </p:spPr>
        <p:txBody>
          <a:bodyPr>
            <a:spAutoFit/>
          </a:bodyPr>
          <a:lstStyle/>
          <a:p>
            <a:pPr eaLnBrk="1" hangingPunct="1">
              <a:spcBef>
                <a:spcPct val="50000"/>
              </a:spcBef>
            </a:pPr>
            <a:r>
              <a:rPr lang="nb-NO" sz="2000" b="1"/>
              <a:t>Number of children: 0, 1, 2, 3 ..etc</a:t>
            </a:r>
          </a:p>
          <a:p>
            <a:pPr eaLnBrk="1" hangingPunct="1">
              <a:spcBef>
                <a:spcPct val="50000"/>
              </a:spcBef>
            </a:pPr>
            <a:r>
              <a:rPr lang="nb-NO" sz="2000" b="1"/>
              <a:t>Number of visits to GP in a year</a:t>
            </a:r>
            <a:endParaRPr lang="en-US" sz="2000" b="1"/>
          </a:p>
        </p:txBody>
      </p:sp>
      <p:sp>
        <p:nvSpPr>
          <p:cNvPr id="79879" name="Text Box 7"/>
          <p:cNvSpPr txBox="1">
            <a:spLocks noChangeArrowheads="1"/>
          </p:cNvSpPr>
          <p:nvPr/>
        </p:nvSpPr>
        <p:spPr bwMode="auto">
          <a:xfrm>
            <a:off x="228600" y="4038600"/>
            <a:ext cx="7162800" cy="396875"/>
          </a:xfrm>
          <a:prstGeom prst="rect">
            <a:avLst/>
          </a:prstGeom>
          <a:noFill/>
          <a:ln w="9525">
            <a:noFill/>
            <a:miter lim="800000"/>
            <a:headEnd/>
            <a:tailEnd/>
          </a:ln>
          <a:effectLst/>
        </p:spPr>
        <p:txBody>
          <a:bodyPr>
            <a:spAutoFit/>
          </a:bodyPr>
          <a:lstStyle/>
          <a:p>
            <a:pPr eaLnBrk="1" hangingPunct="1">
              <a:spcBef>
                <a:spcPct val="50000"/>
              </a:spcBef>
            </a:pPr>
            <a:r>
              <a:rPr lang="nb-NO" sz="2000" b="1"/>
              <a:t>Can take any value within a given range</a:t>
            </a:r>
            <a:endParaRPr lang="en-US" sz="2000" b="1"/>
          </a:p>
        </p:txBody>
      </p:sp>
      <p:sp>
        <p:nvSpPr>
          <p:cNvPr id="79880" name="Text Box 8"/>
          <p:cNvSpPr txBox="1">
            <a:spLocks noChangeArrowheads="1"/>
          </p:cNvSpPr>
          <p:nvPr/>
        </p:nvSpPr>
        <p:spPr bwMode="auto">
          <a:xfrm>
            <a:off x="0" y="4648200"/>
            <a:ext cx="8305800" cy="396875"/>
          </a:xfrm>
          <a:prstGeom prst="rect">
            <a:avLst/>
          </a:prstGeom>
          <a:noFill/>
          <a:ln w="9525">
            <a:noFill/>
            <a:miter lim="800000"/>
            <a:headEnd/>
            <a:tailEnd/>
          </a:ln>
          <a:effectLst/>
        </p:spPr>
        <p:txBody>
          <a:bodyPr>
            <a:spAutoFit/>
          </a:bodyPr>
          <a:lstStyle/>
          <a:p>
            <a:pPr eaLnBrk="1" hangingPunct="1">
              <a:spcBef>
                <a:spcPct val="50000"/>
              </a:spcBef>
            </a:pPr>
            <a:r>
              <a:rPr lang="nb-NO" sz="2000" b="1"/>
              <a:t>Weight, height, Hb, Blood pressure, cholesterol.</a:t>
            </a:r>
            <a:endParaRPr lang="en-US" sz="2000" b="1"/>
          </a:p>
        </p:txBody>
      </p:sp>
      <p:sp>
        <p:nvSpPr>
          <p:cNvPr id="79881" name="Text Box 9"/>
          <p:cNvSpPr txBox="1">
            <a:spLocks noChangeArrowheads="1"/>
          </p:cNvSpPr>
          <p:nvPr/>
        </p:nvSpPr>
        <p:spPr bwMode="auto">
          <a:xfrm>
            <a:off x="228600" y="5410200"/>
            <a:ext cx="1828800" cy="396875"/>
          </a:xfrm>
          <a:prstGeom prst="rect">
            <a:avLst/>
          </a:prstGeom>
          <a:noFill/>
          <a:ln w="9525">
            <a:noFill/>
            <a:miter lim="800000"/>
            <a:headEnd/>
            <a:tailEnd/>
          </a:ln>
          <a:effectLst/>
        </p:spPr>
        <p:txBody>
          <a:bodyPr>
            <a:spAutoFit/>
          </a:bodyPr>
          <a:lstStyle/>
          <a:p>
            <a:pPr eaLnBrk="1" hangingPunct="1">
              <a:spcBef>
                <a:spcPct val="50000"/>
              </a:spcBef>
            </a:pPr>
            <a:r>
              <a:rPr lang="nb-NO" sz="2000" b="1">
                <a:solidFill>
                  <a:srgbClr val="FFCC00"/>
                </a:solidFill>
              </a:rPr>
              <a:t>Continuous </a:t>
            </a:r>
            <a:endParaRPr lang="en-US" sz="2000" b="1">
              <a:solidFill>
                <a:srgbClr val="FFCC00"/>
              </a:solidFill>
            </a:endParaRPr>
          </a:p>
        </p:txBody>
      </p:sp>
      <p:sp>
        <p:nvSpPr>
          <p:cNvPr id="79882" name="Line 10"/>
          <p:cNvSpPr>
            <a:spLocks noChangeShapeType="1"/>
          </p:cNvSpPr>
          <p:nvPr/>
        </p:nvSpPr>
        <p:spPr bwMode="auto">
          <a:xfrm>
            <a:off x="1981200" y="5638800"/>
            <a:ext cx="1676400" cy="0"/>
          </a:xfrm>
          <a:prstGeom prst="line">
            <a:avLst/>
          </a:prstGeom>
          <a:noFill/>
          <a:ln w="57150">
            <a:solidFill>
              <a:srgbClr val="FFCC00"/>
            </a:solidFill>
            <a:round/>
            <a:headEnd/>
            <a:tailEnd type="triangle" w="med" len="med"/>
          </a:ln>
          <a:effectLst/>
        </p:spPr>
        <p:txBody>
          <a:bodyPr/>
          <a:lstStyle/>
          <a:p>
            <a:endParaRPr lang="en-US"/>
          </a:p>
        </p:txBody>
      </p:sp>
      <p:sp>
        <p:nvSpPr>
          <p:cNvPr id="79883" name="Text Box 11"/>
          <p:cNvSpPr txBox="1">
            <a:spLocks noChangeArrowheads="1"/>
          </p:cNvSpPr>
          <p:nvPr/>
        </p:nvSpPr>
        <p:spPr bwMode="auto">
          <a:xfrm>
            <a:off x="3886200" y="5384800"/>
            <a:ext cx="2847975" cy="396875"/>
          </a:xfrm>
          <a:prstGeom prst="rect">
            <a:avLst/>
          </a:prstGeom>
          <a:noFill/>
          <a:ln w="9525">
            <a:noFill/>
            <a:miter lim="800000"/>
            <a:headEnd/>
            <a:tailEnd/>
          </a:ln>
          <a:effectLst/>
        </p:spPr>
        <p:txBody>
          <a:bodyPr wrap="none">
            <a:spAutoFit/>
          </a:bodyPr>
          <a:lstStyle/>
          <a:p>
            <a:pPr eaLnBrk="1" hangingPunct="1"/>
            <a:r>
              <a:rPr lang="nb-NO" sz="2000" b="1">
                <a:solidFill>
                  <a:srgbClr val="FFCC00"/>
                </a:solidFill>
              </a:rPr>
              <a:t>Categorical (intervals)</a:t>
            </a:r>
            <a:endParaRPr lang="en-US" sz="2000" b="1">
              <a:solidFill>
                <a:srgbClr val="FFCC00"/>
              </a:solidFill>
            </a:endParaRPr>
          </a:p>
        </p:txBody>
      </p:sp>
      <p:sp>
        <p:nvSpPr>
          <p:cNvPr id="79884" name="Text Box 12"/>
          <p:cNvSpPr txBox="1">
            <a:spLocks noChangeArrowheads="1"/>
          </p:cNvSpPr>
          <p:nvPr/>
        </p:nvSpPr>
        <p:spPr bwMode="auto">
          <a:xfrm>
            <a:off x="304800" y="6461125"/>
            <a:ext cx="8839200" cy="396875"/>
          </a:xfrm>
          <a:prstGeom prst="rect">
            <a:avLst/>
          </a:prstGeom>
          <a:noFill/>
          <a:ln w="9525">
            <a:noFill/>
            <a:miter lim="800000"/>
            <a:headEnd/>
            <a:tailEnd/>
          </a:ln>
          <a:effectLst/>
        </p:spPr>
        <p:txBody>
          <a:bodyPr>
            <a:spAutoFit/>
          </a:bodyPr>
          <a:lstStyle/>
          <a:p>
            <a:pPr eaLnBrk="1" hangingPunct="1">
              <a:spcBef>
                <a:spcPct val="50000"/>
              </a:spcBef>
            </a:pPr>
            <a:r>
              <a:rPr lang="nb-NO" sz="2000" b="1"/>
              <a:t>Age categories, hypertensive- normatensive, cholesterol (high, low)</a:t>
            </a:r>
            <a:endParaRPr lang="en-US" sz="2000" b="1"/>
          </a:p>
        </p:txBody>
      </p:sp>
      <p:sp>
        <p:nvSpPr>
          <p:cNvPr id="79885" name="Text Box 13"/>
          <p:cNvSpPr txBox="1">
            <a:spLocks noChangeArrowheads="1"/>
          </p:cNvSpPr>
          <p:nvPr/>
        </p:nvSpPr>
        <p:spPr bwMode="auto">
          <a:xfrm>
            <a:off x="2133600" y="5638800"/>
            <a:ext cx="1454150" cy="396875"/>
          </a:xfrm>
          <a:prstGeom prst="rect">
            <a:avLst/>
          </a:prstGeom>
          <a:noFill/>
          <a:ln w="9525">
            <a:noFill/>
            <a:miter lim="800000"/>
            <a:headEnd/>
            <a:tailEnd/>
          </a:ln>
          <a:effectLst/>
        </p:spPr>
        <p:txBody>
          <a:bodyPr wrap="none">
            <a:spAutoFit/>
          </a:bodyPr>
          <a:lstStyle/>
          <a:p>
            <a:pPr eaLnBrk="1" hangingPunct="1"/>
            <a:r>
              <a:rPr lang="nb-NO" sz="2000" b="1"/>
              <a:t>Cut-points</a:t>
            </a:r>
            <a:endParaRPr lang="en-US" sz="2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8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87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87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987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88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988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988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988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988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9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p:bldP spid="79876" grpId="0"/>
      <p:bldP spid="79877" grpId="0"/>
      <p:bldP spid="79878" grpId="0"/>
      <p:bldP spid="79879" grpId="0"/>
      <p:bldP spid="79880" grpId="0"/>
      <p:bldP spid="79881" grpId="0"/>
      <p:bldP spid="79882" grpId="0" animBg="1"/>
      <p:bldP spid="79883" grpId="0"/>
      <p:bldP spid="79884" grpId="0"/>
      <p:bldP spid="7988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nb-NO"/>
              <a:t>Qualitative data.</a:t>
            </a:r>
            <a:endParaRPr lang="en-US"/>
          </a:p>
        </p:txBody>
      </p:sp>
      <p:sp>
        <p:nvSpPr>
          <p:cNvPr id="78851" name="Rectangle 3"/>
          <p:cNvSpPr>
            <a:spLocks noGrp="1" noChangeArrowheads="1"/>
          </p:cNvSpPr>
          <p:nvPr>
            <p:ph type="body" idx="1"/>
          </p:nvPr>
        </p:nvSpPr>
        <p:spPr/>
        <p:txBody>
          <a:bodyPr/>
          <a:lstStyle/>
          <a:p>
            <a:r>
              <a:rPr lang="nb-NO"/>
              <a:t>A set of observations where any single observation is a word or a code that represents a class or a category.</a:t>
            </a:r>
            <a:endParaRPr lang="en-US"/>
          </a:p>
        </p:txBody>
      </p:sp>
      <p:sp>
        <p:nvSpPr>
          <p:cNvPr id="78852" name="Text Box 4"/>
          <p:cNvSpPr txBox="1">
            <a:spLocks noChangeArrowheads="1"/>
          </p:cNvSpPr>
          <p:nvPr/>
        </p:nvSpPr>
        <p:spPr bwMode="auto">
          <a:xfrm>
            <a:off x="762000" y="3733800"/>
            <a:ext cx="1784350" cy="519113"/>
          </a:xfrm>
          <a:prstGeom prst="rect">
            <a:avLst/>
          </a:prstGeom>
          <a:noFill/>
          <a:ln w="9525">
            <a:noFill/>
            <a:miter lim="800000"/>
            <a:headEnd/>
            <a:tailEnd/>
          </a:ln>
          <a:effectLst/>
        </p:spPr>
        <p:txBody>
          <a:bodyPr wrap="none">
            <a:spAutoFit/>
          </a:bodyPr>
          <a:lstStyle/>
          <a:p>
            <a:r>
              <a:rPr lang="nb-NO" sz="2800" b="1">
                <a:solidFill>
                  <a:srgbClr val="FFCC00"/>
                </a:solidFill>
              </a:rPr>
              <a:t>Binomial </a:t>
            </a:r>
            <a:endParaRPr lang="en-US" sz="2800" b="1">
              <a:solidFill>
                <a:srgbClr val="FFCC00"/>
              </a:solidFill>
            </a:endParaRPr>
          </a:p>
        </p:txBody>
      </p:sp>
      <p:sp>
        <p:nvSpPr>
          <p:cNvPr id="78853" name="Rectangle 5"/>
          <p:cNvSpPr>
            <a:spLocks noChangeArrowheads="1"/>
          </p:cNvSpPr>
          <p:nvPr/>
        </p:nvSpPr>
        <p:spPr bwMode="auto">
          <a:xfrm>
            <a:off x="3657600" y="3686175"/>
            <a:ext cx="1587500" cy="519113"/>
          </a:xfrm>
          <a:prstGeom prst="rect">
            <a:avLst/>
          </a:prstGeom>
          <a:noFill/>
          <a:ln w="9525">
            <a:noFill/>
            <a:miter lim="800000"/>
            <a:headEnd/>
            <a:tailEnd/>
          </a:ln>
          <a:effectLst/>
        </p:spPr>
        <p:txBody>
          <a:bodyPr wrap="none">
            <a:spAutoFit/>
          </a:bodyPr>
          <a:lstStyle/>
          <a:p>
            <a:r>
              <a:rPr lang="nb-NO" sz="2800" b="1">
                <a:solidFill>
                  <a:srgbClr val="FFCC00"/>
                </a:solidFill>
              </a:rPr>
              <a:t>Nominal</a:t>
            </a:r>
            <a:endParaRPr lang="en-US" sz="2800" b="1">
              <a:solidFill>
                <a:srgbClr val="FFCC00"/>
              </a:solidFill>
            </a:endParaRPr>
          </a:p>
        </p:txBody>
      </p:sp>
      <p:sp>
        <p:nvSpPr>
          <p:cNvPr id="78854" name="Rectangle 6"/>
          <p:cNvSpPr>
            <a:spLocks noChangeArrowheads="1"/>
          </p:cNvSpPr>
          <p:nvPr/>
        </p:nvSpPr>
        <p:spPr bwMode="auto">
          <a:xfrm>
            <a:off x="6477000" y="3657600"/>
            <a:ext cx="1428750" cy="519113"/>
          </a:xfrm>
          <a:prstGeom prst="rect">
            <a:avLst/>
          </a:prstGeom>
          <a:noFill/>
          <a:ln w="9525">
            <a:noFill/>
            <a:miter lim="800000"/>
            <a:headEnd/>
            <a:tailEnd/>
          </a:ln>
          <a:effectLst/>
        </p:spPr>
        <p:txBody>
          <a:bodyPr wrap="none">
            <a:spAutoFit/>
          </a:bodyPr>
          <a:lstStyle/>
          <a:p>
            <a:r>
              <a:rPr lang="nb-NO" sz="2800" b="1">
                <a:solidFill>
                  <a:srgbClr val="FFCC00"/>
                </a:solidFill>
              </a:rPr>
              <a:t>Ordinal</a:t>
            </a:r>
            <a:endParaRPr lang="en-US" sz="28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P spid="78853" grpId="0"/>
      <p:bldP spid="788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143000"/>
          </a:xfrm>
        </p:spPr>
        <p:txBody>
          <a:bodyPr/>
          <a:lstStyle/>
          <a:p>
            <a:r>
              <a:rPr lang="nb-NO" b="1" i="1">
                <a:solidFill>
                  <a:srgbClr val="FFCC00"/>
                </a:solidFill>
              </a:rPr>
              <a:t>Qualitative data-binomial</a:t>
            </a:r>
            <a:endParaRPr lang="en-US" b="1" i="1">
              <a:solidFill>
                <a:srgbClr val="FFCC00"/>
              </a:solidFill>
            </a:endParaRPr>
          </a:p>
        </p:txBody>
      </p:sp>
      <p:sp>
        <p:nvSpPr>
          <p:cNvPr id="80899" name="Text Box 3"/>
          <p:cNvSpPr txBox="1">
            <a:spLocks noChangeArrowheads="1"/>
          </p:cNvSpPr>
          <p:nvPr/>
        </p:nvSpPr>
        <p:spPr bwMode="auto">
          <a:xfrm>
            <a:off x="381000" y="2819400"/>
            <a:ext cx="5029200" cy="45720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Two categories- binomial values</a:t>
            </a:r>
            <a:endParaRPr lang="en-US" sz="2400" b="1">
              <a:solidFill>
                <a:srgbClr val="FFCC00"/>
              </a:solidFill>
            </a:endParaRPr>
          </a:p>
        </p:txBody>
      </p:sp>
      <p:sp>
        <p:nvSpPr>
          <p:cNvPr id="80900" name="Text Box 4"/>
          <p:cNvSpPr txBox="1">
            <a:spLocks noChangeArrowheads="1"/>
          </p:cNvSpPr>
          <p:nvPr/>
        </p:nvSpPr>
        <p:spPr bwMode="auto">
          <a:xfrm>
            <a:off x="457200" y="1524000"/>
            <a:ext cx="8229600" cy="822325"/>
          </a:xfrm>
          <a:prstGeom prst="rect">
            <a:avLst/>
          </a:prstGeom>
          <a:noFill/>
          <a:ln w="9525">
            <a:noFill/>
            <a:miter lim="800000"/>
            <a:headEnd/>
            <a:tailEnd/>
          </a:ln>
          <a:effectLst/>
        </p:spPr>
        <p:txBody>
          <a:bodyPr>
            <a:spAutoFit/>
          </a:bodyPr>
          <a:lstStyle/>
          <a:p>
            <a:pPr eaLnBrk="1" hangingPunct="1">
              <a:spcBef>
                <a:spcPct val="50000"/>
              </a:spcBef>
            </a:pPr>
            <a:r>
              <a:rPr lang="nb-NO" sz="2400" b="1"/>
              <a:t>Variables that take distinct values. Not measured- simply counted</a:t>
            </a:r>
            <a:endParaRPr lang="en-US" sz="2400" b="1"/>
          </a:p>
        </p:txBody>
      </p:sp>
      <p:sp>
        <p:nvSpPr>
          <p:cNvPr id="80901" name="Text Box 5"/>
          <p:cNvSpPr txBox="1">
            <a:spLocks noChangeArrowheads="1"/>
          </p:cNvSpPr>
          <p:nvPr/>
        </p:nvSpPr>
        <p:spPr bwMode="auto">
          <a:xfrm>
            <a:off x="381000" y="3733800"/>
            <a:ext cx="5257800" cy="396875"/>
          </a:xfrm>
          <a:prstGeom prst="rect">
            <a:avLst/>
          </a:prstGeom>
          <a:noFill/>
          <a:ln w="9525">
            <a:noFill/>
            <a:miter lim="800000"/>
            <a:headEnd/>
            <a:tailEnd/>
          </a:ln>
          <a:effectLst/>
        </p:spPr>
        <p:txBody>
          <a:bodyPr>
            <a:spAutoFit/>
          </a:bodyPr>
          <a:lstStyle/>
          <a:p>
            <a:pPr eaLnBrk="1" hangingPunct="1">
              <a:spcBef>
                <a:spcPct val="50000"/>
              </a:spcBef>
            </a:pPr>
            <a:r>
              <a:rPr lang="nb-NO" sz="2000" b="1"/>
              <a:t>Sex- male= 0, female= 1</a:t>
            </a:r>
            <a:endParaRPr lang="en-US" sz="2000" b="1"/>
          </a:p>
        </p:txBody>
      </p:sp>
      <p:sp>
        <p:nvSpPr>
          <p:cNvPr id="80902" name="Text Box 6"/>
          <p:cNvSpPr txBox="1">
            <a:spLocks noChangeArrowheads="1"/>
          </p:cNvSpPr>
          <p:nvPr/>
        </p:nvSpPr>
        <p:spPr bwMode="auto">
          <a:xfrm>
            <a:off x="381000" y="4191000"/>
            <a:ext cx="4419600" cy="854075"/>
          </a:xfrm>
          <a:prstGeom prst="rect">
            <a:avLst/>
          </a:prstGeom>
          <a:noFill/>
          <a:ln w="9525">
            <a:noFill/>
            <a:miter lim="800000"/>
            <a:headEnd/>
            <a:tailEnd/>
          </a:ln>
          <a:effectLst/>
        </p:spPr>
        <p:txBody>
          <a:bodyPr>
            <a:spAutoFit/>
          </a:bodyPr>
          <a:lstStyle/>
          <a:p>
            <a:pPr eaLnBrk="1" hangingPunct="1">
              <a:spcBef>
                <a:spcPct val="50000"/>
              </a:spcBef>
            </a:pPr>
            <a:r>
              <a:rPr lang="nb-NO" sz="2000" b="1"/>
              <a:t>Dead, alive</a:t>
            </a:r>
          </a:p>
          <a:p>
            <a:pPr eaLnBrk="1" hangingPunct="1">
              <a:spcBef>
                <a:spcPct val="50000"/>
              </a:spcBef>
            </a:pPr>
            <a:r>
              <a:rPr lang="nb-NO" sz="2000" b="1"/>
              <a:t>Pregnant, not pregnant</a:t>
            </a:r>
            <a:endParaRPr lang="en-US" sz="2000" b="1"/>
          </a:p>
        </p:txBody>
      </p:sp>
      <p:sp>
        <p:nvSpPr>
          <p:cNvPr id="80903" name="Text Box 7"/>
          <p:cNvSpPr txBox="1">
            <a:spLocks noChangeArrowheads="1"/>
          </p:cNvSpPr>
          <p:nvPr/>
        </p:nvSpPr>
        <p:spPr bwMode="auto">
          <a:xfrm>
            <a:off x="304800" y="5562600"/>
            <a:ext cx="8458200" cy="822325"/>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Ordering of categories is not important , since we have only 2 variables !</a:t>
            </a:r>
            <a:endParaRPr lang="en-US" sz="24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9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090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090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09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p:bldP spid="80900" grpId="0"/>
      <p:bldP spid="80901" grpId="0"/>
      <p:bldP spid="80902" grpId="0"/>
      <p:bldP spid="8090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noFill/>
          <a:ln/>
        </p:spPr>
        <p:txBody>
          <a:bodyPr/>
          <a:lstStyle/>
          <a:p>
            <a:r>
              <a:rPr lang="nb-NO" b="1" i="1">
                <a:solidFill>
                  <a:srgbClr val="FFCC00"/>
                </a:solidFill>
              </a:rPr>
              <a:t>Qualitative data- Nominal</a:t>
            </a:r>
            <a:endParaRPr lang="en-US" b="1" i="1">
              <a:solidFill>
                <a:srgbClr val="FFCC00"/>
              </a:solidFill>
            </a:endParaRPr>
          </a:p>
        </p:txBody>
      </p:sp>
      <p:sp>
        <p:nvSpPr>
          <p:cNvPr id="81923" name="Text Box 3"/>
          <p:cNvSpPr txBox="1">
            <a:spLocks noChangeArrowheads="1"/>
          </p:cNvSpPr>
          <p:nvPr/>
        </p:nvSpPr>
        <p:spPr bwMode="auto">
          <a:xfrm>
            <a:off x="533400" y="1447800"/>
            <a:ext cx="8001000" cy="118745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Nominal variable- name , letters, values are only used to give names of groups , the size of the value is not important</a:t>
            </a:r>
            <a:endParaRPr lang="en-US" sz="2400" b="1">
              <a:solidFill>
                <a:srgbClr val="FFCC00"/>
              </a:solidFill>
            </a:endParaRPr>
          </a:p>
        </p:txBody>
      </p:sp>
      <p:sp>
        <p:nvSpPr>
          <p:cNvPr id="81924" name="Text Box 4"/>
          <p:cNvSpPr txBox="1">
            <a:spLocks noChangeArrowheads="1"/>
          </p:cNvSpPr>
          <p:nvPr/>
        </p:nvSpPr>
        <p:spPr bwMode="auto">
          <a:xfrm>
            <a:off x="533400" y="2971800"/>
            <a:ext cx="6324600" cy="396875"/>
          </a:xfrm>
          <a:prstGeom prst="rect">
            <a:avLst/>
          </a:prstGeom>
          <a:noFill/>
          <a:ln w="9525">
            <a:noFill/>
            <a:miter lim="800000"/>
            <a:headEnd/>
            <a:tailEnd/>
          </a:ln>
          <a:effectLst/>
        </p:spPr>
        <p:txBody>
          <a:bodyPr>
            <a:spAutoFit/>
          </a:bodyPr>
          <a:lstStyle/>
          <a:p>
            <a:pPr eaLnBrk="1" hangingPunct="1">
              <a:spcBef>
                <a:spcPct val="50000"/>
              </a:spcBef>
            </a:pPr>
            <a:r>
              <a:rPr lang="nb-NO" sz="2000" b="1"/>
              <a:t>Blood groups- A=1, B=2, AB= 3, O= 4</a:t>
            </a:r>
            <a:endParaRPr lang="en-US" sz="2000" b="1"/>
          </a:p>
        </p:txBody>
      </p:sp>
      <p:sp>
        <p:nvSpPr>
          <p:cNvPr id="81925" name="Text Box 5"/>
          <p:cNvSpPr txBox="1">
            <a:spLocks noChangeArrowheads="1"/>
          </p:cNvSpPr>
          <p:nvPr/>
        </p:nvSpPr>
        <p:spPr bwMode="auto">
          <a:xfrm>
            <a:off x="457200" y="3581400"/>
            <a:ext cx="6400800" cy="396875"/>
          </a:xfrm>
          <a:prstGeom prst="rect">
            <a:avLst/>
          </a:prstGeom>
          <a:noFill/>
          <a:ln w="9525">
            <a:noFill/>
            <a:miter lim="800000"/>
            <a:headEnd/>
            <a:tailEnd/>
          </a:ln>
          <a:effectLst/>
        </p:spPr>
        <p:txBody>
          <a:bodyPr>
            <a:spAutoFit/>
          </a:bodyPr>
          <a:lstStyle/>
          <a:p>
            <a:pPr eaLnBrk="1" hangingPunct="1">
              <a:spcBef>
                <a:spcPct val="50000"/>
              </a:spcBef>
            </a:pPr>
            <a:r>
              <a:rPr lang="nb-NO" sz="2000" b="1"/>
              <a:t>Nationality: Pal=1, JOR= 2, US=3, FR= 4, AUS=5</a:t>
            </a:r>
            <a:endParaRPr lang="en-US" sz="2000" b="1"/>
          </a:p>
        </p:txBody>
      </p:sp>
      <p:sp>
        <p:nvSpPr>
          <p:cNvPr id="81926" name="Text Box 6"/>
          <p:cNvSpPr txBox="1">
            <a:spLocks noChangeArrowheads="1"/>
          </p:cNvSpPr>
          <p:nvPr/>
        </p:nvSpPr>
        <p:spPr bwMode="auto">
          <a:xfrm>
            <a:off x="381000" y="4191000"/>
            <a:ext cx="7620000" cy="701675"/>
          </a:xfrm>
          <a:prstGeom prst="rect">
            <a:avLst/>
          </a:prstGeom>
          <a:noFill/>
          <a:ln w="9525">
            <a:noFill/>
            <a:miter lim="800000"/>
            <a:headEnd/>
            <a:tailEnd/>
          </a:ln>
          <a:effectLst/>
        </p:spPr>
        <p:txBody>
          <a:bodyPr>
            <a:spAutoFit/>
          </a:bodyPr>
          <a:lstStyle/>
          <a:p>
            <a:pPr eaLnBrk="1" hangingPunct="1">
              <a:spcBef>
                <a:spcPct val="50000"/>
              </a:spcBef>
            </a:pPr>
            <a:r>
              <a:rPr lang="nb-NO" sz="2000" b="1">
                <a:solidFill>
                  <a:srgbClr val="FFCC00"/>
                </a:solidFill>
              </a:rPr>
              <a:t>Values do not measure anything, the magnitude does not show anything! Value is just the name.</a:t>
            </a:r>
            <a:endParaRPr lang="en-US" sz="20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p:bldP spid="81924" grpId="0"/>
      <p:bldP spid="81925" grpId="0"/>
      <p:bldP spid="819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noFill/>
          <a:ln/>
        </p:spPr>
        <p:txBody>
          <a:bodyPr/>
          <a:lstStyle/>
          <a:p>
            <a:r>
              <a:rPr lang="nb-NO" b="1" i="1">
                <a:solidFill>
                  <a:srgbClr val="FFCC00"/>
                </a:solidFill>
              </a:rPr>
              <a:t>Qualitative data- Ordinal</a:t>
            </a:r>
            <a:endParaRPr lang="en-US" b="1" i="1">
              <a:solidFill>
                <a:srgbClr val="FFCC00"/>
              </a:solidFill>
            </a:endParaRPr>
          </a:p>
        </p:txBody>
      </p:sp>
      <p:sp>
        <p:nvSpPr>
          <p:cNvPr id="82947" name="Text Box 3"/>
          <p:cNvSpPr txBox="1">
            <a:spLocks noChangeArrowheads="1"/>
          </p:cNvSpPr>
          <p:nvPr/>
        </p:nvSpPr>
        <p:spPr bwMode="auto">
          <a:xfrm>
            <a:off x="381000" y="1752600"/>
            <a:ext cx="8001000" cy="45720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Ordinal variables- ordered categorical or ranked data</a:t>
            </a:r>
            <a:endParaRPr lang="en-US" sz="2400" b="1">
              <a:solidFill>
                <a:srgbClr val="FFCC00"/>
              </a:solidFill>
            </a:endParaRPr>
          </a:p>
        </p:txBody>
      </p:sp>
      <p:sp>
        <p:nvSpPr>
          <p:cNvPr id="82948" name="Text Box 4"/>
          <p:cNvSpPr txBox="1">
            <a:spLocks noChangeArrowheads="1"/>
          </p:cNvSpPr>
          <p:nvPr/>
        </p:nvSpPr>
        <p:spPr bwMode="auto">
          <a:xfrm>
            <a:off x="0" y="3657600"/>
            <a:ext cx="9144000" cy="457200"/>
          </a:xfrm>
          <a:prstGeom prst="rect">
            <a:avLst/>
          </a:prstGeom>
          <a:noFill/>
          <a:ln w="9525">
            <a:noFill/>
            <a:miter lim="800000"/>
            <a:headEnd/>
            <a:tailEnd/>
          </a:ln>
          <a:effectLst/>
        </p:spPr>
        <p:txBody>
          <a:bodyPr>
            <a:spAutoFit/>
          </a:bodyPr>
          <a:lstStyle/>
          <a:p>
            <a:pPr eaLnBrk="1" hangingPunct="1">
              <a:spcBef>
                <a:spcPct val="50000"/>
              </a:spcBef>
            </a:pPr>
            <a:r>
              <a:rPr lang="nb-NO" sz="2400" b="1"/>
              <a:t>Smoking- nonsmoker/ex-smoker/light smoker/heavy smoker</a:t>
            </a:r>
            <a:endParaRPr lang="en-US" sz="2400" b="1"/>
          </a:p>
        </p:txBody>
      </p:sp>
      <p:sp>
        <p:nvSpPr>
          <p:cNvPr id="82949" name="Text Box 5"/>
          <p:cNvSpPr txBox="1">
            <a:spLocks noChangeArrowheads="1"/>
          </p:cNvSpPr>
          <p:nvPr/>
        </p:nvSpPr>
        <p:spPr bwMode="auto">
          <a:xfrm>
            <a:off x="0" y="2590800"/>
            <a:ext cx="9144000" cy="457200"/>
          </a:xfrm>
          <a:prstGeom prst="rect">
            <a:avLst/>
          </a:prstGeom>
          <a:noFill/>
          <a:ln w="9525">
            <a:noFill/>
            <a:miter lim="800000"/>
            <a:headEnd/>
            <a:tailEnd/>
          </a:ln>
          <a:effectLst/>
        </p:spPr>
        <p:txBody>
          <a:bodyPr>
            <a:spAutoFit/>
          </a:bodyPr>
          <a:lstStyle/>
          <a:p>
            <a:pPr eaLnBrk="1" hangingPunct="1">
              <a:spcBef>
                <a:spcPct val="50000"/>
              </a:spcBef>
            </a:pPr>
            <a:r>
              <a:rPr lang="nb-NO" sz="2400" b="1"/>
              <a:t>Degree of pain- minimal/moderate/severe/unbearable</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9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2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p:bldP spid="82948" grpId="0"/>
      <p:bldP spid="8294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nb-NO" sz="4000"/>
              <a:t>Data</a:t>
            </a:r>
            <a:br>
              <a:rPr lang="nb-NO" sz="4000"/>
            </a:br>
            <a:endParaRPr lang="en-US" sz="4000"/>
          </a:p>
        </p:txBody>
      </p:sp>
      <p:sp>
        <p:nvSpPr>
          <p:cNvPr id="83971" name="Rectangle 3"/>
          <p:cNvSpPr>
            <a:spLocks noGrp="1" noChangeArrowheads="1"/>
          </p:cNvSpPr>
          <p:nvPr>
            <p:ph type="body" idx="1"/>
          </p:nvPr>
        </p:nvSpPr>
        <p:spPr/>
        <p:txBody>
          <a:bodyPr/>
          <a:lstStyle/>
          <a:p>
            <a:r>
              <a:rPr lang="nb-NO"/>
              <a:t> The precise form of a statistical analysis often depends on whether the data are numbers or words.</a:t>
            </a:r>
          </a:p>
          <a:p>
            <a:r>
              <a:rPr lang="nb-NO"/>
              <a:t> so it is very important that you identify the type of data you have!!!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9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nb-NO"/>
              <a:t>Excercise</a:t>
            </a:r>
            <a:endParaRPr lang="en-US"/>
          </a:p>
        </p:txBody>
      </p:sp>
      <p:sp>
        <p:nvSpPr>
          <p:cNvPr id="84995" name="Rectangle 3"/>
          <p:cNvSpPr>
            <a:spLocks noGrp="1" noChangeArrowheads="1"/>
          </p:cNvSpPr>
          <p:nvPr>
            <p:ph type="body" idx="1"/>
          </p:nvPr>
        </p:nvSpPr>
        <p:spPr/>
        <p:txBody>
          <a:bodyPr/>
          <a:lstStyle/>
          <a:p>
            <a:r>
              <a:rPr lang="nb-NO"/>
              <a:t> Indicate whether the corresponding sets of data are quantitative or qualitative?</a:t>
            </a:r>
          </a:p>
          <a:p>
            <a:pPr>
              <a:buFont typeface="Wingdings" pitchFamily="2" charset="2"/>
              <a:buNone/>
            </a:pPr>
            <a:r>
              <a:rPr lang="nb-NO"/>
              <a:t>   1. age</a:t>
            </a:r>
          </a:p>
          <a:p>
            <a:pPr>
              <a:buFont typeface="Wingdings" pitchFamily="2" charset="2"/>
              <a:buNone/>
            </a:pPr>
            <a:r>
              <a:rPr lang="nb-NO"/>
              <a:t>   2. family size</a:t>
            </a:r>
          </a:p>
          <a:p>
            <a:pPr>
              <a:buFont typeface="Wingdings" pitchFamily="2" charset="2"/>
              <a:buNone/>
            </a:pPr>
            <a:r>
              <a:rPr lang="nb-NO"/>
              <a:t>   3. political preference</a:t>
            </a:r>
          </a:p>
          <a:p>
            <a:pPr>
              <a:buFont typeface="Wingdings" pitchFamily="2" charset="2"/>
              <a:buNone/>
            </a:pPr>
            <a:r>
              <a:rPr lang="nb-NO"/>
              <a:t>   4. IQ score</a:t>
            </a:r>
          </a:p>
          <a:p>
            <a:pPr>
              <a:buFont typeface="Wingdings" pitchFamily="2" charset="2"/>
              <a:buNone/>
            </a:pPr>
            <a:r>
              <a:rPr lang="nb-NO"/>
              <a:t>   5. gender</a:t>
            </a:r>
          </a:p>
          <a:p>
            <a:pPr>
              <a:buFont typeface="Wingdings" pitchFamily="2" charset="2"/>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49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nb-NO"/>
              <a:t>Two types of variables</a:t>
            </a:r>
            <a:endParaRPr lang="en-US"/>
          </a:p>
        </p:txBody>
      </p:sp>
      <p:sp>
        <p:nvSpPr>
          <p:cNvPr id="86019" name="Rectangle 3"/>
          <p:cNvSpPr>
            <a:spLocks noGrp="1" noChangeArrowheads="1"/>
          </p:cNvSpPr>
          <p:nvPr>
            <p:ph type="body" idx="1"/>
          </p:nvPr>
        </p:nvSpPr>
        <p:spPr/>
        <p:txBody>
          <a:bodyPr/>
          <a:lstStyle/>
          <a:p>
            <a:pPr>
              <a:lnSpc>
                <a:spcPct val="90000"/>
              </a:lnSpc>
            </a:pPr>
            <a:r>
              <a:rPr lang="nb-NO"/>
              <a:t> A variable is a charcteristic or property that can take on different values.</a:t>
            </a:r>
          </a:p>
          <a:p>
            <a:pPr>
              <a:lnSpc>
                <a:spcPct val="90000"/>
              </a:lnSpc>
            </a:pPr>
            <a:r>
              <a:rPr lang="nb-NO"/>
              <a:t> </a:t>
            </a:r>
            <a:r>
              <a:rPr lang="nb-NO">
                <a:solidFill>
                  <a:srgbClr val="FFCC00"/>
                </a:solidFill>
              </a:rPr>
              <a:t>2 types of variables:</a:t>
            </a:r>
          </a:p>
          <a:p>
            <a:pPr>
              <a:lnSpc>
                <a:spcPct val="90000"/>
              </a:lnSpc>
              <a:buFont typeface="Wingdings" pitchFamily="2" charset="2"/>
              <a:buNone/>
            </a:pPr>
            <a:r>
              <a:rPr lang="nb-NO">
                <a:solidFill>
                  <a:srgbClr val="FFCC00"/>
                </a:solidFill>
              </a:rPr>
              <a:t>   1. Independent variables-</a:t>
            </a:r>
            <a:r>
              <a:rPr lang="nb-NO"/>
              <a:t> A variable that is manipulated by the investigator.</a:t>
            </a:r>
          </a:p>
          <a:p>
            <a:pPr>
              <a:lnSpc>
                <a:spcPct val="90000"/>
              </a:lnSpc>
              <a:buFont typeface="Wingdings" pitchFamily="2" charset="2"/>
              <a:buNone/>
            </a:pPr>
            <a:r>
              <a:rPr lang="nb-NO"/>
              <a:t>   </a:t>
            </a:r>
            <a:r>
              <a:rPr lang="nb-NO">
                <a:solidFill>
                  <a:srgbClr val="FFCC00"/>
                </a:solidFill>
              </a:rPr>
              <a:t>2. Dependent variables- </a:t>
            </a:r>
            <a:r>
              <a:rPr lang="nb-NO"/>
              <a:t> a variable that is measured, counted , or recorded by the investigator.</a:t>
            </a:r>
            <a:endParaRPr lang="nb-NO">
              <a:solidFill>
                <a:srgbClr val="FFCC00"/>
              </a:solidFill>
            </a:endParaRPr>
          </a:p>
          <a:p>
            <a:pPr>
              <a:lnSpc>
                <a:spcPct val="90000"/>
              </a:lnSpc>
              <a:buFont typeface="Wingdings" pitchFamily="2" charset="2"/>
              <a:buNone/>
            </a:pPr>
            <a:r>
              <a:rPr lang="nb-NO"/>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0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60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nb-NO"/>
              <a:t>Summary</a:t>
            </a:r>
            <a:endParaRPr lang="en-US"/>
          </a:p>
        </p:txBody>
      </p:sp>
      <p:sp>
        <p:nvSpPr>
          <p:cNvPr id="87043" name="Rectangle 3"/>
          <p:cNvSpPr>
            <a:spLocks noGrp="1" noChangeArrowheads="1"/>
          </p:cNvSpPr>
          <p:nvPr>
            <p:ph type="body" idx="1"/>
          </p:nvPr>
        </p:nvSpPr>
        <p:spPr/>
        <p:txBody>
          <a:bodyPr/>
          <a:lstStyle/>
          <a:p>
            <a:r>
              <a:rPr lang="nb-NO"/>
              <a:t> statistics consists of two main subdevisions: descriptive statistics and inferential statistics.</a:t>
            </a:r>
          </a:p>
          <a:p>
            <a:r>
              <a:rPr lang="nb-NO"/>
              <a:t>2 types of data: qualitative and quantitative.</a:t>
            </a:r>
          </a:p>
          <a:p>
            <a:r>
              <a:rPr lang="nb-NO"/>
              <a:t>2 types of variables: dependent and independent.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p:txBody>
          <a:bodyPr/>
          <a:lstStyle/>
          <a:p>
            <a:r>
              <a:rPr lang="nb-NO"/>
              <a:t>What is statistics?</a:t>
            </a:r>
            <a:endParaRPr lang="en-US"/>
          </a:p>
        </p:txBody>
      </p:sp>
      <p:sp>
        <p:nvSpPr>
          <p:cNvPr id="4101" name="Text Box 5"/>
          <p:cNvSpPr txBox="1">
            <a:spLocks noChangeArrowheads="1"/>
          </p:cNvSpPr>
          <p:nvPr/>
        </p:nvSpPr>
        <p:spPr bwMode="auto">
          <a:xfrm>
            <a:off x="685800" y="1981200"/>
            <a:ext cx="7315200" cy="822325"/>
          </a:xfrm>
          <a:prstGeom prst="rect">
            <a:avLst/>
          </a:prstGeom>
          <a:noFill/>
          <a:ln w="9525">
            <a:noFill/>
            <a:miter lim="800000"/>
            <a:headEnd/>
            <a:tailEnd/>
          </a:ln>
          <a:effectLst/>
        </p:spPr>
        <p:txBody>
          <a:bodyPr>
            <a:spAutoFit/>
          </a:bodyPr>
          <a:lstStyle/>
          <a:p>
            <a:pPr eaLnBrk="1" hangingPunct="1">
              <a:spcBef>
                <a:spcPct val="50000"/>
              </a:spcBef>
            </a:pPr>
            <a:r>
              <a:rPr lang="nb-NO" sz="2400" b="1" i="1"/>
              <a:t>The science of assembling and interpreting numerical data</a:t>
            </a:r>
            <a:r>
              <a:rPr lang="nb-NO" sz="2400" b="1"/>
              <a:t> </a:t>
            </a:r>
            <a:r>
              <a:rPr lang="nb-NO" sz="2400" b="1" i="1"/>
              <a:t>(Bland, 2000)</a:t>
            </a:r>
            <a:endParaRPr lang="en-US" sz="2400" b="1" i="1"/>
          </a:p>
        </p:txBody>
      </p:sp>
      <p:sp>
        <p:nvSpPr>
          <p:cNvPr id="4102" name="Text Box 6"/>
          <p:cNvSpPr txBox="1">
            <a:spLocks noChangeArrowheads="1"/>
          </p:cNvSpPr>
          <p:nvPr/>
        </p:nvSpPr>
        <p:spPr bwMode="auto">
          <a:xfrm>
            <a:off x="685800" y="3429000"/>
            <a:ext cx="7620000" cy="1187450"/>
          </a:xfrm>
          <a:prstGeom prst="rect">
            <a:avLst/>
          </a:prstGeom>
          <a:noFill/>
          <a:ln w="9525">
            <a:noFill/>
            <a:miter lim="800000"/>
            <a:headEnd/>
            <a:tailEnd/>
          </a:ln>
          <a:effectLst/>
        </p:spPr>
        <p:txBody>
          <a:bodyPr>
            <a:spAutoFit/>
          </a:bodyPr>
          <a:lstStyle/>
          <a:p>
            <a:pPr eaLnBrk="1" hangingPunct="1">
              <a:spcBef>
                <a:spcPct val="50000"/>
              </a:spcBef>
            </a:pPr>
            <a:r>
              <a:rPr lang="nb-NO" sz="2400" b="1" i="1"/>
              <a:t>The discipline concerned with the treatment of numerical data derived from groups of individuals. (Armitage et al, 2001)</a:t>
            </a:r>
            <a:endParaRPr lang="en-US" sz="2400" b="1"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P spid="41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p:txBody>
          <a:bodyPr/>
          <a:lstStyle/>
          <a:p>
            <a:r>
              <a:rPr lang="nb-NO"/>
              <a:t>What is statistics?</a:t>
            </a:r>
            <a:endParaRPr lang="en-US"/>
          </a:p>
        </p:txBody>
      </p:sp>
      <p:sp>
        <p:nvSpPr>
          <p:cNvPr id="70661" name="Text Box 5"/>
          <p:cNvSpPr txBox="1">
            <a:spLocks noChangeArrowheads="1"/>
          </p:cNvSpPr>
          <p:nvPr/>
        </p:nvSpPr>
        <p:spPr bwMode="auto">
          <a:xfrm>
            <a:off x="457200" y="1447800"/>
            <a:ext cx="8153400" cy="822325"/>
          </a:xfrm>
          <a:prstGeom prst="rect">
            <a:avLst/>
          </a:prstGeom>
          <a:noFill/>
          <a:ln w="9525">
            <a:noFill/>
            <a:miter lim="800000"/>
            <a:headEnd/>
            <a:tailEnd/>
          </a:ln>
          <a:effectLst/>
        </p:spPr>
        <p:txBody>
          <a:bodyPr>
            <a:spAutoFit/>
          </a:bodyPr>
          <a:lstStyle/>
          <a:p>
            <a:pPr>
              <a:spcBef>
                <a:spcPct val="50000"/>
              </a:spcBef>
              <a:buFontTx/>
              <a:buChar char="•"/>
            </a:pPr>
            <a:r>
              <a:rPr lang="nb-NO" sz="2400" b="1"/>
              <a:t> Antibiotics reduce the duration of viral throat infections by 1-2 days.</a:t>
            </a:r>
            <a:endParaRPr lang="en-US" sz="2400" b="1"/>
          </a:p>
        </p:txBody>
      </p:sp>
      <p:sp>
        <p:nvSpPr>
          <p:cNvPr id="70662" name="Text Box 6"/>
          <p:cNvSpPr txBox="1">
            <a:spLocks noChangeArrowheads="1"/>
          </p:cNvSpPr>
          <p:nvPr/>
        </p:nvSpPr>
        <p:spPr bwMode="auto">
          <a:xfrm>
            <a:off x="533400" y="2514600"/>
            <a:ext cx="7620000" cy="822325"/>
          </a:xfrm>
          <a:prstGeom prst="rect">
            <a:avLst/>
          </a:prstGeom>
          <a:noFill/>
          <a:ln w="9525">
            <a:noFill/>
            <a:miter lim="800000"/>
            <a:headEnd/>
            <a:tailEnd/>
          </a:ln>
          <a:effectLst/>
        </p:spPr>
        <p:txBody>
          <a:bodyPr>
            <a:spAutoFit/>
          </a:bodyPr>
          <a:lstStyle/>
          <a:p>
            <a:pPr>
              <a:spcBef>
                <a:spcPct val="50000"/>
              </a:spcBef>
              <a:buFontTx/>
              <a:buChar char="•"/>
            </a:pPr>
            <a:r>
              <a:rPr lang="nb-NO" sz="2400" b="1"/>
              <a:t> Five per cent of women aged 30-49 consult their GP each year with heavy menstrual bleeding.</a:t>
            </a:r>
            <a:endParaRPr lang="en-US" sz="2400" b="1"/>
          </a:p>
        </p:txBody>
      </p:sp>
      <p:sp>
        <p:nvSpPr>
          <p:cNvPr id="70663" name="Text Box 7"/>
          <p:cNvSpPr txBox="1">
            <a:spLocks noChangeArrowheads="1"/>
          </p:cNvSpPr>
          <p:nvPr/>
        </p:nvSpPr>
        <p:spPr bwMode="auto">
          <a:xfrm>
            <a:off x="457200" y="3505200"/>
            <a:ext cx="7924800" cy="822325"/>
          </a:xfrm>
          <a:prstGeom prst="rect">
            <a:avLst/>
          </a:prstGeom>
          <a:noFill/>
          <a:ln w="9525">
            <a:noFill/>
            <a:miter lim="800000"/>
            <a:headEnd/>
            <a:tailEnd/>
          </a:ln>
          <a:effectLst/>
        </p:spPr>
        <p:txBody>
          <a:bodyPr>
            <a:spAutoFit/>
          </a:bodyPr>
          <a:lstStyle/>
          <a:p>
            <a:pPr>
              <a:spcBef>
                <a:spcPct val="50000"/>
              </a:spcBef>
              <a:buFontTx/>
              <a:buChar char="•"/>
            </a:pPr>
            <a:r>
              <a:rPr lang="nb-NO" sz="2400" b="1"/>
              <a:t> At our health center, 50 patients were diagnosed with Angina last year.</a:t>
            </a:r>
            <a:endParaRPr lang="en-US" sz="2400" b="1"/>
          </a:p>
        </p:txBody>
      </p:sp>
      <p:sp>
        <p:nvSpPr>
          <p:cNvPr id="70664" name="Text Box 8"/>
          <p:cNvSpPr txBox="1">
            <a:spLocks noChangeArrowheads="1"/>
          </p:cNvSpPr>
          <p:nvPr/>
        </p:nvSpPr>
        <p:spPr bwMode="auto">
          <a:xfrm>
            <a:off x="304800" y="4572000"/>
            <a:ext cx="8534400" cy="1552575"/>
          </a:xfrm>
          <a:prstGeom prst="rect">
            <a:avLst/>
          </a:prstGeom>
          <a:noFill/>
          <a:ln w="9525">
            <a:noFill/>
            <a:miter lim="800000"/>
            <a:headEnd/>
            <a:tailEnd/>
          </a:ln>
          <a:effectLst/>
        </p:spPr>
        <p:txBody>
          <a:bodyPr>
            <a:spAutoFit/>
          </a:bodyPr>
          <a:lstStyle/>
          <a:p>
            <a:pPr>
              <a:buFontTx/>
              <a:buChar char="•"/>
            </a:pPr>
            <a:r>
              <a:rPr lang="nb-NO" sz="2400" b="1"/>
              <a:t> On the basis of existing research, there is no evidence of a relationship between the degree of ”bonding” (of parents and newborn infant) and subsequent child development.</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p:bldP spid="70662" grpId="0"/>
      <p:bldP spid="70663" grpId="0"/>
      <p:bldP spid="706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nb-NO"/>
              <a:t>Why use statistics?</a:t>
            </a:r>
            <a:endParaRPr lang="en-US"/>
          </a:p>
        </p:txBody>
      </p:sp>
      <p:sp>
        <p:nvSpPr>
          <p:cNvPr id="6149" name="Text Box 5"/>
          <p:cNvSpPr txBox="1">
            <a:spLocks noChangeArrowheads="1"/>
          </p:cNvSpPr>
          <p:nvPr/>
        </p:nvSpPr>
        <p:spPr bwMode="auto">
          <a:xfrm>
            <a:off x="609600" y="1524000"/>
            <a:ext cx="6248400" cy="457200"/>
          </a:xfrm>
          <a:prstGeom prst="rect">
            <a:avLst/>
          </a:prstGeom>
          <a:noFill/>
          <a:ln w="9525">
            <a:noFill/>
            <a:miter lim="800000"/>
            <a:headEnd/>
            <a:tailEnd/>
          </a:ln>
          <a:effectLst/>
        </p:spPr>
        <p:txBody>
          <a:bodyPr>
            <a:spAutoFit/>
          </a:bodyPr>
          <a:lstStyle/>
          <a:p>
            <a:pPr>
              <a:spcBef>
                <a:spcPct val="50000"/>
              </a:spcBef>
            </a:pPr>
            <a:r>
              <a:rPr lang="nb-NO" sz="2400" b="1"/>
              <a:t>1. To describe data- descriptive statistics.</a:t>
            </a:r>
            <a:endParaRPr lang="en-US" sz="2400" b="1"/>
          </a:p>
        </p:txBody>
      </p:sp>
      <p:sp>
        <p:nvSpPr>
          <p:cNvPr id="6150" name="Text Box 6"/>
          <p:cNvSpPr txBox="1">
            <a:spLocks noChangeArrowheads="1"/>
          </p:cNvSpPr>
          <p:nvPr/>
        </p:nvSpPr>
        <p:spPr bwMode="auto">
          <a:xfrm>
            <a:off x="685800" y="2209800"/>
            <a:ext cx="8458200" cy="822325"/>
          </a:xfrm>
          <a:prstGeom prst="rect">
            <a:avLst/>
          </a:prstGeom>
          <a:noFill/>
          <a:ln w="9525">
            <a:noFill/>
            <a:miter lim="800000"/>
            <a:headEnd/>
            <a:tailEnd/>
          </a:ln>
          <a:effectLst/>
        </p:spPr>
        <p:txBody>
          <a:bodyPr>
            <a:spAutoFit/>
          </a:bodyPr>
          <a:lstStyle/>
          <a:p>
            <a:pPr>
              <a:spcBef>
                <a:spcPct val="50000"/>
              </a:spcBef>
            </a:pPr>
            <a:r>
              <a:rPr lang="nb-NO" sz="2400" b="1"/>
              <a:t>2. Draw conclusions or to make predictions about what may happen in other subjects- inferential statistics.</a:t>
            </a:r>
            <a:endParaRPr lang="en-US" sz="2400" b="1"/>
          </a:p>
        </p:txBody>
      </p:sp>
      <p:sp>
        <p:nvSpPr>
          <p:cNvPr id="6151" name="Text Box 7"/>
          <p:cNvSpPr txBox="1">
            <a:spLocks noChangeArrowheads="1"/>
          </p:cNvSpPr>
          <p:nvPr/>
        </p:nvSpPr>
        <p:spPr bwMode="auto">
          <a:xfrm>
            <a:off x="685800" y="3505200"/>
            <a:ext cx="1981200" cy="457200"/>
          </a:xfrm>
          <a:prstGeom prst="rect">
            <a:avLst/>
          </a:prstGeom>
          <a:noFill/>
          <a:ln w="9525">
            <a:noFill/>
            <a:miter lim="800000"/>
            <a:headEnd/>
            <a:tailEnd/>
          </a:ln>
          <a:effectLst/>
        </p:spPr>
        <p:txBody>
          <a:bodyPr>
            <a:spAutoFit/>
          </a:bodyPr>
          <a:lstStyle/>
          <a:p>
            <a:pPr>
              <a:spcBef>
                <a:spcPct val="50000"/>
              </a:spcBef>
            </a:pPr>
            <a:r>
              <a:rPr lang="nb-NO" sz="2400" b="1"/>
              <a:t>Population</a:t>
            </a:r>
            <a:endParaRPr lang="en-US" sz="2400" b="1"/>
          </a:p>
        </p:txBody>
      </p:sp>
      <p:sp>
        <p:nvSpPr>
          <p:cNvPr id="6152" name="Line 8"/>
          <p:cNvSpPr>
            <a:spLocks noChangeShapeType="1"/>
          </p:cNvSpPr>
          <p:nvPr/>
        </p:nvSpPr>
        <p:spPr bwMode="auto">
          <a:xfrm>
            <a:off x="2590800" y="3810000"/>
            <a:ext cx="2362200" cy="0"/>
          </a:xfrm>
          <a:prstGeom prst="line">
            <a:avLst/>
          </a:prstGeom>
          <a:noFill/>
          <a:ln w="9525">
            <a:solidFill>
              <a:schemeClr val="tx1"/>
            </a:solidFill>
            <a:round/>
            <a:headEnd/>
            <a:tailEnd type="triangle" w="med" len="med"/>
          </a:ln>
          <a:effectLst/>
        </p:spPr>
        <p:txBody>
          <a:bodyPr/>
          <a:lstStyle/>
          <a:p>
            <a:endParaRPr lang="en-US"/>
          </a:p>
        </p:txBody>
      </p:sp>
      <p:sp>
        <p:nvSpPr>
          <p:cNvPr id="6153" name="Text Box 9"/>
          <p:cNvSpPr txBox="1">
            <a:spLocks noChangeArrowheads="1"/>
          </p:cNvSpPr>
          <p:nvPr/>
        </p:nvSpPr>
        <p:spPr bwMode="auto">
          <a:xfrm>
            <a:off x="5105400" y="3581400"/>
            <a:ext cx="2438400" cy="457200"/>
          </a:xfrm>
          <a:prstGeom prst="rect">
            <a:avLst/>
          </a:prstGeom>
          <a:noFill/>
          <a:ln w="9525">
            <a:noFill/>
            <a:miter lim="800000"/>
            <a:headEnd/>
            <a:tailEnd/>
          </a:ln>
          <a:effectLst/>
        </p:spPr>
        <p:txBody>
          <a:bodyPr>
            <a:spAutoFit/>
          </a:bodyPr>
          <a:lstStyle/>
          <a:p>
            <a:pPr>
              <a:spcBef>
                <a:spcPct val="50000"/>
              </a:spcBef>
            </a:pPr>
            <a:r>
              <a:rPr lang="nb-NO" sz="2400" b="1"/>
              <a:t>Sample</a:t>
            </a:r>
            <a:endParaRPr lang="en-US" sz="2400" b="1"/>
          </a:p>
        </p:txBody>
      </p:sp>
      <p:sp>
        <p:nvSpPr>
          <p:cNvPr id="6154" name="Text Box 10"/>
          <p:cNvSpPr txBox="1">
            <a:spLocks noChangeArrowheads="1"/>
          </p:cNvSpPr>
          <p:nvPr/>
        </p:nvSpPr>
        <p:spPr bwMode="auto">
          <a:xfrm>
            <a:off x="4648200" y="4038600"/>
            <a:ext cx="2438400" cy="396875"/>
          </a:xfrm>
          <a:prstGeom prst="rect">
            <a:avLst/>
          </a:prstGeom>
          <a:noFill/>
          <a:ln w="9525">
            <a:noFill/>
            <a:miter lim="800000"/>
            <a:headEnd/>
            <a:tailEnd/>
          </a:ln>
          <a:effectLst/>
        </p:spPr>
        <p:txBody>
          <a:bodyPr>
            <a:spAutoFit/>
          </a:bodyPr>
          <a:lstStyle/>
          <a:p>
            <a:pPr>
              <a:spcBef>
                <a:spcPct val="50000"/>
              </a:spcBef>
            </a:pPr>
            <a:r>
              <a:rPr lang="nb-NO" sz="2000" b="1" i="1"/>
              <a:t>Statistic-estimates</a:t>
            </a:r>
            <a:endParaRPr lang="en-US" sz="2000" b="1" i="1"/>
          </a:p>
        </p:txBody>
      </p:sp>
      <p:sp>
        <p:nvSpPr>
          <p:cNvPr id="6156" name="Text Box 12"/>
          <p:cNvSpPr txBox="1">
            <a:spLocks noChangeArrowheads="1"/>
          </p:cNvSpPr>
          <p:nvPr/>
        </p:nvSpPr>
        <p:spPr bwMode="auto">
          <a:xfrm>
            <a:off x="609600" y="4114800"/>
            <a:ext cx="2209800" cy="396875"/>
          </a:xfrm>
          <a:prstGeom prst="rect">
            <a:avLst/>
          </a:prstGeom>
          <a:noFill/>
          <a:ln w="9525">
            <a:noFill/>
            <a:miter lim="800000"/>
            <a:headEnd/>
            <a:tailEnd/>
          </a:ln>
          <a:effectLst/>
        </p:spPr>
        <p:txBody>
          <a:bodyPr>
            <a:spAutoFit/>
          </a:bodyPr>
          <a:lstStyle/>
          <a:p>
            <a:pPr algn="ctr">
              <a:spcBef>
                <a:spcPct val="50000"/>
              </a:spcBef>
            </a:pPr>
            <a:r>
              <a:rPr lang="nb-NO" sz="2000" b="1" i="1"/>
              <a:t>Parameters</a:t>
            </a:r>
            <a:endParaRPr lang="en-US" sz="2000" b="1" i="1"/>
          </a:p>
        </p:txBody>
      </p:sp>
      <p:grpSp>
        <p:nvGrpSpPr>
          <p:cNvPr id="6163" name="Group 19"/>
          <p:cNvGrpSpPr>
            <a:grpSpLocks/>
          </p:cNvGrpSpPr>
          <p:nvPr/>
        </p:nvGrpSpPr>
        <p:grpSpPr bwMode="auto">
          <a:xfrm>
            <a:off x="1981200" y="4572000"/>
            <a:ext cx="3657600" cy="914400"/>
            <a:chOff x="1248" y="2880"/>
            <a:chExt cx="2304" cy="576"/>
          </a:xfrm>
        </p:grpSpPr>
        <p:sp>
          <p:nvSpPr>
            <p:cNvPr id="6158" name="Line 14"/>
            <p:cNvSpPr>
              <a:spLocks noChangeShapeType="1"/>
            </p:cNvSpPr>
            <p:nvPr/>
          </p:nvSpPr>
          <p:spPr bwMode="auto">
            <a:xfrm>
              <a:off x="3552" y="2880"/>
              <a:ext cx="0" cy="576"/>
            </a:xfrm>
            <a:prstGeom prst="line">
              <a:avLst/>
            </a:prstGeom>
            <a:noFill/>
            <a:ln w="9525">
              <a:solidFill>
                <a:schemeClr val="tx1"/>
              </a:solidFill>
              <a:round/>
              <a:headEnd/>
              <a:tailEnd/>
            </a:ln>
            <a:effectLst/>
          </p:spPr>
          <p:txBody>
            <a:bodyPr/>
            <a:lstStyle/>
            <a:p>
              <a:endParaRPr lang="en-US"/>
            </a:p>
          </p:txBody>
        </p:sp>
        <p:sp>
          <p:nvSpPr>
            <p:cNvPr id="6160" name="Line 16"/>
            <p:cNvSpPr>
              <a:spLocks noChangeShapeType="1"/>
            </p:cNvSpPr>
            <p:nvPr/>
          </p:nvSpPr>
          <p:spPr bwMode="auto">
            <a:xfrm flipH="1">
              <a:off x="1248" y="3456"/>
              <a:ext cx="2304" cy="0"/>
            </a:xfrm>
            <a:prstGeom prst="line">
              <a:avLst/>
            </a:prstGeom>
            <a:noFill/>
            <a:ln w="9525">
              <a:solidFill>
                <a:schemeClr val="tx1"/>
              </a:solidFill>
              <a:round/>
              <a:headEnd/>
              <a:tailEnd/>
            </a:ln>
            <a:effectLst/>
          </p:spPr>
          <p:txBody>
            <a:bodyPr/>
            <a:lstStyle/>
            <a:p>
              <a:endParaRPr lang="en-US"/>
            </a:p>
          </p:txBody>
        </p:sp>
        <p:sp>
          <p:nvSpPr>
            <p:cNvPr id="6161" name="Line 17"/>
            <p:cNvSpPr>
              <a:spLocks noChangeShapeType="1"/>
            </p:cNvSpPr>
            <p:nvPr/>
          </p:nvSpPr>
          <p:spPr bwMode="auto">
            <a:xfrm flipV="1">
              <a:off x="1248" y="2928"/>
              <a:ext cx="0" cy="528"/>
            </a:xfrm>
            <a:prstGeom prst="line">
              <a:avLst/>
            </a:prstGeom>
            <a:noFill/>
            <a:ln w="9525">
              <a:solidFill>
                <a:schemeClr val="tx1"/>
              </a:solidFill>
              <a:round/>
              <a:headEnd/>
              <a:tailEnd type="triangle" w="med" len="med"/>
            </a:ln>
            <a:effectLst/>
          </p:spPr>
          <p:txBody>
            <a:bodyPr/>
            <a:lstStyle/>
            <a:p>
              <a:endParaRPr lang="en-US"/>
            </a:p>
          </p:txBody>
        </p:sp>
      </p:grpSp>
      <p:sp>
        <p:nvSpPr>
          <p:cNvPr id="6162" name="Text Box 18"/>
          <p:cNvSpPr txBox="1">
            <a:spLocks noChangeArrowheads="1"/>
          </p:cNvSpPr>
          <p:nvPr/>
        </p:nvSpPr>
        <p:spPr bwMode="auto">
          <a:xfrm>
            <a:off x="2971800" y="5943600"/>
            <a:ext cx="2209800" cy="396875"/>
          </a:xfrm>
          <a:prstGeom prst="rect">
            <a:avLst/>
          </a:prstGeom>
          <a:noFill/>
          <a:ln w="9525">
            <a:noFill/>
            <a:miter lim="800000"/>
            <a:headEnd/>
            <a:tailEnd/>
          </a:ln>
          <a:effectLst/>
        </p:spPr>
        <p:txBody>
          <a:bodyPr>
            <a:spAutoFit/>
          </a:bodyPr>
          <a:lstStyle/>
          <a:p>
            <a:pPr algn="ctr">
              <a:spcBef>
                <a:spcPct val="50000"/>
              </a:spcBef>
            </a:pPr>
            <a:r>
              <a:rPr lang="nb-NO" sz="2000" b="1"/>
              <a:t>Inference</a:t>
            </a:r>
            <a:endParaRPr lang="en-US" sz="2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4" presetClass="entr" presetSubtype="0" accel="100000" fill="hold" grpId="0" nodeType="clickEffect">
                                  <p:stCondLst>
                                    <p:cond delay="0"/>
                                  </p:stCondLst>
                                  <p:childTnLst>
                                    <p:set>
                                      <p:cBhvr>
                                        <p:cTn id="18" dur="1" fill="hold">
                                          <p:stCondLst>
                                            <p:cond delay="0"/>
                                          </p:stCondLst>
                                        </p:cTn>
                                        <p:tgtEl>
                                          <p:spTgt spid="6152"/>
                                        </p:tgtEl>
                                        <p:attrNameLst>
                                          <p:attrName>style.visibility</p:attrName>
                                        </p:attrNameLst>
                                      </p:cBhvr>
                                      <p:to>
                                        <p:strVal val="visible"/>
                                      </p:to>
                                    </p:set>
                                    <p:anim calcmode="lin" valueType="num">
                                      <p:cBhvr>
                                        <p:cTn id="19" dur="500" fill="hold"/>
                                        <p:tgtEl>
                                          <p:spTgt spid="6152"/>
                                        </p:tgtEl>
                                        <p:attrNameLst>
                                          <p:attrName>ppt_w</p:attrName>
                                        </p:attrNameLst>
                                      </p:cBhvr>
                                      <p:tavLst>
                                        <p:tav tm="0">
                                          <p:val>
                                            <p:strVal val="#ppt_w*0.05"/>
                                          </p:val>
                                        </p:tav>
                                        <p:tav tm="100000">
                                          <p:val>
                                            <p:strVal val="#ppt_w"/>
                                          </p:val>
                                        </p:tav>
                                      </p:tavLst>
                                    </p:anim>
                                    <p:anim calcmode="lin" valueType="num">
                                      <p:cBhvr>
                                        <p:cTn id="20" dur="500" fill="hold"/>
                                        <p:tgtEl>
                                          <p:spTgt spid="6152"/>
                                        </p:tgtEl>
                                        <p:attrNameLst>
                                          <p:attrName>ppt_h</p:attrName>
                                        </p:attrNameLst>
                                      </p:cBhvr>
                                      <p:tavLst>
                                        <p:tav tm="0">
                                          <p:val>
                                            <p:strVal val="#ppt_h"/>
                                          </p:val>
                                        </p:tav>
                                        <p:tav tm="100000">
                                          <p:val>
                                            <p:strVal val="#ppt_h"/>
                                          </p:val>
                                        </p:tav>
                                      </p:tavLst>
                                    </p:anim>
                                    <p:anim calcmode="lin" valueType="num">
                                      <p:cBhvr>
                                        <p:cTn id="21" dur="500" fill="hold"/>
                                        <p:tgtEl>
                                          <p:spTgt spid="6152"/>
                                        </p:tgtEl>
                                        <p:attrNameLst>
                                          <p:attrName>ppt_x</p:attrName>
                                        </p:attrNameLst>
                                      </p:cBhvr>
                                      <p:tavLst>
                                        <p:tav tm="0">
                                          <p:val>
                                            <p:strVal val="#ppt_x-.2"/>
                                          </p:val>
                                        </p:tav>
                                        <p:tav tm="100000">
                                          <p:val>
                                            <p:strVal val="#ppt_x"/>
                                          </p:val>
                                        </p:tav>
                                      </p:tavLst>
                                    </p:anim>
                                    <p:anim calcmode="lin" valueType="num">
                                      <p:cBhvr>
                                        <p:cTn id="22" dur="500" fill="hold"/>
                                        <p:tgtEl>
                                          <p:spTgt spid="6152"/>
                                        </p:tgtEl>
                                        <p:attrNameLst>
                                          <p:attrName>ppt_y</p:attrName>
                                        </p:attrNameLst>
                                      </p:cBhvr>
                                      <p:tavLst>
                                        <p:tav tm="0">
                                          <p:val>
                                            <p:strVal val="#ppt_y"/>
                                          </p:val>
                                        </p:tav>
                                        <p:tav tm="100000">
                                          <p:val>
                                            <p:strVal val="#ppt_y"/>
                                          </p:val>
                                        </p:tav>
                                      </p:tavLst>
                                    </p:anim>
                                    <p:animEffect transition="in" filter="fade">
                                      <p:cBhvr>
                                        <p:cTn id="23" dur="500"/>
                                        <p:tgtEl>
                                          <p:spTgt spid="6152"/>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15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15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6163"/>
                                        </p:tgtEl>
                                        <p:attrNameLst>
                                          <p:attrName>style.visibility</p:attrName>
                                        </p:attrNameLst>
                                      </p:cBhvr>
                                      <p:to>
                                        <p:strVal val="visible"/>
                                      </p:to>
                                    </p:set>
                                    <p:anim calcmode="lin" valueType="num">
                                      <p:cBhvr>
                                        <p:cTn id="36" dur="1000" fill="hold"/>
                                        <p:tgtEl>
                                          <p:spTgt spid="6163"/>
                                        </p:tgtEl>
                                        <p:attrNameLst>
                                          <p:attrName>ppt_w</p:attrName>
                                        </p:attrNameLst>
                                      </p:cBhvr>
                                      <p:tavLst>
                                        <p:tav tm="0">
                                          <p:val>
                                            <p:strVal val="#ppt_w*0.70"/>
                                          </p:val>
                                        </p:tav>
                                        <p:tav tm="100000">
                                          <p:val>
                                            <p:strVal val="#ppt_w"/>
                                          </p:val>
                                        </p:tav>
                                      </p:tavLst>
                                    </p:anim>
                                    <p:anim calcmode="lin" valueType="num">
                                      <p:cBhvr>
                                        <p:cTn id="37" dur="1000" fill="hold"/>
                                        <p:tgtEl>
                                          <p:spTgt spid="6163"/>
                                        </p:tgtEl>
                                        <p:attrNameLst>
                                          <p:attrName>ppt_h</p:attrName>
                                        </p:attrNameLst>
                                      </p:cBhvr>
                                      <p:tavLst>
                                        <p:tav tm="0">
                                          <p:val>
                                            <p:strVal val="#ppt_h"/>
                                          </p:val>
                                        </p:tav>
                                        <p:tav tm="100000">
                                          <p:val>
                                            <p:strVal val="#ppt_h"/>
                                          </p:val>
                                        </p:tav>
                                      </p:tavLst>
                                    </p:anim>
                                    <p:animEffect transition="in" filter="fade">
                                      <p:cBhvr>
                                        <p:cTn id="38" dur="1000"/>
                                        <p:tgtEl>
                                          <p:spTgt spid="6163"/>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15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6150" grpId="0"/>
      <p:bldP spid="6151" grpId="0"/>
      <p:bldP spid="6152" grpId="0" animBg="1"/>
      <p:bldP spid="6153" grpId="0"/>
      <p:bldP spid="6154" grpId="0"/>
      <p:bldP spid="6156" grpId="0"/>
      <p:bldP spid="61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r>
              <a:rPr lang="nb-NO"/>
              <a:t>Why use statistics?</a:t>
            </a:r>
            <a:endParaRPr lang="en-US"/>
          </a:p>
        </p:txBody>
      </p:sp>
      <p:sp>
        <p:nvSpPr>
          <p:cNvPr id="8197" name="Text Box 5"/>
          <p:cNvSpPr txBox="1">
            <a:spLocks noChangeArrowheads="1"/>
          </p:cNvSpPr>
          <p:nvPr/>
        </p:nvSpPr>
        <p:spPr bwMode="auto">
          <a:xfrm>
            <a:off x="457200" y="1600200"/>
            <a:ext cx="5638800" cy="457200"/>
          </a:xfrm>
          <a:prstGeom prst="rect">
            <a:avLst/>
          </a:prstGeom>
          <a:noFill/>
          <a:ln w="9525">
            <a:noFill/>
            <a:miter lim="800000"/>
            <a:headEnd/>
            <a:tailEnd/>
          </a:ln>
          <a:effectLst/>
        </p:spPr>
        <p:txBody>
          <a:bodyPr>
            <a:spAutoFit/>
          </a:bodyPr>
          <a:lstStyle/>
          <a:p>
            <a:pPr>
              <a:spcBef>
                <a:spcPct val="50000"/>
              </a:spcBef>
              <a:buFontTx/>
              <a:buChar char="•"/>
            </a:pPr>
            <a:r>
              <a:rPr lang="nb-NO" sz="2400" b="1"/>
              <a:t> Variability of biological data.</a:t>
            </a:r>
            <a:endParaRPr lang="en-US" sz="2400" b="1"/>
          </a:p>
        </p:txBody>
      </p:sp>
      <p:sp>
        <p:nvSpPr>
          <p:cNvPr id="8198" name="Text Box 6"/>
          <p:cNvSpPr txBox="1">
            <a:spLocks noChangeArrowheads="1"/>
          </p:cNvSpPr>
          <p:nvPr/>
        </p:nvSpPr>
        <p:spPr bwMode="auto">
          <a:xfrm>
            <a:off x="533400" y="2286000"/>
            <a:ext cx="8305800" cy="822325"/>
          </a:xfrm>
          <a:prstGeom prst="rect">
            <a:avLst/>
          </a:prstGeom>
          <a:noFill/>
          <a:ln w="9525">
            <a:noFill/>
            <a:miter lim="800000"/>
            <a:headEnd/>
            <a:tailEnd/>
          </a:ln>
          <a:effectLst/>
        </p:spPr>
        <p:txBody>
          <a:bodyPr>
            <a:spAutoFit/>
          </a:bodyPr>
          <a:lstStyle/>
          <a:p>
            <a:pPr>
              <a:spcBef>
                <a:spcPct val="50000"/>
              </a:spcBef>
              <a:buFontTx/>
              <a:buChar char="•"/>
            </a:pPr>
            <a:r>
              <a:rPr lang="nb-NO"/>
              <a:t> </a:t>
            </a:r>
            <a:r>
              <a:rPr lang="nb-NO" sz="2400" b="1"/>
              <a:t>Differences are bound to occur in any comparison made in a medical context</a:t>
            </a:r>
            <a:endParaRPr lang="en-US"/>
          </a:p>
        </p:txBody>
      </p:sp>
      <p:sp>
        <p:nvSpPr>
          <p:cNvPr id="8199" name="Text Box 7"/>
          <p:cNvSpPr txBox="1">
            <a:spLocks noChangeArrowheads="1"/>
          </p:cNvSpPr>
          <p:nvPr/>
        </p:nvSpPr>
        <p:spPr bwMode="auto">
          <a:xfrm>
            <a:off x="1143000" y="3276600"/>
            <a:ext cx="6324600" cy="396875"/>
          </a:xfrm>
          <a:prstGeom prst="rect">
            <a:avLst/>
          </a:prstGeom>
          <a:noFill/>
          <a:ln w="9525">
            <a:noFill/>
            <a:miter lim="800000"/>
            <a:headEnd/>
            <a:tailEnd/>
          </a:ln>
          <a:effectLst/>
        </p:spPr>
        <p:txBody>
          <a:bodyPr>
            <a:spAutoFit/>
          </a:bodyPr>
          <a:lstStyle/>
          <a:p>
            <a:pPr>
              <a:spcBef>
                <a:spcPct val="50000"/>
              </a:spcBef>
            </a:pPr>
            <a:r>
              <a:rPr lang="nb-NO" sz="2000" b="1"/>
              <a:t>Differences due to real effects</a:t>
            </a:r>
            <a:endParaRPr lang="en-US" sz="2000" b="1"/>
          </a:p>
        </p:txBody>
      </p:sp>
      <p:sp>
        <p:nvSpPr>
          <p:cNvPr id="8200" name="Text Box 8"/>
          <p:cNvSpPr txBox="1">
            <a:spLocks noChangeArrowheads="1"/>
          </p:cNvSpPr>
          <p:nvPr/>
        </p:nvSpPr>
        <p:spPr bwMode="auto">
          <a:xfrm>
            <a:off x="1143000" y="3733800"/>
            <a:ext cx="5486400" cy="396875"/>
          </a:xfrm>
          <a:prstGeom prst="rect">
            <a:avLst/>
          </a:prstGeom>
          <a:noFill/>
          <a:ln w="9525">
            <a:noFill/>
            <a:miter lim="800000"/>
            <a:headEnd/>
            <a:tailEnd/>
          </a:ln>
          <a:effectLst/>
        </p:spPr>
        <p:txBody>
          <a:bodyPr>
            <a:spAutoFit/>
          </a:bodyPr>
          <a:lstStyle/>
          <a:p>
            <a:pPr>
              <a:spcBef>
                <a:spcPct val="50000"/>
              </a:spcBef>
            </a:pPr>
            <a:r>
              <a:rPr lang="nb-NO" sz="2000" b="1"/>
              <a:t>Differences due to random variation</a:t>
            </a:r>
            <a:endParaRPr lang="en-US" sz="2000" b="1"/>
          </a:p>
        </p:txBody>
      </p:sp>
      <p:sp>
        <p:nvSpPr>
          <p:cNvPr id="8201" name="Text Box 9"/>
          <p:cNvSpPr txBox="1">
            <a:spLocks noChangeArrowheads="1"/>
          </p:cNvSpPr>
          <p:nvPr/>
        </p:nvSpPr>
        <p:spPr bwMode="auto">
          <a:xfrm>
            <a:off x="1143000" y="4267200"/>
            <a:ext cx="2362200" cy="396875"/>
          </a:xfrm>
          <a:prstGeom prst="rect">
            <a:avLst/>
          </a:prstGeom>
          <a:noFill/>
          <a:ln w="9525">
            <a:noFill/>
            <a:miter lim="800000"/>
            <a:headEnd/>
            <a:tailEnd/>
          </a:ln>
          <a:effectLst/>
        </p:spPr>
        <p:txBody>
          <a:bodyPr>
            <a:spAutoFit/>
          </a:bodyPr>
          <a:lstStyle/>
          <a:p>
            <a:pPr>
              <a:spcBef>
                <a:spcPct val="50000"/>
              </a:spcBef>
            </a:pPr>
            <a:r>
              <a:rPr lang="nb-NO" sz="2000" b="1"/>
              <a:t>Both</a:t>
            </a:r>
            <a:endParaRPr lang="en-US" sz="2000" b="1"/>
          </a:p>
        </p:txBody>
      </p:sp>
      <p:sp>
        <p:nvSpPr>
          <p:cNvPr id="8202" name="Text Box 10"/>
          <p:cNvSpPr txBox="1">
            <a:spLocks noChangeArrowheads="1"/>
          </p:cNvSpPr>
          <p:nvPr/>
        </p:nvSpPr>
        <p:spPr bwMode="auto">
          <a:xfrm>
            <a:off x="762000" y="4953000"/>
            <a:ext cx="7467600" cy="1552575"/>
          </a:xfrm>
          <a:prstGeom prst="rect">
            <a:avLst/>
          </a:prstGeom>
          <a:noFill/>
          <a:ln w="9525">
            <a:noFill/>
            <a:miter lim="800000"/>
            <a:headEnd/>
            <a:tailEnd/>
          </a:ln>
          <a:effectLst/>
        </p:spPr>
        <p:txBody>
          <a:bodyPr>
            <a:spAutoFit/>
          </a:bodyPr>
          <a:lstStyle/>
          <a:p>
            <a:pPr>
              <a:spcBef>
                <a:spcPct val="50000"/>
              </a:spcBef>
            </a:pPr>
            <a:r>
              <a:rPr lang="nb-NO" sz="2400" b="1" i="1">
                <a:solidFill>
                  <a:srgbClr val="FFFF00"/>
                </a:solidFill>
              </a:rPr>
              <a:t>It is the job of the analyst to decide how much variation should be ascribed to chance, so that any remaining variation can be assumed to be due to real effect.This is the art of statistics! </a:t>
            </a:r>
            <a:endParaRPr lang="en-US" sz="2400" b="1" i="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0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198" grpId="0"/>
      <p:bldP spid="8199" grpId="0"/>
      <p:bldP spid="8200" grpId="0"/>
      <p:bldP spid="8201" grpId="0"/>
      <p:bldP spid="82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228600" y="4114800"/>
            <a:ext cx="1447800" cy="2057400"/>
          </a:xfrm>
          <a:prstGeom prst="rect">
            <a:avLst/>
          </a:prstGeom>
          <a:solidFill>
            <a:srgbClr val="E4F3F4"/>
          </a:solidFill>
          <a:ln w="9525">
            <a:solidFill>
              <a:schemeClr val="tx1"/>
            </a:solidFill>
            <a:miter lim="800000"/>
            <a:headEnd/>
            <a:tailEnd/>
          </a:ln>
          <a:effectLst/>
        </p:spPr>
        <p:txBody>
          <a:bodyPr wrap="none" anchor="ctr"/>
          <a:lstStyle/>
          <a:p>
            <a:endParaRPr lang="en-US"/>
          </a:p>
        </p:txBody>
      </p:sp>
      <p:sp>
        <p:nvSpPr>
          <p:cNvPr id="73731" name="Rectangle 3"/>
          <p:cNvSpPr>
            <a:spLocks noGrp="1" noChangeArrowheads="1"/>
          </p:cNvSpPr>
          <p:nvPr>
            <p:ph type="title"/>
          </p:nvPr>
        </p:nvSpPr>
        <p:spPr/>
        <p:txBody>
          <a:bodyPr/>
          <a:lstStyle/>
          <a:p>
            <a:r>
              <a:rPr lang="nb-NO" sz="3600" b="1" i="1"/>
              <a:t>Summary of how research works</a:t>
            </a:r>
            <a:endParaRPr lang="en-US" sz="3600" b="1" i="1"/>
          </a:p>
        </p:txBody>
      </p:sp>
      <p:sp>
        <p:nvSpPr>
          <p:cNvPr id="73732" name="AutoShape 4"/>
          <p:cNvSpPr>
            <a:spLocks noChangeArrowheads="1"/>
          </p:cNvSpPr>
          <p:nvPr/>
        </p:nvSpPr>
        <p:spPr bwMode="auto">
          <a:xfrm rot="5400000">
            <a:off x="-1295400" y="3124200"/>
            <a:ext cx="4495800" cy="1905000"/>
          </a:xfrm>
          <a:prstGeom prst="flowChartAlternateProcess">
            <a:avLst/>
          </a:prstGeom>
          <a:solidFill>
            <a:srgbClr val="9999FF"/>
          </a:solidFill>
          <a:ln w="9525">
            <a:solidFill>
              <a:schemeClr val="tx1"/>
            </a:solidFill>
            <a:miter lim="800000"/>
            <a:headEnd/>
            <a:tailEnd/>
          </a:ln>
          <a:effectLst/>
        </p:spPr>
        <p:txBody>
          <a:bodyPr wrap="none" anchor="ctr"/>
          <a:lstStyle/>
          <a:p>
            <a:endParaRPr lang="en-US"/>
          </a:p>
        </p:txBody>
      </p:sp>
      <p:sp>
        <p:nvSpPr>
          <p:cNvPr id="73733" name="AutoShape 5"/>
          <p:cNvSpPr>
            <a:spLocks noChangeArrowheads="1"/>
          </p:cNvSpPr>
          <p:nvPr/>
        </p:nvSpPr>
        <p:spPr bwMode="auto">
          <a:xfrm rot="5400000">
            <a:off x="2324100" y="3086100"/>
            <a:ext cx="4419600" cy="1905000"/>
          </a:xfrm>
          <a:prstGeom prst="flowChartAlternateProcess">
            <a:avLst/>
          </a:prstGeom>
          <a:solidFill>
            <a:srgbClr val="9999FF"/>
          </a:solidFill>
          <a:ln w="9525">
            <a:solidFill>
              <a:schemeClr val="tx1"/>
            </a:solidFill>
            <a:miter lim="800000"/>
            <a:headEnd/>
            <a:tailEnd/>
          </a:ln>
          <a:effectLst/>
        </p:spPr>
        <p:txBody>
          <a:bodyPr rot="10800000" vert="eaVert" wrap="none" anchor="ctr"/>
          <a:lstStyle/>
          <a:p>
            <a:pPr algn="ctr" eaLnBrk="1" hangingPunct="1"/>
            <a:endParaRPr lang="en-US"/>
          </a:p>
        </p:txBody>
      </p:sp>
      <p:sp>
        <p:nvSpPr>
          <p:cNvPr id="73734" name="AutoShape 6"/>
          <p:cNvSpPr>
            <a:spLocks noChangeArrowheads="1"/>
          </p:cNvSpPr>
          <p:nvPr/>
        </p:nvSpPr>
        <p:spPr bwMode="auto">
          <a:xfrm rot="5400000">
            <a:off x="6057900" y="3086100"/>
            <a:ext cx="4267200" cy="1905000"/>
          </a:xfrm>
          <a:prstGeom prst="flowChartAlternateProcess">
            <a:avLst/>
          </a:prstGeom>
          <a:solidFill>
            <a:srgbClr val="9999FF"/>
          </a:solidFill>
          <a:ln w="9525">
            <a:solidFill>
              <a:schemeClr val="tx1"/>
            </a:solidFill>
            <a:miter lim="800000"/>
            <a:headEnd/>
            <a:tailEnd/>
          </a:ln>
          <a:effectLst/>
        </p:spPr>
        <p:txBody>
          <a:bodyPr rot="10800000" vert="eaVert" wrap="none" anchor="ctr"/>
          <a:lstStyle/>
          <a:p>
            <a:pPr algn="ctr" eaLnBrk="1" hangingPunct="1"/>
            <a:endParaRPr lang="en-US"/>
          </a:p>
        </p:txBody>
      </p:sp>
      <p:sp>
        <p:nvSpPr>
          <p:cNvPr id="73735" name="Text Box 7"/>
          <p:cNvSpPr txBox="1">
            <a:spLocks noChangeArrowheads="1"/>
          </p:cNvSpPr>
          <p:nvPr/>
        </p:nvSpPr>
        <p:spPr bwMode="auto">
          <a:xfrm>
            <a:off x="0" y="2133600"/>
            <a:ext cx="1828800" cy="641350"/>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TRUTH IN THE UNIVERSE</a:t>
            </a:r>
            <a:endParaRPr lang="en-US" b="1"/>
          </a:p>
        </p:txBody>
      </p:sp>
      <p:sp>
        <p:nvSpPr>
          <p:cNvPr id="73736" name="Text Box 8"/>
          <p:cNvSpPr txBox="1">
            <a:spLocks noChangeArrowheads="1"/>
          </p:cNvSpPr>
          <p:nvPr/>
        </p:nvSpPr>
        <p:spPr bwMode="auto">
          <a:xfrm>
            <a:off x="152400" y="3200400"/>
            <a:ext cx="1600200" cy="641350"/>
          </a:xfrm>
          <a:prstGeom prst="rect">
            <a:avLst/>
          </a:prstGeom>
          <a:noFill/>
          <a:ln w="9525">
            <a:noFill/>
            <a:miter lim="800000"/>
            <a:headEnd/>
            <a:tailEnd/>
          </a:ln>
          <a:effectLst/>
        </p:spPr>
        <p:txBody>
          <a:bodyPr>
            <a:spAutoFit/>
          </a:bodyPr>
          <a:lstStyle/>
          <a:p>
            <a:pPr eaLnBrk="1" hangingPunct="1">
              <a:spcBef>
                <a:spcPct val="50000"/>
              </a:spcBef>
            </a:pPr>
            <a:r>
              <a:rPr lang="nb-NO" b="1"/>
              <a:t>RESEARCH QUESTION</a:t>
            </a:r>
            <a:endParaRPr lang="en-US" b="1"/>
          </a:p>
        </p:txBody>
      </p:sp>
      <p:sp>
        <p:nvSpPr>
          <p:cNvPr id="73737" name="Text Box 9"/>
          <p:cNvSpPr txBox="1">
            <a:spLocks noChangeArrowheads="1"/>
          </p:cNvSpPr>
          <p:nvPr/>
        </p:nvSpPr>
        <p:spPr bwMode="auto">
          <a:xfrm>
            <a:off x="0" y="4267200"/>
            <a:ext cx="1905000" cy="1741488"/>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Target population</a:t>
            </a:r>
          </a:p>
          <a:p>
            <a:pPr algn="ctr" eaLnBrk="1" hangingPunct="1">
              <a:spcBef>
                <a:spcPct val="50000"/>
              </a:spcBef>
            </a:pPr>
            <a:endParaRPr lang="nb-NO" b="1"/>
          </a:p>
          <a:p>
            <a:pPr algn="ctr" eaLnBrk="1" hangingPunct="1">
              <a:spcBef>
                <a:spcPct val="50000"/>
              </a:spcBef>
            </a:pPr>
            <a:r>
              <a:rPr lang="nb-NO" b="1"/>
              <a:t>Phenomena of interest</a:t>
            </a:r>
            <a:endParaRPr lang="en-US" b="1"/>
          </a:p>
        </p:txBody>
      </p:sp>
      <p:sp>
        <p:nvSpPr>
          <p:cNvPr id="73738" name="Text Box 10"/>
          <p:cNvSpPr txBox="1">
            <a:spLocks noChangeArrowheads="1"/>
          </p:cNvSpPr>
          <p:nvPr/>
        </p:nvSpPr>
        <p:spPr bwMode="auto">
          <a:xfrm>
            <a:off x="3581400" y="2057400"/>
            <a:ext cx="1905000" cy="641350"/>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TRUTH IN THE STUDY</a:t>
            </a:r>
            <a:endParaRPr lang="en-US" b="1"/>
          </a:p>
        </p:txBody>
      </p:sp>
      <p:sp>
        <p:nvSpPr>
          <p:cNvPr id="73739" name="Text Box 11"/>
          <p:cNvSpPr txBox="1">
            <a:spLocks noChangeArrowheads="1"/>
          </p:cNvSpPr>
          <p:nvPr/>
        </p:nvSpPr>
        <p:spPr bwMode="auto">
          <a:xfrm>
            <a:off x="3657600" y="3200400"/>
            <a:ext cx="1828800" cy="366713"/>
          </a:xfrm>
          <a:prstGeom prst="rect">
            <a:avLst/>
          </a:prstGeom>
          <a:noFill/>
          <a:ln w="9525">
            <a:noFill/>
            <a:miter lim="800000"/>
            <a:headEnd/>
            <a:tailEnd/>
          </a:ln>
          <a:effectLst/>
        </p:spPr>
        <p:txBody>
          <a:bodyPr>
            <a:spAutoFit/>
          </a:bodyPr>
          <a:lstStyle/>
          <a:p>
            <a:pPr eaLnBrk="1" hangingPunct="1"/>
            <a:r>
              <a:rPr lang="nb-NO" b="1"/>
              <a:t>STUDY PLAN</a:t>
            </a:r>
            <a:endParaRPr lang="en-US" b="1"/>
          </a:p>
        </p:txBody>
      </p:sp>
      <p:sp>
        <p:nvSpPr>
          <p:cNvPr id="73740" name="Text Box 12"/>
          <p:cNvSpPr txBox="1">
            <a:spLocks noChangeArrowheads="1"/>
          </p:cNvSpPr>
          <p:nvPr/>
        </p:nvSpPr>
        <p:spPr bwMode="auto">
          <a:xfrm>
            <a:off x="3581400" y="4343400"/>
            <a:ext cx="1905000" cy="1741488"/>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Source population</a:t>
            </a:r>
          </a:p>
          <a:p>
            <a:pPr eaLnBrk="1" hangingPunct="1">
              <a:spcBef>
                <a:spcPct val="50000"/>
              </a:spcBef>
            </a:pPr>
            <a:endParaRPr lang="nb-NO" b="1"/>
          </a:p>
          <a:p>
            <a:pPr algn="ctr" eaLnBrk="1" hangingPunct="1">
              <a:spcBef>
                <a:spcPct val="50000"/>
              </a:spcBef>
            </a:pPr>
            <a:r>
              <a:rPr lang="nb-NO" b="1"/>
              <a:t>Intended variables</a:t>
            </a:r>
            <a:endParaRPr lang="en-US" b="1"/>
          </a:p>
        </p:txBody>
      </p:sp>
      <p:sp>
        <p:nvSpPr>
          <p:cNvPr id="73741" name="Text Box 13"/>
          <p:cNvSpPr txBox="1">
            <a:spLocks noChangeArrowheads="1"/>
          </p:cNvSpPr>
          <p:nvPr/>
        </p:nvSpPr>
        <p:spPr bwMode="auto">
          <a:xfrm>
            <a:off x="7315200" y="2209800"/>
            <a:ext cx="1828800" cy="641350"/>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FINDINGS IN THE STUDY</a:t>
            </a:r>
            <a:endParaRPr lang="en-US" b="1"/>
          </a:p>
        </p:txBody>
      </p:sp>
      <p:sp>
        <p:nvSpPr>
          <p:cNvPr id="73742" name="Text Box 14"/>
          <p:cNvSpPr txBox="1">
            <a:spLocks noChangeArrowheads="1"/>
          </p:cNvSpPr>
          <p:nvPr/>
        </p:nvSpPr>
        <p:spPr bwMode="auto">
          <a:xfrm>
            <a:off x="7467600" y="3200400"/>
            <a:ext cx="1676400" cy="641350"/>
          </a:xfrm>
          <a:prstGeom prst="rect">
            <a:avLst/>
          </a:prstGeom>
          <a:noFill/>
          <a:ln w="9525">
            <a:noFill/>
            <a:miter lim="800000"/>
            <a:headEnd/>
            <a:tailEnd/>
          </a:ln>
          <a:effectLst/>
        </p:spPr>
        <p:txBody>
          <a:bodyPr>
            <a:spAutoFit/>
          </a:bodyPr>
          <a:lstStyle/>
          <a:p>
            <a:pPr algn="ctr" eaLnBrk="1" hangingPunct="1">
              <a:spcBef>
                <a:spcPct val="50000"/>
              </a:spcBef>
            </a:pPr>
            <a:r>
              <a:rPr lang="nb-NO" b="1"/>
              <a:t>ACTUAL STUDY</a:t>
            </a:r>
            <a:endParaRPr lang="en-US" b="1"/>
          </a:p>
        </p:txBody>
      </p:sp>
      <p:sp>
        <p:nvSpPr>
          <p:cNvPr id="73743" name="Text Box 15"/>
          <p:cNvSpPr txBox="1">
            <a:spLocks noChangeArrowheads="1"/>
          </p:cNvSpPr>
          <p:nvPr/>
        </p:nvSpPr>
        <p:spPr bwMode="auto">
          <a:xfrm>
            <a:off x="7239000" y="4343400"/>
            <a:ext cx="1905000" cy="1741488"/>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Study population</a:t>
            </a:r>
          </a:p>
          <a:p>
            <a:pPr algn="ctr" eaLnBrk="1" hangingPunct="1">
              <a:spcBef>
                <a:spcPct val="50000"/>
              </a:spcBef>
            </a:pPr>
            <a:endParaRPr lang="nb-NO" b="1"/>
          </a:p>
          <a:p>
            <a:pPr algn="ctr" eaLnBrk="1" hangingPunct="1">
              <a:spcBef>
                <a:spcPct val="50000"/>
              </a:spcBef>
            </a:pPr>
            <a:r>
              <a:rPr lang="nb-NO" b="1"/>
              <a:t>Actual measurements</a:t>
            </a:r>
            <a:endParaRPr lang="en-US" b="1"/>
          </a:p>
        </p:txBody>
      </p:sp>
      <p:grpSp>
        <p:nvGrpSpPr>
          <p:cNvPr id="73760" name="Group 32"/>
          <p:cNvGrpSpPr>
            <a:grpSpLocks/>
          </p:cNvGrpSpPr>
          <p:nvPr/>
        </p:nvGrpSpPr>
        <p:grpSpPr bwMode="auto">
          <a:xfrm>
            <a:off x="2209800" y="4800600"/>
            <a:ext cx="1079500" cy="676275"/>
            <a:chOff x="1392" y="3024"/>
            <a:chExt cx="680" cy="426"/>
          </a:xfrm>
        </p:grpSpPr>
        <p:sp>
          <p:nvSpPr>
            <p:cNvPr id="73746" name="Line 18"/>
            <p:cNvSpPr>
              <a:spLocks noChangeShapeType="1"/>
            </p:cNvSpPr>
            <p:nvPr/>
          </p:nvSpPr>
          <p:spPr bwMode="auto">
            <a:xfrm>
              <a:off x="1392" y="3024"/>
              <a:ext cx="672" cy="0"/>
            </a:xfrm>
            <a:prstGeom prst="line">
              <a:avLst/>
            </a:prstGeom>
            <a:noFill/>
            <a:ln w="76200">
              <a:solidFill>
                <a:schemeClr val="tx1"/>
              </a:solidFill>
              <a:round/>
              <a:headEnd/>
              <a:tailEnd type="triangle" w="med" len="med"/>
            </a:ln>
            <a:effectLst/>
          </p:spPr>
          <p:txBody>
            <a:bodyPr/>
            <a:lstStyle/>
            <a:p>
              <a:endParaRPr lang="en-US"/>
            </a:p>
          </p:txBody>
        </p:sp>
        <p:sp>
          <p:nvSpPr>
            <p:cNvPr id="73750" name="Text Box 22"/>
            <p:cNvSpPr txBox="1">
              <a:spLocks noChangeArrowheads="1"/>
            </p:cNvSpPr>
            <p:nvPr/>
          </p:nvSpPr>
          <p:spPr bwMode="auto">
            <a:xfrm>
              <a:off x="1440" y="3200"/>
              <a:ext cx="632" cy="250"/>
            </a:xfrm>
            <a:prstGeom prst="rect">
              <a:avLst/>
            </a:prstGeom>
            <a:noFill/>
            <a:ln w="9525">
              <a:noFill/>
              <a:miter lim="800000"/>
              <a:headEnd/>
              <a:tailEnd/>
            </a:ln>
            <a:effectLst/>
          </p:spPr>
          <p:txBody>
            <a:bodyPr wrap="none">
              <a:spAutoFit/>
            </a:bodyPr>
            <a:lstStyle/>
            <a:p>
              <a:pPr eaLnBrk="1" hangingPunct="1"/>
              <a:r>
                <a:rPr lang="nb-NO" sz="2000" b="1">
                  <a:solidFill>
                    <a:srgbClr val="FFCC00"/>
                  </a:solidFill>
                </a:rPr>
                <a:t>design</a:t>
              </a:r>
              <a:endParaRPr lang="en-US" sz="2000" b="1">
                <a:solidFill>
                  <a:srgbClr val="FFCC00"/>
                </a:solidFill>
              </a:endParaRPr>
            </a:p>
          </p:txBody>
        </p:sp>
      </p:grpSp>
      <p:grpSp>
        <p:nvGrpSpPr>
          <p:cNvPr id="73761" name="Group 33"/>
          <p:cNvGrpSpPr>
            <a:grpSpLocks/>
          </p:cNvGrpSpPr>
          <p:nvPr/>
        </p:nvGrpSpPr>
        <p:grpSpPr bwMode="auto">
          <a:xfrm>
            <a:off x="5638800" y="4876800"/>
            <a:ext cx="1452563" cy="549275"/>
            <a:chOff x="3552" y="3072"/>
            <a:chExt cx="915" cy="346"/>
          </a:xfrm>
        </p:grpSpPr>
        <p:sp>
          <p:nvSpPr>
            <p:cNvPr id="73747" name="Line 19"/>
            <p:cNvSpPr>
              <a:spLocks noChangeShapeType="1"/>
            </p:cNvSpPr>
            <p:nvPr/>
          </p:nvSpPr>
          <p:spPr bwMode="auto">
            <a:xfrm>
              <a:off x="3648" y="3072"/>
              <a:ext cx="672" cy="0"/>
            </a:xfrm>
            <a:prstGeom prst="line">
              <a:avLst/>
            </a:prstGeom>
            <a:noFill/>
            <a:ln w="76200">
              <a:solidFill>
                <a:schemeClr val="tx1"/>
              </a:solidFill>
              <a:round/>
              <a:headEnd/>
              <a:tailEnd type="triangle" w="med" len="med"/>
            </a:ln>
            <a:effectLst/>
          </p:spPr>
          <p:txBody>
            <a:bodyPr/>
            <a:lstStyle/>
            <a:p>
              <a:endParaRPr lang="en-US"/>
            </a:p>
          </p:txBody>
        </p:sp>
        <p:sp>
          <p:nvSpPr>
            <p:cNvPr id="73751" name="Text Box 23"/>
            <p:cNvSpPr txBox="1">
              <a:spLocks noChangeArrowheads="1"/>
            </p:cNvSpPr>
            <p:nvPr/>
          </p:nvSpPr>
          <p:spPr bwMode="auto">
            <a:xfrm>
              <a:off x="3552" y="3168"/>
              <a:ext cx="915" cy="250"/>
            </a:xfrm>
            <a:prstGeom prst="rect">
              <a:avLst/>
            </a:prstGeom>
            <a:noFill/>
            <a:ln w="9525">
              <a:noFill/>
              <a:miter lim="800000"/>
              <a:headEnd/>
              <a:tailEnd/>
            </a:ln>
            <a:effectLst/>
          </p:spPr>
          <p:txBody>
            <a:bodyPr wrap="none">
              <a:spAutoFit/>
            </a:bodyPr>
            <a:lstStyle/>
            <a:p>
              <a:pPr eaLnBrk="1" hangingPunct="1"/>
              <a:r>
                <a:rPr lang="nb-NO" sz="2000" b="1">
                  <a:solidFill>
                    <a:srgbClr val="FFCC00"/>
                  </a:solidFill>
                </a:rPr>
                <a:t>implement</a:t>
              </a:r>
              <a:endParaRPr lang="en-US" sz="2000" b="1">
                <a:solidFill>
                  <a:srgbClr val="FFCC00"/>
                </a:solidFill>
              </a:endParaRPr>
            </a:p>
          </p:txBody>
        </p:sp>
      </p:grpSp>
      <p:grpSp>
        <p:nvGrpSpPr>
          <p:cNvPr id="73763" name="Group 35"/>
          <p:cNvGrpSpPr>
            <a:grpSpLocks/>
          </p:cNvGrpSpPr>
          <p:nvPr/>
        </p:nvGrpSpPr>
        <p:grpSpPr bwMode="auto">
          <a:xfrm>
            <a:off x="2133600" y="1905000"/>
            <a:ext cx="990600" cy="457200"/>
            <a:chOff x="1344" y="1200"/>
            <a:chExt cx="624" cy="288"/>
          </a:xfrm>
        </p:grpSpPr>
        <p:sp>
          <p:nvSpPr>
            <p:cNvPr id="73744" name="Line 16"/>
            <p:cNvSpPr>
              <a:spLocks noChangeShapeType="1"/>
            </p:cNvSpPr>
            <p:nvPr/>
          </p:nvSpPr>
          <p:spPr bwMode="auto">
            <a:xfrm flipH="1">
              <a:off x="1344" y="1488"/>
              <a:ext cx="624" cy="0"/>
            </a:xfrm>
            <a:prstGeom prst="line">
              <a:avLst/>
            </a:prstGeom>
            <a:noFill/>
            <a:ln w="76200">
              <a:solidFill>
                <a:schemeClr val="tx1"/>
              </a:solidFill>
              <a:round/>
              <a:headEnd/>
              <a:tailEnd type="triangle" w="med" len="med"/>
            </a:ln>
            <a:effectLst/>
          </p:spPr>
          <p:txBody>
            <a:bodyPr/>
            <a:lstStyle/>
            <a:p>
              <a:endParaRPr lang="en-US"/>
            </a:p>
          </p:txBody>
        </p:sp>
        <p:sp>
          <p:nvSpPr>
            <p:cNvPr id="73752" name="Text Box 24"/>
            <p:cNvSpPr txBox="1">
              <a:spLocks noChangeArrowheads="1"/>
            </p:cNvSpPr>
            <p:nvPr/>
          </p:nvSpPr>
          <p:spPr bwMode="auto">
            <a:xfrm>
              <a:off x="1440" y="1200"/>
              <a:ext cx="462" cy="250"/>
            </a:xfrm>
            <a:prstGeom prst="rect">
              <a:avLst/>
            </a:prstGeom>
            <a:noFill/>
            <a:ln w="9525">
              <a:noFill/>
              <a:miter lim="800000"/>
              <a:headEnd/>
              <a:tailEnd/>
            </a:ln>
            <a:effectLst/>
          </p:spPr>
          <p:txBody>
            <a:bodyPr wrap="none">
              <a:spAutoFit/>
            </a:bodyPr>
            <a:lstStyle/>
            <a:p>
              <a:pPr algn="ctr" eaLnBrk="1" hangingPunct="1"/>
              <a:r>
                <a:rPr lang="nb-NO" sz="2000" b="1">
                  <a:solidFill>
                    <a:srgbClr val="FFCC00"/>
                  </a:solidFill>
                </a:rPr>
                <a:t>infer</a:t>
              </a:r>
              <a:endParaRPr lang="en-US" sz="2000" b="1">
                <a:solidFill>
                  <a:srgbClr val="FFCC00"/>
                </a:solidFill>
              </a:endParaRPr>
            </a:p>
          </p:txBody>
        </p:sp>
      </p:grpSp>
      <p:grpSp>
        <p:nvGrpSpPr>
          <p:cNvPr id="73762" name="Group 34"/>
          <p:cNvGrpSpPr>
            <a:grpSpLocks/>
          </p:cNvGrpSpPr>
          <p:nvPr/>
        </p:nvGrpSpPr>
        <p:grpSpPr bwMode="auto">
          <a:xfrm>
            <a:off x="5715000" y="1905000"/>
            <a:ext cx="990600" cy="457200"/>
            <a:chOff x="3600" y="1200"/>
            <a:chExt cx="624" cy="288"/>
          </a:xfrm>
        </p:grpSpPr>
        <p:sp>
          <p:nvSpPr>
            <p:cNvPr id="73745" name="Line 17"/>
            <p:cNvSpPr>
              <a:spLocks noChangeShapeType="1"/>
            </p:cNvSpPr>
            <p:nvPr/>
          </p:nvSpPr>
          <p:spPr bwMode="auto">
            <a:xfrm flipH="1">
              <a:off x="3600" y="1488"/>
              <a:ext cx="624" cy="0"/>
            </a:xfrm>
            <a:prstGeom prst="line">
              <a:avLst/>
            </a:prstGeom>
            <a:noFill/>
            <a:ln w="76200">
              <a:solidFill>
                <a:schemeClr val="tx1"/>
              </a:solidFill>
              <a:round/>
              <a:headEnd/>
              <a:tailEnd type="triangle" w="med" len="med"/>
            </a:ln>
            <a:effectLst/>
          </p:spPr>
          <p:txBody>
            <a:bodyPr/>
            <a:lstStyle/>
            <a:p>
              <a:endParaRPr lang="en-US"/>
            </a:p>
          </p:txBody>
        </p:sp>
        <p:sp>
          <p:nvSpPr>
            <p:cNvPr id="73753" name="Text Box 25"/>
            <p:cNvSpPr txBox="1">
              <a:spLocks noChangeArrowheads="1"/>
            </p:cNvSpPr>
            <p:nvPr/>
          </p:nvSpPr>
          <p:spPr bwMode="auto">
            <a:xfrm>
              <a:off x="3696" y="1200"/>
              <a:ext cx="462" cy="250"/>
            </a:xfrm>
            <a:prstGeom prst="rect">
              <a:avLst/>
            </a:prstGeom>
            <a:noFill/>
            <a:ln w="9525">
              <a:noFill/>
              <a:miter lim="800000"/>
              <a:headEnd/>
              <a:tailEnd/>
            </a:ln>
            <a:effectLst/>
          </p:spPr>
          <p:txBody>
            <a:bodyPr wrap="none">
              <a:spAutoFit/>
            </a:bodyPr>
            <a:lstStyle/>
            <a:p>
              <a:pPr algn="ctr" eaLnBrk="1" hangingPunct="1"/>
              <a:r>
                <a:rPr lang="nb-NO" sz="2000" b="1">
                  <a:solidFill>
                    <a:srgbClr val="FFCC00"/>
                  </a:solidFill>
                </a:rPr>
                <a:t>infer</a:t>
              </a:r>
              <a:endParaRPr lang="en-US" sz="2000" b="1">
                <a:solidFill>
                  <a:srgbClr val="FFCC00"/>
                </a:solidFill>
              </a:endParaRPr>
            </a:p>
          </p:txBody>
        </p:sp>
      </p:grpSp>
      <p:grpSp>
        <p:nvGrpSpPr>
          <p:cNvPr id="73764" name="Group 36"/>
          <p:cNvGrpSpPr>
            <a:grpSpLocks/>
          </p:cNvGrpSpPr>
          <p:nvPr/>
        </p:nvGrpSpPr>
        <p:grpSpPr bwMode="auto">
          <a:xfrm>
            <a:off x="1981200" y="2514600"/>
            <a:ext cx="1447800" cy="2257425"/>
            <a:chOff x="1248" y="1584"/>
            <a:chExt cx="912" cy="1422"/>
          </a:xfrm>
        </p:grpSpPr>
        <p:sp>
          <p:nvSpPr>
            <p:cNvPr id="73748" name="Text Box 20"/>
            <p:cNvSpPr txBox="1">
              <a:spLocks noChangeArrowheads="1"/>
            </p:cNvSpPr>
            <p:nvPr/>
          </p:nvSpPr>
          <p:spPr bwMode="auto">
            <a:xfrm>
              <a:off x="1248" y="1920"/>
              <a:ext cx="912" cy="577"/>
            </a:xfrm>
            <a:prstGeom prst="rect">
              <a:avLst/>
            </a:prstGeom>
            <a:noFill/>
            <a:ln w="9525">
              <a:noFill/>
              <a:miter lim="800000"/>
              <a:headEnd/>
              <a:tailEnd/>
            </a:ln>
            <a:effectLst/>
          </p:spPr>
          <p:txBody>
            <a:bodyPr>
              <a:spAutoFit/>
            </a:bodyPr>
            <a:lstStyle/>
            <a:p>
              <a:pPr algn="ctr" eaLnBrk="1" hangingPunct="1">
                <a:spcBef>
                  <a:spcPct val="50000"/>
                </a:spcBef>
              </a:pPr>
              <a:r>
                <a:rPr lang="nb-NO" b="1"/>
                <a:t>Random &amp; systematic error</a:t>
              </a:r>
              <a:endParaRPr lang="en-US" b="1"/>
            </a:p>
          </p:txBody>
        </p:sp>
        <p:sp>
          <p:nvSpPr>
            <p:cNvPr id="73754" name="AutoShape 26"/>
            <p:cNvSpPr>
              <a:spLocks noChangeArrowheads="1"/>
            </p:cNvSpPr>
            <p:nvPr/>
          </p:nvSpPr>
          <p:spPr bwMode="auto">
            <a:xfrm>
              <a:off x="1392" y="2640"/>
              <a:ext cx="480" cy="366"/>
            </a:xfrm>
            <a:custGeom>
              <a:avLst/>
              <a:gdLst>
                <a:gd name="G0" fmla="+- 14288 0 0"/>
                <a:gd name="G1" fmla="+- 18514 0 0"/>
                <a:gd name="G2" fmla="+- 7200 0 0"/>
                <a:gd name="G3" fmla="*/ 14288 1 2"/>
                <a:gd name="G4" fmla="+- G3 10800 0"/>
                <a:gd name="G5" fmla="+- 21600 14288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7944 w 21600"/>
                <a:gd name="T1" fmla="*/ 0 h 21600"/>
                <a:gd name="T2" fmla="*/ 14288 w 21600"/>
                <a:gd name="T3" fmla="*/ 7200 h 21600"/>
                <a:gd name="T4" fmla="*/ 0 w 21600"/>
                <a:gd name="T5" fmla="*/ 20935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44" y="0"/>
                  </a:moveTo>
                  <a:lnTo>
                    <a:pt x="14288" y="7200"/>
                  </a:lnTo>
                  <a:lnTo>
                    <a:pt x="17374" y="7200"/>
                  </a:lnTo>
                  <a:lnTo>
                    <a:pt x="17374" y="20270"/>
                  </a:lnTo>
                  <a:lnTo>
                    <a:pt x="0" y="20270"/>
                  </a:lnTo>
                  <a:lnTo>
                    <a:pt x="0" y="21600"/>
                  </a:lnTo>
                  <a:lnTo>
                    <a:pt x="18514" y="21600"/>
                  </a:lnTo>
                  <a:lnTo>
                    <a:pt x="18514" y="7200"/>
                  </a:lnTo>
                  <a:lnTo>
                    <a:pt x="21600" y="7200"/>
                  </a:lnTo>
                  <a:close/>
                </a:path>
              </a:pathLst>
            </a:custGeom>
            <a:solidFill>
              <a:schemeClr val="tx1"/>
            </a:solidFill>
            <a:ln w="9525">
              <a:solidFill>
                <a:schemeClr val="tx1"/>
              </a:solidFill>
              <a:miter lim="800000"/>
              <a:headEnd/>
              <a:tailEnd/>
            </a:ln>
            <a:effectLst/>
          </p:spPr>
          <p:txBody>
            <a:bodyPr wrap="none" anchor="ctr"/>
            <a:lstStyle/>
            <a:p>
              <a:endParaRPr lang="en-US"/>
            </a:p>
          </p:txBody>
        </p:sp>
        <p:sp>
          <p:nvSpPr>
            <p:cNvPr id="73756" name="AutoShape 28"/>
            <p:cNvSpPr>
              <a:spLocks noChangeArrowheads="1"/>
            </p:cNvSpPr>
            <p:nvPr/>
          </p:nvSpPr>
          <p:spPr bwMode="auto">
            <a:xfrm>
              <a:off x="1392" y="1584"/>
              <a:ext cx="480" cy="366"/>
            </a:xfrm>
            <a:custGeom>
              <a:avLst/>
              <a:gdLst>
                <a:gd name="G0" fmla="+- 14288 0 0"/>
                <a:gd name="G1" fmla="+- 18514 0 0"/>
                <a:gd name="G2" fmla="+- 7200 0 0"/>
                <a:gd name="G3" fmla="*/ 14288 1 2"/>
                <a:gd name="G4" fmla="+- G3 10800 0"/>
                <a:gd name="G5" fmla="+- 21600 14288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7944 w 21600"/>
                <a:gd name="T1" fmla="*/ 0 h 21600"/>
                <a:gd name="T2" fmla="*/ 14288 w 21600"/>
                <a:gd name="T3" fmla="*/ 7200 h 21600"/>
                <a:gd name="T4" fmla="*/ 0 w 21600"/>
                <a:gd name="T5" fmla="*/ 20935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44" y="0"/>
                  </a:moveTo>
                  <a:lnTo>
                    <a:pt x="14288" y="7200"/>
                  </a:lnTo>
                  <a:lnTo>
                    <a:pt x="17374" y="7200"/>
                  </a:lnTo>
                  <a:lnTo>
                    <a:pt x="17374" y="20270"/>
                  </a:lnTo>
                  <a:lnTo>
                    <a:pt x="0" y="20270"/>
                  </a:lnTo>
                  <a:lnTo>
                    <a:pt x="0" y="21600"/>
                  </a:lnTo>
                  <a:lnTo>
                    <a:pt x="18514" y="21600"/>
                  </a:lnTo>
                  <a:lnTo>
                    <a:pt x="18514" y="7200"/>
                  </a:lnTo>
                  <a:lnTo>
                    <a:pt x="21600" y="7200"/>
                  </a:lnTo>
                  <a:close/>
                </a:path>
              </a:pathLst>
            </a:custGeom>
            <a:solidFill>
              <a:schemeClr val="tx1"/>
            </a:solidFill>
            <a:ln w="9525">
              <a:solidFill>
                <a:schemeClr val="tx1"/>
              </a:solidFill>
              <a:miter lim="800000"/>
              <a:headEnd/>
              <a:tailEnd/>
            </a:ln>
            <a:effectLst/>
          </p:spPr>
          <p:txBody>
            <a:bodyPr wrap="none" anchor="ctr"/>
            <a:lstStyle/>
            <a:p>
              <a:endParaRPr lang="en-US"/>
            </a:p>
          </p:txBody>
        </p:sp>
      </p:grpSp>
      <p:grpSp>
        <p:nvGrpSpPr>
          <p:cNvPr id="73765" name="Group 37"/>
          <p:cNvGrpSpPr>
            <a:grpSpLocks/>
          </p:cNvGrpSpPr>
          <p:nvPr/>
        </p:nvGrpSpPr>
        <p:grpSpPr bwMode="auto">
          <a:xfrm>
            <a:off x="5638800" y="2590800"/>
            <a:ext cx="1447800" cy="2257425"/>
            <a:chOff x="3552" y="1632"/>
            <a:chExt cx="912" cy="1422"/>
          </a:xfrm>
        </p:grpSpPr>
        <p:sp>
          <p:nvSpPr>
            <p:cNvPr id="73749" name="Text Box 21"/>
            <p:cNvSpPr txBox="1">
              <a:spLocks noChangeArrowheads="1"/>
            </p:cNvSpPr>
            <p:nvPr/>
          </p:nvSpPr>
          <p:spPr bwMode="auto">
            <a:xfrm>
              <a:off x="3552" y="1968"/>
              <a:ext cx="912" cy="577"/>
            </a:xfrm>
            <a:prstGeom prst="rect">
              <a:avLst/>
            </a:prstGeom>
            <a:noFill/>
            <a:ln w="9525">
              <a:noFill/>
              <a:miter lim="800000"/>
              <a:headEnd/>
              <a:tailEnd/>
            </a:ln>
            <a:effectLst/>
          </p:spPr>
          <p:txBody>
            <a:bodyPr>
              <a:spAutoFit/>
            </a:bodyPr>
            <a:lstStyle/>
            <a:p>
              <a:pPr algn="ctr" eaLnBrk="1" hangingPunct="1">
                <a:spcBef>
                  <a:spcPct val="50000"/>
                </a:spcBef>
              </a:pPr>
              <a:r>
                <a:rPr lang="nb-NO" b="1"/>
                <a:t>Random &amp; systematic error</a:t>
              </a:r>
              <a:endParaRPr lang="en-US" b="1"/>
            </a:p>
          </p:txBody>
        </p:sp>
        <p:sp>
          <p:nvSpPr>
            <p:cNvPr id="73755" name="AutoShape 27"/>
            <p:cNvSpPr>
              <a:spLocks noChangeArrowheads="1"/>
            </p:cNvSpPr>
            <p:nvPr/>
          </p:nvSpPr>
          <p:spPr bwMode="auto">
            <a:xfrm>
              <a:off x="3648" y="2688"/>
              <a:ext cx="480" cy="366"/>
            </a:xfrm>
            <a:custGeom>
              <a:avLst/>
              <a:gdLst>
                <a:gd name="G0" fmla="+- 14288 0 0"/>
                <a:gd name="G1" fmla="+- 18514 0 0"/>
                <a:gd name="G2" fmla="+- 7200 0 0"/>
                <a:gd name="G3" fmla="*/ 14288 1 2"/>
                <a:gd name="G4" fmla="+- G3 10800 0"/>
                <a:gd name="G5" fmla="+- 21600 14288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7944 w 21600"/>
                <a:gd name="T1" fmla="*/ 0 h 21600"/>
                <a:gd name="T2" fmla="*/ 14288 w 21600"/>
                <a:gd name="T3" fmla="*/ 7200 h 21600"/>
                <a:gd name="T4" fmla="*/ 0 w 21600"/>
                <a:gd name="T5" fmla="*/ 20935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44" y="0"/>
                  </a:moveTo>
                  <a:lnTo>
                    <a:pt x="14288" y="7200"/>
                  </a:lnTo>
                  <a:lnTo>
                    <a:pt x="17374" y="7200"/>
                  </a:lnTo>
                  <a:lnTo>
                    <a:pt x="17374" y="20270"/>
                  </a:lnTo>
                  <a:lnTo>
                    <a:pt x="0" y="20270"/>
                  </a:lnTo>
                  <a:lnTo>
                    <a:pt x="0" y="21600"/>
                  </a:lnTo>
                  <a:lnTo>
                    <a:pt x="18514" y="21600"/>
                  </a:lnTo>
                  <a:lnTo>
                    <a:pt x="18514" y="7200"/>
                  </a:lnTo>
                  <a:lnTo>
                    <a:pt x="21600" y="7200"/>
                  </a:lnTo>
                  <a:close/>
                </a:path>
              </a:pathLst>
            </a:custGeom>
            <a:solidFill>
              <a:schemeClr val="tx1"/>
            </a:solidFill>
            <a:ln w="9525">
              <a:solidFill>
                <a:schemeClr val="tx1"/>
              </a:solidFill>
              <a:miter lim="800000"/>
              <a:headEnd/>
              <a:tailEnd/>
            </a:ln>
            <a:effectLst/>
          </p:spPr>
          <p:txBody>
            <a:bodyPr wrap="none" anchor="ctr"/>
            <a:lstStyle/>
            <a:p>
              <a:endParaRPr lang="en-US"/>
            </a:p>
          </p:txBody>
        </p:sp>
        <p:sp>
          <p:nvSpPr>
            <p:cNvPr id="73757" name="AutoShape 29"/>
            <p:cNvSpPr>
              <a:spLocks noChangeArrowheads="1"/>
            </p:cNvSpPr>
            <p:nvPr/>
          </p:nvSpPr>
          <p:spPr bwMode="auto">
            <a:xfrm>
              <a:off x="3696" y="1632"/>
              <a:ext cx="480" cy="366"/>
            </a:xfrm>
            <a:custGeom>
              <a:avLst/>
              <a:gdLst>
                <a:gd name="G0" fmla="+- 14288 0 0"/>
                <a:gd name="G1" fmla="+- 18514 0 0"/>
                <a:gd name="G2" fmla="+- 7200 0 0"/>
                <a:gd name="G3" fmla="*/ 14288 1 2"/>
                <a:gd name="G4" fmla="+- G3 10800 0"/>
                <a:gd name="G5" fmla="+- 21600 14288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7944 w 21600"/>
                <a:gd name="T1" fmla="*/ 0 h 21600"/>
                <a:gd name="T2" fmla="*/ 14288 w 21600"/>
                <a:gd name="T3" fmla="*/ 7200 h 21600"/>
                <a:gd name="T4" fmla="*/ 0 w 21600"/>
                <a:gd name="T5" fmla="*/ 20935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44" y="0"/>
                  </a:moveTo>
                  <a:lnTo>
                    <a:pt x="14288" y="7200"/>
                  </a:lnTo>
                  <a:lnTo>
                    <a:pt x="17374" y="7200"/>
                  </a:lnTo>
                  <a:lnTo>
                    <a:pt x="17374" y="20270"/>
                  </a:lnTo>
                  <a:lnTo>
                    <a:pt x="0" y="20270"/>
                  </a:lnTo>
                  <a:lnTo>
                    <a:pt x="0" y="21600"/>
                  </a:lnTo>
                  <a:lnTo>
                    <a:pt x="18514" y="21600"/>
                  </a:lnTo>
                  <a:lnTo>
                    <a:pt x="18514" y="7200"/>
                  </a:lnTo>
                  <a:lnTo>
                    <a:pt x="21600" y="7200"/>
                  </a:lnTo>
                  <a:close/>
                </a:path>
              </a:pathLst>
            </a:custGeom>
            <a:solidFill>
              <a:schemeClr val="tx1"/>
            </a:solidFill>
            <a:ln w="9525">
              <a:solidFill>
                <a:schemeClr val="tx1"/>
              </a:solidFill>
              <a:miter lim="800000"/>
              <a:headEnd/>
              <a:tailEnd/>
            </a:ln>
            <a:effectLst/>
          </p:spPr>
          <p:txBody>
            <a:bodyPr wrap="none" anchor="ctr"/>
            <a:lstStyle/>
            <a:p>
              <a:endParaRPr lang="en-US"/>
            </a:p>
          </p:txBody>
        </p:sp>
      </p:grpSp>
      <p:sp>
        <p:nvSpPr>
          <p:cNvPr id="73758" name="Text Box 30"/>
          <p:cNvSpPr txBox="1">
            <a:spLocks noChangeArrowheads="1"/>
          </p:cNvSpPr>
          <p:nvPr/>
        </p:nvSpPr>
        <p:spPr bwMode="auto">
          <a:xfrm>
            <a:off x="1828800" y="6156325"/>
            <a:ext cx="1905000" cy="701675"/>
          </a:xfrm>
          <a:prstGeom prst="rect">
            <a:avLst/>
          </a:prstGeom>
          <a:noFill/>
          <a:ln w="9525">
            <a:noFill/>
            <a:miter lim="800000"/>
            <a:headEnd/>
            <a:tailEnd/>
          </a:ln>
          <a:effectLst/>
        </p:spPr>
        <p:txBody>
          <a:bodyPr>
            <a:spAutoFit/>
          </a:bodyPr>
          <a:lstStyle/>
          <a:p>
            <a:pPr algn="ctr" eaLnBrk="1" hangingPunct="1">
              <a:spcBef>
                <a:spcPct val="50000"/>
              </a:spcBef>
            </a:pPr>
            <a:r>
              <a:rPr lang="nb-NO" sz="2000" b="1"/>
              <a:t>EXTERNAL VALIDITY</a:t>
            </a:r>
            <a:endParaRPr lang="en-US" sz="2000" b="1"/>
          </a:p>
        </p:txBody>
      </p:sp>
      <p:sp>
        <p:nvSpPr>
          <p:cNvPr id="73759" name="Text Box 31"/>
          <p:cNvSpPr txBox="1">
            <a:spLocks noChangeArrowheads="1"/>
          </p:cNvSpPr>
          <p:nvPr/>
        </p:nvSpPr>
        <p:spPr bwMode="auto">
          <a:xfrm>
            <a:off x="5638800" y="6156325"/>
            <a:ext cx="1524000" cy="701675"/>
          </a:xfrm>
          <a:prstGeom prst="rect">
            <a:avLst/>
          </a:prstGeom>
          <a:noFill/>
          <a:ln w="9525">
            <a:noFill/>
            <a:miter lim="800000"/>
            <a:headEnd/>
            <a:tailEnd/>
          </a:ln>
          <a:effectLst/>
        </p:spPr>
        <p:txBody>
          <a:bodyPr>
            <a:spAutoFit/>
          </a:bodyPr>
          <a:lstStyle/>
          <a:p>
            <a:pPr algn="ctr" eaLnBrk="1" hangingPunct="1">
              <a:spcBef>
                <a:spcPct val="50000"/>
              </a:spcBef>
            </a:pPr>
            <a:r>
              <a:rPr lang="nb-NO" sz="2000" b="1"/>
              <a:t>INTERNAL VALIDITY</a:t>
            </a:r>
            <a:endParaRPr lang="en-US" sz="2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7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7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37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37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37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7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7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37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376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374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37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376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373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376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37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7376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7376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375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737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animBg="1"/>
      <p:bldP spid="73733" grpId="0" animBg="1"/>
      <p:bldP spid="73734" grpId="0" animBg="1"/>
      <p:bldP spid="73735" grpId="0" animBg="1"/>
      <p:bldP spid="73736" grpId="0"/>
      <p:bldP spid="73737" grpId="0" animBg="1"/>
      <p:bldP spid="73738" grpId="0" animBg="1"/>
      <p:bldP spid="73739" grpId="0"/>
      <p:bldP spid="73740" grpId="0" animBg="1"/>
      <p:bldP spid="73741" grpId="0" animBg="1"/>
      <p:bldP spid="73742" grpId="0"/>
      <p:bldP spid="73743" grpId="0" animBg="1"/>
      <p:bldP spid="73758" grpId="0"/>
      <p:bldP spid="737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nb-NO"/>
              <a:t>What does statistics cover?</a:t>
            </a:r>
            <a:endParaRPr lang="en-US"/>
          </a:p>
        </p:txBody>
      </p:sp>
      <p:sp>
        <p:nvSpPr>
          <p:cNvPr id="10245" name="Text Box 5"/>
          <p:cNvSpPr txBox="1">
            <a:spLocks noChangeArrowheads="1"/>
          </p:cNvSpPr>
          <p:nvPr/>
        </p:nvSpPr>
        <p:spPr bwMode="auto">
          <a:xfrm>
            <a:off x="3124200" y="1524000"/>
            <a:ext cx="2743200" cy="457200"/>
          </a:xfrm>
          <a:prstGeom prst="rect">
            <a:avLst/>
          </a:prstGeom>
          <a:noFill/>
          <a:ln w="9525">
            <a:noFill/>
            <a:miter lim="800000"/>
            <a:headEnd/>
            <a:tailEnd/>
          </a:ln>
          <a:effectLst/>
        </p:spPr>
        <p:txBody>
          <a:bodyPr>
            <a:spAutoFit/>
          </a:bodyPr>
          <a:lstStyle/>
          <a:p>
            <a:pPr algn="ctr">
              <a:spcBef>
                <a:spcPct val="50000"/>
              </a:spcBef>
            </a:pPr>
            <a:r>
              <a:rPr lang="nb-NO" sz="2400" b="1"/>
              <a:t>Planning</a:t>
            </a:r>
            <a:endParaRPr lang="en-US" sz="2400" b="1"/>
          </a:p>
        </p:txBody>
      </p:sp>
      <p:sp>
        <p:nvSpPr>
          <p:cNvPr id="10246" name="Line 6"/>
          <p:cNvSpPr>
            <a:spLocks noChangeShapeType="1"/>
          </p:cNvSpPr>
          <p:nvPr/>
        </p:nvSpPr>
        <p:spPr bwMode="auto">
          <a:xfrm>
            <a:off x="4419600" y="1905000"/>
            <a:ext cx="0" cy="457200"/>
          </a:xfrm>
          <a:prstGeom prst="line">
            <a:avLst/>
          </a:prstGeom>
          <a:noFill/>
          <a:ln w="9525">
            <a:solidFill>
              <a:schemeClr val="tx1"/>
            </a:solidFill>
            <a:round/>
            <a:headEnd/>
            <a:tailEnd type="triangle" w="med" len="med"/>
          </a:ln>
          <a:effectLst/>
        </p:spPr>
        <p:txBody>
          <a:bodyPr/>
          <a:lstStyle/>
          <a:p>
            <a:endParaRPr lang="en-US"/>
          </a:p>
        </p:txBody>
      </p:sp>
      <p:sp>
        <p:nvSpPr>
          <p:cNvPr id="10247" name="Text Box 7"/>
          <p:cNvSpPr txBox="1">
            <a:spLocks noChangeArrowheads="1"/>
          </p:cNvSpPr>
          <p:nvPr/>
        </p:nvSpPr>
        <p:spPr bwMode="auto">
          <a:xfrm>
            <a:off x="3657600" y="2286000"/>
            <a:ext cx="1600200" cy="457200"/>
          </a:xfrm>
          <a:prstGeom prst="rect">
            <a:avLst/>
          </a:prstGeom>
          <a:noFill/>
          <a:ln w="9525">
            <a:noFill/>
            <a:miter lim="800000"/>
            <a:headEnd/>
            <a:tailEnd/>
          </a:ln>
          <a:effectLst/>
        </p:spPr>
        <p:txBody>
          <a:bodyPr>
            <a:spAutoFit/>
          </a:bodyPr>
          <a:lstStyle/>
          <a:p>
            <a:pPr algn="ctr">
              <a:spcBef>
                <a:spcPct val="50000"/>
              </a:spcBef>
            </a:pPr>
            <a:r>
              <a:rPr lang="nb-NO" sz="2400" b="1"/>
              <a:t>Design</a:t>
            </a:r>
            <a:endParaRPr lang="en-US" sz="2400" b="1"/>
          </a:p>
        </p:txBody>
      </p:sp>
      <p:sp>
        <p:nvSpPr>
          <p:cNvPr id="10248" name="Line 8"/>
          <p:cNvSpPr>
            <a:spLocks noChangeShapeType="1"/>
          </p:cNvSpPr>
          <p:nvPr/>
        </p:nvSpPr>
        <p:spPr bwMode="auto">
          <a:xfrm>
            <a:off x="4419600" y="2743200"/>
            <a:ext cx="0" cy="609600"/>
          </a:xfrm>
          <a:prstGeom prst="line">
            <a:avLst/>
          </a:prstGeom>
          <a:noFill/>
          <a:ln w="9525">
            <a:solidFill>
              <a:schemeClr val="tx1"/>
            </a:solidFill>
            <a:round/>
            <a:headEnd/>
            <a:tailEnd type="triangle" w="med" len="med"/>
          </a:ln>
          <a:effectLst/>
        </p:spPr>
        <p:txBody>
          <a:bodyPr/>
          <a:lstStyle/>
          <a:p>
            <a:endParaRPr lang="en-US"/>
          </a:p>
        </p:txBody>
      </p:sp>
      <p:sp>
        <p:nvSpPr>
          <p:cNvPr id="10249" name="Text Box 9"/>
          <p:cNvSpPr txBox="1">
            <a:spLocks noChangeArrowheads="1"/>
          </p:cNvSpPr>
          <p:nvPr/>
        </p:nvSpPr>
        <p:spPr bwMode="auto">
          <a:xfrm>
            <a:off x="1905000" y="3352800"/>
            <a:ext cx="5181600" cy="457200"/>
          </a:xfrm>
          <a:prstGeom prst="rect">
            <a:avLst/>
          </a:prstGeom>
          <a:noFill/>
          <a:ln w="9525">
            <a:noFill/>
            <a:miter lim="800000"/>
            <a:headEnd/>
            <a:tailEnd/>
          </a:ln>
          <a:effectLst/>
        </p:spPr>
        <p:txBody>
          <a:bodyPr>
            <a:spAutoFit/>
          </a:bodyPr>
          <a:lstStyle/>
          <a:p>
            <a:pPr algn="ctr">
              <a:spcBef>
                <a:spcPct val="50000"/>
              </a:spcBef>
            </a:pPr>
            <a:r>
              <a:rPr lang="nb-NO" sz="2400" b="1"/>
              <a:t>Execution- data collection</a:t>
            </a:r>
            <a:endParaRPr lang="en-US" sz="2400" b="1"/>
          </a:p>
        </p:txBody>
      </p:sp>
      <p:sp>
        <p:nvSpPr>
          <p:cNvPr id="10250" name="Line 10"/>
          <p:cNvSpPr>
            <a:spLocks noChangeShapeType="1"/>
          </p:cNvSpPr>
          <p:nvPr/>
        </p:nvSpPr>
        <p:spPr bwMode="auto">
          <a:xfrm>
            <a:off x="4419600" y="3886200"/>
            <a:ext cx="0" cy="533400"/>
          </a:xfrm>
          <a:prstGeom prst="line">
            <a:avLst/>
          </a:prstGeom>
          <a:noFill/>
          <a:ln w="9525">
            <a:solidFill>
              <a:schemeClr val="tx1"/>
            </a:solidFill>
            <a:round/>
            <a:headEnd/>
            <a:tailEnd type="triangle" w="med" len="med"/>
          </a:ln>
          <a:effectLst/>
        </p:spPr>
        <p:txBody>
          <a:bodyPr/>
          <a:lstStyle/>
          <a:p>
            <a:endParaRPr lang="en-US"/>
          </a:p>
        </p:txBody>
      </p:sp>
      <p:sp>
        <p:nvSpPr>
          <p:cNvPr id="10251" name="Text Box 11"/>
          <p:cNvSpPr txBox="1">
            <a:spLocks noChangeArrowheads="1"/>
          </p:cNvSpPr>
          <p:nvPr/>
        </p:nvSpPr>
        <p:spPr bwMode="auto">
          <a:xfrm>
            <a:off x="2590800" y="4419600"/>
            <a:ext cx="4114800" cy="457200"/>
          </a:xfrm>
          <a:prstGeom prst="rect">
            <a:avLst/>
          </a:prstGeom>
          <a:noFill/>
          <a:ln w="9525">
            <a:noFill/>
            <a:miter lim="800000"/>
            <a:headEnd/>
            <a:tailEnd/>
          </a:ln>
          <a:effectLst/>
        </p:spPr>
        <p:txBody>
          <a:bodyPr>
            <a:spAutoFit/>
          </a:bodyPr>
          <a:lstStyle/>
          <a:p>
            <a:pPr algn="ctr">
              <a:spcBef>
                <a:spcPct val="50000"/>
              </a:spcBef>
            </a:pPr>
            <a:r>
              <a:rPr lang="nb-NO" sz="2400" b="1"/>
              <a:t>Data analysis</a:t>
            </a:r>
            <a:endParaRPr lang="en-US" sz="2400" b="1"/>
          </a:p>
        </p:txBody>
      </p:sp>
      <p:sp>
        <p:nvSpPr>
          <p:cNvPr id="10252" name="Line 12"/>
          <p:cNvSpPr>
            <a:spLocks noChangeShapeType="1"/>
          </p:cNvSpPr>
          <p:nvPr/>
        </p:nvSpPr>
        <p:spPr bwMode="auto">
          <a:xfrm>
            <a:off x="4419600" y="4876800"/>
            <a:ext cx="0" cy="457200"/>
          </a:xfrm>
          <a:prstGeom prst="line">
            <a:avLst/>
          </a:prstGeom>
          <a:noFill/>
          <a:ln w="9525">
            <a:solidFill>
              <a:schemeClr val="tx1"/>
            </a:solidFill>
            <a:round/>
            <a:headEnd/>
            <a:tailEnd type="triangle" w="med" len="med"/>
          </a:ln>
          <a:effectLst/>
        </p:spPr>
        <p:txBody>
          <a:bodyPr/>
          <a:lstStyle/>
          <a:p>
            <a:endParaRPr lang="en-US"/>
          </a:p>
        </p:txBody>
      </p:sp>
      <p:sp>
        <p:nvSpPr>
          <p:cNvPr id="10253" name="Text Box 13"/>
          <p:cNvSpPr txBox="1">
            <a:spLocks noChangeArrowheads="1"/>
          </p:cNvSpPr>
          <p:nvPr/>
        </p:nvSpPr>
        <p:spPr bwMode="auto">
          <a:xfrm>
            <a:off x="2971800" y="5334000"/>
            <a:ext cx="3124200" cy="457200"/>
          </a:xfrm>
          <a:prstGeom prst="rect">
            <a:avLst/>
          </a:prstGeom>
          <a:noFill/>
          <a:ln w="9525">
            <a:noFill/>
            <a:miter lim="800000"/>
            <a:headEnd/>
            <a:tailEnd/>
          </a:ln>
          <a:effectLst/>
        </p:spPr>
        <p:txBody>
          <a:bodyPr>
            <a:spAutoFit/>
          </a:bodyPr>
          <a:lstStyle/>
          <a:p>
            <a:pPr algn="ctr">
              <a:spcBef>
                <a:spcPct val="50000"/>
              </a:spcBef>
            </a:pPr>
            <a:r>
              <a:rPr lang="nb-NO" sz="2400" b="1"/>
              <a:t>Presentation</a:t>
            </a:r>
            <a:endParaRPr lang="en-US" sz="2400" b="1"/>
          </a:p>
        </p:txBody>
      </p:sp>
      <p:sp>
        <p:nvSpPr>
          <p:cNvPr id="10254" name="Line 14"/>
          <p:cNvSpPr>
            <a:spLocks noChangeShapeType="1"/>
          </p:cNvSpPr>
          <p:nvPr/>
        </p:nvSpPr>
        <p:spPr bwMode="auto">
          <a:xfrm>
            <a:off x="4419600" y="5715000"/>
            <a:ext cx="0" cy="381000"/>
          </a:xfrm>
          <a:prstGeom prst="line">
            <a:avLst/>
          </a:prstGeom>
          <a:noFill/>
          <a:ln w="9525">
            <a:solidFill>
              <a:schemeClr val="tx1"/>
            </a:solidFill>
            <a:round/>
            <a:headEnd/>
            <a:tailEnd type="triangle" w="med" len="med"/>
          </a:ln>
          <a:effectLst/>
        </p:spPr>
        <p:txBody>
          <a:bodyPr/>
          <a:lstStyle/>
          <a:p>
            <a:endParaRPr lang="en-US"/>
          </a:p>
        </p:txBody>
      </p:sp>
      <p:sp>
        <p:nvSpPr>
          <p:cNvPr id="10255" name="Text Box 15"/>
          <p:cNvSpPr txBox="1">
            <a:spLocks noChangeArrowheads="1"/>
          </p:cNvSpPr>
          <p:nvPr/>
        </p:nvSpPr>
        <p:spPr bwMode="auto">
          <a:xfrm>
            <a:off x="2971800" y="6096000"/>
            <a:ext cx="3429000" cy="457200"/>
          </a:xfrm>
          <a:prstGeom prst="rect">
            <a:avLst/>
          </a:prstGeom>
          <a:noFill/>
          <a:ln w="9525">
            <a:noFill/>
            <a:miter lim="800000"/>
            <a:headEnd/>
            <a:tailEnd/>
          </a:ln>
          <a:effectLst/>
        </p:spPr>
        <p:txBody>
          <a:bodyPr>
            <a:spAutoFit/>
          </a:bodyPr>
          <a:lstStyle/>
          <a:p>
            <a:pPr algn="ctr">
              <a:spcBef>
                <a:spcPct val="50000"/>
              </a:spcBef>
            </a:pPr>
            <a:r>
              <a:rPr lang="nb-NO" sz="2400" b="1"/>
              <a:t>Interpretation</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5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5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5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25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2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P spid="10246" grpId="0" animBg="1"/>
      <p:bldP spid="10247" grpId="0"/>
      <p:bldP spid="10248" grpId="0" animBg="1"/>
      <p:bldP spid="10249" grpId="0"/>
      <p:bldP spid="10250" grpId="0" animBg="1"/>
      <p:bldP spid="10251" grpId="0"/>
      <p:bldP spid="10252" grpId="0" animBg="1"/>
      <p:bldP spid="10253" grpId="0"/>
      <p:bldP spid="10254" grpId="0" animBg="1"/>
      <p:bldP spid="102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74" name="Oval 22"/>
          <p:cNvSpPr>
            <a:spLocks noChangeArrowheads="1"/>
          </p:cNvSpPr>
          <p:nvPr/>
        </p:nvSpPr>
        <p:spPr bwMode="auto">
          <a:xfrm>
            <a:off x="2895600" y="2819400"/>
            <a:ext cx="2819400" cy="1295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4756" name="Rectangle 4"/>
          <p:cNvSpPr>
            <a:spLocks noGrp="1" noChangeArrowheads="1"/>
          </p:cNvSpPr>
          <p:nvPr>
            <p:ph type="title"/>
          </p:nvPr>
        </p:nvSpPr>
        <p:spPr/>
        <p:txBody>
          <a:bodyPr/>
          <a:lstStyle/>
          <a:p>
            <a:r>
              <a:rPr lang="nb-NO" sz="4000"/>
              <a:t>What will we cover in this course?</a:t>
            </a:r>
            <a:endParaRPr lang="en-US" sz="4000"/>
          </a:p>
        </p:txBody>
      </p:sp>
      <p:sp>
        <p:nvSpPr>
          <p:cNvPr id="74757" name="Text Box 5"/>
          <p:cNvSpPr txBox="1">
            <a:spLocks noChangeArrowheads="1"/>
          </p:cNvSpPr>
          <p:nvPr/>
        </p:nvSpPr>
        <p:spPr bwMode="auto">
          <a:xfrm>
            <a:off x="3352800" y="3352800"/>
            <a:ext cx="2133600" cy="457200"/>
          </a:xfrm>
          <a:prstGeom prst="rect">
            <a:avLst/>
          </a:prstGeom>
          <a:noFill/>
          <a:ln w="9525">
            <a:noFill/>
            <a:miter lim="800000"/>
            <a:headEnd/>
            <a:tailEnd/>
          </a:ln>
          <a:effectLst/>
        </p:spPr>
        <p:txBody>
          <a:bodyPr>
            <a:spAutoFit/>
          </a:bodyPr>
          <a:lstStyle/>
          <a:p>
            <a:pPr>
              <a:spcBef>
                <a:spcPct val="50000"/>
              </a:spcBef>
            </a:pPr>
            <a:r>
              <a:rPr lang="nb-NO" sz="2400" b="1"/>
              <a:t>STATISTICS</a:t>
            </a:r>
            <a:endParaRPr lang="en-US" sz="2400" b="1"/>
          </a:p>
        </p:txBody>
      </p:sp>
      <p:sp>
        <p:nvSpPr>
          <p:cNvPr id="74758" name="Line 6"/>
          <p:cNvSpPr>
            <a:spLocks noChangeShapeType="1"/>
          </p:cNvSpPr>
          <p:nvPr/>
        </p:nvSpPr>
        <p:spPr bwMode="auto">
          <a:xfrm flipV="1">
            <a:off x="5334000" y="2286000"/>
            <a:ext cx="1066800" cy="914400"/>
          </a:xfrm>
          <a:prstGeom prst="line">
            <a:avLst/>
          </a:prstGeom>
          <a:noFill/>
          <a:ln w="9525">
            <a:solidFill>
              <a:schemeClr val="tx1"/>
            </a:solidFill>
            <a:round/>
            <a:headEnd/>
            <a:tailEnd type="triangle" w="med" len="med"/>
          </a:ln>
          <a:effectLst/>
        </p:spPr>
        <p:txBody>
          <a:bodyPr/>
          <a:lstStyle/>
          <a:p>
            <a:endParaRPr lang="en-US"/>
          </a:p>
        </p:txBody>
      </p:sp>
      <p:sp>
        <p:nvSpPr>
          <p:cNvPr id="74759" name="Text Box 7"/>
          <p:cNvSpPr txBox="1">
            <a:spLocks noChangeArrowheads="1"/>
          </p:cNvSpPr>
          <p:nvPr/>
        </p:nvSpPr>
        <p:spPr bwMode="auto">
          <a:xfrm>
            <a:off x="6324600" y="1727200"/>
            <a:ext cx="2089150" cy="701675"/>
          </a:xfrm>
          <a:prstGeom prst="rect">
            <a:avLst/>
          </a:prstGeom>
          <a:noFill/>
          <a:ln w="9525">
            <a:noFill/>
            <a:miter lim="800000"/>
            <a:headEnd/>
            <a:tailEnd/>
          </a:ln>
          <a:effectLst/>
        </p:spPr>
        <p:txBody>
          <a:bodyPr wrap="none">
            <a:spAutoFit/>
          </a:bodyPr>
          <a:lstStyle/>
          <a:p>
            <a:r>
              <a:rPr lang="nb-NO" sz="2000" b="1" dirty="0"/>
              <a:t>Describing data</a:t>
            </a:r>
          </a:p>
          <a:p>
            <a:r>
              <a:rPr lang="nb-NO" sz="2000" b="1" dirty="0"/>
              <a:t>variables</a:t>
            </a:r>
            <a:endParaRPr lang="en-US" sz="2000" b="1" dirty="0"/>
          </a:p>
        </p:txBody>
      </p:sp>
      <p:sp>
        <p:nvSpPr>
          <p:cNvPr id="74760" name="Text Box 8"/>
          <p:cNvSpPr txBox="1">
            <a:spLocks noChangeArrowheads="1"/>
          </p:cNvSpPr>
          <p:nvPr/>
        </p:nvSpPr>
        <p:spPr bwMode="auto">
          <a:xfrm>
            <a:off x="3048000" y="1676400"/>
            <a:ext cx="2438400" cy="400110"/>
          </a:xfrm>
          <a:prstGeom prst="rect">
            <a:avLst/>
          </a:prstGeom>
          <a:noFill/>
          <a:ln w="9525">
            <a:noFill/>
            <a:miter lim="800000"/>
            <a:headEnd/>
            <a:tailEnd/>
          </a:ln>
          <a:effectLst/>
        </p:spPr>
        <p:txBody>
          <a:bodyPr>
            <a:spAutoFit/>
          </a:bodyPr>
          <a:lstStyle/>
          <a:p>
            <a:pPr>
              <a:spcBef>
                <a:spcPct val="50000"/>
              </a:spcBef>
            </a:pPr>
            <a:r>
              <a:rPr lang="nb-NO" sz="2000" b="1" dirty="0" smtClean="0"/>
              <a:t>Types of data</a:t>
            </a:r>
            <a:endParaRPr lang="en-US" sz="2000" b="1" dirty="0"/>
          </a:p>
        </p:txBody>
      </p:sp>
      <p:sp>
        <p:nvSpPr>
          <p:cNvPr id="74762" name="Text Box 10"/>
          <p:cNvSpPr txBox="1">
            <a:spLocks noChangeArrowheads="1"/>
          </p:cNvSpPr>
          <p:nvPr/>
        </p:nvSpPr>
        <p:spPr bwMode="auto">
          <a:xfrm>
            <a:off x="4114800" y="4419600"/>
            <a:ext cx="2286000" cy="701675"/>
          </a:xfrm>
          <a:prstGeom prst="rect">
            <a:avLst/>
          </a:prstGeom>
          <a:noFill/>
          <a:ln w="9525">
            <a:noFill/>
            <a:miter lim="800000"/>
            <a:headEnd/>
            <a:tailEnd/>
          </a:ln>
          <a:effectLst/>
        </p:spPr>
        <p:txBody>
          <a:bodyPr>
            <a:spAutoFit/>
          </a:bodyPr>
          <a:lstStyle/>
          <a:p>
            <a:pPr>
              <a:spcBef>
                <a:spcPct val="50000"/>
              </a:spcBef>
            </a:pPr>
            <a:r>
              <a:rPr lang="nb-NO" sz="2000" b="1"/>
              <a:t>From data to population</a:t>
            </a:r>
            <a:endParaRPr lang="en-US" sz="2000" b="1"/>
          </a:p>
        </p:txBody>
      </p:sp>
      <p:sp>
        <p:nvSpPr>
          <p:cNvPr id="74763" name="Text Box 11"/>
          <p:cNvSpPr txBox="1">
            <a:spLocks noChangeArrowheads="1"/>
          </p:cNvSpPr>
          <p:nvPr/>
        </p:nvSpPr>
        <p:spPr bwMode="auto">
          <a:xfrm>
            <a:off x="4343400" y="5410200"/>
            <a:ext cx="3200400" cy="396875"/>
          </a:xfrm>
          <a:prstGeom prst="rect">
            <a:avLst/>
          </a:prstGeom>
          <a:noFill/>
          <a:ln w="9525">
            <a:noFill/>
            <a:miter lim="800000"/>
            <a:headEnd/>
            <a:tailEnd/>
          </a:ln>
          <a:effectLst/>
        </p:spPr>
        <p:txBody>
          <a:bodyPr>
            <a:spAutoFit/>
          </a:bodyPr>
          <a:lstStyle/>
          <a:p>
            <a:pPr>
              <a:spcBef>
                <a:spcPct val="50000"/>
              </a:spcBef>
            </a:pPr>
            <a:r>
              <a:rPr lang="nb-NO" sz="2000" b="1"/>
              <a:t>Inference principles</a:t>
            </a:r>
            <a:endParaRPr lang="en-US" sz="2000" b="1"/>
          </a:p>
        </p:txBody>
      </p:sp>
      <p:sp>
        <p:nvSpPr>
          <p:cNvPr id="74764" name="Text Box 12"/>
          <p:cNvSpPr txBox="1">
            <a:spLocks noChangeArrowheads="1"/>
          </p:cNvSpPr>
          <p:nvPr/>
        </p:nvSpPr>
        <p:spPr bwMode="auto">
          <a:xfrm>
            <a:off x="2667000" y="6156325"/>
            <a:ext cx="2971800" cy="701675"/>
          </a:xfrm>
          <a:prstGeom prst="rect">
            <a:avLst/>
          </a:prstGeom>
          <a:noFill/>
          <a:ln w="9525">
            <a:noFill/>
            <a:miter lim="800000"/>
            <a:headEnd/>
            <a:tailEnd/>
          </a:ln>
          <a:effectLst/>
        </p:spPr>
        <p:txBody>
          <a:bodyPr>
            <a:spAutoFit/>
          </a:bodyPr>
          <a:lstStyle/>
          <a:p>
            <a:pPr>
              <a:spcBef>
                <a:spcPct val="50000"/>
              </a:spcBef>
            </a:pPr>
            <a:r>
              <a:rPr lang="nb-NO" sz="2000" b="1"/>
              <a:t>Estimation: Confidence intervals</a:t>
            </a:r>
            <a:endParaRPr lang="en-US" sz="2000" b="1"/>
          </a:p>
        </p:txBody>
      </p:sp>
      <p:sp>
        <p:nvSpPr>
          <p:cNvPr id="74765" name="Text Box 13"/>
          <p:cNvSpPr txBox="1">
            <a:spLocks noChangeArrowheads="1"/>
          </p:cNvSpPr>
          <p:nvPr/>
        </p:nvSpPr>
        <p:spPr bwMode="auto">
          <a:xfrm>
            <a:off x="6553200" y="5942013"/>
            <a:ext cx="2438400" cy="701675"/>
          </a:xfrm>
          <a:prstGeom prst="rect">
            <a:avLst/>
          </a:prstGeom>
          <a:noFill/>
          <a:ln w="9525">
            <a:noFill/>
            <a:miter lim="800000"/>
            <a:headEnd/>
            <a:tailEnd/>
          </a:ln>
          <a:effectLst/>
        </p:spPr>
        <p:txBody>
          <a:bodyPr>
            <a:spAutoFit/>
          </a:bodyPr>
          <a:lstStyle/>
          <a:p>
            <a:pPr>
              <a:spcBef>
                <a:spcPct val="50000"/>
              </a:spcBef>
            </a:pPr>
            <a:r>
              <a:rPr lang="nb-NO" sz="2000" b="1"/>
              <a:t>Hypotheses testing- the t-test</a:t>
            </a:r>
            <a:endParaRPr lang="en-US" sz="2000" b="1"/>
          </a:p>
        </p:txBody>
      </p:sp>
      <p:sp>
        <p:nvSpPr>
          <p:cNvPr id="74766" name="Text Box 14"/>
          <p:cNvSpPr txBox="1">
            <a:spLocks noChangeArrowheads="1"/>
          </p:cNvSpPr>
          <p:nvPr/>
        </p:nvSpPr>
        <p:spPr bwMode="auto">
          <a:xfrm>
            <a:off x="0" y="4013200"/>
            <a:ext cx="3879850" cy="701675"/>
          </a:xfrm>
          <a:prstGeom prst="rect">
            <a:avLst/>
          </a:prstGeom>
          <a:noFill/>
          <a:ln w="9525">
            <a:noFill/>
            <a:miter lim="800000"/>
            <a:headEnd/>
            <a:tailEnd/>
          </a:ln>
          <a:effectLst/>
        </p:spPr>
        <p:txBody>
          <a:bodyPr wrap="none">
            <a:spAutoFit/>
          </a:bodyPr>
          <a:lstStyle/>
          <a:p>
            <a:r>
              <a:rPr lang="nb-NO" sz="2000" b="1"/>
              <a:t>Association between variables</a:t>
            </a:r>
          </a:p>
          <a:p>
            <a:r>
              <a:rPr lang="nb-NO" sz="2000" b="1"/>
              <a:t>Correlation,  regression... etc</a:t>
            </a:r>
            <a:endParaRPr lang="en-US" sz="2000" b="1"/>
          </a:p>
        </p:txBody>
      </p:sp>
      <p:sp>
        <p:nvSpPr>
          <p:cNvPr id="74769" name="Line 17"/>
          <p:cNvSpPr>
            <a:spLocks noChangeShapeType="1"/>
          </p:cNvSpPr>
          <p:nvPr/>
        </p:nvSpPr>
        <p:spPr bwMode="auto">
          <a:xfrm flipV="1">
            <a:off x="4191000" y="2590800"/>
            <a:ext cx="0" cy="762000"/>
          </a:xfrm>
          <a:prstGeom prst="line">
            <a:avLst/>
          </a:prstGeom>
          <a:noFill/>
          <a:ln w="9525">
            <a:solidFill>
              <a:schemeClr val="tx1"/>
            </a:solidFill>
            <a:round/>
            <a:headEnd/>
            <a:tailEnd type="triangle" w="med" len="med"/>
          </a:ln>
          <a:effectLst/>
        </p:spPr>
        <p:txBody>
          <a:bodyPr/>
          <a:lstStyle/>
          <a:p>
            <a:endParaRPr lang="en-US"/>
          </a:p>
        </p:txBody>
      </p:sp>
      <p:sp>
        <p:nvSpPr>
          <p:cNvPr id="74770" name="Line 18"/>
          <p:cNvSpPr>
            <a:spLocks noChangeShapeType="1"/>
          </p:cNvSpPr>
          <p:nvPr/>
        </p:nvSpPr>
        <p:spPr bwMode="auto">
          <a:xfrm flipH="1">
            <a:off x="1905000" y="3505200"/>
            <a:ext cx="1447800" cy="457200"/>
          </a:xfrm>
          <a:prstGeom prst="line">
            <a:avLst/>
          </a:prstGeom>
          <a:noFill/>
          <a:ln w="9525">
            <a:solidFill>
              <a:schemeClr val="tx1"/>
            </a:solidFill>
            <a:round/>
            <a:headEnd/>
            <a:tailEnd type="triangle" w="med" len="med"/>
          </a:ln>
          <a:effectLst/>
        </p:spPr>
        <p:txBody>
          <a:bodyPr/>
          <a:lstStyle/>
          <a:p>
            <a:endParaRPr lang="en-US"/>
          </a:p>
        </p:txBody>
      </p:sp>
      <p:sp>
        <p:nvSpPr>
          <p:cNvPr id="74771" name="Line 19"/>
          <p:cNvSpPr>
            <a:spLocks noChangeShapeType="1"/>
          </p:cNvSpPr>
          <p:nvPr/>
        </p:nvSpPr>
        <p:spPr bwMode="auto">
          <a:xfrm>
            <a:off x="4267200" y="3733800"/>
            <a:ext cx="1066800" cy="1752600"/>
          </a:xfrm>
          <a:prstGeom prst="line">
            <a:avLst/>
          </a:prstGeom>
          <a:noFill/>
          <a:ln w="9525">
            <a:solidFill>
              <a:schemeClr val="tx1"/>
            </a:solidFill>
            <a:round/>
            <a:headEnd/>
            <a:tailEnd type="triangle" w="med" len="med"/>
          </a:ln>
          <a:effectLst/>
        </p:spPr>
        <p:txBody>
          <a:bodyPr/>
          <a:lstStyle/>
          <a:p>
            <a:endParaRPr lang="en-US"/>
          </a:p>
        </p:txBody>
      </p:sp>
      <p:sp>
        <p:nvSpPr>
          <p:cNvPr id="74772" name="Line 20"/>
          <p:cNvSpPr>
            <a:spLocks noChangeShapeType="1"/>
          </p:cNvSpPr>
          <p:nvPr/>
        </p:nvSpPr>
        <p:spPr bwMode="auto">
          <a:xfrm flipH="1">
            <a:off x="4572000" y="5943600"/>
            <a:ext cx="533400" cy="381000"/>
          </a:xfrm>
          <a:prstGeom prst="line">
            <a:avLst/>
          </a:prstGeom>
          <a:noFill/>
          <a:ln w="9525">
            <a:solidFill>
              <a:schemeClr val="tx1"/>
            </a:solidFill>
            <a:round/>
            <a:headEnd/>
            <a:tailEnd type="triangle" w="med" len="med"/>
          </a:ln>
          <a:effectLst/>
        </p:spPr>
        <p:txBody>
          <a:bodyPr/>
          <a:lstStyle/>
          <a:p>
            <a:endParaRPr lang="en-US"/>
          </a:p>
        </p:txBody>
      </p:sp>
      <p:sp>
        <p:nvSpPr>
          <p:cNvPr id="74773" name="Line 21"/>
          <p:cNvSpPr>
            <a:spLocks noChangeShapeType="1"/>
          </p:cNvSpPr>
          <p:nvPr/>
        </p:nvSpPr>
        <p:spPr bwMode="auto">
          <a:xfrm>
            <a:off x="5867400" y="5867400"/>
            <a:ext cx="609600" cy="304800"/>
          </a:xfrm>
          <a:prstGeom prst="line">
            <a:avLst/>
          </a:prstGeom>
          <a:noFill/>
          <a:ln w="9525">
            <a:solidFill>
              <a:schemeClr val="tx1"/>
            </a:solidFill>
            <a:round/>
            <a:headEnd/>
            <a:tailEnd type="triangle" w="med" len="med"/>
          </a:ln>
          <a:effectLst/>
        </p:spPr>
        <p:txBody>
          <a:bodyPr/>
          <a:lstStyle/>
          <a:p>
            <a:endParaRPr lang="en-US"/>
          </a:p>
        </p:txBody>
      </p:sp>
      <p:sp>
        <p:nvSpPr>
          <p:cNvPr id="74775" name="Line 23"/>
          <p:cNvSpPr>
            <a:spLocks noChangeShapeType="1"/>
          </p:cNvSpPr>
          <p:nvPr/>
        </p:nvSpPr>
        <p:spPr bwMode="auto">
          <a:xfrm>
            <a:off x="5562600" y="3733800"/>
            <a:ext cx="1295400" cy="304800"/>
          </a:xfrm>
          <a:prstGeom prst="line">
            <a:avLst/>
          </a:prstGeom>
          <a:noFill/>
          <a:ln w="9525">
            <a:solidFill>
              <a:schemeClr val="tx1"/>
            </a:solidFill>
            <a:round/>
            <a:headEnd/>
            <a:tailEnd type="triangle" w="med" len="med"/>
          </a:ln>
          <a:effectLst/>
        </p:spPr>
        <p:txBody>
          <a:bodyPr/>
          <a:lstStyle/>
          <a:p>
            <a:endParaRPr lang="en-US"/>
          </a:p>
        </p:txBody>
      </p:sp>
      <p:sp>
        <p:nvSpPr>
          <p:cNvPr id="74776" name="Text Box 24"/>
          <p:cNvSpPr txBox="1">
            <a:spLocks noChangeArrowheads="1"/>
          </p:cNvSpPr>
          <p:nvPr/>
        </p:nvSpPr>
        <p:spPr bwMode="auto">
          <a:xfrm>
            <a:off x="6969125" y="3810000"/>
            <a:ext cx="870751" cy="400110"/>
          </a:xfrm>
          <a:prstGeom prst="rect">
            <a:avLst/>
          </a:prstGeom>
          <a:noFill/>
          <a:ln w="9525">
            <a:noFill/>
            <a:miter lim="800000"/>
            <a:headEnd/>
            <a:tailEnd/>
          </a:ln>
          <a:effectLst/>
        </p:spPr>
        <p:txBody>
          <a:bodyPr wrap="none">
            <a:spAutoFit/>
          </a:bodyPr>
          <a:lstStyle/>
          <a:p>
            <a:pPr algn="ctr"/>
            <a:r>
              <a:rPr lang="nb-NO" sz="2000" b="1" dirty="0" smtClean="0"/>
              <a:t>SPSS</a:t>
            </a:r>
            <a:endParaRPr lang="en-US" sz="2000" b="1" dirty="0"/>
          </a:p>
        </p:txBody>
      </p:sp>
      <p:sp>
        <p:nvSpPr>
          <p:cNvPr id="22" name="Line 23"/>
          <p:cNvSpPr>
            <a:spLocks noChangeShapeType="1"/>
          </p:cNvSpPr>
          <p:nvPr/>
        </p:nvSpPr>
        <p:spPr bwMode="auto">
          <a:xfrm>
            <a:off x="5257800" y="4038600"/>
            <a:ext cx="1295400" cy="304800"/>
          </a:xfrm>
          <a:prstGeom prst="line">
            <a:avLst/>
          </a:prstGeom>
          <a:noFill/>
          <a:ln w="9525">
            <a:solidFill>
              <a:schemeClr val="tx1"/>
            </a:solidFill>
            <a:round/>
            <a:headEnd/>
            <a:tailEnd type="triangle" w="med" len="med"/>
          </a:ln>
          <a:effectLst/>
        </p:spPr>
        <p:txBody>
          <a:bodyPr/>
          <a:lstStyle/>
          <a:p>
            <a:endParaRPr lang="en-US"/>
          </a:p>
        </p:txBody>
      </p:sp>
      <p:sp>
        <p:nvSpPr>
          <p:cNvPr id="25" name="TextBox 24"/>
          <p:cNvSpPr txBox="1"/>
          <p:nvPr/>
        </p:nvSpPr>
        <p:spPr>
          <a:xfrm>
            <a:off x="6705600" y="4343400"/>
            <a:ext cx="1736373" cy="400110"/>
          </a:xfrm>
          <a:prstGeom prst="rect">
            <a:avLst/>
          </a:prstGeom>
          <a:noFill/>
        </p:spPr>
        <p:txBody>
          <a:bodyPr wrap="none" rtlCol="0">
            <a:spAutoFit/>
          </a:bodyPr>
          <a:lstStyle/>
          <a:p>
            <a:r>
              <a:rPr lang="en-US" sz="2000" b="1" dirty="0" smtClean="0"/>
              <a:t>distributions</a:t>
            </a:r>
            <a:endParaRPr lang="en-US" sz="2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nb-NO"/>
              <a:t>Types of data</a:t>
            </a:r>
            <a:endParaRPr lang="en-US"/>
          </a:p>
        </p:txBody>
      </p:sp>
      <p:sp>
        <p:nvSpPr>
          <p:cNvPr id="76803" name="Rectangle 3"/>
          <p:cNvSpPr>
            <a:spLocks noGrp="1" noChangeArrowheads="1"/>
          </p:cNvSpPr>
          <p:nvPr>
            <p:ph type="body" idx="1"/>
          </p:nvPr>
        </p:nvSpPr>
        <p:spPr/>
        <p:txBody>
          <a:bodyPr/>
          <a:lstStyle/>
          <a:p>
            <a:r>
              <a:rPr lang="nb-NO" dirty="0"/>
              <a:t> A statistical analyis is performed on data, that is, on a collection of actual observations from a survey or an experiment.</a:t>
            </a:r>
          </a:p>
          <a:p>
            <a:r>
              <a:rPr lang="nb-NO" dirty="0"/>
              <a:t> there are mainly 2 types of data:</a:t>
            </a:r>
          </a:p>
          <a:p>
            <a:pPr>
              <a:buFont typeface="Wingdings" pitchFamily="2" charset="2"/>
              <a:buNone/>
            </a:pPr>
            <a:r>
              <a:rPr lang="nb-NO" dirty="0"/>
              <a:t>      1. Quantitative data</a:t>
            </a:r>
          </a:p>
          <a:p>
            <a:pPr>
              <a:buFont typeface="Wingdings" pitchFamily="2" charset="2"/>
              <a:buNone/>
            </a:pPr>
            <a:r>
              <a:rPr lang="nb-NO" dirty="0"/>
              <a:t>     </a:t>
            </a:r>
            <a:r>
              <a:rPr lang="nb-NO" dirty="0" smtClean="0"/>
              <a:t> 2</a:t>
            </a:r>
            <a:r>
              <a:rPr lang="nb-NO" dirty="0"/>
              <a:t>. Qualitative data</a:t>
            </a:r>
          </a:p>
          <a:p>
            <a:pPr>
              <a:buFont typeface="Wingdings" pitchFamily="2" charset="2"/>
              <a:buNone/>
            </a:pPr>
            <a:r>
              <a:rPr lang="nb-NO" dirty="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8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68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Textured</Template>
  <TotalTime>493</TotalTime>
  <Words>830</Words>
  <Application>Microsoft PowerPoint</Application>
  <PresentationFormat>On-screen Show (4:3)</PresentationFormat>
  <Paragraphs>134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Digital Dots</vt:lpstr>
      <vt:lpstr>Introduction to statistics</vt:lpstr>
      <vt:lpstr>What is statistics?</vt:lpstr>
      <vt:lpstr>What is statistics?</vt:lpstr>
      <vt:lpstr>Why use statistics?</vt:lpstr>
      <vt:lpstr>Why use statistics?</vt:lpstr>
      <vt:lpstr>Summary of how research works</vt:lpstr>
      <vt:lpstr>What does statistics cover?</vt:lpstr>
      <vt:lpstr>What will we cover in this course?</vt:lpstr>
      <vt:lpstr>Types of data</vt:lpstr>
      <vt:lpstr>Quantitative data</vt:lpstr>
      <vt:lpstr>Quantitave data</vt:lpstr>
      <vt:lpstr>Qualitative data.</vt:lpstr>
      <vt:lpstr>Qualitative data-binomial</vt:lpstr>
      <vt:lpstr>Qualitative data- Nominal</vt:lpstr>
      <vt:lpstr>Qualitative data- Ordinal</vt:lpstr>
      <vt:lpstr>Data </vt:lpstr>
      <vt:lpstr>Excercise</vt:lpstr>
      <vt:lpstr>Two types of variables</vt:lpstr>
      <vt:lpstr>Summary</vt:lpstr>
    </vt:vector>
  </TitlesOfParts>
  <Company>SMiS,UiB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statistics</dc:title>
  <dc:creator>Lina El-Khairy</dc:creator>
  <cp:lastModifiedBy>Admin</cp:lastModifiedBy>
  <cp:revision>20</cp:revision>
  <dcterms:created xsi:type="dcterms:W3CDTF">2004-09-29T10:06:47Z</dcterms:created>
  <dcterms:modified xsi:type="dcterms:W3CDTF">2011-10-06T12:11:31Z</dcterms:modified>
</cp:coreProperties>
</file>