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26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88409" autoAdjust="0"/>
  </p:normalViewPr>
  <p:slideViewPr>
    <p:cSldViewPr>
      <p:cViewPr varScale="1">
        <p:scale>
          <a:sx n="102" d="100"/>
          <a:sy n="102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0501-8716-4560-A47C-002171DC2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7C413-E1EF-482F-BE1A-52FDD8771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77FBD-B832-4C52-8C98-BD1C18E37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B8DE1E-2D88-4379-AAF7-13B930226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4CC9A-E257-4FE6-A551-8F647B8078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FD6A9-546D-40D8-A06A-B0E5BBA9E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BA022-1C4A-4481-B570-82ECF060C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7C550-6E46-4D77-9C3B-0838C5A305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5DEA2-ABF2-4C6B-AA60-380EF779CF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18AEC-DD88-4C25-9821-1EF82AFCC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20881-6B04-4AD8-BFB8-AA98AB4B7F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F5198-38C8-4945-B461-4EE4F0F5A1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71D777-1074-4314-8A01-45EE59AD6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</a:rPr>
              <a:t>Small samples of continuous data -T</a:t>
            </a:r>
            <a:r>
              <a:rPr lang="nb-NO">
                <a:solidFill>
                  <a:srgbClr val="FFCC00"/>
                </a:solidFill>
              </a:rPr>
              <a:t>-tests</a:t>
            </a:r>
            <a:endParaRPr lang="en-US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Paired t-test example 1 ctd...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95% CI</a:t>
            </a:r>
          </a:p>
          <a:p>
            <a:r>
              <a:rPr lang="nb-NO">
                <a:solidFill>
                  <a:schemeClr val="bg1"/>
                </a:solidFill>
              </a:rPr>
              <a:t>X- (t</a:t>
            </a:r>
            <a:r>
              <a:rPr lang="nb-NO" baseline="-25000">
                <a:solidFill>
                  <a:schemeClr val="bg1"/>
                </a:solidFill>
              </a:rPr>
              <a:t>(0.05)</a:t>
            </a:r>
            <a:r>
              <a:rPr lang="nb-NO">
                <a:solidFill>
                  <a:schemeClr val="bg1"/>
                </a:solidFill>
              </a:rPr>
              <a:t> x se) to X +( t</a:t>
            </a:r>
            <a:r>
              <a:rPr lang="nb-NO" baseline="-25000">
                <a:solidFill>
                  <a:schemeClr val="bg1"/>
                </a:solidFill>
              </a:rPr>
              <a:t>(0.05)</a:t>
            </a:r>
            <a:r>
              <a:rPr lang="nb-NO">
                <a:solidFill>
                  <a:schemeClr val="bg1"/>
                </a:solidFill>
              </a:rPr>
              <a:t> x se)</a:t>
            </a:r>
          </a:p>
          <a:p>
            <a:r>
              <a:rPr lang="nb-NO">
                <a:solidFill>
                  <a:schemeClr val="bg1"/>
                </a:solidFill>
              </a:rPr>
              <a:t>-3.38 – (2.365 x 2.03) to ( -3.38 +(2.365 x 2.03)</a:t>
            </a:r>
            <a:endParaRPr lang="en-US">
              <a:solidFill>
                <a:schemeClr val="bg1"/>
              </a:solidFill>
            </a:endParaRPr>
          </a:p>
          <a:p>
            <a:r>
              <a:rPr lang="nb-NO">
                <a:solidFill>
                  <a:schemeClr val="bg1"/>
                </a:solidFill>
              </a:rPr>
              <a:t> 95% CI = ( -8.18-1.42)</a:t>
            </a:r>
          </a:p>
          <a:p>
            <a:r>
              <a:rPr lang="nb-NO">
                <a:solidFill>
                  <a:schemeClr val="bg1"/>
                </a:solidFill>
              </a:rPr>
              <a:t>What do you conclude???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838200" y="22098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3886200" y="22098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Paired t-test example 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The results of a study gives the heights of 16 children before treatment and 1 year after treatment with a growth hormone. The results were standardised for age and are given in the following table.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nb-NO" sz="4400">
                <a:solidFill>
                  <a:srgbClr val="FFCC00"/>
                </a:solidFill>
              </a:rPr>
              <a:t>Paired t-test example 2</a:t>
            </a:r>
            <a:endParaRPr lang="en-US" sz="4400">
              <a:solidFill>
                <a:srgbClr val="FFCC00"/>
              </a:solidFill>
            </a:endParaRPr>
          </a:p>
        </p:txBody>
      </p:sp>
      <p:graphicFrame>
        <p:nvGraphicFramePr>
          <p:cNvPr id="83971" name="Group 3"/>
          <p:cNvGraphicFramePr>
            <a:graphicFrameLocks noGrp="1"/>
          </p:cNvGraphicFramePr>
          <p:nvPr>
            <p:ph/>
          </p:nvPr>
        </p:nvGraphicFramePr>
        <p:xfrm>
          <a:off x="457200" y="1371600"/>
          <a:ext cx="8229600" cy="522427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subject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baseline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At 1 year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difference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2.6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nb-NO" sz="4400">
                <a:solidFill>
                  <a:srgbClr val="FFCC00"/>
                </a:solidFill>
              </a:rPr>
              <a:t>Paired t-test example 2</a:t>
            </a:r>
            <a:endParaRPr lang="en-US" sz="4400">
              <a:solidFill>
                <a:srgbClr val="FFCC00"/>
              </a:solidFill>
            </a:endParaRPr>
          </a:p>
        </p:txBody>
      </p:sp>
      <p:graphicFrame>
        <p:nvGraphicFramePr>
          <p:cNvPr id="84995" name="Group 3"/>
          <p:cNvGraphicFramePr>
            <a:graphicFrameLocks noGrp="1"/>
          </p:cNvGraphicFramePr>
          <p:nvPr>
            <p:ph/>
          </p:nvPr>
        </p:nvGraphicFramePr>
        <p:xfrm>
          <a:off x="457200" y="1371600"/>
          <a:ext cx="8229600" cy="501700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subject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baseline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At 1 year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difference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Mean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SD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-0.48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0.33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2.18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1.03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2.66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1.06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Classwork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Please indicate if the treatment with the growth hormone had any effect on the subjects heights? </a:t>
            </a:r>
          </a:p>
          <a:p>
            <a:r>
              <a:rPr lang="nb-NO">
                <a:solidFill>
                  <a:schemeClr val="bg1"/>
                </a:solidFill>
              </a:rPr>
              <a:t>Please solve this by hand and also by using SPSS.</a:t>
            </a:r>
          </a:p>
          <a:p>
            <a:r>
              <a:rPr lang="nb-NO">
                <a:solidFill>
                  <a:schemeClr val="bg1"/>
                </a:solidFill>
              </a:rPr>
              <a:t>Please report P value and the 95% CI. 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Two-sample (unpaired) t-test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441325" y="1944688"/>
            <a:ext cx="739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Compare  mean value between 2 different groups.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355725" y="2706688"/>
            <a:ext cx="317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t= (x</a:t>
            </a:r>
            <a:r>
              <a:rPr lang="nb-NO" sz="2400" b="1" baseline="-25000">
                <a:solidFill>
                  <a:srgbClr val="FFCC00"/>
                </a:solidFill>
                <a:cs typeface="Arial" charset="0"/>
              </a:rPr>
              <a:t>1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-x</a:t>
            </a:r>
            <a:r>
              <a:rPr lang="nb-NO" sz="2400" b="1" baseline="-25000">
                <a:solidFill>
                  <a:srgbClr val="FFCC00"/>
                </a:solidFill>
                <a:cs typeface="Arial" charset="0"/>
              </a:rPr>
              <a:t>2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) / s.e pooled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1295400" y="4648200"/>
            <a:ext cx="279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d.f = (n</a:t>
            </a:r>
            <a:r>
              <a:rPr lang="nb-NO" sz="2400" b="1" baseline="-25000">
                <a:solidFill>
                  <a:srgbClr val="FFCC00"/>
                </a:solidFill>
                <a:cs typeface="Arial" charset="0"/>
              </a:rPr>
              <a:t>1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-1) + (n</a:t>
            </a:r>
            <a:r>
              <a:rPr lang="nb-NO" sz="2400" b="1" baseline="-25000">
                <a:solidFill>
                  <a:srgbClr val="FFCC00"/>
                </a:solidFill>
                <a:cs typeface="Arial" charset="0"/>
              </a:rPr>
              <a:t>2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-1)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1905000" y="28194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2286000" y="28194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1660525" y="3544888"/>
            <a:ext cx="6105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</a:rPr>
              <a:t>Sp = 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√ {(n</a:t>
            </a:r>
            <a:r>
              <a:rPr lang="nb-NO" sz="2400" b="1" baseline="-25000">
                <a:solidFill>
                  <a:schemeClr val="bg1"/>
                </a:solidFill>
                <a:cs typeface="Arial" charset="0"/>
              </a:rPr>
              <a:t>1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-1)(s1)</a:t>
            </a:r>
            <a:r>
              <a:rPr lang="nb-NO" sz="2400" b="1" baseline="30000">
                <a:solidFill>
                  <a:schemeClr val="bg1"/>
                </a:solidFill>
                <a:cs typeface="Arial" charset="0"/>
              </a:rPr>
              <a:t>2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 + (n</a:t>
            </a:r>
            <a:r>
              <a:rPr lang="nb-NO" sz="2400" b="1" baseline="-25000">
                <a:solidFill>
                  <a:schemeClr val="bg1"/>
                </a:solidFill>
                <a:cs typeface="Arial" charset="0"/>
              </a:rPr>
              <a:t>2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 -1)(s</a:t>
            </a:r>
            <a:r>
              <a:rPr lang="nb-NO" sz="2400" b="1" baseline="-25000">
                <a:solidFill>
                  <a:schemeClr val="bg1"/>
                </a:solidFill>
                <a:cs typeface="Arial" charset="0"/>
              </a:rPr>
              <a:t>2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)</a:t>
            </a:r>
            <a:r>
              <a:rPr lang="nb-NO" sz="2400" b="1" baseline="30000">
                <a:solidFill>
                  <a:schemeClr val="bg1"/>
                </a:solidFill>
                <a:cs typeface="Arial" charset="0"/>
              </a:rPr>
              <a:t>2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\ n</a:t>
            </a:r>
            <a:r>
              <a:rPr lang="nb-NO" sz="2400" b="1" baseline="-25000">
                <a:solidFill>
                  <a:schemeClr val="bg1"/>
                </a:solidFill>
                <a:cs typeface="Arial" charset="0"/>
              </a:rPr>
              <a:t>1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 +n</a:t>
            </a:r>
            <a:r>
              <a:rPr lang="nb-NO" sz="2400" b="1" baseline="-25000">
                <a:solidFill>
                  <a:schemeClr val="bg1"/>
                </a:solidFill>
                <a:cs typeface="Arial" charset="0"/>
              </a:rPr>
              <a:t>2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 -2}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/>
      <p:bldP spid="87044" grpId="0"/>
      <p:bldP spid="870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Two sample t-test example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Plasma atrial natriuretic factor concentration  in blood</a:t>
            </a:r>
          </a:p>
          <a:p>
            <a:r>
              <a:rPr lang="nb-NO">
                <a:solidFill>
                  <a:schemeClr val="bg1"/>
                </a:solidFill>
              </a:rPr>
              <a:t>Group 1: 7 patients with essential hypertension: 25.0 ng/l (SE=6) </a:t>
            </a:r>
          </a:p>
          <a:p>
            <a:r>
              <a:rPr lang="nb-NO">
                <a:solidFill>
                  <a:schemeClr val="bg1"/>
                </a:solidFill>
              </a:rPr>
              <a:t>Group 2: 8 patients with renovascular hypertension: 46.5 ng/l (SE= 10.2)</a:t>
            </a:r>
          </a:p>
          <a:p>
            <a:r>
              <a:rPr lang="nb-NO">
                <a:solidFill>
                  <a:schemeClr val="bg1"/>
                </a:solidFill>
              </a:rPr>
              <a:t>d= 46.5-25= 21.5 ng/l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525963"/>
          </a:xfrm>
        </p:spPr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df= (n</a:t>
            </a:r>
            <a:r>
              <a:rPr lang="nb-NO" baseline="-25000">
                <a:solidFill>
                  <a:schemeClr val="bg1"/>
                </a:solidFill>
              </a:rPr>
              <a:t>A</a:t>
            </a:r>
            <a:r>
              <a:rPr lang="nb-NO">
                <a:solidFill>
                  <a:schemeClr val="bg1"/>
                </a:solidFill>
              </a:rPr>
              <a:t>-1) + (n</a:t>
            </a:r>
            <a:r>
              <a:rPr lang="nb-NO" baseline="-25000">
                <a:solidFill>
                  <a:schemeClr val="bg1"/>
                </a:solidFill>
              </a:rPr>
              <a:t>B</a:t>
            </a:r>
            <a:r>
              <a:rPr lang="nb-NO">
                <a:solidFill>
                  <a:schemeClr val="bg1"/>
                </a:solidFill>
              </a:rPr>
              <a:t>-1) = n</a:t>
            </a:r>
            <a:r>
              <a:rPr lang="nb-NO" baseline="-25000">
                <a:solidFill>
                  <a:schemeClr val="bg1"/>
                </a:solidFill>
              </a:rPr>
              <a:t>A</a:t>
            </a:r>
            <a:r>
              <a:rPr lang="nb-NO">
                <a:solidFill>
                  <a:schemeClr val="bg1"/>
                </a:solidFill>
              </a:rPr>
              <a:t> + n</a:t>
            </a:r>
            <a:r>
              <a:rPr lang="nb-NO" baseline="-25000">
                <a:solidFill>
                  <a:schemeClr val="bg1"/>
                </a:solidFill>
              </a:rPr>
              <a:t>B</a:t>
            </a:r>
            <a:r>
              <a:rPr lang="nb-NO">
                <a:solidFill>
                  <a:schemeClr val="bg1"/>
                </a:solidFill>
              </a:rPr>
              <a:t> -2</a:t>
            </a:r>
          </a:p>
          <a:p>
            <a:r>
              <a:rPr lang="nb-NO">
                <a:solidFill>
                  <a:schemeClr val="bg1"/>
                </a:solidFill>
              </a:rPr>
              <a:t>df= 7 + 8 -2 = 13</a:t>
            </a:r>
          </a:p>
          <a:p>
            <a:r>
              <a:rPr lang="nb-NO">
                <a:solidFill>
                  <a:schemeClr val="bg1"/>
                </a:solidFill>
              </a:rPr>
              <a:t>We need to calculate the pooled estimate of the sd.</a:t>
            </a:r>
          </a:p>
          <a:p>
            <a:r>
              <a:rPr lang="nb-NO">
                <a:solidFill>
                  <a:schemeClr val="bg1"/>
                </a:solidFill>
              </a:rPr>
              <a:t>Se= sd/√n</a:t>
            </a:r>
          </a:p>
          <a:p>
            <a:r>
              <a:rPr lang="nb-NO">
                <a:solidFill>
                  <a:schemeClr val="bg1"/>
                </a:solidFill>
              </a:rPr>
              <a:t>6=sd/√7 .... Sd =15.9 for group 1</a:t>
            </a:r>
          </a:p>
          <a:p>
            <a:r>
              <a:rPr lang="nb-NO">
                <a:solidFill>
                  <a:schemeClr val="bg1"/>
                </a:solidFill>
              </a:rPr>
              <a:t>10.2 = sd/√8...sd= 28.8 for group 2.</a:t>
            </a:r>
          </a:p>
          <a:p>
            <a:endParaRPr lang="nb-NO">
              <a:solidFill>
                <a:schemeClr val="bg1"/>
              </a:solidFill>
            </a:endParaRPr>
          </a:p>
          <a:p>
            <a:endParaRPr lang="nb-NO">
              <a:solidFill>
                <a:schemeClr val="bg1"/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Two sample t-test example-ctd</a:t>
            </a:r>
            <a:endParaRPr lang="en-US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800">
                <a:solidFill>
                  <a:schemeClr val="bg1"/>
                </a:solidFill>
              </a:rPr>
              <a:t>S</a:t>
            </a:r>
            <a:r>
              <a:rPr lang="nb-NO" sz="2800" baseline="-25000">
                <a:solidFill>
                  <a:schemeClr val="bg1"/>
                </a:solidFill>
              </a:rPr>
              <a:t>p</a:t>
            </a:r>
            <a:r>
              <a:rPr lang="nb-NO" sz="2800">
                <a:solidFill>
                  <a:schemeClr val="bg1"/>
                </a:solidFill>
              </a:rPr>
              <a:t>= √(n</a:t>
            </a:r>
            <a:r>
              <a:rPr lang="nb-NO" sz="2800" baseline="-25000">
                <a:solidFill>
                  <a:schemeClr val="bg1"/>
                </a:solidFill>
              </a:rPr>
              <a:t>A</a:t>
            </a:r>
            <a:r>
              <a:rPr lang="nb-NO" sz="2800">
                <a:solidFill>
                  <a:schemeClr val="bg1"/>
                </a:solidFill>
              </a:rPr>
              <a:t>-1 x sd(A)</a:t>
            </a:r>
            <a:r>
              <a:rPr lang="nb-NO" sz="2800" baseline="30000">
                <a:solidFill>
                  <a:schemeClr val="bg1"/>
                </a:solidFill>
              </a:rPr>
              <a:t>2</a:t>
            </a:r>
            <a:r>
              <a:rPr lang="nb-NO" sz="2800">
                <a:solidFill>
                  <a:schemeClr val="bg1"/>
                </a:solidFill>
              </a:rPr>
              <a:t> + n</a:t>
            </a:r>
            <a:r>
              <a:rPr lang="nb-NO" sz="2800" baseline="-25000">
                <a:solidFill>
                  <a:schemeClr val="bg1"/>
                </a:solidFill>
              </a:rPr>
              <a:t>B</a:t>
            </a:r>
            <a:r>
              <a:rPr lang="nb-NO" sz="2800">
                <a:solidFill>
                  <a:schemeClr val="bg1"/>
                </a:solidFill>
              </a:rPr>
              <a:t> -1x sd(B)</a:t>
            </a:r>
            <a:r>
              <a:rPr lang="nb-NO" sz="2800" baseline="30000">
                <a:solidFill>
                  <a:schemeClr val="bg1"/>
                </a:solidFill>
              </a:rPr>
              <a:t>2</a:t>
            </a:r>
            <a:r>
              <a:rPr lang="nb-NO" sz="2800">
                <a:solidFill>
                  <a:schemeClr val="bg1"/>
                </a:solidFill>
              </a:rPr>
              <a:t>)/ n</a:t>
            </a:r>
            <a:r>
              <a:rPr lang="nb-NO" sz="2800" baseline="-25000">
                <a:solidFill>
                  <a:schemeClr val="bg1"/>
                </a:solidFill>
              </a:rPr>
              <a:t>A</a:t>
            </a:r>
            <a:r>
              <a:rPr lang="nb-NO" sz="2800">
                <a:solidFill>
                  <a:schemeClr val="bg1"/>
                </a:solidFill>
              </a:rPr>
              <a:t>+n</a:t>
            </a:r>
            <a:r>
              <a:rPr lang="nb-NO" sz="2800" baseline="-25000">
                <a:solidFill>
                  <a:schemeClr val="bg1"/>
                </a:solidFill>
              </a:rPr>
              <a:t>B</a:t>
            </a:r>
            <a:r>
              <a:rPr lang="nb-NO" sz="2800">
                <a:solidFill>
                  <a:schemeClr val="bg1"/>
                </a:solidFill>
              </a:rPr>
              <a:t>-2</a:t>
            </a:r>
          </a:p>
          <a:p>
            <a:r>
              <a:rPr lang="nb-NO" sz="2800">
                <a:solidFill>
                  <a:schemeClr val="bg1"/>
                </a:solidFill>
              </a:rPr>
              <a:t>S</a:t>
            </a:r>
            <a:r>
              <a:rPr lang="nb-NO" sz="2800" baseline="-24000">
                <a:solidFill>
                  <a:schemeClr val="bg1"/>
                </a:solidFill>
              </a:rPr>
              <a:t>p</a:t>
            </a:r>
            <a:r>
              <a:rPr lang="nb-NO" sz="2800">
                <a:solidFill>
                  <a:schemeClr val="bg1"/>
                </a:solidFill>
              </a:rPr>
              <a:t>=√ (6x 15.9</a:t>
            </a:r>
            <a:r>
              <a:rPr lang="nb-NO" sz="2800" baseline="30000">
                <a:solidFill>
                  <a:schemeClr val="bg1"/>
                </a:solidFill>
              </a:rPr>
              <a:t>2</a:t>
            </a:r>
            <a:r>
              <a:rPr lang="nb-NO" sz="2800">
                <a:solidFill>
                  <a:schemeClr val="bg1"/>
                </a:solidFill>
              </a:rPr>
              <a:t> + 7 x 28.8</a:t>
            </a:r>
            <a:r>
              <a:rPr lang="nb-NO" sz="2800" baseline="30000">
                <a:solidFill>
                  <a:schemeClr val="bg1"/>
                </a:solidFill>
              </a:rPr>
              <a:t>2</a:t>
            </a:r>
            <a:r>
              <a:rPr lang="nb-NO" sz="2800">
                <a:solidFill>
                  <a:schemeClr val="bg1"/>
                </a:solidFill>
              </a:rPr>
              <a:t>) /(7+8-2)</a:t>
            </a:r>
          </a:p>
          <a:p>
            <a:r>
              <a:rPr lang="nb-NO" sz="2800">
                <a:solidFill>
                  <a:schemeClr val="bg1"/>
                </a:solidFill>
              </a:rPr>
              <a:t>S</a:t>
            </a:r>
            <a:r>
              <a:rPr lang="nb-NO" sz="2800" baseline="-25000">
                <a:solidFill>
                  <a:schemeClr val="bg1"/>
                </a:solidFill>
              </a:rPr>
              <a:t>p</a:t>
            </a:r>
            <a:r>
              <a:rPr lang="nb-NO" sz="2800">
                <a:solidFill>
                  <a:schemeClr val="bg1"/>
                </a:solidFill>
              </a:rPr>
              <a:t>= 23.7</a:t>
            </a:r>
          </a:p>
          <a:p>
            <a:r>
              <a:rPr lang="nb-NO" sz="2800">
                <a:solidFill>
                  <a:schemeClr val="bg1"/>
                </a:solidFill>
              </a:rPr>
              <a:t>SE(d)= √(23.7)</a:t>
            </a:r>
            <a:r>
              <a:rPr lang="nb-NO" sz="2800" baseline="30000">
                <a:solidFill>
                  <a:schemeClr val="bg1"/>
                </a:solidFill>
              </a:rPr>
              <a:t>2 </a:t>
            </a:r>
            <a:r>
              <a:rPr lang="nb-NO" sz="2800">
                <a:solidFill>
                  <a:schemeClr val="bg1"/>
                </a:solidFill>
              </a:rPr>
              <a:t>/ 7 +(23.7)</a:t>
            </a:r>
            <a:r>
              <a:rPr lang="nb-NO" sz="2800" baseline="30000">
                <a:solidFill>
                  <a:schemeClr val="bg1"/>
                </a:solidFill>
              </a:rPr>
              <a:t>2 </a:t>
            </a:r>
            <a:r>
              <a:rPr lang="nb-NO" sz="2800">
                <a:solidFill>
                  <a:schemeClr val="bg1"/>
                </a:solidFill>
              </a:rPr>
              <a:t>/8</a:t>
            </a:r>
          </a:p>
          <a:p>
            <a:r>
              <a:rPr lang="nb-NO" sz="2800">
                <a:solidFill>
                  <a:schemeClr val="bg1"/>
                </a:solidFill>
              </a:rPr>
              <a:t>SE(d) = 12.3</a:t>
            </a:r>
          </a:p>
          <a:p>
            <a:r>
              <a:rPr lang="nb-NO" sz="2800">
                <a:solidFill>
                  <a:schemeClr val="bg1"/>
                </a:solidFill>
              </a:rPr>
              <a:t>t= 21.5/ 12.3= 1.75, df= 13</a:t>
            </a:r>
          </a:p>
          <a:p>
            <a:r>
              <a:rPr lang="nb-NO" sz="2800">
                <a:solidFill>
                  <a:schemeClr val="bg1"/>
                </a:solidFill>
              </a:rPr>
              <a:t>P=???? Bt 0.2 AND 0.1... SO statistically not significant.</a:t>
            </a:r>
            <a:endParaRPr lang="nb-NO" sz="2800" baseline="-2500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Two sample t-test example-ctd</a:t>
            </a:r>
            <a:endParaRPr lang="en-US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At df= 13 t</a:t>
            </a:r>
            <a:r>
              <a:rPr lang="nb-NO" baseline="-25000">
                <a:solidFill>
                  <a:schemeClr val="bg1"/>
                </a:solidFill>
              </a:rPr>
              <a:t>0.05=</a:t>
            </a:r>
            <a:r>
              <a:rPr lang="nb-NO">
                <a:solidFill>
                  <a:schemeClr val="bg1"/>
                </a:solidFill>
              </a:rPr>
              <a:t>2.160 </a:t>
            </a:r>
          </a:p>
          <a:p>
            <a:r>
              <a:rPr lang="nb-NO">
                <a:solidFill>
                  <a:schemeClr val="bg1"/>
                </a:solidFill>
              </a:rPr>
              <a:t>So 95% CI....</a:t>
            </a:r>
          </a:p>
          <a:p>
            <a:r>
              <a:rPr lang="nb-NO">
                <a:solidFill>
                  <a:schemeClr val="bg1"/>
                </a:solidFill>
              </a:rPr>
              <a:t>21.5- (2.160 x12.3) to 21.5 +(2.160 x 12.3)</a:t>
            </a:r>
          </a:p>
          <a:p>
            <a:r>
              <a:rPr lang="nb-NO">
                <a:solidFill>
                  <a:schemeClr val="bg1"/>
                </a:solidFill>
              </a:rPr>
              <a:t>(-5.1 to 48.1)</a:t>
            </a:r>
          </a:p>
          <a:p>
            <a:r>
              <a:rPr lang="nb-NO">
                <a:solidFill>
                  <a:schemeClr val="bg1"/>
                </a:solidFill>
              </a:rPr>
              <a:t>What do you conclude?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Two sample t-test example-ctd</a:t>
            </a:r>
            <a:endParaRPr lang="en-US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T-distribution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With small samples one can make less precise statements about population parameters than one can with large samples.</a:t>
            </a:r>
          </a:p>
          <a:p>
            <a:r>
              <a:rPr lang="nb-NO">
                <a:solidFill>
                  <a:schemeClr val="bg1"/>
                </a:solidFill>
              </a:rPr>
              <a:t>So it is necessary to modify the calculation of both the p-value and the CI. So we replace Z-statistic by t-statistic.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Question 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Weight was measured in a group of teenagers. The males  (n=15)had a mean weight </a:t>
            </a:r>
            <a:r>
              <a:rPr lang="en-US" dirty="0">
                <a:solidFill>
                  <a:schemeClr val="bg1"/>
                </a:solidFill>
              </a:rPr>
              <a:t>± SD</a:t>
            </a:r>
            <a:r>
              <a:rPr lang="nb-NO" dirty="0">
                <a:solidFill>
                  <a:schemeClr val="bg1"/>
                </a:solidFill>
              </a:rPr>
              <a:t> = 70.2 </a:t>
            </a:r>
            <a:r>
              <a:rPr lang="en-US" dirty="0">
                <a:solidFill>
                  <a:schemeClr val="bg1"/>
                </a:solidFill>
              </a:rPr>
              <a:t>± 2.5 </a:t>
            </a:r>
            <a:r>
              <a:rPr lang="nb-NO" dirty="0">
                <a:solidFill>
                  <a:schemeClr val="bg1"/>
                </a:solidFill>
              </a:rPr>
              <a:t>and females (n=10) had a mean weight = 60.2 </a:t>
            </a:r>
            <a:r>
              <a:rPr lang="en-US">
                <a:solidFill>
                  <a:schemeClr val="bg1"/>
                </a:solidFill>
              </a:rPr>
              <a:t>± 2.1.Is there a significant difference in weight between boys and </a:t>
            </a:r>
            <a:r>
              <a:rPr lang="en-US" smtClean="0">
                <a:solidFill>
                  <a:schemeClr val="bg1"/>
                </a:solidFill>
              </a:rPr>
              <a:t>girls?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Question 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chemeClr val="bg1"/>
                </a:solidFill>
              </a:rPr>
              <a:t>Height of a group of Japanese men (20) was measured = 168 cm </a:t>
            </a:r>
            <a:r>
              <a:rPr lang="en-US">
                <a:solidFill>
                  <a:schemeClr val="bg1"/>
                </a:solidFill>
              </a:rPr>
              <a:t>± 2cm.  Is this different than the world mean height of men which is equal to 170?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Conclusions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800" dirty="0">
                <a:solidFill>
                  <a:srgbClr val="FFCC00"/>
                </a:solidFill>
              </a:rPr>
              <a:t>Hypothesis testing is another inference  principle.</a:t>
            </a:r>
          </a:p>
          <a:p>
            <a:r>
              <a:rPr lang="nb-NO" sz="2800" dirty="0">
                <a:solidFill>
                  <a:srgbClr val="FFCC00"/>
                </a:solidFill>
              </a:rPr>
              <a:t>Standard normal distribution and (z statistic) is usually used as the probability distribution and test statistic respectively.</a:t>
            </a:r>
          </a:p>
          <a:p>
            <a:r>
              <a:rPr lang="nb-NO" sz="2800" dirty="0" smtClean="0">
                <a:solidFill>
                  <a:srgbClr val="FFCC00"/>
                </a:solidFill>
              </a:rPr>
              <a:t>t-distribution </a:t>
            </a:r>
            <a:r>
              <a:rPr lang="nb-NO" sz="2800" dirty="0">
                <a:solidFill>
                  <a:srgbClr val="FFCC00"/>
                </a:solidFill>
              </a:rPr>
              <a:t>and therefore t-test is used for  studies with small sample size.</a:t>
            </a:r>
          </a:p>
          <a:p>
            <a:r>
              <a:rPr lang="nb-NO" sz="2800" dirty="0">
                <a:solidFill>
                  <a:srgbClr val="FFCC00"/>
                </a:solidFill>
              </a:rPr>
              <a:t>Significance level is usually set at P&lt; 0.05.</a:t>
            </a:r>
          </a:p>
          <a:p>
            <a:endParaRPr lang="en-US" sz="28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nb-NO" sz="4000" b="1" i="1">
                <a:solidFill>
                  <a:srgbClr val="FFCC00"/>
                </a:solidFill>
              </a:rPr>
              <a:t>Small samples -t-Test</a:t>
            </a:r>
            <a:endParaRPr lang="en-US" sz="4000" b="1" i="1">
              <a:solidFill>
                <a:srgbClr val="FFCC00"/>
              </a:solidFill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For small samples we use t-distribution instead of the normal distribution.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28600" y="2209800"/>
            <a:ext cx="8694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Has a similar shape to the normal distribution, but is more </a:t>
            </a:r>
          </a:p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widely spread out and flatter ( more relaxed ).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099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For the use of the t-test to be valid, the data should be </a:t>
            </a:r>
          </a:p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normally distributed.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609600" y="4191000"/>
            <a:ext cx="840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So instead of calculating z-statistic – you calculate the</a:t>
            </a:r>
          </a:p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 t-statistic. </a:t>
            </a:r>
          </a:p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Depends on the level of significance and on the degrees </a:t>
            </a:r>
          </a:p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of freedom.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1524000" y="58674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Degrees of freedom = n-1.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56" grpId="0"/>
      <p:bldP spid="74757" grpId="0"/>
      <p:bldP spid="747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One sample-t-test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441325" y="1792288"/>
            <a:ext cx="878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This test compares a sample mean with a population mean.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429000" y="2667000"/>
            <a:ext cx="195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t = (x -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µ) /s.e</a:t>
            </a:r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4114800" y="27432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04800" y="35814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Where X is the sample mean, </a:t>
            </a:r>
            <a:r>
              <a:rPr lang="en-US" sz="2400" b="1">
                <a:solidFill>
                  <a:schemeClr val="bg1"/>
                </a:solidFill>
                <a:cs typeface="Arial" charset="0"/>
              </a:rPr>
              <a:t>µ is the population mean and s.e is the standard error of the sample mean.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581400" y="4953000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nb-NO" sz="2400" b="1">
                <a:solidFill>
                  <a:srgbClr val="FFCC00"/>
                </a:solidFill>
                <a:cs typeface="Arial" charset="0"/>
              </a:rPr>
              <a:t>d.f = n-1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1" grpId="0" animBg="1"/>
      <p:bldP spid="75782" grpId="0"/>
      <p:bldP spid="757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One sample test- example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536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14 clinics- healthy eating programs.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81000" y="1879600"/>
            <a:ext cx="8689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solidFill>
                  <a:srgbClr val="FFCC00"/>
                </a:solidFill>
                <a:cs typeface="Arial" charset="0"/>
              </a:rPr>
              <a:t>After 6 months-  mean BMI for all clinics = 26.2 ( for whole population). The</a:t>
            </a:r>
          </a:p>
          <a:p>
            <a:r>
              <a:rPr lang="nb-NO" sz="2000">
                <a:solidFill>
                  <a:srgbClr val="FFCC00"/>
                </a:solidFill>
                <a:cs typeface="Arial" charset="0"/>
              </a:rPr>
              <a:t>mean BMI at one of the clinics(10 pateints) was 28.9,sd=4.581. so it seems </a:t>
            </a:r>
          </a:p>
          <a:p>
            <a:r>
              <a:rPr lang="nb-NO" sz="2000">
                <a:solidFill>
                  <a:srgbClr val="FFCC00"/>
                </a:solidFill>
                <a:cs typeface="Arial" charset="0"/>
              </a:rPr>
              <a:t>that this clinic has been less Successful. But has their performance been</a:t>
            </a:r>
          </a:p>
          <a:p>
            <a:r>
              <a:rPr lang="nb-NO" sz="2000">
                <a:solidFill>
                  <a:srgbClr val="FFCC00"/>
                </a:solidFill>
                <a:cs typeface="Arial" charset="0"/>
              </a:rPr>
              <a:t> significantly different?</a:t>
            </a:r>
            <a:endParaRPr lang="en-US" sz="2000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33400" y="3352800"/>
            <a:ext cx="195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t = (x -</a:t>
            </a:r>
            <a:r>
              <a:rPr lang="en-US" sz="2400" b="1">
                <a:solidFill>
                  <a:schemeClr val="bg1"/>
                </a:solidFill>
                <a:cs typeface="Arial" charset="0"/>
              </a:rPr>
              <a:t>µ) /s.e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336925" y="5065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2971800" y="3429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t= 28.9-26.2/1.449 = 1.863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533400" y="4038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d.F = 10-1 = 9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85800" y="46482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  <a:cs typeface="Arial" charset="0"/>
              </a:rPr>
              <a:t>Look at the t-distribution table....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533400" y="54102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P  between 0.1 and 0.05... So cannot reject the null hypothesis!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11430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>
            <a:off x="1219200" y="3429000"/>
            <a:ext cx="152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7" grpId="0"/>
      <p:bldP spid="76808" grpId="0"/>
      <p:bldP spid="76809" grpId="0"/>
      <p:bldP spid="76810" grpId="0"/>
      <p:bldP spid="76811" grpId="0" animBg="1"/>
      <p:bldP spid="768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One sample test- example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Can also calculate the 95% CI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727325" y="2478088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X  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± t</a:t>
            </a:r>
            <a:r>
              <a:rPr lang="en-US" sz="2400" b="1" baseline="-25000">
                <a:solidFill>
                  <a:srgbClr val="FFCC00"/>
                </a:solidFill>
                <a:cs typeface="Arial" charset="0"/>
              </a:rPr>
              <a:t>0.05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 x s.e</a:t>
            </a:r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2819400" y="25146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84325" y="3163888"/>
            <a:ext cx="437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95% CI= 28.9 (25.622- 32.178)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09600" y="396240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So the population  mean is included in the CI. This supports the null hypothesis that there is no difference between the BMI values.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77828" grpId="0"/>
      <p:bldP spid="77829" grpId="0" animBg="1"/>
      <p:bldP spid="77830" grpId="0"/>
      <p:bldP spid="778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>
                <a:solidFill>
                  <a:srgbClr val="FFCC00"/>
                </a:solidFill>
              </a:rPr>
              <a:t>Paired t-test</a:t>
            </a:r>
            <a:endParaRPr lang="en-US" b="1" i="1">
              <a:solidFill>
                <a:srgbClr val="FFCC00"/>
              </a:solidFill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512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This test is used to assess the difference between two</a:t>
            </a:r>
          </a:p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 paired measurements. It tests the null hyothesis that the </a:t>
            </a:r>
          </a:p>
          <a:p>
            <a:r>
              <a:rPr lang="nb-NO" sz="2400" b="1">
                <a:solidFill>
                  <a:schemeClr val="bg1"/>
                </a:solidFill>
                <a:cs typeface="Arial" charset="0"/>
              </a:rPr>
              <a:t> mean of the difference is zero. 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114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t= x/se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  <a:cs typeface="Arial" charset="0"/>
              </a:rPr>
              <a:t>d.f = n - 1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169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Se = sd/√n</a:t>
            </a: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1066800" y="27432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/>
      <p:bldP spid="78852" grpId="0"/>
      <p:bldP spid="78853" grpId="0"/>
      <p:bldP spid="78854" grpId="0"/>
      <p:bldP spid="788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Paired t-test- example 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Does diet effect  body weight?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  <a:cs typeface="Arial" charset="0"/>
              </a:rPr>
              <a:t>n= 8, 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295400" y="17526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  <a:cs typeface="Arial" charset="0"/>
              </a:rPr>
              <a:t>D= change in bw in kg (before-after)</a:t>
            </a:r>
            <a:endParaRPr lang="en-US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81000" y="24384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Data- -7, 2, -14, 1, -6, , -1, 3, -5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47800" y="3657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SD= 5.73      SE = 5.73/√8 = 2.03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28600" y="4953000"/>
            <a:ext cx="755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2400" b="1">
                <a:solidFill>
                  <a:srgbClr val="FFCC00"/>
                </a:solidFill>
                <a:cs typeface="Arial" charset="0"/>
              </a:rPr>
              <a:t>Ho: mean change in weight of population  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µ</a:t>
            </a:r>
            <a:r>
              <a:rPr lang="en-US" sz="2400" b="1" baseline="-25000">
                <a:solidFill>
                  <a:srgbClr val="FFCC00"/>
                </a:solidFill>
                <a:cs typeface="Arial" charset="0"/>
              </a:rPr>
              <a:t>d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= zero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381000" y="5867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  <a:cs typeface="Arial" charset="0"/>
              </a:rPr>
              <a:t>HA :</a:t>
            </a:r>
            <a:r>
              <a:rPr lang="nb-NO" sz="2400" b="1" baseline="-25000">
                <a:solidFill>
                  <a:srgbClr val="FFCC00"/>
                </a:solidFill>
                <a:cs typeface="Arial" charset="0"/>
              </a:rPr>
              <a:t> </a:t>
            </a:r>
            <a:r>
              <a:rPr lang="en-US" sz="2400" b="1">
                <a:solidFill>
                  <a:srgbClr val="FFCC00"/>
                </a:solidFill>
                <a:cs typeface="Arial" charset="0"/>
              </a:rPr>
              <a:t>µd ≠ 0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381000" y="3048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  <a:cs typeface="Arial" charset="0"/>
              </a:rPr>
              <a:t>Average change= -7 +2 + -14+1 +-6+-1+3+-5 / 8  = -3.38</a:t>
            </a:r>
            <a:endParaRPr lang="en-US" sz="2400" b="1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7" grpId="0"/>
      <p:bldP spid="79878" grpId="0"/>
      <p:bldP spid="79879" grpId="0"/>
      <p:bldP spid="79880" grpId="0"/>
      <p:bldP spid="79881" grpId="0"/>
      <p:bldP spid="798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t = x / SE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t = -3.38 / 2.03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t= 1.66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Df= 8-1 = 7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Go to t-distribution tables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P = between 0.2 and 0.1 which is &gt; 0.05 and so we accept the null hypothesis. </a:t>
            </a:r>
          </a:p>
          <a:p>
            <a:pPr>
              <a:lnSpc>
                <a:spcPct val="90000"/>
              </a:lnSpc>
            </a:pPr>
            <a:r>
              <a:rPr lang="nb-NO">
                <a:solidFill>
                  <a:schemeClr val="bg1"/>
                </a:solidFill>
              </a:rPr>
              <a:t>CI??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nb-NO">
                <a:solidFill>
                  <a:srgbClr val="FFCC00"/>
                </a:solidFill>
              </a:rPr>
              <a:t>Paired t-test- example 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1447800" y="17526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1170</Words>
  <Application>Microsoft Office PowerPoint</Application>
  <PresentationFormat>On-screen Show (4:3)</PresentationFormat>
  <Paragraphs>194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Arial</vt:lpstr>
      <vt:lpstr>Default Design</vt:lpstr>
      <vt:lpstr>Small samples of continuous data -T-tests</vt:lpstr>
      <vt:lpstr>T-distribution</vt:lpstr>
      <vt:lpstr>Small samples -t-Test</vt:lpstr>
      <vt:lpstr>One sample-t-test</vt:lpstr>
      <vt:lpstr>One sample test- example</vt:lpstr>
      <vt:lpstr>One sample test- example</vt:lpstr>
      <vt:lpstr>Paired t-test</vt:lpstr>
      <vt:lpstr>Paired t-test- example 1</vt:lpstr>
      <vt:lpstr>Paired t-test- example 1</vt:lpstr>
      <vt:lpstr>Paired t-test example 1 ctd...</vt:lpstr>
      <vt:lpstr>Paired t-test example 2</vt:lpstr>
      <vt:lpstr>PowerPoint Presentation</vt:lpstr>
      <vt:lpstr>PowerPoint Presentation</vt:lpstr>
      <vt:lpstr>Classwork</vt:lpstr>
      <vt:lpstr>Two-sample (unpaired) t-test</vt:lpstr>
      <vt:lpstr>Two sample t-test example</vt:lpstr>
      <vt:lpstr>Two sample t-test example-ctd</vt:lpstr>
      <vt:lpstr>Two sample t-test example-ctd</vt:lpstr>
      <vt:lpstr>Two sample t-test example-ctd</vt:lpstr>
      <vt:lpstr>Question 1</vt:lpstr>
      <vt:lpstr>Question 2</vt:lpstr>
      <vt:lpstr>Conclusions</vt:lpstr>
    </vt:vector>
  </TitlesOfParts>
  <Company>SMiS,UiB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inference- hypothesis testing</dc:title>
  <dc:creator>Lina El-Khairy</dc:creator>
  <cp:lastModifiedBy>pc1</cp:lastModifiedBy>
  <cp:revision>44</cp:revision>
  <dcterms:created xsi:type="dcterms:W3CDTF">2004-11-10T16:27:31Z</dcterms:created>
  <dcterms:modified xsi:type="dcterms:W3CDTF">2022-05-12T09:48:06Z</dcterms:modified>
</cp:coreProperties>
</file>