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257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265" r:id="rId40"/>
    <p:sldId id="266" r:id="rId41"/>
    <p:sldId id="267" r:id="rId42"/>
    <p:sldId id="268" r:id="rId43"/>
    <p:sldId id="269" r:id="rId44"/>
    <p:sldId id="270" r:id="rId45"/>
    <p:sldId id="271" r:id="rId46"/>
    <p:sldId id="272" r:id="rId47"/>
    <p:sldId id="273" r:id="rId48"/>
    <p:sldId id="274" r:id="rId49"/>
    <p:sldId id="275" r:id="rId50"/>
    <p:sldId id="276" r:id="rId51"/>
    <p:sldId id="277" r:id="rId52"/>
    <p:sldId id="278" r:id="rId53"/>
    <p:sldId id="279" r:id="rId54"/>
    <p:sldId id="280" r:id="rId55"/>
    <p:sldId id="281" r:id="rId56"/>
    <p:sldId id="282" r:id="rId57"/>
    <p:sldId id="28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DB07-69E1-4E97-9BA8-76E5A838B182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11B5-26F6-4937-A2DF-644AE6579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DB07-69E1-4E97-9BA8-76E5A838B182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11B5-26F6-4937-A2DF-644AE6579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DB07-69E1-4E97-9BA8-76E5A838B182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11B5-26F6-4937-A2DF-644AE6579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EB5F90-BA7F-4E1C-8912-0892116959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DB07-69E1-4E97-9BA8-76E5A838B182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11B5-26F6-4937-A2DF-644AE6579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DB07-69E1-4E97-9BA8-76E5A838B182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11B5-26F6-4937-A2DF-644AE6579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DB07-69E1-4E97-9BA8-76E5A838B182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11B5-26F6-4937-A2DF-644AE6579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DB07-69E1-4E97-9BA8-76E5A838B182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11B5-26F6-4937-A2DF-644AE6579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DB07-69E1-4E97-9BA8-76E5A838B182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11B5-26F6-4937-A2DF-644AE6579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DB07-69E1-4E97-9BA8-76E5A838B182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11B5-26F6-4937-A2DF-644AE6579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DB07-69E1-4E97-9BA8-76E5A838B182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11B5-26F6-4937-A2DF-644AE6579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DB07-69E1-4E97-9BA8-76E5A838B182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11B5-26F6-4937-A2DF-644AE6579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4DB07-69E1-4E97-9BA8-76E5A838B182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811B5-26F6-4937-A2DF-644AE65791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Correlation and linear regression</a:t>
            </a:r>
            <a:endParaRPr lang="en-US" b="1" i="1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>
                <a:solidFill>
                  <a:srgbClr val="FFCC00"/>
                </a:solidFill>
              </a:rPr>
              <a:t>Other types of correlation coefficients</a:t>
            </a:r>
            <a:endParaRPr lang="en-US" sz="4000">
              <a:solidFill>
                <a:srgbClr val="FFCC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>
                <a:solidFill>
                  <a:srgbClr val="FFCC00"/>
                </a:solidFill>
              </a:rPr>
              <a:t>Spearman correlation</a:t>
            </a:r>
            <a:r>
              <a:rPr lang="nb-NO">
                <a:solidFill>
                  <a:schemeClr val="bg1"/>
                </a:solidFill>
              </a:rPr>
              <a:t> used for ranked data.</a:t>
            </a:r>
          </a:p>
          <a:p>
            <a:pPr>
              <a:lnSpc>
                <a:spcPct val="90000"/>
              </a:lnSpc>
            </a:pPr>
            <a:r>
              <a:rPr lang="nb-NO">
                <a:solidFill>
                  <a:srgbClr val="FFCC00"/>
                </a:solidFill>
              </a:rPr>
              <a:t>Point biserial correlation coefficient:</a:t>
            </a:r>
            <a:r>
              <a:rPr lang="nb-NO">
                <a:solidFill>
                  <a:schemeClr val="bg1"/>
                </a:solidFill>
              </a:rPr>
              <a:t> to describe correlation between quantitative data ( annual income) and qualitative data with only two categories ( male &amp; female)</a:t>
            </a:r>
          </a:p>
          <a:p>
            <a:pPr>
              <a:lnSpc>
                <a:spcPct val="90000"/>
              </a:lnSpc>
            </a:pPr>
            <a:r>
              <a:rPr lang="nb-NO">
                <a:solidFill>
                  <a:srgbClr val="FFCC00"/>
                </a:solidFill>
              </a:rPr>
              <a:t>Cramer ’s phi coefficient:</a:t>
            </a:r>
            <a:r>
              <a:rPr lang="nb-NO">
                <a:solidFill>
                  <a:schemeClr val="bg1"/>
                </a:solidFill>
              </a:rPr>
              <a:t> to describe the relationship between two qualitative variables such as ethnic background and attitude towards legal abortions.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Regression</a:t>
            </a:r>
            <a:br>
              <a:rPr lang="nb-NO" b="1" i="1">
                <a:solidFill>
                  <a:srgbClr val="FFCC00"/>
                </a:solidFill>
              </a:rPr>
            </a:br>
            <a:endParaRPr lang="en-US" b="1" i="1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Regression</a:t>
            </a:r>
            <a:br>
              <a:rPr lang="nb-NO" b="1" i="1">
                <a:solidFill>
                  <a:srgbClr val="FFCC00"/>
                </a:solidFill>
              </a:rPr>
            </a:br>
            <a:endParaRPr lang="en-US" b="1" i="1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Regression what for?</a:t>
            </a:r>
            <a:endParaRPr lang="en-US" b="1" i="1">
              <a:solidFill>
                <a:srgbClr val="FFCC00"/>
              </a:solidFill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>
                <a:solidFill>
                  <a:schemeClr val="bg1"/>
                </a:solidFill>
              </a:rPr>
              <a:t>Have 2 continuous variables and want to study the relationship between them.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04800" y="32004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>
                <a:solidFill>
                  <a:schemeClr val="bg1"/>
                </a:solidFill>
              </a:rPr>
              <a:t>Want to study the effect of one variable on the other!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71450" y="3965575"/>
            <a:ext cx="9067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 b="1" i="1">
                <a:solidFill>
                  <a:srgbClr val="FFCC00"/>
                </a:solidFill>
              </a:rPr>
              <a:t>In correlation</a:t>
            </a:r>
            <a:r>
              <a:rPr lang="nb-NO" sz="2400" b="1"/>
              <a:t> </a:t>
            </a:r>
            <a:r>
              <a:rPr lang="nb-NO" sz="2400" b="1">
                <a:solidFill>
                  <a:schemeClr val="bg1"/>
                </a:solidFill>
              </a:rPr>
              <a:t>between </a:t>
            </a:r>
            <a:r>
              <a:rPr lang="nb-NO" sz="2400" b="1" i="1">
                <a:solidFill>
                  <a:srgbClr val="FFCC00"/>
                </a:solidFill>
              </a:rPr>
              <a:t>x</a:t>
            </a:r>
            <a:r>
              <a:rPr lang="nb-NO" sz="2400" b="1">
                <a:solidFill>
                  <a:schemeClr val="bg1"/>
                </a:solidFill>
              </a:rPr>
              <a:t> and </a:t>
            </a:r>
            <a:r>
              <a:rPr lang="nb-NO" sz="2400" b="1" i="1">
                <a:solidFill>
                  <a:srgbClr val="FFCC00"/>
                </a:solidFill>
              </a:rPr>
              <a:t>y</a:t>
            </a:r>
            <a:r>
              <a:rPr lang="nb-NO" sz="2400" b="1">
                <a:solidFill>
                  <a:schemeClr val="bg1"/>
                </a:solidFill>
              </a:rPr>
              <a:t> we are not interested in</a:t>
            </a:r>
          </a:p>
          <a:p>
            <a:r>
              <a:rPr lang="nb-NO" sz="2400" b="1">
                <a:solidFill>
                  <a:schemeClr val="bg1"/>
                </a:solidFill>
              </a:rPr>
              <a:t> whether </a:t>
            </a:r>
            <a:r>
              <a:rPr lang="nb-NO" sz="2400" b="1" i="1">
                <a:solidFill>
                  <a:srgbClr val="FFCC00"/>
                </a:solidFill>
              </a:rPr>
              <a:t>y</a:t>
            </a:r>
            <a:r>
              <a:rPr lang="nb-NO" sz="2400" b="1">
                <a:solidFill>
                  <a:schemeClr val="bg1"/>
                </a:solidFill>
              </a:rPr>
              <a:t> predicts </a:t>
            </a:r>
            <a:r>
              <a:rPr lang="nb-NO" sz="2400" b="1" i="1">
                <a:solidFill>
                  <a:srgbClr val="FFCC00"/>
                </a:solidFill>
              </a:rPr>
              <a:t>x</a:t>
            </a:r>
            <a:r>
              <a:rPr lang="nb-NO" sz="2400" b="1">
                <a:solidFill>
                  <a:schemeClr val="bg1"/>
                </a:solidFill>
              </a:rPr>
              <a:t> or vice versa. </a:t>
            </a:r>
          </a:p>
          <a:p>
            <a:r>
              <a:rPr lang="nb-NO" sz="2400" b="1" i="1">
                <a:solidFill>
                  <a:srgbClr val="FFCC00"/>
                </a:solidFill>
              </a:rPr>
              <a:t>In regression</a:t>
            </a:r>
            <a:r>
              <a:rPr lang="nb-NO" sz="2400" b="1"/>
              <a:t>  </a:t>
            </a:r>
            <a:r>
              <a:rPr lang="nb-NO" sz="2400" b="1">
                <a:solidFill>
                  <a:schemeClr val="bg1"/>
                </a:solidFill>
              </a:rPr>
              <a:t>we assume that a change in </a:t>
            </a:r>
            <a:r>
              <a:rPr lang="nb-NO" sz="2400" b="1" i="1">
                <a:solidFill>
                  <a:srgbClr val="FFCC00"/>
                </a:solidFill>
              </a:rPr>
              <a:t>x</a:t>
            </a:r>
            <a:r>
              <a:rPr lang="nb-NO" sz="2400" b="1">
                <a:solidFill>
                  <a:schemeClr val="bg1"/>
                </a:solidFill>
              </a:rPr>
              <a:t> will lead directly </a:t>
            </a:r>
          </a:p>
          <a:p>
            <a:r>
              <a:rPr lang="nb-NO" sz="2400" b="1">
                <a:solidFill>
                  <a:schemeClr val="bg1"/>
                </a:solidFill>
              </a:rPr>
              <a:t>to a change in </a:t>
            </a:r>
            <a:r>
              <a:rPr lang="nb-NO" sz="2400" b="1" i="1">
                <a:solidFill>
                  <a:srgbClr val="FFCC00"/>
                </a:solidFill>
              </a:rPr>
              <a:t>y</a:t>
            </a:r>
            <a:r>
              <a:rPr lang="nb-NO" sz="2400" b="1">
                <a:solidFill>
                  <a:srgbClr val="FFCC00"/>
                </a:solidFill>
              </a:rPr>
              <a:t>.</a:t>
            </a:r>
            <a:endParaRPr lang="en-US" sz="2400" b="1">
              <a:solidFill>
                <a:srgbClr val="FFCC00"/>
              </a:solidFill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0" y="57912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2400" b="1">
                <a:solidFill>
                  <a:srgbClr val="FFCC00"/>
                </a:solidFill>
              </a:rPr>
              <a:t>X = independent variable                  y = dependent variable</a:t>
            </a:r>
            <a:endParaRPr lang="en-US" sz="2400" b="1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/>
      <p:bldP spid="583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Hemoglobin and age</a:t>
            </a:r>
            <a:endParaRPr lang="en-US" b="1" i="1">
              <a:solidFill>
                <a:srgbClr val="FFCC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1600200"/>
            <a:ext cx="6437313" cy="4937125"/>
            <a:chOff x="240" y="1008"/>
            <a:chExt cx="4055" cy="3110"/>
          </a:xfrm>
        </p:grpSpPr>
        <p:sp>
          <p:nvSpPr>
            <p:cNvPr id="59396" name="Freeform 4"/>
            <p:cNvSpPr>
              <a:spLocks/>
            </p:cNvSpPr>
            <p:nvPr/>
          </p:nvSpPr>
          <p:spPr bwMode="auto">
            <a:xfrm>
              <a:off x="1454" y="1008"/>
              <a:ext cx="2841" cy="2846"/>
            </a:xfrm>
            <a:custGeom>
              <a:avLst/>
              <a:gdLst/>
              <a:ahLst/>
              <a:cxnLst>
                <a:cxn ang="0">
                  <a:pos x="0" y="2846"/>
                </a:cxn>
                <a:cxn ang="0">
                  <a:pos x="2841" y="2846"/>
                </a:cxn>
                <a:cxn ang="0">
                  <a:pos x="2841" y="0"/>
                </a:cxn>
                <a:cxn ang="0">
                  <a:pos x="0" y="0"/>
                </a:cxn>
                <a:cxn ang="0">
                  <a:pos x="0" y="2846"/>
                </a:cxn>
                <a:cxn ang="0">
                  <a:pos x="0" y="2846"/>
                </a:cxn>
              </a:cxnLst>
              <a:rect l="0" t="0" r="r" b="b"/>
              <a:pathLst>
                <a:path w="2841" h="2846">
                  <a:moveTo>
                    <a:pt x="0" y="2846"/>
                  </a:moveTo>
                  <a:lnTo>
                    <a:pt x="2841" y="2846"/>
                  </a:lnTo>
                  <a:lnTo>
                    <a:pt x="2841" y="0"/>
                  </a:lnTo>
                  <a:lnTo>
                    <a:pt x="0" y="0"/>
                  </a:lnTo>
                  <a:lnTo>
                    <a:pt x="0" y="2846"/>
                  </a:lnTo>
                  <a:lnTo>
                    <a:pt x="0" y="284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397" name="Line 5"/>
            <p:cNvSpPr>
              <a:spLocks noChangeShapeType="1"/>
            </p:cNvSpPr>
            <p:nvPr/>
          </p:nvSpPr>
          <p:spPr bwMode="auto">
            <a:xfrm>
              <a:off x="2060" y="3386"/>
              <a:ext cx="2182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398" name="Line 6"/>
            <p:cNvSpPr>
              <a:spLocks noChangeShapeType="1"/>
            </p:cNvSpPr>
            <p:nvPr/>
          </p:nvSpPr>
          <p:spPr bwMode="auto">
            <a:xfrm>
              <a:off x="2170" y="3386"/>
              <a:ext cx="1" cy="106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399" name="Line 7"/>
            <p:cNvSpPr>
              <a:spLocks noChangeShapeType="1"/>
            </p:cNvSpPr>
            <p:nvPr/>
          </p:nvSpPr>
          <p:spPr bwMode="auto">
            <a:xfrm>
              <a:off x="2565" y="3386"/>
              <a:ext cx="1" cy="106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0" name="Line 8"/>
            <p:cNvSpPr>
              <a:spLocks noChangeShapeType="1"/>
            </p:cNvSpPr>
            <p:nvPr/>
          </p:nvSpPr>
          <p:spPr bwMode="auto">
            <a:xfrm>
              <a:off x="2954" y="3386"/>
              <a:ext cx="1" cy="106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>
              <a:off x="3348" y="3386"/>
              <a:ext cx="1" cy="106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2" name="Line 10"/>
            <p:cNvSpPr>
              <a:spLocks noChangeShapeType="1"/>
            </p:cNvSpPr>
            <p:nvPr/>
          </p:nvSpPr>
          <p:spPr bwMode="auto">
            <a:xfrm>
              <a:off x="3738" y="3386"/>
              <a:ext cx="1" cy="106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3" name="Line 11"/>
            <p:cNvSpPr>
              <a:spLocks noChangeShapeType="1"/>
            </p:cNvSpPr>
            <p:nvPr/>
          </p:nvSpPr>
          <p:spPr bwMode="auto">
            <a:xfrm>
              <a:off x="4132" y="3386"/>
              <a:ext cx="1" cy="106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4" name="Rectangle 12"/>
            <p:cNvSpPr>
              <a:spLocks noChangeArrowheads="1"/>
            </p:cNvSpPr>
            <p:nvPr/>
          </p:nvSpPr>
          <p:spPr bwMode="auto">
            <a:xfrm>
              <a:off x="2007" y="3507"/>
              <a:ext cx="21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FFCC00"/>
                  </a:solidFill>
                </a:rPr>
                <a:t>20</a:t>
              </a:r>
            </a:p>
          </p:txBody>
        </p:sp>
        <p:sp>
          <p:nvSpPr>
            <p:cNvPr id="59405" name="Rectangle 13"/>
            <p:cNvSpPr>
              <a:spLocks noChangeArrowheads="1"/>
            </p:cNvSpPr>
            <p:nvPr/>
          </p:nvSpPr>
          <p:spPr bwMode="auto">
            <a:xfrm>
              <a:off x="2401" y="3507"/>
              <a:ext cx="21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FFCC00"/>
                  </a:solidFill>
                </a:rPr>
                <a:t>30</a:t>
              </a:r>
            </a:p>
          </p:txBody>
        </p:sp>
        <p:sp>
          <p:nvSpPr>
            <p:cNvPr id="59406" name="Rectangle 14"/>
            <p:cNvSpPr>
              <a:spLocks noChangeArrowheads="1"/>
            </p:cNvSpPr>
            <p:nvPr/>
          </p:nvSpPr>
          <p:spPr bwMode="auto">
            <a:xfrm>
              <a:off x="2791" y="3507"/>
              <a:ext cx="21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FFCC00"/>
                  </a:solidFill>
                </a:rPr>
                <a:t>40</a:t>
              </a:r>
            </a:p>
          </p:txBody>
        </p:sp>
        <p:sp>
          <p:nvSpPr>
            <p:cNvPr id="59407" name="Rectangle 15"/>
            <p:cNvSpPr>
              <a:spLocks noChangeArrowheads="1"/>
            </p:cNvSpPr>
            <p:nvPr/>
          </p:nvSpPr>
          <p:spPr bwMode="auto">
            <a:xfrm>
              <a:off x="3185" y="3507"/>
              <a:ext cx="21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FFCC00"/>
                  </a:solidFill>
                </a:rPr>
                <a:t>50</a:t>
              </a:r>
            </a:p>
          </p:txBody>
        </p:sp>
        <p:sp>
          <p:nvSpPr>
            <p:cNvPr id="59408" name="Rectangle 16"/>
            <p:cNvSpPr>
              <a:spLocks noChangeArrowheads="1"/>
            </p:cNvSpPr>
            <p:nvPr/>
          </p:nvSpPr>
          <p:spPr bwMode="auto">
            <a:xfrm>
              <a:off x="3574" y="3507"/>
              <a:ext cx="21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FFCC00"/>
                  </a:solidFill>
                </a:rPr>
                <a:t>60</a:t>
              </a:r>
            </a:p>
          </p:txBody>
        </p:sp>
        <p:sp>
          <p:nvSpPr>
            <p:cNvPr id="59409" name="Rectangle 17"/>
            <p:cNvSpPr>
              <a:spLocks noChangeArrowheads="1"/>
            </p:cNvSpPr>
            <p:nvPr/>
          </p:nvSpPr>
          <p:spPr bwMode="auto">
            <a:xfrm>
              <a:off x="3968" y="3507"/>
              <a:ext cx="21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FFCC00"/>
                  </a:solidFill>
                </a:rPr>
                <a:t>70</a:t>
              </a:r>
            </a:p>
          </p:txBody>
        </p:sp>
        <p:sp>
          <p:nvSpPr>
            <p:cNvPr id="59410" name="Rectangle 18"/>
            <p:cNvSpPr>
              <a:spLocks noChangeArrowheads="1"/>
            </p:cNvSpPr>
            <p:nvPr/>
          </p:nvSpPr>
          <p:spPr bwMode="auto">
            <a:xfrm>
              <a:off x="2688" y="3888"/>
              <a:ext cx="99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FFCC00"/>
                  </a:solidFill>
                </a:rPr>
                <a:t>Age (years)</a:t>
              </a:r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 flipV="1">
              <a:off x="2060" y="1076"/>
              <a:ext cx="1" cy="23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2" name="Line 20"/>
            <p:cNvSpPr>
              <a:spLocks noChangeShapeType="1"/>
            </p:cNvSpPr>
            <p:nvPr/>
          </p:nvSpPr>
          <p:spPr bwMode="auto">
            <a:xfrm flipH="1">
              <a:off x="1968" y="3024"/>
              <a:ext cx="101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 flipH="1">
              <a:off x="1968" y="2592"/>
              <a:ext cx="101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4" name="Line 22"/>
            <p:cNvSpPr>
              <a:spLocks noChangeShapeType="1"/>
            </p:cNvSpPr>
            <p:nvPr/>
          </p:nvSpPr>
          <p:spPr bwMode="auto">
            <a:xfrm flipH="1">
              <a:off x="1968" y="2112"/>
              <a:ext cx="101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5" name="Line 23"/>
            <p:cNvSpPr>
              <a:spLocks noChangeShapeType="1"/>
            </p:cNvSpPr>
            <p:nvPr/>
          </p:nvSpPr>
          <p:spPr bwMode="auto">
            <a:xfrm flipH="1">
              <a:off x="1968" y="1632"/>
              <a:ext cx="101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6" name="Line 24"/>
            <p:cNvSpPr>
              <a:spLocks noChangeShapeType="1"/>
            </p:cNvSpPr>
            <p:nvPr/>
          </p:nvSpPr>
          <p:spPr bwMode="auto">
            <a:xfrm flipH="1">
              <a:off x="1968" y="1152"/>
              <a:ext cx="101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7" name="Rectangle 25"/>
            <p:cNvSpPr>
              <a:spLocks noChangeArrowheads="1"/>
            </p:cNvSpPr>
            <p:nvPr/>
          </p:nvSpPr>
          <p:spPr bwMode="auto">
            <a:xfrm>
              <a:off x="1536" y="2951"/>
              <a:ext cx="4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CC00"/>
                  </a:solidFill>
                </a:rPr>
                <a:t>10.00</a:t>
              </a:r>
            </a:p>
          </p:txBody>
        </p:sp>
        <p:sp>
          <p:nvSpPr>
            <p:cNvPr id="59418" name="Rectangle 26"/>
            <p:cNvSpPr>
              <a:spLocks noChangeArrowheads="1"/>
            </p:cNvSpPr>
            <p:nvPr/>
          </p:nvSpPr>
          <p:spPr bwMode="auto">
            <a:xfrm>
              <a:off x="1536" y="2488"/>
              <a:ext cx="4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CC00"/>
                  </a:solidFill>
                </a:rPr>
                <a:t>12.00</a:t>
              </a:r>
            </a:p>
          </p:txBody>
        </p:sp>
        <p:sp>
          <p:nvSpPr>
            <p:cNvPr id="59419" name="Rectangle 27"/>
            <p:cNvSpPr>
              <a:spLocks noChangeArrowheads="1"/>
            </p:cNvSpPr>
            <p:nvPr/>
          </p:nvSpPr>
          <p:spPr bwMode="auto">
            <a:xfrm>
              <a:off x="1536" y="2030"/>
              <a:ext cx="4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CC00"/>
                  </a:solidFill>
                </a:rPr>
                <a:t>14.00</a:t>
              </a:r>
            </a:p>
          </p:txBody>
        </p:sp>
        <p:sp>
          <p:nvSpPr>
            <p:cNvPr id="59420" name="Rectangle 28"/>
            <p:cNvSpPr>
              <a:spLocks noChangeArrowheads="1"/>
            </p:cNvSpPr>
            <p:nvPr/>
          </p:nvSpPr>
          <p:spPr bwMode="auto">
            <a:xfrm>
              <a:off x="1536" y="1567"/>
              <a:ext cx="4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CC00"/>
                  </a:solidFill>
                </a:rPr>
                <a:t>16.00</a:t>
              </a:r>
            </a:p>
          </p:txBody>
        </p:sp>
        <p:sp>
          <p:nvSpPr>
            <p:cNvPr id="59421" name="Rectangle 29"/>
            <p:cNvSpPr>
              <a:spLocks noChangeArrowheads="1"/>
            </p:cNvSpPr>
            <p:nvPr/>
          </p:nvSpPr>
          <p:spPr bwMode="auto">
            <a:xfrm>
              <a:off x="1536" y="1104"/>
              <a:ext cx="4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FFCC00"/>
                  </a:solidFill>
                </a:rPr>
                <a:t>18.00</a:t>
              </a:r>
            </a:p>
          </p:txBody>
        </p:sp>
        <p:sp>
          <p:nvSpPr>
            <p:cNvPr id="59422" name="Oval 30"/>
            <p:cNvSpPr>
              <a:spLocks noChangeArrowheads="1"/>
            </p:cNvSpPr>
            <p:nvPr/>
          </p:nvSpPr>
          <p:spPr bwMode="auto">
            <a:xfrm>
              <a:off x="2132" y="2749"/>
              <a:ext cx="82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3" name="Oval 31"/>
            <p:cNvSpPr>
              <a:spLocks noChangeArrowheads="1"/>
            </p:cNvSpPr>
            <p:nvPr/>
          </p:nvSpPr>
          <p:spPr bwMode="auto">
            <a:xfrm>
              <a:off x="2209" y="2841"/>
              <a:ext cx="82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4" name="Oval 32"/>
            <p:cNvSpPr>
              <a:spLocks noChangeArrowheads="1"/>
            </p:cNvSpPr>
            <p:nvPr/>
          </p:nvSpPr>
          <p:spPr bwMode="auto">
            <a:xfrm>
              <a:off x="2329" y="2450"/>
              <a:ext cx="82" cy="78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5" name="Oval 33"/>
            <p:cNvSpPr>
              <a:spLocks noChangeArrowheads="1"/>
            </p:cNvSpPr>
            <p:nvPr/>
          </p:nvSpPr>
          <p:spPr bwMode="auto">
            <a:xfrm>
              <a:off x="2444" y="2079"/>
              <a:ext cx="82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6" name="Oval 34"/>
            <p:cNvSpPr>
              <a:spLocks noChangeArrowheads="1"/>
            </p:cNvSpPr>
            <p:nvPr/>
          </p:nvSpPr>
          <p:spPr bwMode="auto">
            <a:xfrm>
              <a:off x="2444" y="2286"/>
              <a:ext cx="82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7" name="Oval 35"/>
            <p:cNvSpPr>
              <a:spLocks noChangeArrowheads="1"/>
            </p:cNvSpPr>
            <p:nvPr/>
          </p:nvSpPr>
          <p:spPr bwMode="auto">
            <a:xfrm>
              <a:off x="2565" y="2889"/>
              <a:ext cx="81" cy="78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8" name="Oval 36"/>
            <p:cNvSpPr>
              <a:spLocks noChangeArrowheads="1"/>
            </p:cNvSpPr>
            <p:nvPr/>
          </p:nvSpPr>
          <p:spPr bwMode="auto">
            <a:xfrm>
              <a:off x="2603" y="3097"/>
              <a:ext cx="82" cy="77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9" name="Oval 37"/>
            <p:cNvSpPr>
              <a:spLocks noChangeArrowheads="1"/>
            </p:cNvSpPr>
            <p:nvPr/>
          </p:nvSpPr>
          <p:spPr bwMode="auto">
            <a:xfrm>
              <a:off x="2718" y="2426"/>
              <a:ext cx="82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0" name="Oval 38"/>
            <p:cNvSpPr>
              <a:spLocks noChangeArrowheads="1"/>
            </p:cNvSpPr>
            <p:nvPr/>
          </p:nvSpPr>
          <p:spPr bwMode="auto">
            <a:xfrm>
              <a:off x="2839" y="2195"/>
              <a:ext cx="81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1" name="Oval 39"/>
            <p:cNvSpPr>
              <a:spLocks noChangeArrowheads="1"/>
            </p:cNvSpPr>
            <p:nvPr/>
          </p:nvSpPr>
          <p:spPr bwMode="auto">
            <a:xfrm>
              <a:off x="2916" y="2103"/>
              <a:ext cx="81" cy="77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2" name="Oval 40"/>
            <p:cNvSpPr>
              <a:spLocks noChangeArrowheads="1"/>
            </p:cNvSpPr>
            <p:nvPr/>
          </p:nvSpPr>
          <p:spPr bwMode="auto">
            <a:xfrm>
              <a:off x="3113" y="1823"/>
              <a:ext cx="81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3" name="Oval 41"/>
            <p:cNvSpPr>
              <a:spLocks noChangeArrowheads="1"/>
            </p:cNvSpPr>
            <p:nvPr/>
          </p:nvSpPr>
          <p:spPr bwMode="auto">
            <a:xfrm>
              <a:off x="3271" y="2103"/>
              <a:ext cx="77" cy="77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4" name="Oval 42"/>
            <p:cNvSpPr>
              <a:spLocks noChangeArrowheads="1"/>
            </p:cNvSpPr>
            <p:nvPr/>
          </p:nvSpPr>
          <p:spPr bwMode="auto">
            <a:xfrm>
              <a:off x="3464" y="1568"/>
              <a:ext cx="81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5" name="Oval 43"/>
            <p:cNvSpPr>
              <a:spLocks noChangeArrowheads="1"/>
            </p:cNvSpPr>
            <p:nvPr/>
          </p:nvSpPr>
          <p:spPr bwMode="auto">
            <a:xfrm>
              <a:off x="3507" y="1548"/>
              <a:ext cx="77" cy="77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6" name="Oval 44"/>
            <p:cNvSpPr>
              <a:spLocks noChangeArrowheads="1"/>
            </p:cNvSpPr>
            <p:nvPr/>
          </p:nvSpPr>
          <p:spPr bwMode="auto">
            <a:xfrm>
              <a:off x="3584" y="1433"/>
              <a:ext cx="82" cy="77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7" name="Oval 45"/>
            <p:cNvSpPr>
              <a:spLocks noChangeArrowheads="1"/>
            </p:cNvSpPr>
            <p:nvPr/>
          </p:nvSpPr>
          <p:spPr bwMode="auto">
            <a:xfrm>
              <a:off x="3699" y="1360"/>
              <a:ext cx="82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8" name="Oval 46"/>
            <p:cNvSpPr>
              <a:spLocks noChangeArrowheads="1"/>
            </p:cNvSpPr>
            <p:nvPr/>
          </p:nvSpPr>
          <p:spPr bwMode="auto">
            <a:xfrm>
              <a:off x="3781" y="1476"/>
              <a:ext cx="77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9" name="Oval 47"/>
            <p:cNvSpPr>
              <a:spLocks noChangeArrowheads="1"/>
            </p:cNvSpPr>
            <p:nvPr/>
          </p:nvSpPr>
          <p:spPr bwMode="auto">
            <a:xfrm>
              <a:off x="3819" y="1408"/>
              <a:ext cx="82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0" name="Oval 48"/>
            <p:cNvSpPr>
              <a:spLocks noChangeArrowheads="1"/>
            </p:cNvSpPr>
            <p:nvPr/>
          </p:nvSpPr>
          <p:spPr bwMode="auto">
            <a:xfrm>
              <a:off x="3896" y="1683"/>
              <a:ext cx="82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1" name="Oval 49"/>
            <p:cNvSpPr>
              <a:spLocks noChangeArrowheads="1"/>
            </p:cNvSpPr>
            <p:nvPr/>
          </p:nvSpPr>
          <p:spPr bwMode="auto">
            <a:xfrm>
              <a:off x="3978" y="1500"/>
              <a:ext cx="77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2" name="Text Box 50"/>
            <p:cNvSpPr txBox="1">
              <a:spLocks noChangeArrowheads="1"/>
            </p:cNvSpPr>
            <p:nvPr/>
          </p:nvSpPr>
          <p:spPr bwMode="auto">
            <a:xfrm>
              <a:off x="240" y="1632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rgbClr val="FFCC00"/>
                  </a:solidFill>
                </a:rPr>
                <a:t>HB (g/dl)</a:t>
              </a:r>
              <a:endParaRPr lang="en-US" sz="2400" b="1">
                <a:solidFill>
                  <a:srgbClr val="FFCC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Hemoglobin and age</a:t>
            </a:r>
            <a:endParaRPr lang="en-US" b="1" i="1">
              <a:solidFill>
                <a:srgbClr val="FFCC00"/>
              </a:solidFill>
            </a:endParaRPr>
          </a:p>
        </p:txBody>
      </p:sp>
      <p:sp>
        <p:nvSpPr>
          <p:cNvPr id="60419" name="Freeform 3"/>
          <p:cNvSpPr>
            <a:spLocks/>
          </p:cNvSpPr>
          <p:nvPr/>
        </p:nvSpPr>
        <p:spPr bwMode="auto">
          <a:xfrm>
            <a:off x="2308225" y="1600200"/>
            <a:ext cx="4510088" cy="4518025"/>
          </a:xfrm>
          <a:custGeom>
            <a:avLst/>
            <a:gdLst/>
            <a:ahLst/>
            <a:cxnLst>
              <a:cxn ang="0">
                <a:pos x="0" y="2846"/>
              </a:cxn>
              <a:cxn ang="0">
                <a:pos x="2841" y="2846"/>
              </a:cxn>
              <a:cxn ang="0">
                <a:pos x="2841" y="0"/>
              </a:cxn>
              <a:cxn ang="0">
                <a:pos x="0" y="0"/>
              </a:cxn>
              <a:cxn ang="0">
                <a:pos x="0" y="2846"/>
              </a:cxn>
              <a:cxn ang="0">
                <a:pos x="0" y="2846"/>
              </a:cxn>
            </a:cxnLst>
            <a:rect l="0" t="0" r="r" b="b"/>
            <a:pathLst>
              <a:path w="2841" h="2846">
                <a:moveTo>
                  <a:pt x="0" y="2846"/>
                </a:moveTo>
                <a:lnTo>
                  <a:pt x="2841" y="2846"/>
                </a:lnTo>
                <a:lnTo>
                  <a:pt x="2841" y="0"/>
                </a:lnTo>
                <a:lnTo>
                  <a:pt x="0" y="0"/>
                </a:lnTo>
                <a:lnTo>
                  <a:pt x="0" y="2846"/>
                </a:lnTo>
                <a:lnTo>
                  <a:pt x="0" y="284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3270250" y="5375275"/>
            <a:ext cx="3463925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3444875" y="5375275"/>
            <a:ext cx="1588" cy="1682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4071938" y="5375275"/>
            <a:ext cx="1587" cy="1682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4689475" y="5375275"/>
            <a:ext cx="1588" cy="1682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5314950" y="5375275"/>
            <a:ext cx="1588" cy="1682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5934075" y="5375275"/>
            <a:ext cx="1588" cy="1682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6559550" y="5375275"/>
            <a:ext cx="1588" cy="1682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3186113" y="5567363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FFCC00"/>
                </a:solidFill>
              </a:rPr>
              <a:t>20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3811588" y="5567363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FFCC00"/>
                </a:solidFill>
              </a:rPr>
              <a:t>30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4430713" y="5567363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FFCC00"/>
                </a:solidFill>
              </a:rPr>
              <a:t>40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5056188" y="5567363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FFCC00"/>
                </a:solidFill>
              </a:rPr>
              <a:t>50</a:t>
            </a: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5673725" y="5567363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FFCC00"/>
                </a:solidFill>
              </a:rPr>
              <a:t>60</a:t>
            </a: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6299200" y="5567363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FFCC00"/>
                </a:solidFill>
              </a:rPr>
              <a:t>70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4267200" y="6172200"/>
            <a:ext cx="15763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Age (years)</a:t>
            </a:r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V="1">
            <a:off x="3270250" y="1708150"/>
            <a:ext cx="1588" cy="36671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H="1">
            <a:off x="3124200" y="4800600"/>
            <a:ext cx="160338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H="1">
            <a:off x="3124200" y="4114800"/>
            <a:ext cx="160338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 flipH="1">
            <a:off x="3124200" y="3352800"/>
            <a:ext cx="160338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 flipH="1">
            <a:off x="3124200" y="2590800"/>
            <a:ext cx="160338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 flipH="1">
            <a:off x="3124200" y="1828800"/>
            <a:ext cx="160338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2438400" y="4684713"/>
            <a:ext cx="63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CC00"/>
                </a:solidFill>
              </a:rPr>
              <a:t>10.00</a:t>
            </a: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2438400" y="3949700"/>
            <a:ext cx="63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CC00"/>
                </a:solidFill>
              </a:rPr>
              <a:t>12.00</a:t>
            </a: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2438400" y="3222625"/>
            <a:ext cx="63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CC00"/>
                </a:solidFill>
              </a:rPr>
              <a:t>14.00</a:t>
            </a: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2438400" y="2487613"/>
            <a:ext cx="63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CC00"/>
                </a:solidFill>
              </a:rPr>
              <a:t>16.00</a:t>
            </a: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2438400" y="1752600"/>
            <a:ext cx="63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CC00"/>
                </a:solidFill>
              </a:rPr>
              <a:t>18.00</a:t>
            </a:r>
          </a:p>
        </p:txBody>
      </p:sp>
      <p:sp>
        <p:nvSpPr>
          <p:cNvPr id="60445" name="Oval 29"/>
          <p:cNvSpPr>
            <a:spLocks noChangeArrowheads="1"/>
          </p:cNvSpPr>
          <p:nvPr/>
        </p:nvSpPr>
        <p:spPr bwMode="auto">
          <a:xfrm>
            <a:off x="3384550" y="4364038"/>
            <a:ext cx="130175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6" name="Oval 30"/>
          <p:cNvSpPr>
            <a:spLocks noChangeArrowheads="1"/>
          </p:cNvSpPr>
          <p:nvPr/>
        </p:nvSpPr>
        <p:spPr bwMode="auto">
          <a:xfrm>
            <a:off x="3506788" y="4510088"/>
            <a:ext cx="130175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7" name="Oval 31"/>
          <p:cNvSpPr>
            <a:spLocks noChangeArrowheads="1"/>
          </p:cNvSpPr>
          <p:nvPr/>
        </p:nvSpPr>
        <p:spPr bwMode="auto">
          <a:xfrm>
            <a:off x="3697288" y="3889375"/>
            <a:ext cx="130175" cy="12382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8" name="Oval 32"/>
          <p:cNvSpPr>
            <a:spLocks noChangeArrowheads="1"/>
          </p:cNvSpPr>
          <p:nvPr/>
        </p:nvSpPr>
        <p:spPr bwMode="auto">
          <a:xfrm>
            <a:off x="3879850" y="3300413"/>
            <a:ext cx="130175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9" name="Oval 33"/>
          <p:cNvSpPr>
            <a:spLocks noChangeArrowheads="1"/>
          </p:cNvSpPr>
          <p:nvPr/>
        </p:nvSpPr>
        <p:spPr bwMode="auto">
          <a:xfrm>
            <a:off x="3879850" y="3629025"/>
            <a:ext cx="130175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0" name="Oval 34"/>
          <p:cNvSpPr>
            <a:spLocks noChangeArrowheads="1"/>
          </p:cNvSpPr>
          <p:nvPr/>
        </p:nvSpPr>
        <p:spPr bwMode="auto">
          <a:xfrm>
            <a:off x="4071938" y="4586288"/>
            <a:ext cx="128587" cy="12382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1" name="Oval 35"/>
          <p:cNvSpPr>
            <a:spLocks noChangeArrowheads="1"/>
          </p:cNvSpPr>
          <p:nvPr/>
        </p:nvSpPr>
        <p:spPr bwMode="auto">
          <a:xfrm>
            <a:off x="4132263" y="4916488"/>
            <a:ext cx="130175" cy="122237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2" name="Oval 36"/>
          <p:cNvSpPr>
            <a:spLocks noChangeArrowheads="1"/>
          </p:cNvSpPr>
          <p:nvPr/>
        </p:nvSpPr>
        <p:spPr bwMode="auto">
          <a:xfrm>
            <a:off x="4314825" y="3851275"/>
            <a:ext cx="130175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3" name="Oval 37"/>
          <p:cNvSpPr>
            <a:spLocks noChangeArrowheads="1"/>
          </p:cNvSpPr>
          <p:nvPr/>
        </p:nvSpPr>
        <p:spPr bwMode="auto">
          <a:xfrm>
            <a:off x="4506913" y="3484563"/>
            <a:ext cx="128587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4" name="Oval 38"/>
          <p:cNvSpPr>
            <a:spLocks noChangeArrowheads="1"/>
          </p:cNvSpPr>
          <p:nvPr/>
        </p:nvSpPr>
        <p:spPr bwMode="auto">
          <a:xfrm>
            <a:off x="4629150" y="3338513"/>
            <a:ext cx="128588" cy="122237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5" name="Oval 39"/>
          <p:cNvSpPr>
            <a:spLocks noChangeArrowheads="1"/>
          </p:cNvSpPr>
          <p:nvPr/>
        </p:nvSpPr>
        <p:spPr bwMode="auto">
          <a:xfrm>
            <a:off x="4941888" y="2894013"/>
            <a:ext cx="128587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6" name="Oval 40"/>
          <p:cNvSpPr>
            <a:spLocks noChangeArrowheads="1"/>
          </p:cNvSpPr>
          <p:nvPr/>
        </p:nvSpPr>
        <p:spPr bwMode="auto">
          <a:xfrm>
            <a:off x="5192713" y="3338513"/>
            <a:ext cx="122237" cy="122237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7" name="Oval 41"/>
          <p:cNvSpPr>
            <a:spLocks noChangeArrowheads="1"/>
          </p:cNvSpPr>
          <p:nvPr/>
        </p:nvSpPr>
        <p:spPr bwMode="auto">
          <a:xfrm>
            <a:off x="5499100" y="2489200"/>
            <a:ext cx="128588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8" name="Oval 42"/>
          <p:cNvSpPr>
            <a:spLocks noChangeArrowheads="1"/>
          </p:cNvSpPr>
          <p:nvPr/>
        </p:nvSpPr>
        <p:spPr bwMode="auto">
          <a:xfrm>
            <a:off x="5567363" y="2457450"/>
            <a:ext cx="122237" cy="122238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9" name="Oval 43"/>
          <p:cNvSpPr>
            <a:spLocks noChangeArrowheads="1"/>
          </p:cNvSpPr>
          <p:nvPr/>
        </p:nvSpPr>
        <p:spPr bwMode="auto">
          <a:xfrm>
            <a:off x="5689600" y="2274888"/>
            <a:ext cx="130175" cy="122237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0" name="Oval 44"/>
          <p:cNvSpPr>
            <a:spLocks noChangeArrowheads="1"/>
          </p:cNvSpPr>
          <p:nvPr/>
        </p:nvSpPr>
        <p:spPr bwMode="auto">
          <a:xfrm>
            <a:off x="5872163" y="2159000"/>
            <a:ext cx="130175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1" name="Oval 45"/>
          <p:cNvSpPr>
            <a:spLocks noChangeArrowheads="1"/>
          </p:cNvSpPr>
          <p:nvPr/>
        </p:nvSpPr>
        <p:spPr bwMode="auto">
          <a:xfrm>
            <a:off x="6002338" y="2343150"/>
            <a:ext cx="122237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2" name="Oval 46"/>
          <p:cNvSpPr>
            <a:spLocks noChangeArrowheads="1"/>
          </p:cNvSpPr>
          <p:nvPr/>
        </p:nvSpPr>
        <p:spPr bwMode="auto">
          <a:xfrm>
            <a:off x="6062663" y="2235200"/>
            <a:ext cx="130175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3" name="Oval 47"/>
          <p:cNvSpPr>
            <a:spLocks noChangeArrowheads="1"/>
          </p:cNvSpPr>
          <p:nvPr/>
        </p:nvSpPr>
        <p:spPr bwMode="auto">
          <a:xfrm>
            <a:off x="6184900" y="2671763"/>
            <a:ext cx="130175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4" name="Oval 48"/>
          <p:cNvSpPr>
            <a:spLocks noChangeArrowheads="1"/>
          </p:cNvSpPr>
          <p:nvPr/>
        </p:nvSpPr>
        <p:spPr bwMode="auto">
          <a:xfrm>
            <a:off x="6315075" y="2381250"/>
            <a:ext cx="122238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5" name="Text Box 49"/>
          <p:cNvSpPr txBox="1">
            <a:spLocks noChangeArrowheads="1"/>
          </p:cNvSpPr>
          <p:nvPr/>
        </p:nvSpPr>
        <p:spPr bwMode="auto">
          <a:xfrm>
            <a:off x="381000" y="259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>
                <a:solidFill>
                  <a:srgbClr val="FFCC00"/>
                </a:solidFill>
              </a:rPr>
              <a:t>HB (g/dl)</a:t>
            </a:r>
            <a:endParaRPr lang="en-US" sz="2400" b="1">
              <a:solidFill>
                <a:srgbClr val="FFCC00"/>
              </a:solidFill>
            </a:endParaRPr>
          </a:p>
        </p:txBody>
      </p:sp>
      <p:sp>
        <p:nvSpPr>
          <p:cNvPr id="60466" name="Line 50"/>
          <p:cNvSpPr>
            <a:spLocks noChangeShapeType="1"/>
          </p:cNvSpPr>
          <p:nvPr/>
        </p:nvSpPr>
        <p:spPr bwMode="auto">
          <a:xfrm flipV="1">
            <a:off x="3429000" y="2133600"/>
            <a:ext cx="3048000" cy="2362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nb-NO"/>
              <a:t> </a:t>
            </a: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524000"/>
            <a:ext cx="3352800" cy="2776538"/>
            <a:chOff x="912" y="1008"/>
            <a:chExt cx="3383" cy="2963"/>
          </a:xfrm>
        </p:grpSpPr>
        <p:sp>
          <p:nvSpPr>
            <p:cNvPr id="61444" name="Freeform 4"/>
            <p:cNvSpPr>
              <a:spLocks/>
            </p:cNvSpPr>
            <p:nvPr/>
          </p:nvSpPr>
          <p:spPr bwMode="auto">
            <a:xfrm>
              <a:off x="1454" y="1008"/>
              <a:ext cx="2841" cy="2846"/>
            </a:xfrm>
            <a:custGeom>
              <a:avLst/>
              <a:gdLst/>
              <a:ahLst/>
              <a:cxnLst>
                <a:cxn ang="0">
                  <a:pos x="0" y="2846"/>
                </a:cxn>
                <a:cxn ang="0">
                  <a:pos x="2841" y="2846"/>
                </a:cxn>
                <a:cxn ang="0">
                  <a:pos x="2841" y="0"/>
                </a:cxn>
                <a:cxn ang="0">
                  <a:pos x="0" y="0"/>
                </a:cxn>
                <a:cxn ang="0">
                  <a:pos x="0" y="2846"/>
                </a:cxn>
                <a:cxn ang="0">
                  <a:pos x="0" y="2846"/>
                </a:cxn>
              </a:cxnLst>
              <a:rect l="0" t="0" r="r" b="b"/>
              <a:pathLst>
                <a:path w="2841" h="2846">
                  <a:moveTo>
                    <a:pt x="0" y="2846"/>
                  </a:moveTo>
                  <a:lnTo>
                    <a:pt x="2841" y="2846"/>
                  </a:lnTo>
                  <a:lnTo>
                    <a:pt x="2841" y="0"/>
                  </a:lnTo>
                  <a:lnTo>
                    <a:pt x="0" y="0"/>
                  </a:lnTo>
                  <a:lnTo>
                    <a:pt x="0" y="2846"/>
                  </a:lnTo>
                  <a:lnTo>
                    <a:pt x="0" y="284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5" name="Line 5"/>
            <p:cNvSpPr>
              <a:spLocks noChangeShapeType="1"/>
            </p:cNvSpPr>
            <p:nvPr/>
          </p:nvSpPr>
          <p:spPr bwMode="auto">
            <a:xfrm>
              <a:off x="2060" y="3386"/>
              <a:ext cx="2182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6" name="Line 6"/>
            <p:cNvSpPr>
              <a:spLocks noChangeShapeType="1"/>
            </p:cNvSpPr>
            <p:nvPr/>
          </p:nvSpPr>
          <p:spPr bwMode="auto">
            <a:xfrm>
              <a:off x="2170" y="3386"/>
              <a:ext cx="1" cy="106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7" name="Line 7"/>
            <p:cNvSpPr>
              <a:spLocks noChangeShapeType="1"/>
            </p:cNvSpPr>
            <p:nvPr/>
          </p:nvSpPr>
          <p:spPr bwMode="auto">
            <a:xfrm>
              <a:off x="2565" y="3386"/>
              <a:ext cx="1" cy="106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8" name="Line 8"/>
            <p:cNvSpPr>
              <a:spLocks noChangeShapeType="1"/>
            </p:cNvSpPr>
            <p:nvPr/>
          </p:nvSpPr>
          <p:spPr bwMode="auto">
            <a:xfrm>
              <a:off x="2954" y="3386"/>
              <a:ext cx="1" cy="106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9" name="Line 9"/>
            <p:cNvSpPr>
              <a:spLocks noChangeShapeType="1"/>
            </p:cNvSpPr>
            <p:nvPr/>
          </p:nvSpPr>
          <p:spPr bwMode="auto">
            <a:xfrm>
              <a:off x="3348" y="3386"/>
              <a:ext cx="1" cy="106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0" name="Line 10"/>
            <p:cNvSpPr>
              <a:spLocks noChangeShapeType="1"/>
            </p:cNvSpPr>
            <p:nvPr/>
          </p:nvSpPr>
          <p:spPr bwMode="auto">
            <a:xfrm>
              <a:off x="3738" y="3386"/>
              <a:ext cx="1" cy="106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1" name="Line 11"/>
            <p:cNvSpPr>
              <a:spLocks noChangeShapeType="1"/>
            </p:cNvSpPr>
            <p:nvPr/>
          </p:nvSpPr>
          <p:spPr bwMode="auto">
            <a:xfrm>
              <a:off x="4132" y="3386"/>
              <a:ext cx="1" cy="106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2" name="Rectangle 12"/>
            <p:cNvSpPr>
              <a:spLocks noChangeArrowheads="1"/>
            </p:cNvSpPr>
            <p:nvPr/>
          </p:nvSpPr>
          <p:spPr bwMode="auto">
            <a:xfrm>
              <a:off x="2008" y="3507"/>
              <a:ext cx="19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CC00"/>
                  </a:solidFill>
                </a:rPr>
                <a:t>20</a:t>
              </a:r>
            </a:p>
          </p:txBody>
        </p:sp>
        <p:sp>
          <p:nvSpPr>
            <p:cNvPr id="61453" name="Rectangle 13"/>
            <p:cNvSpPr>
              <a:spLocks noChangeArrowheads="1"/>
            </p:cNvSpPr>
            <p:nvPr/>
          </p:nvSpPr>
          <p:spPr bwMode="auto">
            <a:xfrm>
              <a:off x="2400" y="3507"/>
              <a:ext cx="19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CC00"/>
                  </a:solidFill>
                </a:rPr>
                <a:t>30</a:t>
              </a:r>
            </a:p>
          </p:txBody>
        </p:sp>
        <p:sp>
          <p:nvSpPr>
            <p:cNvPr id="61454" name="Rectangle 14"/>
            <p:cNvSpPr>
              <a:spLocks noChangeArrowheads="1"/>
            </p:cNvSpPr>
            <p:nvPr/>
          </p:nvSpPr>
          <p:spPr bwMode="auto">
            <a:xfrm>
              <a:off x="2791" y="3507"/>
              <a:ext cx="19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CC00"/>
                  </a:solidFill>
                </a:rPr>
                <a:t>40</a:t>
              </a:r>
            </a:p>
          </p:txBody>
        </p:sp>
        <p:sp>
          <p:nvSpPr>
            <p:cNvPr id="61455" name="Rectangle 15"/>
            <p:cNvSpPr>
              <a:spLocks noChangeArrowheads="1"/>
            </p:cNvSpPr>
            <p:nvPr/>
          </p:nvSpPr>
          <p:spPr bwMode="auto">
            <a:xfrm>
              <a:off x="3185" y="3507"/>
              <a:ext cx="19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CC00"/>
                  </a:solidFill>
                </a:rPr>
                <a:t>50</a:t>
              </a:r>
            </a:p>
          </p:txBody>
        </p:sp>
        <p:sp>
          <p:nvSpPr>
            <p:cNvPr id="61456" name="Rectangle 16"/>
            <p:cNvSpPr>
              <a:spLocks noChangeArrowheads="1"/>
            </p:cNvSpPr>
            <p:nvPr/>
          </p:nvSpPr>
          <p:spPr bwMode="auto">
            <a:xfrm>
              <a:off x="3574" y="3507"/>
              <a:ext cx="19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CC00"/>
                  </a:solidFill>
                </a:rPr>
                <a:t>60</a:t>
              </a:r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3967" y="3507"/>
              <a:ext cx="19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CC00"/>
                  </a:solidFill>
                </a:rPr>
                <a:t>70</a:t>
              </a:r>
            </a:p>
          </p:txBody>
        </p:sp>
        <p:sp>
          <p:nvSpPr>
            <p:cNvPr id="61458" name="Rectangle 18"/>
            <p:cNvSpPr>
              <a:spLocks noChangeArrowheads="1"/>
            </p:cNvSpPr>
            <p:nvPr/>
          </p:nvSpPr>
          <p:spPr bwMode="auto">
            <a:xfrm>
              <a:off x="2736" y="3744"/>
              <a:ext cx="925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Age (years)</a:t>
              </a:r>
            </a:p>
          </p:txBody>
        </p:sp>
        <p:sp>
          <p:nvSpPr>
            <p:cNvPr id="61459" name="Line 19"/>
            <p:cNvSpPr>
              <a:spLocks noChangeShapeType="1"/>
            </p:cNvSpPr>
            <p:nvPr/>
          </p:nvSpPr>
          <p:spPr bwMode="auto">
            <a:xfrm flipV="1">
              <a:off x="2060" y="1076"/>
              <a:ext cx="1" cy="231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 flipH="1">
              <a:off x="1968" y="3024"/>
              <a:ext cx="101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Line 21"/>
            <p:cNvSpPr>
              <a:spLocks noChangeShapeType="1"/>
            </p:cNvSpPr>
            <p:nvPr/>
          </p:nvSpPr>
          <p:spPr bwMode="auto">
            <a:xfrm flipH="1">
              <a:off x="1968" y="2592"/>
              <a:ext cx="101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Line 22"/>
            <p:cNvSpPr>
              <a:spLocks noChangeShapeType="1"/>
            </p:cNvSpPr>
            <p:nvPr/>
          </p:nvSpPr>
          <p:spPr bwMode="auto">
            <a:xfrm flipH="1">
              <a:off x="1968" y="2112"/>
              <a:ext cx="101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Line 23"/>
            <p:cNvSpPr>
              <a:spLocks noChangeShapeType="1"/>
            </p:cNvSpPr>
            <p:nvPr/>
          </p:nvSpPr>
          <p:spPr bwMode="auto">
            <a:xfrm flipH="1">
              <a:off x="1968" y="1632"/>
              <a:ext cx="101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Line 24"/>
            <p:cNvSpPr>
              <a:spLocks noChangeShapeType="1"/>
            </p:cNvSpPr>
            <p:nvPr/>
          </p:nvSpPr>
          <p:spPr bwMode="auto">
            <a:xfrm flipH="1">
              <a:off x="1968" y="1152"/>
              <a:ext cx="101" cy="1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5" name="Rectangle 25"/>
            <p:cNvSpPr>
              <a:spLocks noChangeArrowheads="1"/>
            </p:cNvSpPr>
            <p:nvPr/>
          </p:nvSpPr>
          <p:spPr bwMode="auto">
            <a:xfrm>
              <a:off x="1537" y="2951"/>
              <a:ext cx="44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CC00"/>
                  </a:solidFill>
                </a:rPr>
                <a:t>10.00</a:t>
              </a:r>
            </a:p>
          </p:txBody>
        </p:sp>
        <p:sp>
          <p:nvSpPr>
            <p:cNvPr id="61466" name="Rectangle 26"/>
            <p:cNvSpPr>
              <a:spLocks noChangeArrowheads="1"/>
            </p:cNvSpPr>
            <p:nvPr/>
          </p:nvSpPr>
          <p:spPr bwMode="auto">
            <a:xfrm>
              <a:off x="1537" y="2488"/>
              <a:ext cx="44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CC00"/>
                  </a:solidFill>
                </a:rPr>
                <a:t>12.00</a:t>
              </a:r>
            </a:p>
          </p:txBody>
        </p:sp>
        <p:sp>
          <p:nvSpPr>
            <p:cNvPr id="61467" name="Rectangle 27"/>
            <p:cNvSpPr>
              <a:spLocks noChangeArrowheads="1"/>
            </p:cNvSpPr>
            <p:nvPr/>
          </p:nvSpPr>
          <p:spPr bwMode="auto">
            <a:xfrm>
              <a:off x="1537" y="2029"/>
              <a:ext cx="44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CC00"/>
                  </a:solidFill>
                </a:rPr>
                <a:t>14.00</a:t>
              </a:r>
            </a:p>
          </p:txBody>
        </p:sp>
        <p:sp>
          <p:nvSpPr>
            <p:cNvPr id="61468" name="Rectangle 28"/>
            <p:cNvSpPr>
              <a:spLocks noChangeArrowheads="1"/>
            </p:cNvSpPr>
            <p:nvPr/>
          </p:nvSpPr>
          <p:spPr bwMode="auto">
            <a:xfrm>
              <a:off x="1537" y="1567"/>
              <a:ext cx="44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CC00"/>
                  </a:solidFill>
                </a:rPr>
                <a:t>16.00</a:t>
              </a:r>
            </a:p>
          </p:txBody>
        </p:sp>
        <p:sp>
          <p:nvSpPr>
            <p:cNvPr id="61469" name="Rectangle 29"/>
            <p:cNvSpPr>
              <a:spLocks noChangeArrowheads="1"/>
            </p:cNvSpPr>
            <p:nvPr/>
          </p:nvSpPr>
          <p:spPr bwMode="auto">
            <a:xfrm>
              <a:off x="1537" y="1103"/>
              <a:ext cx="44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CC00"/>
                  </a:solidFill>
                </a:rPr>
                <a:t>18.00</a:t>
              </a:r>
            </a:p>
          </p:txBody>
        </p:sp>
        <p:sp>
          <p:nvSpPr>
            <p:cNvPr id="61470" name="Oval 30"/>
            <p:cNvSpPr>
              <a:spLocks noChangeArrowheads="1"/>
            </p:cNvSpPr>
            <p:nvPr/>
          </p:nvSpPr>
          <p:spPr bwMode="auto">
            <a:xfrm>
              <a:off x="2132" y="2749"/>
              <a:ext cx="82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1" name="Oval 31"/>
            <p:cNvSpPr>
              <a:spLocks noChangeArrowheads="1"/>
            </p:cNvSpPr>
            <p:nvPr/>
          </p:nvSpPr>
          <p:spPr bwMode="auto">
            <a:xfrm>
              <a:off x="2209" y="2841"/>
              <a:ext cx="82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2" name="Oval 32"/>
            <p:cNvSpPr>
              <a:spLocks noChangeArrowheads="1"/>
            </p:cNvSpPr>
            <p:nvPr/>
          </p:nvSpPr>
          <p:spPr bwMode="auto">
            <a:xfrm>
              <a:off x="2329" y="2450"/>
              <a:ext cx="82" cy="78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auto">
            <a:xfrm>
              <a:off x="2444" y="2079"/>
              <a:ext cx="82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Oval 34"/>
            <p:cNvSpPr>
              <a:spLocks noChangeArrowheads="1"/>
            </p:cNvSpPr>
            <p:nvPr/>
          </p:nvSpPr>
          <p:spPr bwMode="auto">
            <a:xfrm>
              <a:off x="2444" y="2286"/>
              <a:ext cx="82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5" name="Oval 35"/>
            <p:cNvSpPr>
              <a:spLocks noChangeArrowheads="1"/>
            </p:cNvSpPr>
            <p:nvPr/>
          </p:nvSpPr>
          <p:spPr bwMode="auto">
            <a:xfrm>
              <a:off x="2565" y="2889"/>
              <a:ext cx="81" cy="78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6" name="Oval 36"/>
            <p:cNvSpPr>
              <a:spLocks noChangeArrowheads="1"/>
            </p:cNvSpPr>
            <p:nvPr/>
          </p:nvSpPr>
          <p:spPr bwMode="auto">
            <a:xfrm>
              <a:off x="2603" y="3097"/>
              <a:ext cx="82" cy="77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7" name="Oval 37"/>
            <p:cNvSpPr>
              <a:spLocks noChangeArrowheads="1"/>
            </p:cNvSpPr>
            <p:nvPr/>
          </p:nvSpPr>
          <p:spPr bwMode="auto">
            <a:xfrm>
              <a:off x="2718" y="2426"/>
              <a:ext cx="82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8" name="Oval 38"/>
            <p:cNvSpPr>
              <a:spLocks noChangeArrowheads="1"/>
            </p:cNvSpPr>
            <p:nvPr/>
          </p:nvSpPr>
          <p:spPr bwMode="auto">
            <a:xfrm>
              <a:off x="2839" y="2195"/>
              <a:ext cx="81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9" name="Oval 39"/>
            <p:cNvSpPr>
              <a:spLocks noChangeArrowheads="1"/>
            </p:cNvSpPr>
            <p:nvPr/>
          </p:nvSpPr>
          <p:spPr bwMode="auto">
            <a:xfrm>
              <a:off x="2916" y="2103"/>
              <a:ext cx="81" cy="77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0" name="Oval 40"/>
            <p:cNvSpPr>
              <a:spLocks noChangeArrowheads="1"/>
            </p:cNvSpPr>
            <p:nvPr/>
          </p:nvSpPr>
          <p:spPr bwMode="auto">
            <a:xfrm>
              <a:off x="3113" y="1823"/>
              <a:ext cx="81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1" name="Oval 41"/>
            <p:cNvSpPr>
              <a:spLocks noChangeArrowheads="1"/>
            </p:cNvSpPr>
            <p:nvPr/>
          </p:nvSpPr>
          <p:spPr bwMode="auto">
            <a:xfrm>
              <a:off x="3271" y="2103"/>
              <a:ext cx="77" cy="77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2" name="Oval 42"/>
            <p:cNvSpPr>
              <a:spLocks noChangeArrowheads="1"/>
            </p:cNvSpPr>
            <p:nvPr/>
          </p:nvSpPr>
          <p:spPr bwMode="auto">
            <a:xfrm>
              <a:off x="3464" y="1568"/>
              <a:ext cx="81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3" name="Oval 43"/>
            <p:cNvSpPr>
              <a:spLocks noChangeArrowheads="1"/>
            </p:cNvSpPr>
            <p:nvPr/>
          </p:nvSpPr>
          <p:spPr bwMode="auto">
            <a:xfrm>
              <a:off x="3507" y="1548"/>
              <a:ext cx="77" cy="77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4" name="Oval 44"/>
            <p:cNvSpPr>
              <a:spLocks noChangeArrowheads="1"/>
            </p:cNvSpPr>
            <p:nvPr/>
          </p:nvSpPr>
          <p:spPr bwMode="auto">
            <a:xfrm>
              <a:off x="3584" y="1433"/>
              <a:ext cx="82" cy="77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5" name="Oval 45"/>
            <p:cNvSpPr>
              <a:spLocks noChangeArrowheads="1"/>
            </p:cNvSpPr>
            <p:nvPr/>
          </p:nvSpPr>
          <p:spPr bwMode="auto">
            <a:xfrm>
              <a:off x="3699" y="1360"/>
              <a:ext cx="82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6" name="Oval 46"/>
            <p:cNvSpPr>
              <a:spLocks noChangeArrowheads="1"/>
            </p:cNvSpPr>
            <p:nvPr/>
          </p:nvSpPr>
          <p:spPr bwMode="auto">
            <a:xfrm>
              <a:off x="3781" y="1476"/>
              <a:ext cx="77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7" name="Oval 47"/>
            <p:cNvSpPr>
              <a:spLocks noChangeArrowheads="1"/>
            </p:cNvSpPr>
            <p:nvPr/>
          </p:nvSpPr>
          <p:spPr bwMode="auto">
            <a:xfrm>
              <a:off x="3819" y="1408"/>
              <a:ext cx="82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8" name="Oval 48"/>
            <p:cNvSpPr>
              <a:spLocks noChangeArrowheads="1"/>
            </p:cNvSpPr>
            <p:nvPr/>
          </p:nvSpPr>
          <p:spPr bwMode="auto">
            <a:xfrm>
              <a:off x="3896" y="1683"/>
              <a:ext cx="82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9" name="Oval 49"/>
            <p:cNvSpPr>
              <a:spLocks noChangeArrowheads="1"/>
            </p:cNvSpPr>
            <p:nvPr/>
          </p:nvSpPr>
          <p:spPr bwMode="auto">
            <a:xfrm>
              <a:off x="3978" y="1500"/>
              <a:ext cx="77" cy="82"/>
            </a:xfrm>
            <a:prstGeom prst="ellipse">
              <a:avLst/>
            </a:prstGeom>
            <a:solidFill>
              <a:srgbClr val="FFCC00"/>
            </a:solidFill>
            <a:ln w="15875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0" name="Text Box 50"/>
            <p:cNvSpPr txBox="1">
              <a:spLocks noChangeArrowheads="1"/>
            </p:cNvSpPr>
            <p:nvPr/>
          </p:nvSpPr>
          <p:spPr bwMode="auto">
            <a:xfrm>
              <a:off x="912" y="1775"/>
              <a:ext cx="767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400">
                  <a:solidFill>
                    <a:srgbClr val="FFCC00"/>
                  </a:solidFill>
                </a:rPr>
                <a:t>HB (g/dl)</a:t>
              </a:r>
              <a:endParaRPr lang="en-US" sz="1400">
                <a:solidFill>
                  <a:srgbClr val="FFCC00"/>
                </a:solidFill>
              </a:endParaRPr>
            </a:p>
          </p:txBody>
        </p:sp>
        <p:sp>
          <p:nvSpPr>
            <p:cNvPr id="61491" name="Line 51"/>
            <p:cNvSpPr>
              <a:spLocks noChangeShapeType="1"/>
            </p:cNvSpPr>
            <p:nvPr/>
          </p:nvSpPr>
          <p:spPr bwMode="auto">
            <a:xfrm flipV="1">
              <a:off x="2160" y="1344"/>
              <a:ext cx="1920" cy="14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92" name="Text Box 52"/>
          <p:cNvSpPr txBox="1">
            <a:spLocks noChangeArrowheads="1"/>
          </p:cNvSpPr>
          <p:nvPr/>
        </p:nvSpPr>
        <p:spPr bwMode="auto">
          <a:xfrm>
            <a:off x="4419600" y="16764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2800" b="1">
                <a:solidFill>
                  <a:schemeClr val="bg1"/>
                </a:solidFill>
              </a:rPr>
              <a:t>y = </a:t>
            </a:r>
            <a:r>
              <a:rPr lang="el-GR" sz="2800" b="1">
                <a:solidFill>
                  <a:srgbClr val="FFCC00"/>
                </a:solidFill>
                <a:cs typeface="Arial" charset="0"/>
              </a:rPr>
              <a:t>α</a:t>
            </a:r>
            <a:r>
              <a:rPr lang="nb-NO" sz="2800" b="1">
                <a:solidFill>
                  <a:schemeClr val="bg1"/>
                </a:solidFill>
                <a:cs typeface="Arial" charset="0"/>
              </a:rPr>
              <a:t> + </a:t>
            </a:r>
            <a:r>
              <a:rPr lang="el-GR" sz="2800" b="1">
                <a:solidFill>
                  <a:srgbClr val="FFCC00"/>
                </a:solidFill>
                <a:cs typeface="Arial" charset="0"/>
              </a:rPr>
              <a:t>β</a:t>
            </a:r>
            <a:r>
              <a:rPr lang="nb-NO" sz="2800" b="1">
                <a:solidFill>
                  <a:schemeClr val="bg1"/>
                </a:solidFill>
                <a:cs typeface="Arial" charset="0"/>
              </a:rPr>
              <a:t>x</a:t>
            </a:r>
            <a:endParaRPr lang="el-GR" sz="28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493" name="Text Box 53"/>
          <p:cNvSpPr txBox="1">
            <a:spLocks noChangeArrowheads="1"/>
          </p:cNvSpPr>
          <p:nvPr/>
        </p:nvSpPr>
        <p:spPr bwMode="auto">
          <a:xfrm>
            <a:off x="4403725" y="2249488"/>
            <a:ext cx="270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 b="1">
                <a:solidFill>
                  <a:srgbClr val="FFCC00"/>
                </a:solidFill>
                <a:cs typeface="Arial" charset="0"/>
              </a:rPr>
              <a:t> </a:t>
            </a:r>
            <a:r>
              <a:rPr lang="el-GR" sz="2400" b="1">
                <a:solidFill>
                  <a:srgbClr val="FFCC00"/>
                </a:solidFill>
                <a:cs typeface="Arial" charset="0"/>
              </a:rPr>
              <a:t>α</a:t>
            </a:r>
            <a:r>
              <a:rPr lang="nb-NO" sz="2400" b="1">
                <a:solidFill>
                  <a:srgbClr val="FFCC00"/>
                </a:solidFill>
                <a:cs typeface="Arial" charset="0"/>
              </a:rPr>
              <a:t> </a:t>
            </a:r>
            <a:r>
              <a:rPr lang="nb-NO" sz="2400" b="1">
                <a:solidFill>
                  <a:schemeClr val="bg1"/>
                </a:solidFill>
                <a:cs typeface="Arial" charset="0"/>
              </a:rPr>
              <a:t>is the intercept</a:t>
            </a:r>
            <a:endParaRPr lang="el-GR" sz="2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494" name="Text Box 54"/>
          <p:cNvSpPr txBox="1">
            <a:spLocks noChangeArrowheads="1"/>
          </p:cNvSpPr>
          <p:nvPr/>
        </p:nvSpPr>
        <p:spPr bwMode="auto">
          <a:xfrm>
            <a:off x="4495800" y="2819400"/>
            <a:ext cx="426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solidFill>
                  <a:srgbClr val="FFCC00"/>
                </a:solidFill>
                <a:cs typeface="Arial" charset="0"/>
              </a:rPr>
              <a:t>β</a:t>
            </a:r>
            <a:r>
              <a:rPr lang="nb-NO" sz="2400" b="1">
                <a:solidFill>
                  <a:srgbClr val="FFCC00"/>
                </a:solidFill>
                <a:cs typeface="Arial" charset="0"/>
              </a:rPr>
              <a:t> </a:t>
            </a:r>
            <a:r>
              <a:rPr lang="nb-NO" sz="2400" b="1">
                <a:solidFill>
                  <a:schemeClr val="bg1"/>
                </a:solidFill>
              </a:rPr>
              <a:t>is the regression coefficient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61495" name="Text Box 55"/>
          <p:cNvSpPr txBox="1"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3600" b="1" i="1">
                <a:solidFill>
                  <a:srgbClr val="FFCC00"/>
                </a:solidFill>
              </a:rPr>
              <a:t>Regression from sample to population</a:t>
            </a:r>
            <a:endParaRPr lang="en-US" sz="3600" b="1" i="1">
              <a:solidFill>
                <a:srgbClr val="FFCC00"/>
              </a:solidFill>
            </a:endParaRPr>
          </a:p>
        </p:txBody>
      </p:sp>
      <p:sp>
        <p:nvSpPr>
          <p:cNvPr id="61496" name="Text Box 56"/>
          <p:cNvSpPr txBox="1">
            <a:spLocks noChangeArrowheads="1"/>
          </p:cNvSpPr>
          <p:nvPr/>
        </p:nvSpPr>
        <p:spPr bwMode="auto">
          <a:xfrm>
            <a:off x="0" y="4724400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solidFill>
                  <a:srgbClr val="FFCC00"/>
                </a:solidFill>
                <a:cs typeface="Arial" charset="0"/>
              </a:rPr>
              <a:t>β</a:t>
            </a:r>
            <a:r>
              <a:rPr lang="nb-NO" sz="2400" b="1">
                <a:solidFill>
                  <a:srgbClr val="FFCC00"/>
                </a:solidFill>
                <a:cs typeface="Arial" charset="0"/>
              </a:rPr>
              <a:t> is the slope of the line . When x increases by 1 unit y changes by </a:t>
            </a:r>
            <a:r>
              <a:rPr lang="el-GR" sz="2400" b="1">
                <a:solidFill>
                  <a:srgbClr val="FFCC00"/>
                </a:solidFill>
                <a:cs typeface="Arial" charset="0"/>
              </a:rPr>
              <a:t>β</a:t>
            </a:r>
            <a:r>
              <a:rPr lang="nb-NO" sz="2400" b="1">
                <a:solidFill>
                  <a:srgbClr val="FFCC00"/>
                </a:solidFill>
                <a:cs typeface="Arial" charset="0"/>
              </a:rPr>
              <a:t> units.</a:t>
            </a:r>
            <a:endParaRPr lang="el-GR" sz="2400" b="1">
              <a:solidFill>
                <a:srgbClr val="FFCC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2" grpId="0"/>
      <p:bldP spid="61493" grpId="0"/>
      <p:bldP spid="61494" grpId="0"/>
      <p:bldP spid="61495" grpId="0"/>
      <p:bldP spid="614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Least square method</a:t>
            </a:r>
            <a:endParaRPr lang="en-US" b="1" i="1">
              <a:solidFill>
                <a:srgbClr val="FFCC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229600" cy="838200"/>
          </a:xfrm>
        </p:spPr>
        <p:txBody>
          <a:bodyPr/>
          <a:lstStyle/>
          <a:p>
            <a:r>
              <a:rPr lang="nb-NO" sz="2400">
                <a:solidFill>
                  <a:schemeClr val="bg1"/>
                </a:solidFill>
              </a:rPr>
              <a:t>The best line is caculated by using the least square method.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9636" name="Freeform 4"/>
          <p:cNvSpPr>
            <a:spLocks/>
          </p:cNvSpPr>
          <p:nvPr/>
        </p:nvSpPr>
        <p:spPr bwMode="auto">
          <a:xfrm>
            <a:off x="2308225" y="1600200"/>
            <a:ext cx="4510088" cy="4518025"/>
          </a:xfrm>
          <a:custGeom>
            <a:avLst/>
            <a:gdLst/>
            <a:ahLst/>
            <a:cxnLst>
              <a:cxn ang="0">
                <a:pos x="0" y="2846"/>
              </a:cxn>
              <a:cxn ang="0">
                <a:pos x="2841" y="2846"/>
              </a:cxn>
              <a:cxn ang="0">
                <a:pos x="2841" y="0"/>
              </a:cxn>
              <a:cxn ang="0">
                <a:pos x="0" y="0"/>
              </a:cxn>
              <a:cxn ang="0">
                <a:pos x="0" y="2846"/>
              </a:cxn>
              <a:cxn ang="0">
                <a:pos x="0" y="2846"/>
              </a:cxn>
            </a:cxnLst>
            <a:rect l="0" t="0" r="r" b="b"/>
            <a:pathLst>
              <a:path w="2841" h="2846">
                <a:moveTo>
                  <a:pt x="0" y="2846"/>
                </a:moveTo>
                <a:lnTo>
                  <a:pt x="2841" y="2846"/>
                </a:lnTo>
                <a:lnTo>
                  <a:pt x="2841" y="0"/>
                </a:lnTo>
                <a:lnTo>
                  <a:pt x="0" y="0"/>
                </a:lnTo>
                <a:lnTo>
                  <a:pt x="0" y="2846"/>
                </a:lnTo>
                <a:lnTo>
                  <a:pt x="0" y="284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3270250" y="5375275"/>
            <a:ext cx="3463925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3444875" y="5375275"/>
            <a:ext cx="1588" cy="1682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071938" y="5375275"/>
            <a:ext cx="1587" cy="1682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4689475" y="5375275"/>
            <a:ext cx="1588" cy="1682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5314950" y="5375275"/>
            <a:ext cx="1588" cy="1682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5934075" y="5375275"/>
            <a:ext cx="1588" cy="1682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6559550" y="5375275"/>
            <a:ext cx="1588" cy="1682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3186113" y="5567363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FFCC00"/>
                </a:solidFill>
              </a:rPr>
              <a:t>20</a:t>
            </a: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3811588" y="5567363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FFCC00"/>
                </a:solidFill>
              </a:rPr>
              <a:t>30</a:t>
            </a: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4430713" y="5567363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FFCC00"/>
                </a:solidFill>
              </a:rPr>
              <a:t>40</a:t>
            </a: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5056188" y="5567363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FFCC00"/>
                </a:solidFill>
              </a:rPr>
              <a:t>50</a:t>
            </a: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5673725" y="5567363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FFCC00"/>
                </a:solidFill>
              </a:rPr>
              <a:t>60</a:t>
            </a: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6299200" y="5567363"/>
            <a:ext cx="339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rgbClr val="FFCC00"/>
                </a:solidFill>
              </a:rPr>
              <a:t>70</a:t>
            </a: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4267200" y="6172200"/>
            <a:ext cx="15763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FFCC00"/>
                </a:solidFill>
              </a:rPr>
              <a:t>Age (years)</a:t>
            </a:r>
          </a:p>
        </p:txBody>
      </p:sp>
      <p:sp>
        <p:nvSpPr>
          <p:cNvPr id="69651" name="Line 19"/>
          <p:cNvSpPr>
            <a:spLocks noChangeShapeType="1"/>
          </p:cNvSpPr>
          <p:nvPr/>
        </p:nvSpPr>
        <p:spPr bwMode="auto">
          <a:xfrm flipV="1">
            <a:off x="3270250" y="1708150"/>
            <a:ext cx="1588" cy="36671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2" name="Line 20"/>
          <p:cNvSpPr>
            <a:spLocks noChangeShapeType="1"/>
          </p:cNvSpPr>
          <p:nvPr/>
        </p:nvSpPr>
        <p:spPr bwMode="auto">
          <a:xfrm flipH="1">
            <a:off x="3124200" y="4800600"/>
            <a:ext cx="160338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3" name="Line 21"/>
          <p:cNvSpPr>
            <a:spLocks noChangeShapeType="1"/>
          </p:cNvSpPr>
          <p:nvPr/>
        </p:nvSpPr>
        <p:spPr bwMode="auto">
          <a:xfrm flipH="1">
            <a:off x="3124200" y="4114800"/>
            <a:ext cx="160338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 flipH="1">
            <a:off x="3124200" y="3352800"/>
            <a:ext cx="160338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5" name="Line 23"/>
          <p:cNvSpPr>
            <a:spLocks noChangeShapeType="1"/>
          </p:cNvSpPr>
          <p:nvPr/>
        </p:nvSpPr>
        <p:spPr bwMode="auto">
          <a:xfrm flipH="1">
            <a:off x="3124200" y="2590800"/>
            <a:ext cx="160338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6" name="Line 24"/>
          <p:cNvSpPr>
            <a:spLocks noChangeShapeType="1"/>
          </p:cNvSpPr>
          <p:nvPr/>
        </p:nvSpPr>
        <p:spPr bwMode="auto">
          <a:xfrm flipH="1">
            <a:off x="3124200" y="1828800"/>
            <a:ext cx="160338" cy="15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2438400" y="4684713"/>
            <a:ext cx="63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CC00"/>
                </a:solidFill>
              </a:rPr>
              <a:t>10.00</a:t>
            </a:r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2438400" y="3949700"/>
            <a:ext cx="63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CC00"/>
                </a:solidFill>
              </a:rPr>
              <a:t>12.00</a:t>
            </a:r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2438400" y="3222625"/>
            <a:ext cx="63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CC00"/>
                </a:solidFill>
              </a:rPr>
              <a:t>14.00</a:t>
            </a: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2438400" y="2487613"/>
            <a:ext cx="63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CC00"/>
                </a:solidFill>
              </a:rPr>
              <a:t>16.00</a:t>
            </a:r>
          </a:p>
        </p:txBody>
      </p:sp>
      <p:sp>
        <p:nvSpPr>
          <p:cNvPr id="69661" name="Rectangle 29"/>
          <p:cNvSpPr>
            <a:spLocks noChangeArrowheads="1"/>
          </p:cNvSpPr>
          <p:nvPr/>
        </p:nvSpPr>
        <p:spPr bwMode="auto">
          <a:xfrm>
            <a:off x="2438400" y="1752600"/>
            <a:ext cx="63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CC00"/>
                </a:solidFill>
              </a:rPr>
              <a:t>18.00</a:t>
            </a:r>
          </a:p>
        </p:txBody>
      </p:sp>
      <p:sp>
        <p:nvSpPr>
          <p:cNvPr id="69662" name="Oval 30"/>
          <p:cNvSpPr>
            <a:spLocks noChangeArrowheads="1"/>
          </p:cNvSpPr>
          <p:nvPr/>
        </p:nvSpPr>
        <p:spPr bwMode="auto">
          <a:xfrm>
            <a:off x="3384550" y="4364038"/>
            <a:ext cx="130175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3" name="Oval 31"/>
          <p:cNvSpPr>
            <a:spLocks noChangeArrowheads="1"/>
          </p:cNvSpPr>
          <p:nvPr/>
        </p:nvSpPr>
        <p:spPr bwMode="auto">
          <a:xfrm>
            <a:off x="3506788" y="4510088"/>
            <a:ext cx="130175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4" name="Oval 32"/>
          <p:cNvSpPr>
            <a:spLocks noChangeArrowheads="1"/>
          </p:cNvSpPr>
          <p:nvPr/>
        </p:nvSpPr>
        <p:spPr bwMode="auto">
          <a:xfrm>
            <a:off x="3697288" y="3889375"/>
            <a:ext cx="130175" cy="12382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5" name="Oval 33"/>
          <p:cNvSpPr>
            <a:spLocks noChangeArrowheads="1"/>
          </p:cNvSpPr>
          <p:nvPr/>
        </p:nvSpPr>
        <p:spPr bwMode="auto">
          <a:xfrm>
            <a:off x="3879850" y="3300413"/>
            <a:ext cx="130175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6" name="Oval 34"/>
          <p:cNvSpPr>
            <a:spLocks noChangeArrowheads="1"/>
          </p:cNvSpPr>
          <p:nvPr/>
        </p:nvSpPr>
        <p:spPr bwMode="auto">
          <a:xfrm>
            <a:off x="3879850" y="3629025"/>
            <a:ext cx="130175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7" name="Oval 35"/>
          <p:cNvSpPr>
            <a:spLocks noChangeArrowheads="1"/>
          </p:cNvSpPr>
          <p:nvPr/>
        </p:nvSpPr>
        <p:spPr bwMode="auto">
          <a:xfrm>
            <a:off x="4071938" y="4586288"/>
            <a:ext cx="128587" cy="12382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8" name="Oval 36"/>
          <p:cNvSpPr>
            <a:spLocks noChangeArrowheads="1"/>
          </p:cNvSpPr>
          <p:nvPr/>
        </p:nvSpPr>
        <p:spPr bwMode="auto">
          <a:xfrm>
            <a:off x="4132263" y="4916488"/>
            <a:ext cx="130175" cy="122237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9" name="Oval 37"/>
          <p:cNvSpPr>
            <a:spLocks noChangeArrowheads="1"/>
          </p:cNvSpPr>
          <p:nvPr/>
        </p:nvSpPr>
        <p:spPr bwMode="auto">
          <a:xfrm>
            <a:off x="4314825" y="3851275"/>
            <a:ext cx="130175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0" name="Oval 38"/>
          <p:cNvSpPr>
            <a:spLocks noChangeArrowheads="1"/>
          </p:cNvSpPr>
          <p:nvPr/>
        </p:nvSpPr>
        <p:spPr bwMode="auto">
          <a:xfrm>
            <a:off x="4506913" y="3484563"/>
            <a:ext cx="128587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1" name="Oval 39"/>
          <p:cNvSpPr>
            <a:spLocks noChangeArrowheads="1"/>
          </p:cNvSpPr>
          <p:nvPr/>
        </p:nvSpPr>
        <p:spPr bwMode="auto">
          <a:xfrm>
            <a:off x="4629150" y="3338513"/>
            <a:ext cx="128588" cy="122237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2" name="Oval 40"/>
          <p:cNvSpPr>
            <a:spLocks noChangeArrowheads="1"/>
          </p:cNvSpPr>
          <p:nvPr/>
        </p:nvSpPr>
        <p:spPr bwMode="auto">
          <a:xfrm>
            <a:off x="4941888" y="2894013"/>
            <a:ext cx="128587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3" name="Oval 41"/>
          <p:cNvSpPr>
            <a:spLocks noChangeArrowheads="1"/>
          </p:cNvSpPr>
          <p:nvPr/>
        </p:nvSpPr>
        <p:spPr bwMode="auto">
          <a:xfrm>
            <a:off x="5192713" y="3338513"/>
            <a:ext cx="122237" cy="122237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4" name="Oval 42"/>
          <p:cNvSpPr>
            <a:spLocks noChangeArrowheads="1"/>
          </p:cNvSpPr>
          <p:nvPr/>
        </p:nvSpPr>
        <p:spPr bwMode="auto">
          <a:xfrm>
            <a:off x="5499100" y="2489200"/>
            <a:ext cx="128588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5" name="Oval 43"/>
          <p:cNvSpPr>
            <a:spLocks noChangeArrowheads="1"/>
          </p:cNvSpPr>
          <p:nvPr/>
        </p:nvSpPr>
        <p:spPr bwMode="auto">
          <a:xfrm>
            <a:off x="5567363" y="2457450"/>
            <a:ext cx="122237" cy="122238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6" name="Oval 44"/>
          <p:cNvSpPr>
            <a:spLocks noChangeArrowheads="1"/>
          </p:cNvSpPr>
          <p:nvPr/>
        </p:nvSpPr>
        <p:spPr bwMode="auto">
          <a:xfrm>
            <a:off x="5689600" y="2274888"/>
            <a:ext cx="130175" cy="122237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7" name="Oval 45"/>
          <p:cNvSpPr>
            <a:spLocks noChangeArrowheads="1"/>
          </p:cNvSpPr>
          <p:nvPr/>
        </p:nvSpPr>
        <p:spPr bwMode="auto">
          <a:xfrm>
            <a:off x="5872163" y="2159000"/>
            <a:ext cx="130175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8" name="Oval 46"/>
          <p:cNvSpPr>
            <a:spLocks noChangeArrowheads="1"/>
          </p:cNvSpPr>
          <p:nvPr/>
        </p:nvSpPr>
        <p:spPr bwMode="auto">
          <a:xfrm>
            <a:off x="6002338" y="2343150"/>
            <a:ext cx="122237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9" name="Oval 47"/>
          <p:cNvSpPr>
            <a:spLocks noChangeArrowheads="1"/>
          </p:cNvSpPr>
          <p:nvPr/>
        </p:nvSpPr>
        <p:spPr bwMode="auto">
          <a:xfrm>
            <a:off x="6062663" y="2235200"/>
            <a:ext cx="130175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0" name="Oval 48"/>
          <p:cNvSpPr>
            <a:spLocks noChangeArrowheads="1"/>
          </p:cNvSpPr>
          <p:nvPr/>
        </p:nvSpPr>
        <p:spPr bwMode="auto">
          <a:xfrm>
            <a:off x="6184900" y="2671763"/>
            <a:ext cx="130175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1" name="Oval 49"/>
          <p:cNvSpPr>
            <a:spLocks noChangeArrowheads="1"/>
          </p:cNvSpPr>
          <p:nvPr/>
        </p:nvSpPr>
        <p:spPr bwMode="auto">
          <a:xfrm>
            <a:off x="6315075" y="2381250"/>
            <a:ext cx="122238" cy="130175"/>
          </a:xfrm>
          <a:prstGeom prst="ellipse">
            <a:avLst/>
          </a:prstGeom>
          <a:solidFill>
            <a:srgbClr val="FFCC00"/>
          </a:solidFill>
          <a:ln w="15875">
            <a:solidFill>
              <a:srgbClr val="F898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2" name="Text Box 50"/>
          <p:cNvSpPr txBox="1">
            <a:spLocks noChangeArrowheads="1"/>
          </p:cNvSpPr>
          <p:nvPr/>
        </p:nvSpPr>
        <p:spPr bwMode="auto">
          <a:xfrm>
            <a:off x="381000" y="259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>
                <a:solidFill>
                  <a:srgbClr val="FFCC00"/>
                </a:solidFill>
              </a:rPr>
              <a:t>HB (g/dl)</a:t>
            </a:r>
            <a:endParaRPr lang="en-US" sz="2400" b="1">
              <a:solidFill>
                <a:srgbClr val="FFCC00"/>
              </a:solidFill>
            </a:endParaRPr>
          </a:p>
        </p:txBody>
      </p:sp>
      <p:sp>
        <p:nvSpPr>
          <p:cNvPr id="69683" name="Line 51"/>
          <p:cNvSpPr>
            <a:spLocks noChangeShapeType="1"/>
          </p:cNvSpPr>
          <p:nvPr/>
        </p:nvSpPr>
        <p:spPr bwMode="auto">
          <a:xfrm flipV="1">
            <a:off x="3429000" y="2133600"/>
            <a:ext cx="3048000" cy="2362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84" name="Line 52"/>
          <p:cNvSpPr>
            <a:spLocks noChangeShapeType="1"/>
          </p:cNvSpPr>
          <p:nvPr/>
        </p:nvSpPr>
        <p:spPr bwMode="auto">
          <a:xfrm>
            <a:off x="3276600" y="3429000"/>
            <a:ext cx="396240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85" name="Text Box 53"/>
          <p:cNvSpPr txBox="1">
            <a:spLocks noChangeArrowheads="1"/>
          </p:cNvSpPr>
          <p:nvPr/>
        </p:nvSpPr>
        <p:spPr bwMode="auto">
          <a:xfrm>
            <a:off x="6858000" y="31242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b="1">
                <a:solidFill>
                  <a:schemeClr val="bg1"/>
                </a:solidFill>
              </a:rPr>
              <a:t>Y = mean of y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69686" name="Line 54"/>
          <p:cNvSpPr>
            <a:spLocks noChangeShapeType="1"/>
          </p:cNvSpPr>
          <p:nvPr/>
        </p:nvSpPr>
        <p:spPr bwMode="auto">
          <a:xfrm>
            <a:off x="6934200" y="31242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87" name="AutoShape 55"/>
          <p:cNvSpPr>
            <a:spLocks/>
          </p:cNvSpPr>
          <p:nvPr/>
        </p:nvSpPr>
        <p:spPr bwMode="auto">
          <a:xfrm>
            <a:off x="3962400" y="4038600"/>
            <a:ext cx="152400" cy="4572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88" name="Text Box 56"/>
          <p:cNvSpPr txBox="1">
            <a:spLocks noChangeArrowheads="1"/>
          </p:cNvSpPr>
          <p:nvPr/>
        </p:nvSpPr>
        <p:spPr bwMode="auto">
          <a:xfrm>
            <a:off x="4175125" y="4075113"/>
            <a:ext cx="3467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>
                <a:solidFill>
                  <a:schemeClr val="bg1"/>
                </a:solidFill>
              </a:rPr>
              <a:t>E=y-y’: y’ is the point on the line.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 y-y = (y-y’) + (y’-y)</a:t>
            </a:r>
          </a:p>
          <a:p>
            <a:r>
              <a:rPr lang="el-GR">
                <a:solidFill>
                  <a:schemeClr val="bg1"/>
                </a:solidFill>
                <a:cs typeface="Arial" charset="0"/>
              </a:rPr>
              <a:t>Σ</a:t>
            </a:r>
            <a:r>
              <a:rPr lang="nb-NO">
                <a:solidFill>
                  <a:schemeClr val="bg1"/>
                </a:solidFill>
                <a:cs typeface="Arial" charset="0"/>
              </a:rPr>
              <a:t> (</a:t>
            </a:r>
            <a:r>
              <a:rPr lang="nb-NO">
                <a:solidFill>
                  <a:schemeClr val="bg1"/>
                </a:solidFill>
              </a:rPr>
              <a:t>y-y)</a:t>
            </a:r>
            <a:r>
              <a:rPr lang="nb-NO" baseline="30000">
                <a:solidFill>
                  <a:schemeClr val="bg1"/>
                </a:solidFill>
              </a:rPr>
              <a:t>2 </a:t>
            </a:r>
            <a:r>
              <a:rPr lang="nb-NO">
                <a:solidFill>
                  <a:schemeClr val="bg1"/>
                </a:solidFill>
              </a:rPr>
              <a:t>= </a:t>
            </a:r>
            <a:r>
              <a:rPr lang="el-GR">
                <a:solidFill>
                  <a:schemeClr val="bg1"/>
                </a:solidFill>
                <a:cs typeface="Arial" charset="0"/>
              </a:rPr>
              <a:t>Σ</a:t>
            </a:r>
            <a:r>
              <a:rPr lang="nb-NO">
                <a:solidFill>
                  <a:schemeClr val="bg1"/>
                </a:solidFill>
              </a:rPr>
              <a:t>(y-y’)</a:t>
            </a:r>
            <a:r>
              <a:rPr lang="nb-NO" baseline="30000">
                <a:solidFill>
                  <a:schemeClr val="bg1"/>
                </a:solidFill>
              </a:rPr>
              <a:t>2 </a:t>
            </a:r>
            <a:r>
              <a:rPr lang="nb-NO">
                <a:solidFill>
                  <a:schemeClr val="bg1"/>
                </a:solidFill>
              </a:rPr>
              <a:t>+ </a:t>
            </a:r>
            <a:r>
              <a:rPr lang="el-GR">
                <a:solidFill>
                  <a:schemeClr val="bg1"/>
                </a:solidFill>
                <a:cs typeface="Arial" charset="0"/>
              </a:rPr>
              <a:t>Σ</a:t>
            </a:r>
            <a:r>
              <a:rPr lang="nb-NO">
                <a:solidFill>
                  <a:schemeClr val="bg1"/>
                </a:solidFill>
              </a:rPr>
              <a:t> (y’-y)</a:t>
            </a:r>
            <a:r>
              <a:rPr lang="nb-NO" baseline="30000">
                <a:solidFill>
                  <a:schemeClr val="bg1"/>
                </a:solidFill>
              </a:rPr>
              <a:t>2</a:t>
            </a:r>
          </a:p>
          <a:p>
            <a:pPr>
              <a:buFontTx/>
              <a:buNone/>
            </a:pPr>
            <a:endParaRPr lang="nb-NO" baseline="30000">
              <a:solidFill>
                <a:schemeClr val="bg1"/>
              </a:solidFill>
            </a:endParaRPr>
          </a:p>
          <a:p>
            <a:r>
              <a:rPr lang="nb-NO">
                <a:solidFill>
                  <a:schemeClr val="bg1"/>
                </a:solidFill>
              </a:rPr>
              <a:t>TSS =     ESS  + RSS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nb-NO" sz="4400" b="1" i="1">
                <a:solidFill>
                  <a:srgbClr val="FFCC00"/>
                </a:solidFill>
              </a:rPr>
              <a:t>Least square method</a:t>
            </a:r>
            <a:endParaRPr lang="en-US" sz="4400" b="1" i="1">
              <a:solidFill>
                <a:srgbClr val="FFCC00"/>
              </a:solidFill>
            </a:endParaRP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1295400" y="17526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3962400" y="1752600"/>
            <a:ext cx="15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676400" y="23622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5257800" y="22860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1295400" y="3733800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685800" y="42672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>
                <a:solidFill>
                  <a:schemeClr val="bg1"/>
                </a:solidFill>
              </a:rPr>
              <a:t>Total sum of squares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2971800" y="3733800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2362200" y="4318000"/>
            <a:ext cx="2551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000">
                <a:solidFill>
                  <a:schemeClr val="bg1"/>
                </a:solidFill>
              </a:rPr>
              <a:t>Error sum of sqaures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5029200" y="3657600"/>
            <a:ext cx="3810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5257800" y="4089400"/>
            <a:ext cx="327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000">
                <a:solidFill>
                  <a:schemeClr val="bg1"/>
                </a:solidFill>
              </a:rPr>
              <a:t>Regression sum of squares</a:t>
            </a: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 animBg="1"/>
      <p:bldP spid="70665" grpId="0"/>
      <p:bldP spid="70666" grpId="0" animBg="1"/>
      <p:bldP spid="70667" grpId="0"/>
      <p:bldP spid="70668" grpId="0" animBg="1"/>
      <p:bldP spid="706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TSS =     ESS  + RSS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nb-NO"/>
          </a:p>
          <a:p>
            <a:r>
              <a:rPr lang="nb-NO"/>
              <a:t> </a:t>
            </a:r>
            <a:r>
              <a:rPr lang="nb-NO">
                <a:solidFill>
                  <a:srgbClr val="FFCC00"/>
                </a:solidFill>
              </a:rPr>
              <a:t>TSS = ESS +RSS</a:t>
            </a:r>
          </a:p>
          <a:p>
            <a:endParaRPr lang="nb-NO">
              <a:solidFill>
                <a:srgbClr val="FFCC00"/>
              </a:solidFill>
            </a:endParaRPr>
          </a:p>
          <a:p>
            <a:r>
              <a:rPr lang="nb-NO">
                <a:solidFill>
                  <a:srgbClr val="FFCC00"/>
                </a:solidFill>
              </a:rPr>
              <a:t>1 = ESS + R</a:t>
            </a:r>
            <a:r>
              <a:rPr lang="nb-NO" baseline="30000">
                <a:solidFill>
                  <a:srgbClr val="FFCC00"/>
                </a:solidFill>
              </a:rPr>
              <a:t>2</a:t>
            </a:r>
            <a:endParaRPr lang="en-US" baseline="30000">
              <a:solidFill>
                <a:srgbClr val="FFCC00"/>
              </a:solidFill>
            </a:endParaRPr>
          </a:p>
        </p:txBody>
      </p:sp>
      <p:sp>
        <p:nvSpPr>
          <p:cNvPr id="71683" name="Rectangle 3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Least square method</a:t>
            </a:r>
            <a:endParaRPr lang="en-US" b="1" i="1">
              <a:solidFill>
                <a:srgbClr val="FFCC00"/>
              </a:solidFill>
            </a:endParaRP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1143000" y="22860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85800" y="2819400"/>
            <a:ext cx="255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b="1">
                <a:solidFill>
                  <a:srgbClr val="FFCC00"/>
                </a:solidFill>
              </a:rPr>
              <a:t>This is always greater</a:t>
            </a:r>
          </a:p>
          <a:p>
            <a:r>
              <a:rPr lang="nb-NO" b="1">
                <a:solidFill>
                  <a:srgbClr val="FFCC00"/>
                </a:solidFill>
              </a:rPr>
              <a:t> than zero</a:t>
            </a:r>
            <a:endParaRPr lang="en-US" b="1">
              <a:solidFill>
                <a:srgbClr val="FFCC00"/>
              </a:solidFill>
            </a:endParaRPr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990600" y="3886200"/>
            <a:ext cx="838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914400" y="38862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3200">
                <a:solidFill>
                  <a:schemeClr val="bg1"/>
                </a:solidFill>
              </a:rPr>
              <a:t>TSS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3352800" y="38862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3200">
                <a:solidFill>
                  <a:schemeClr val="bg1"/>
                </a:solidFill>
              </a:rPr>
              <a:t>TSS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2209800" y="38862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3200">
                <a:solidFill>
                  <a:schemeClr val="bg1"/>
                </a:solidFill>
              </a:rPr>
              <a:t>TSS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>
            <a:off x="2286000" y="3962400"/>
            <a:ext cx="76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3429000" y="3962400"/>
            <a:ext cx="838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1600200" y="5029200"/>
            <a:ext cx="76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1584325" y="5094288"/>
            <a:ext cx="874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800">
                <a:solidFill>
                  <a:schemeClr val="bg1"/>
                </a:solidFill>
              </a:rPr>
              <a:t>TSS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3352800" y="4876800"/>
            <a:ext cx="76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4343400" y="4495800"/>
            <a:ext cx="38100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>
                <a:solidFill>
                  <a:schemeClr val="bg1"/>
                </a:solidFill>
              </a:rPr>
              <a:t>Not more than 1!</a:t>
            </a:r>
          </a:p>
          <a:p>
            <a:pPr>
              <a:spcBef>
                <a:spcPct val="50000"/>
              </a:spcBef>
            </a:pPr>
            <a:r>
              <a:rPr lang="nb-NO">
                <a:solidFill>
                  <a:schemeClr val="bg1"/>
                </a:solidFill>
              </a:rPr>
              <a:t>The closer this to 1 the greater the points are explained by the regression line!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5" grpId="0"/>
      <p:bldP spid="71686" grpId="0" animBg="1"/>
      <p:bldP spid="71687" grpId="0"/>
      <p:bldP spid="71688" grpId="0"/>
      <p:bldP spid="71689" grpId="0"/>
      <p:bldP spid="71690" grpId="0" animBg="1"/>
      <p:bldP spid="71691" grpId="0" animBg="1"/>
      <p:bldP spid="71694" grpId="0" animBg="1"/>
      <p:bldP spid="716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sz="4000" b="1" i="1">
                <a:solidFill>
                  <a:srgbClr val="FFCC00"/>
                </a:solidFill>
              </a:rPr>
              <a:t>Correlation</a:t>
            </a:r>
            <a:br>
              <a:rPr lang="nb-NO" sz="4000" b="1" i="1">
                <a:solidFill>
                  <a:srgbClr val="FFCC00"/>
                </a:solidFill>
              </a:rPr>
            </a:br>
            <a:endParaRPr lang="en-US" sz="4000" b="1" i="1">
              <a:solidFill>
                <a:srgbClr val="FFCC00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22098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800" b="1">
                <a:solidFill>
                  <a:schemeClr val="bg1"/>
                </a:solidFill>
              </a:rPr>
              <a:t>Studies the relationship between two continuous variables.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57200" y="39624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3200" b="1">
                <a:solidFill>
                  <a:schemeClr val="bg1"/>
                </a:solidFill>
              </a:rPr>
              <a:t>It answers the question: Is there a linear association between the variables?</a:t>
            </a:r>
            <a:endParaRPr 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 0 </a:t>
            </a:r>
            <a:r>
              <a:rPr lang="nb-NO">
                <a:solidFill>
                  <a:schemeClr val="bg1"/>
                </a:solidFill>
                <a:cs typeface="Arial" charset="0"/>
              </a:rPr>
              <a:t>≤ R </a:t>
            </a:r>
            <a:r>
              <a:rPr lang="nb-NO" baseline="30000">
                <a:solidFill>
                  <a:schemeClr val="bg1"/>
                </a:solidFill>
                <a:cs typeface="Arial" charset="0"/>
              </a:rPr>
              <a:t>2</a:t>
            </a:r>
            <a:r>
              <a:rPr lang="nb-NO">
                <a:solidFill>
                  <a:schemeClr val="bg1"/>
                </a:solidFill>
                <a:cs typeface="Arial" charset="0"/>
              </a:rPr>
              <a:t> ≤ 1</a:t>
            </a:r>
          </a:p>
          <a:p>
            <a:r>
              <a:rPr lang="nb-NO">
                <a:solidFill>
                  <a:schemeClr val="bg1"/>
                </a:solidFill>
                <a:cs typeface="Arial" charset="0"/>
              </a:rPr>
              <a:t>R</a:t>
            </a:r>
            <a:r>
              <a:rPr lang="nb-NO" baseline="30000">
                <a:solidFill>
                  <a:schemeClr val="bg1"/>
                </a:solidFill>
                <a:cs typeface="Arial" charset="0"/>
              </a:rPr>
              <a:t>2</a:t>
            </a:r>
            <a:r>
              <a:rPr lang="nb-NO">
                <a:solidFill>
                  <a:schemeClr val="bg1"/>
                </a:solidFill>
                <a:cs typeface="Arial" charset="0"/>
              </a:rPr>
              <a:t> </a:t>
            </a:r>
            <a:r>
              <a:rPr lang="nb-NO" sz="2800">
                <a:solidFill>
                  <a:schemeClr val="bg1"/>
                </a:solidFill>
                <a:cs typeface="Arial" charset="0"/>
              </a:rPr>
              <a:t>is called the coefficient of determination.</a:t>
            </a:r>
          </a:p>
          <a:p>
            <a:r>
              <a:rPr lang="nb-NO" sz="2800">
                <a:solidFill>
                  <a:schemeClr val="bg1"/>
                </a:solidFill>
                <a:cs typeface="Arial" charset="0"/>
              </a:rPr>
              <a:t>When we have simple linear regression then:</a:t>
            </a:r>
          </a:p>
          <a:p>
            <a:r>
              <a:rPr lang="nb-NO" sz="2800">
                <a:solidFill>
                  <a:schemeClr val="bg1"/>
                </a:solidFill>
                <a:cs typeface="Arial" charset="0"/>
              </a:rPr>
              <a:t>R</a:t>
            </a:r>
            <a:r>
              <a:rPr lang="nb-NO" sz="2800" baseline="30000">
                <a:solidFill>
                  <a:schemeClr val="bg1"/>
                </a:solidFill>
                <a:cs typeface="Arial" charset="0"/>
              </a:rPr>
              <a:t>2</a:t>
            </a:r>
            <a:r>
              <a:rPr lang="nb-NO" sz="2800">
                <a:solidFill>
                  <a:schemeClr val="bg1"/>
                </a:solidFill>
                <a:cs typeface="Arial" charset="0"/>
              </a:rPr>
              <a:t>: is the square of the correlation coefficient</a:t>
            </a:r>
          </a:p>
          <a:p>
            <a:endParaRPr lang="nb-NO" sz="2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2707" name="Rectangle 3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Least square method</a:t>
            </a:r>
            <a:endParaRPr lang="en-US" b="1" i="1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>
                <a:solidFill>
                  <a:schemeClr val="bg1"/>
                </a:solidFill>
              </a:rPr>
              <a:t>TSS =     ESS  + RSS</a:t>
            </a:r>
          </a:p>
          <a:p>
            <a:pPr>
              <a:lnSpc>
                <a:spcPct val="90000"/>
              </a:lnSpc>
            </a:pPr>
            <a:r>
              <a:rPr lang="nb-NO">
                <a:solidFill>
                  <a:schemeClr val="bg1"/>
                </a:solidFill>
              </a:rPr>
              <a:t>TSS is an expression of the total variation of the y’s.</a:t>
            </a:r>
          </a:p>
          <a:p>
            <a:pPr>
              <a:lnSpc>
                <a:spcPct val="90000"/>
              </a:lnSpc>
            </a:pPr>
            <a:r>
              <a:rPr lang="nb-NO">
                <a:solidFill>
                  <a:schemeClr val="bg1"/>
                </a:solidFill>
              </a:rPr>
              <a:t>ESS is an expression of the total variation of y’s  which can’t be explained by the regression line.</a:t>
            </a:r>
          </a:p>
          <a:p>
            <a:pPr>
              <a:lnSpc>
                <a:spcPct val="90000"/>
              </a:lnSpc>
            </a:pPr>
            <a:r>
              <a:rPr lang="nb-NO">
                <a:solidFill>
                  <a:schemeClr val="bg1"/>
                </a:solidFill>
              </a:rPr>
              <a:t>RSS is an expression of that part of the total variation of the y’s which can be explained by the regression line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Least square method</a:t>
            </a:r>
            <a:endParaRPr lang="en-US" b="1" i="1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Regression coefficient </a:t>
            </a:r>
            <a:endParaRPr lang="en-US" b="1" i="1">
              <a:solidFill>
                <a:srgbClr val="FFCC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14600"/>
            <a:ext cx="8229600" cy="609600"/>
          </a:xfrm>
        </p:spPr>
        <p:txBody>
          <a:bodyPr/>
          <a:lstStyle/>
          <a:p>
            <a:pPr>
              <a:buFontTx/>
              <a:buNone/>
            </a:pPr>
            <a:r>
              <a:rPr lang="nb-NO" b="1">
                <a:solidFill>
                  <a:schemeClr val="bg1"/>
                </a:solidFill>
                <a:cs typeface="Arial" charset="0"/>
              </a:rPr>
              <a:t>                   </a:t>
            </a:r>
            <a:r>
              <a:rPr lang="el-GR" b="1">
                <a:solidFill>
                  <a:schemeClr val="bg1"/>
                </a:solidFill>
                <a:cs typeface="Arial" charset="0"/>
              </a:rPr>
              <a:t>β</a:t>
            </a:r>
            <a:r>
              <a:rPr lang="nb-NO" b="1">
                <a:solidFill>
                  <a:schemeClr val="bg1"/>
                </a:solidFill>
              </a:rPr>
              <a:t> = </a:t>
            </a:r>
            <a:r>
              <a:rPr lang="el-GR" b="1">
                <a:solidFill>
                  <a:schemeClr val="bg1"/>
                </a:solidFill>
                <a:cs typeface="Arial" charset="0"/>
              </a:rPr>
              <a:t>Σ</a:t>
            </a:r>
            <a:r>
              <a:rPr lang="nb-NO" b="1">
                <a:solidFill>
                  <a:schemeClr val="bg1"/>
                </a:solidFill>
                <a:cs typeface="Arial" charset="0"/>
              </a:rPr>
              <a:t> (x-x)(y-y)</a:t>
            </a:r>
            <a:r>
              <a:rPr lang="nb-NO" b="1">
                <a:solidFill>
                  <a:schemeClr val="bg1"/>
                </a:solidFill>
              </a:rPr>
              <a:t> 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3352800" y="3200400"/>
            <a:ext cx="2819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971800" y="335280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b="1">
                <a:solidFill>
                  <a:schemeClr val="bg1"/>
                </a:solidFill>
                <a:cs typeface="Arial" charset="0"/>
              </a:rPr>
              <a:t>Σ</a:t>
            </a:r>
            <a:r>
              <a:rPr lang="nb-NO" sz="3200" b="1">
                <a:solidFill>
                  <a:schemeClr val="bg1"/>
                </a:solidFill>
                <a:cs typeface="Arial" charset="0"/>
              </a:rPr>
              <a:t>(x-x)</a:t>
            </a:r>
            <a:r>
              <a:rPr lang="nb-NO" sz="3200" b="1" baseline="30000">
                <a:solidFill>
                  <a:schemeClr val="bg1"/>
                </a:solidFill>
                <a:cs typeface="Arial" charset="0"/>
              </a:rPr>
              <a:t>2</a:t>
            </a:r>
            <a:endParaRPr lang="el-GR" sz="3200" b="1" baseline="30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4343400" y="26670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5181600" y="26670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4724400" y="35052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Tests of significance</a:t>
            </a:r>
            <a:endParaRPr lang="en-US" b="1" i="1">
              <a:solidFill>
                <a:srgbClr val="FFCC00"/>
              </a:solidFill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nb-NO" b="1">
                <a:solidFill>
                  <a:schemeClr val="bg1"/>
                </a:solidFill>
              </a:rPr>
              <a:t>We are interested in estimating </a:t>
            </a:r>
            <a:r>
              <a:rPr lang="el-GR" b="1">
                <a:solidFill>
                  <a:schemeClr val="bg1"/>
                </a:solidFill>
              </a:rPr>
              <a:t>α</a:t>
            </a:r>
            <a:r>
              <a:rPr lang="nb-NO" b="1">
                <a:solidFill>
                  <a:schemeClr val="bg1"/>
                </a:solidFill>
              </a:rPr>
              <a:t> and </a:t>
            </a:r>
            <a:r>
              <a:rPr lang="el-GR" b="1">
                <a:solidFill>
                  <a:schemeClr val="bg1"/>
                </a:solidFill>
              </a:rPr>
              <a:t>β</a:t>
            </a:r>
            <a:r>
              <a:rPr lang="nb-NO" b="1">
                <a:solidFill>
                  <a:schemeClr val="bg1"/>
                </a:solidFill>
              </a:rPr>
              <a:t> ..... from a and b.</a:t>
            </a:r>
            <a:r>
              <a:rPr lang="nb-NO">
                <a:solidFill>
                  <a:schemeClr val="bg1"/>
                </a:solidFill>
              </a:rPr>
              <a:t> </a:t>
            </a:r>
            <a:endParaRPr lang="el-GR">
              <a:solidFill>
                <a:schemeClr val="bg1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33400" y="31242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>
                <a:solidFill>
                  <a:srgbClr val="FFCC00"/>
                </a:solidFill>
              </a:rPr>
              <a:t>Y = a + bx</a:t>
            </a:r>
            <a:endParaRPr lang="en-US" sz="2400" b="1">
              <a:solidFill>
                <a:srgbClr val="FFCC00"/>
              </a:solidFill>
            </a:endParaRPr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2819400" y="3352800"/>
            <a:ext cx="2057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5029200" y="31242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2800" b="1">
                <a:solidFill>
                  <a:schemeClr val="bg1"/>
                </a:solidFill>
              </a:rPr>
              <a:t>y = </a:t>
            </a:r>
            <a:r>
              <a:rPr lang="el-GR" sz="2800" b="1">
                <a:solidFill>
                  <a:srgbClr val="FFCC00"/>
                </a:solidFill>
                <a:cs typeface="Arial" charset="0"/>
              </a:rPr>
              <a:t>α</a:t>
            </a:r>
            <a:r>
              <a:rPr lang="nb-NO" sz="2800" b="1">
                <a:solidFill>
                  <a:schemeClr val="bg1"/>
                </a:solidFill>
                <a:cs typeface="Arial" charset="0"/>
              </a:rPr>
              <a:t> + </a:t>
            </a:r>
            <a:r>
              <a:rPr lang="el-GR" sz="2800" b="1">
                <a:solidFill>
                  <a:srgbClr val="FFCC00"/>
                </a:solidFill>
                <a:cs typeface="Arial" charset="0"/>
              </a:rPr>
              <a:t>β</a:t>
            </a:r>
            <a:r>
              <a:rPr lang="nb-NO" sz="2800" b="1">
                <a:solidFill>
                  <a:schemeClr val="bg1"/>
                </a:solidFill>
                <a:cs typeface="Arial" charset="0"/>
              </a:rPr>
              <a:t>x</a:t>
            </a:r>
            <a:endParaRPr lang="el-GR" sz="28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609600" y="3886200"/>
            <a:ext cx="6019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3200" b="1" i="1">
                <a:solidFill>
                  <a:schemeClr val="bg1"/>
                </a:solidFill>
              </a:rPr>
              <a:t>H</a:t>
            </a:r>
            <a:r>
              <a:rPr lang="nb-NO" sz="3200" b="1" i="1" baseline="-25000">
                <a:solidFill>
                  <a:schemeClr val="bg1"/>
                </a:solidFill>
              </a:rPr>
              <a:t>0</a:t>
            </a:r>
            <a:r>
              <a:rPr lang="nb-NO" sz="3200" b="1" i="1">
                <a:solidFill>
                  <a:schemeClr val="bg1"/>
                </a:solidFill>
              </a:rPr>
              <a:t> : </a:t>
            </a:r>
            <a:r>
              <a:rPr lang="el-GR" sz="3200" b="1" i="1">
                <a:solidFill>
                  <a:schemeClr val="bg1"/>
                </a:solidFill>
                <a:cs typeface="Arial" charset="0"/>
              </a:rPr>
              <a:t>β</a:t>
            </a:r>
            <a:r>
              <a:rPr lang="nb-NO" sz="3200" b="1" i="1">
                <a:solidFill>
                  <a:schemeClr val="bg1"/>
                </a:solidFill>
                <a:cs typeface="Arial" charset="0"/>
              </a:rPr>
              <a:t> = 0</a:t>
            </a:r>
          </a:p>
          <a:p>
            <a:pPr>
              <a:spcBef>
                <a:spcPct val="50000"/>
              </a:spcBef>
            </a:pPr>
            <a:r>
              <a:rPr lang="nb-NO" sz="3200" b="1" i="1">
                <a:solidFill>
                  <a:schemeClr val="bg1"/>
                </a:solidFill>
                <a:cs typeface="Arial" charset="0"/>
              </a:rPr>
              <a:t>H</a:t>
            </a:r>
            <a:r>
              <a:rPr lang="nb-NO" sz="3200" b="1" i="1" baseline="-25000">
                <a:solidFill>
                  <a:schemeClr val="bg1"/>
                </a:solidFill>
                <a:cs typeface="Arial" charset="0"/>
              </a:rPr>
              <a:t>A</a:t>
            </a:r>
            <a:r>
              <a:rPr lang="nb-NO" sz="3200" b="1" i="1">
                <a:solidFill>
                  <a:schemeClr val="bg1"/>
                </a:solidFill>
                <a:cs typeface="Arial" charset="0"/>
              </a:rPr>
              <a:t> : </a:t>
            </a:r>
            <a:r>
              <a:rPr lang="el-GR" sz="3200" b="1" i="1">
                <a:solidFill>
                  <a:schemeClr val="bg1"/>
                </a:solidFill>
                <a:cs typeface="Arial" charset="0"/>
              </a:rPr>
              <a:t>β</a:t>
            </a:r>
            <a:r>
              <a:rPr lang="nb-NO" sz="3200" b="1" i="1">
                <a:solidFill>
                  <a:schemeClr val="bg1"/>
                </a:solidFill>
                <a:cs typeface="Arial" charset="0"/>
              </a:rPr>
              <a:t> ≠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1" grpId="0" animBg="1"/>
      <p:bldP spid="75782" grpId="0"/>
      <p:bldP spid="757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Tests of significance</a:t>
            </a:r>
            <a:endParaRPr lang="en-US" b="1" i="1">
              <a:solidFill>
                <a:srgbClr val="FFCC00"/>
              </a:solidFill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648200" y="20574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>
                <a:solidFill>
                  <a:srgbClr val="FFCC00"/>
                </a:solidFill>
              </a:rPr>
              <a:t>To test the hypothesis that there is no association between hemogloin and age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28600" y="28956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>
                <a:solidFill>
                  <a:schemeClr val="bg1"/>
                </a:solidFill>
              </a:rPr>
              <a:t>t-statistic = b/SE(b)      df= n-2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228600" y="3581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b-NO" sz="2400" b="1">
                <a:solidFill>
                  <a:srgbClr val="FFCC00"/>
                </a:solidFill>
              </a:rPr>
              <a:t>b= 0.134, SE(b)= 0.017, df= 18. t = 7.84. , </a:t>
            </a:r>
            <a:r>
              <a:rPr lang="nb-NO" sz="2400" b="1" i="1">
                <a:solidFill>
                  <a:srgbClr val="FFCC00"/>
                </a:solidFill>
              </a:rPr>
              <a:t>P &lt; 0.001</a:t>
            </a:r>
            <a:endParaRPr lang="en-US" sz="2400" b="1" i="1">
              <a:solidFill>
                <a:srgbClr val="FFCC00"/>
              </a:solidFill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0" y="4419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>
                <a:solidFill>
                  <a:schemeClr val="bg1"/>
                </a:solidFill>
              </a:rPr>
              <a:t>We expect hb to increase by 0.134 g/dl for every year of age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76806" grpId="0"/>
      <p:bldP spid="768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Confidence intervals</a:t>
            </a:r>
            <a:endParaRPr lang="en-US" b="1" i="1">
              <a:solidFill>
                <a:srgbClr val="FFCC00"/>
              </a:solidFill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>
                <a:solidFill>
                  <a:schemeClr val="bg1"/>
                </a:solidFill>
              </a:rPr>
              <a:t>A 95% confidence interval for </a:t>
            </a:r>
            <a:r>
              <a:rPr lang="el-GR" sz="2400">
                <a:solidFill>
                  <a:schemeClr val="bg1"/>
                </a:solidFill>
                <a:cs typeface="Arial" charset="0"/>
              </a:rPr>
              <a:t>β</a:t>
            </a:r>
            <a:r>
              <a:rPr lang="nb-NO" sz="2400">
                <a:solidFill>
                  <a:schemeClr val="bg1"/>
                </a:solidFill>
                <a:cs typeface="Arial" charset="0"/>
              </a:rPr>
              <a:t> is given by</a:t>
            </a:r>
            <a:endParaRPr lang="el-GR" sz="2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2667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 i="1">
                <a:solidFill>
                  <a:schemeClr val="bg1"/>
                </a:solidFill>
              </a:rPr>
              <a:t>b </a:t>
            </a:r>
            <a:r>
              <a:rPr lang="nb-NO" sz="2400" b="1" i="1">
                <a:solidFill>
                  <a:srgbClr val="FFCC00"/>
                </a:solidFill>
              </a:rPr>
              <a:t>–t</a:t>
            </a:r>
            <a:r>
              <a:rPr lang="nb-NO" sz="2400" b="1" i="1" baseline="-25000">
                <a:solidFill>
                  <a:srgbClr val="FFCC00"/>
                </a:solidFill>
              </a:rPr>
              <a:t>(0.05)</a:t>
            </a:r>
            <a:r>
              <a:rPr lang="nb-NO" sz="2400" b="1" i="1">
                <a:solidFill>
                  <a:srgbClr val="FFCC00"/>
                </a:solidFill>
              </a:rPr>
              <a:t> x SE(</a:t>
            </a:r>
            <a:r>
              <a:rPr lang="nb-NO" sz="2400" b="1" i="1">
                <a:solidFill>
                  <a:schemeClr val="bg1"/>
                </a:solidFill>
              </a:rPr>
              <a:t>b</a:t>
            </a:r>
            <a:r>
              <a:rPr lang="nb-NO" sz="2400" b="1" i="1">
                <a:solidFill>
                  <a:srgbClr val="FFCC00"/>
                </a:solidFill>
              </a:rPr>
              <a:t>)               to                </a:t>
            </a:r>
            <a:r>
              <a:rPr lang="nb-NO" sz="2400" b="1" i="1">
                <a:solidFill>
                  <a:schemeClr val="bg1"/>
                </a:solidFill>
              </a:rPr>
              <a:t>b</a:t>
            </a:r>
            <a:r>
              <a:rPr lang="nb-NO" sz="2400" b="1" i="1">
                <a:solidFill>
                  <a:srgbClr val="FFCC00"/>
                </a:solidFill>
              </a:rPr>
              <a:t>+t </a:t>
            </a:r>
            <a:r>
              <a:rPr lang="nb-NO" sz="2400" b="1" i="1" baseline="-25000">
                <a:solidFill>
                  <a:srgbClr val="FFCC00"/>
                </a:solidFill>
              </a:rPr>
              <a:t>(0.05)</a:t>
            </a:r>
            <a:r>
              <a:rPr lang="nb-NO" sz="2400" b="1" i="1">
                <a:solidFill>
                  <a:srgbClr val="FFCC00"/>
                </a:solidFill>
              </a:rPr>
              <a:t> x SE(</a:t>
            </a:r>
            <a:r>
              <a:rPr lang="nb-NO" sz="2400" b="1" i="1">
                <a:solidFill>
                  <a:schemeClr val="bg1"/>
                </a:solidFill>
              </a:rPr>
              <a:t>b</a:t>
            </a:r>
            <a:r>
              <a:rPr lang="nb-NO" sz="2400" b="1" i="1">
                <a:solidFill>
                  <a:srgbClr val="FFCC00"/>
                </a:solidFill>
              </a:rPr>
              <a:t>)</a:t>
            </a:r>
            <a:r>
              <a:rPr lang="nb-NO" sz="2400"/>
              <a:t> </a:t>
            </a:r>
            <a:endParaRPr lang="en-US" sz="2400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4191000" y="3505200"/>
            <a:ext cx="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 i="1">
                <a:solidFill>
                  <a:schemeClr val="bg1"/>
                </a:solidFill>
              </a:rPr>
              <a:t>0.134 – 2.101 x 0.017      to             0.134 + 2.101 x 0.017</a:t>
            </a:r>
            <a:endParaRPr lang="en-US" sz="2400" b="1" i="1">
              <a:solidFill>
                <a:schemeClr val="bg1"/>
              </a:solidFill>
            </a:endParaRP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2514600" y="54102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2400" b="1">
                <a:solidFill>
                  <a:srgbClr val="FFCC00"/>
                </a:solidFill>
              </a:rPr>
              <a:t> 95% CI = (0.10 </a:t>
            </a:r>
            <a:r>
              <a:rPr lang="nb-NO" sz="2400" b="1" i="1">
                <a:solidFill>
                  <a:srgbClr val="FFCC00"/>
                </a:solidFill>
              </a:rPr>
              <a:t>to</a:t>
            </a:r>
            <a:r>
              <a:rPr lang="nb-NO" sz="2400" b="1">
                <a:solidFill>
                  <a:srgbClr val="FFCC00"/>
                </a:solidFill>
              </a:rPr>
              <a:t> 1.17 )</a:t>
            </a:r>
            <a:endParaRPr lang="en-US" sz="2400" b="1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/>
      <p:bldP spid="77828" grpId="0"/>
      <p:bldP spid="77829" grpId="0" animBg="1"/>
      <p:bldP spid="77830" grpId="0"/>
      <p:bldP spid="778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Multiple regression</a:t>
            </a:r>
            <a:endParaRPr lang="en-US" b="1" i="1">
              <a:solidFill>
                <a:srgbClr val="FFCC00"/>
              </a:solidFill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990600" y="2590800"/>
            <a:ext cx="7019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4000" b="1">
                <a:solidFill>
                  <a:schemeClr val="bg1"/>
                </a:solidFill>
              </a:rPr>
              <a:t>y = </a:t>
            </a:r>
            <a:r>
              <a:rPr lang="el-GR" sz="4000" b="1">
                <a:solidFill>
                  <a:schemeClr val="bg1"/>
                </a:solidFill>
                <a:cs typeface="Arial" charset="0"/>
              </a:rPr>
              <a:t>α</a:t>
            </a:r>
            <a:r>
              <a:rPr lang="nb-NO" sz="4000" b="1">
                <a:solidFill>
                  <a:schemeClr val="bg1"/>
                </a:solidFill>
                <a:cs typeface="Arial" charset="0"/>
              </a:rPr>
              <a:t> + </a:t>
            </a:r>
            <a:r>
              <a:rPr lang="el-GR" sz="4000" b="1">
                <a:solidFill>
                  <a:schemeClr val="bg1"/>
                </a:solidFill>
                <a:cs typeface="Arial" charset="0"/>
              </a:rPr>
              <a:t>β</a:t>
            </a:r>
            <a:r>
              <a:rPr lang="nb-NO" sz="4000" b="1" baseline="-25000">
                <a:solidFill>
                  <a:schemeClr val="bg1"/>
                </a:solidFill>
                <a:cs typeface="Arial" charset="0"/>
              </a:rPr>
              <a:t>1</a:t>
            </a:r>
            <a:r>
              <a:rPr lang="nb-NO" sz="4000" b="1">
                <a:solidFill>
                  <a:schemeClr val="bg1"/>
                </a:solidFill>
                <a:cs typeface="Arial" charset="0"/>
              </a:rPr>
              <a:t>x</a:t>
            </a:r>
            <a:r>
              <a:rPr lang="nb-NO" sz="4000" b="1" baseline="-25000">
                <a:solidFill>
                  <a:schemeClr val="bg1"/>
                </a:solidFill>
                <a:cs typeface="Arial" charset="0"/>
              </a:rPr>
              <a:t>1</a:t>
            </a:r>
            <a:r>
              <a:rPr lang="nb-NO" sz="4000" b="1">
                <a:solidFill>
                  <a:schemeClr val="bg1"/>
                </a:solidFill>
                <a:cs typeface="Arial" charset="0"/>
              </a:rPr>
              <a:t> + </a:t>
            </a:r>
            <a:r>
              <a:rPr lang="el-GR" sz="4000" b="1">
                <a:solidFill>
                  <a:schemeClr val="bg1"/>
                </a:solidFill>
                <a:cs typeface="Arial" charset="0"/>
              </a:rPr>
              <a:t>β</a:t>
            </a:r>
            <a:r>
              <a:rPr lang="nb-NO" sz="4000" b="1" baseline="-25000">
                <a:solidFill>
                  <a:schemeClr val="bg1"/>
                </a:solidFill>
                <a:cs typeface="Arial" charset="0"/>
              </a:rPr>
              <a:t>2</a:t>
            </a:r>
            <a:r>
              <a:rPr lang="nb-NO" sz="4000" b="1">
                <a:solidFill>
                  <a:schemeClr val="bg1"/>
                </a:solidFill>
                <a:cs typeface="Arial" charset="0"/>
              </a:rPr>
              <a:t>x</a:t>
            </a:r>
            <a:r>
              <a:rPr lang="nb-NO" sz="4000" b="1" baseline="-25000">
                <a:solidFill>
                  <a:schemeClr val="bg1"/>
                </a:solidFill>
                <a:cs typeface="Arial" charset="0"/>
              </a:rPr>
              <a:t>2</a:t>
            </a:r>
            <a:r>
              <a:rPr lang="nb-NO" sz="4000" b="1">
                <a:solidFill>
                  <a:schemeClr val="bg1"/>
                </a:solidFill>
                <a:cs typeface="Arial" charset="0"/>
              </a:rPr>
              <a:t> + ... + </a:t>
            </a:r>
            <a:r>
              <a:rPr lang="el-GR" sz="4000" b="1">
                <a:solidFill>
                  <a:schemeClr val="bg1"/>
                </a:solidFill>
                <a:cs typeface="Arial" charset="0"/>
              </a:rPr>
              <a:t>β</a:t>
            </a:r>
            <a:r>
              <a:rPr lang="nb-NO" sz="4000" b="1" baseline="-25000">
                <a:solidFill>
                  <a:schemeClr val="bg1"/>
                </a:solidFill>
                <a:cs typeface="Arial" charset="0"/>
              </a:rPr>
              <a:t>k</a:t>
            </a:r>
            <a:r>
              <a:rPr lang="nb-NO" sz="4000" b="1">
                <a:solidFill>
                  <a:schemeClr val="bg1"/>
                </a:solidFill>
                <a:cs typeface="Arial" charset="0"/>
              </a:rPr>
              <a:t>x</a:t>
            </a:r>
            <a:r>
              <a:rPr lang="nb-NO" sz="4000" b="1" baseline="-25000">
                <a:solidFill>
                  <a:schemeClr val="bg1"/>
                </a:solidFill>
                <a:cs typeface="Arial" charset="0"/>
              </a:rPr>
              <a:t>k</a:t>
            </a:r>
            <a:endParaRPr lang="el-GR" sz="4000" b="1" baseline="-2500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Multiple regression</a:t>
            </a:r>
            <a:endParaRPr lang="en-US" b="1" i="1">
              <a:solidFill>
                <a:srgbClr val="FFCC00"/>
              </a:solidFill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990600" y="2590800"/>
            <a:ext cx="7019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4000" b="1">
                <a:solidFill>
                  <a:schemeClr val="bg1"/>
                </a:solidFill>
              </a:rPr>
              <a:t>y = </a:t>
            </a:r>
            <a:r>
              <a:rPr lang="el-GR" sz="4000" b="1">
                <a:solidFill>
                  <a:schemeClr val="bg1"/>
                </a:solidFill>
                <a:cs typeface="Arial" charset="0"/>
              </a:rPr>
              <a:t>α</a:t>
            </a:r>
            <a:r>
              <a:rPr lang="nb-NO" sz="4000" b="1">
                <a:solidFill>
                  <a:schemeClr val="bg1"/>
                </a:solidFill>
                <a:cs typeface="Arial" charset="0"/>
              </a:rPr>
              <a:t> + </a:t>
            </a:r>
            <a:r>
              <a:rPr lang="el-GR" sz="4000" b="1">
                <a:solidFill>
                  <a:schemeClr val="bg1"/>
                </a:solidFill>
                <a:cs typeface="Arial" charset="0"/>
              </a:rPr>
              <a:t>β</a:t>
            </a:r>
            <a:r>
              <a:rPr lang="nb-NO" sz="4000" b="1" baseline="-25000">
                <a:solidFill>
                  <a:schemeClr val="bg1"/>
                </a:solidFill>
                <a:cs typeface="Arial" charset="0"/>
              </a:rPr>
              <a:t>1</a:t>
            </a:r>
            <a:r>
              <a:rPr lang="nb-NO" sz="4000" b="1">
                <a:solidFill>
                  <a:schemeClr val="bg1"/>
                </a:solidFill>
                <a:cs typeface="Arial" charset="0"/>
              </a:rPr>
              <a:t>x</a:t>
            </a:r>
            <a:r>
              <a:rPr lang="nb-NO" sz="4000" b="1" baseline="-25000">
                <a:solidFill>
                  <a:schemeClr val="bg1"/>
                </a:solidFill>
                <a:cs typeface="Arial" charset="0"/>
              </a:rPr>
              <a:t>1</a:t>
            </a:r>
            <a:r>
              <a:rPr lang="nb-NO" sz="4000" b="1">
                <a:solidFill>
                  <a:schemeClr val="bg1"/>
                </a:solidFill>
                <a:cs typeface="Arial" charset="0"/>
              </a:rPr>
              <a:t> + </a:t>
            </a:r>
            <a:r>
              <a:rPr lang="el-GR" sz="4000" b="1">
                <a:solidFill>
                  <a:schemeClr val="bg1"/>
                </a:solidFill>
                <a:cs typeface="Arial" charset="0"/>
              </a:rPr>
              <a:t>β</a:t>
            </a:r>
            <a:r>
              <a:rPr lang="nb-NO" sz="4000" b="1" baseline="-25000">
                <a:solidFill>
                  <a:schemeClr val="bg1"/>
                </a:solidFill>
                <a:cs typeface="Arial" charset="0"/>
              </a:rPr>
              <a:t>2</a:t>
            </a:r>
            <a:r>
              <a:rPr lang="nb-NO" sz="4000" b="1">
                <a:solidFill>
                  <a:schemeClr val="bg1"/>
                </a:solidFill>
                <a:cs typeface="Arial" charset="0"/>
              </a:rPr>
              <a:t>x</a:t>
            </a:r>
            <a:r>
              <a:rPr lang="nb-NO" sz="4000" b="1" baseline="-25000">
                <a:solidFill>
                  <a:schemeClr val="bg1"/>
                </a:solidFill>
                <a:cs typeface="Arial" charset="0"/>
              </a:rPr>
              <a:t>2</a:t>
            </a:r>
            <a:r>
              <a:rPr lang="nb-NO" sz="4000" b="1">
                <a:solidFill>
                  <a:schemeClr val="bg1"/>
                </a:solidFill>
                <a:cs typeface="Arial" charset="0"/>
              </a:rPr>
              <a:t> + ... + </a:t>
            </a:r>
            <a:r>
              <a:rPr lang="el-GR" sz="4000" b="1">
                <a:solidFill>
                  <a:schemeClr val="bg1"/>
                </a:solidFill>
                <a:cs typeface="Arial" charset="0"/>
              </a:rPr>
              <a:t>β</a:t>
            </a:r>
            <a:r>
              <a:rPr lang="nb-NO" sz="4000" b="1" baseline="-25000">
                <a:solidFill>
                  <a:schemeClr val="bg1"/>
                </a:solidFill>
                <a:cs typeface="Arial" charset="0"/>
              </a:rPr>
              <a:t>k</a:t>
            </a:r>
            <a:r>
              <a:rPr lang="nb-NO" sz="4000" b="1">
                <a:solidFill>
                  <a:schemeClr val="bg1"/>
                </a:solidFill>
                <a:cs typeface="Arial" charset="0"/>
              </a:rPr>
              <a:t>x</a:t>
            </a:r>
            <a:r>
              <a:rPr lang="nb-NO" sz="4000" b="1" baseline="-25000">
                <a:solidFill>
                  <a:schemeClr val="bg1"/>
                </a:solidFill>
                <a:cs typeface="Arial" charset="0"/>
              </a:rPr>
              <a:t>k</a:t>
            </a:r>
            <a:endParaRPr lang="el-GR" sz="4000" b="1" baseline="-2500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nb-NO" sz="3600" i="1">
                <a:solidFill>
                  <a:srgbClr val="FFCC00"/>
                </a:solidFill>
              </a:rPr>
              <a:t>What is multiple regression used for? </a:t>
            </a:r>
            <a:br>
              <a:rPr lang="nb-NO" sz="3600" i="1">
                <a:solidFill>
                  <a:srgbClr val="FFCC00"/>
                </a:solidFill>
              </a:rPr>
            </a:br>
            <a:r>
              <a:rPr lang="nb-NO" sz="3600" i="1">
                <a:solidFill>
                  <a:srgbClr val="FFCC00"/>
                </a:solidFill>
              </a:rPr>
              <a:t>Example</a:t>
            </a:r>
            <a:r>
              <a:rPr lang="nb-NO" sz="3600">
                <a:solidFill>
                  <a:srgbClr val="FFCC00"/>
                </a:solidFill>
              </a:rPr>
              <a:t> </a:t>
            </a:r>
            <a:endParaRPr lang="en-US" sz="3600">
              <a:solidFill>
                <a:srgbClr val="FFCC00"/>
              </a:solidFill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>
                <a:solidFill>
                  <a:srgbClr val="FFCC00"/>
                </a:solidFill>
              </a:rPr>
              <a:t> To look for relationships between continuous variables, allowing for a third variable (adjusting for confounders)</a:t>
            </a:r>
            <a:endParaRPr lang="en-US" sz="2400" b="1">
              <a:solidFill>
                <a:srgbClr val="FFCC00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0" y="23622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>
                <a:solidFill>
                  <a:schemeClr val="bg1"/>
                </a:solidFill>
              </a:rPr>
              <a:t>Is the relationship between hb and PCV only apparent because they both increase with age?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65541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325813"/>
            <a:ext cx="8686800" cy="2374900"/>
          </a:xfrm>
          <a:noFill/>
          <a:ln/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33400" y="5943600"/>
            <a:ext cx="363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 b="1">
                <a:solidFill>
                  <a:srgbClr val="FFCC00"/>
                </a:solidFill>
              </a:rPr>
              <a:t> Hb = 5.59 + 0.205 (PVC)</a:t>
            </a:r>
            <a:endParaRPr lang="en-US" sz="2400" b="1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/>
      <p:bldP spid="65540" grpId="0"/>
      <p:bldP spid="655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nb-NO" sz="3600" i="1">
                <a:solidFill>
                  <a:srgbClr val="FFCC00"/>
                </a:solidFill>
              </a:rPr>
              <a:t>What is multiple regression used for? </a:t>
            </a:r>
            <a:br>
              <a:rPr lang="nb-NO" sz="3600" i="1">
                <a:solidFill>
                  <a:srgbClr val="FFCC00"/>
                </a:solidFill>
              </a:rPr>
            </a:br>
            <a:r>
              <a:rPr lang="nb-NO" sz="3600" i="1">
                <a:solidFill>
                  <a:srgbClr val="FFCC00"/>
                </a:solidFill>
              </a:rPr>
              <a:t>Example </a:t>
            </a:r>
            <a:endParaRPr lang="en-US" sz="3600" i="1">
              <a:solidFill>
                <a:srgbClr val="FFCC00"/>
              </a:solidFill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13716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>
                <a:solidFill>
                  <a:schemeClr val="bg1"/>
                </a:solidFill>
              </a:rPr>
              <a:t>Is the relationship between hb and PCV only apparent because they both increase with age?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174750" y="3044825"/>
            <a:ext cx="1588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254125" y="4989513"/>
            <a:ext cx="6354763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0" y="60198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>
                <a:solidFill>
                  <a:srgbClr val="FFCC00"/>
                </a:solidFill>
              </a:rPr>
              <a:t>Hb= 5.24 + 0.110 (age) + 0.097 (PVC)</a:t>
            </a:r>
            <a:endParaRPr lang="en-US" sz="2400" b="1">
              <a:solidFill>
                <a:srgbClr val="FFCC00"/>
              </a:solidFill>
            </a:endParaRPr>
          </a:p>
        </p:txBody>
      </p:sp>
      <p:pic>
        <p:nvPicPr>
          <p:cNvPr id="66567" name="Picture 7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352800"/>
            <a:ext cx="8534400" cy="2425700"/>
          </a:xfrm>
          <a:noFill/>
          <a:ln/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1219200" y="2362200"/>
            <a:ext cx="405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 b="1">
                <a:solidFill>
                  <a:srgbClr val="FFCC00"/>
                </a:solidFill>
              </a:rPr>
              <a:t>Hb= </a:t>
            </a:r>
            <a:r>
              <a:rPr lang="el-GR" sz="2400" b="1">
                <a:solidFill>
                  <a:srgbClr val="FFCC00"/>
                </a:solidFill>
                <a:cs typeface="Arial" charset="0"/>
              </a:rPr>
              <a:t>α</a:t>
            </a:r>
            <a:r>
              <a:rPr lang="nb-NO" sz="2400" b="1">
                <a:solidFill>
                  <a:srgbClr val="FFCC00"/>
                </a:solidFill>
                <a:cs typeface="Arial" charset="0"/>
              </a:rPr>
              <a:t> + </a:t>
            </a:r>
            <a:r>
              <a:rPr lang="el-GR" sz="2400" b="1">
                <a:solidFill>
                  <a:srgbClr val="FFCC00"/>
                </a:solidFill>
                <a:cs typeface="Arial" charset="0"/>
              </a:rPr>
              <a:t>β</a:t>
            </a:r>
            <a:r>
              <a:rPr lang="nb-NO" sz="2400" b="1" baseline="-25000">
                <a:solidFill>
                  <a:srgbClr val="FFCC00"/>
                </a:solidFill>
                <a:cs typeface="Arial" charset="0"/>
              </a:rPr>
              <a:t>1</a:t>
            </a:r>
            <a:r>
              <a:rPr lang="nb-NO" sz="2400" b="1">
                <a:solidFill>
                  <a:srgbClr val="FFCC00"/>
                </a:solidFill>
                <a:cs typeface="Arial" charset="0"/>
              </a:rPr>
              <a:t> (age) + </a:t>
            </a:r>
            <a:r>
              <a:rPr lang="el-GR" sz="2400" b="1">
                <a:solidFill>
                  <a:srgbClr val="FFCC00"/>
                </a:solidFill>
                <a:cs typeface="Arial" charset="0"/>
              </a:rPr>
              <a:t>β</a:t>
            </a:r>
            <a:r>
              <a:rPr lang="nb-NO" sz="2400" b="1" baseline="-25000">
                <a:solidFill>
                  <a:srgbClr val="FFCC00"/>
                </a:solidFill>
                <a:cs typeface="Arial" charset="0"/>
              </a:rPr>
              <a:t>2</a:t>
            </a:r>
            <a:r>
              <a:rPr lang="nb-NO" sz="2400" b="1">
                <a:solidFill>
                  <a:srgbClr val="FFCC00"/>
                </a:solidFill>
                <a:cs typeface="Arial" charset="0"/>
              </a:rPr>
              <a:t> (PVC)</a:t>
            </a:r>
            <a:endParaRPr lang="el-GR" sz="2400" b="1">
              <a:solidFill>
                <a:srgbClr val="FFCC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/>
      <p:bldP spid="66566" grpId="0"/>
      <p:bldP spid="665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b="1" i="1">
                <a:solidFill>
                  <a:srgbClr val="FFCC00"/>
                </a:solidFill>
              </a:rPr>
              <a:t>Packed cell volume (PCV) and Hb</a:t>
            </a:r>
            <a:endParaRPr lang="en-US" sz="4000" b="1" i="1">
              <a:solidFill>
                <a:srgbClr val="FFCC00"/>
              </a:solidFill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0" y="2057400"/>
            <a:ext cx="8347075" cy="4632325"/>
            <a:chOff x="0" y="1296"/>
            <a:chExt cx="5258" cy="2918"/>
          </a:xfrm>
        </p:grpSpPr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1183" y="3552"/>
              <a:ext cx="4075" cy="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1384" y="3552"/>
              <a:ext cx="1" cy="13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>
              <a:off x="2000" y="3552"/>
              <a:ext cx="1" cy="13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2608" y="3552"/>
              <a:ext cx="1" cy="13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>
              <a:off x="3217" y="3552"/>
              <a:ext cx="1" cy="13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>
              <a:off x="3833" y="3552"/>
              <a:ext cx="1" cy="13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>
              <a:off x="4442" y="3552"/>
              <a:ext cx="1" cy="13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5057" y="3552"/>
              <a:ext cx="1" cy="13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Rectangle 24"/>
            <p:cNvSpPr>
              <a:spLocks noChangeArrowheads="1"/>
            </p:cNvSpPr>
            <p:nvPr/>
          </p:nvSpPr>
          <p:spPr bwMode="auto">
            <a:xfrm>
              <a:off x="1150" y="3695"/>
              <a:ext cx="41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CC00"/>
                  </a:solidFill>
                </a:rPr>
                <a:t>25.00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1765" y="3695"/>
              <a:ext cx="41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CC00"/>
                  </a:solidFill>
                </a:rPr>
                <a:t>30.00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2374" y="3695"/>
              <a:ext cx="41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CC00"/>
                  </a:solidFill>
                </a:rPr>
                <a:t>35.00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2983" y="3695"/>
              <a:ext cx="41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CC00"/>
                  </a:solidFill>
                </a:rPr>
                <a:t>40.00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5148" name="Rectangle 28"/>
            <p:cNvSpPr>
              <a:spLocks noChangeArrowheads="1"/>
            </p:cNvSpPr>
            <p:nvPr/>
          </p:nvSpPr>
          <p:spPr bwMode="auto">
            <a:xfrm>
              <a:off x="3592" y="3695"/>
              <a:ext cx="41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CC00"/>
                  </a:solidFill>
                </a:rPr>
                <a:t>45.00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4208" y="3695"/>
              <a:ext cx="41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CC00"/>
                  </a:solidFill>
                </a:rPr>
                <a:t>50.00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5150" name="Rectangle 30"/>
            <p:cNvSpPr>
              <a:spLocks noChangeArrowheads="1"/>
            </p:cNvSpPr>
            <p:nvPr/>
          </p:nvSpPr>
          <p:spPr bwMode="auto">
            <a:xfrm>
              <a:off x="4823" y="3695"/>
              <a:ext cx="41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CC00"/>
                  </a:solidFill>
                </a:rPr>
                <a:t>55.00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2832" y="3984"/>
              <a:ext cx="10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400" b="1">
                  <a:solidFill>
                    <a:srgbClr val="FFCC00"/>
                  </a:solidFill>
                </a:rPr>
                <a:t>PCV</a:t>
              </a:r>
              <a:endParaRPr lang="en-US" sz="2400">
                <a:solidFill>
                  <a:srgbClr val="FFCC00"/>
                </a:solidFill>
              </a:endParaRPr>
            </a:p>
          </p:txBody>
        </p:sp>
        <p:sp>
          <p:nvSpPr>
            <p:cNvPr id="5152" name="Line 32"/>
            <p:cNvSpPr>
              <a:spLocks noChangeShapeType="1"/>
            </p:cNvSpPr>
            <p:nvPr/>
          </p:nvSpPr>
          <p:spPr bwMode="auto">
            <a:xfrm flipV="1">
              <a:off x="1200" y="1296"/>
              <a:ext cx="1" cy="2269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 flipH="1">
              <a:off x="1029" y="3215"/>
              <a:ext cx="154" cy="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 flipH="1">
              <a:off x="1029" y="2757"/>
              <a:ext cx="154" cy="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 flipH="1">
              <a:off x="1029" y="2306"/>
              <a:ext cx="154" cy="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 flipH="1">
              <a:off x="1029" y="1849"/>
              <a:ext cx="154" cy="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37"/>
            <p:cNvSpPr>
              <a:spLocks noChangeShapeType="1"/>
            </p:cNvSpPr>
            <p:nvPr/>
          </p:nvSpPr>
          <p:spPr bwMode="auto">
            <a:xfrm flipH="1">
              <a:off x="1029" y="1398"/>
              <a:ext cx="154" cy="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Rectangle 38"/>
            <p:cNvSpPr>
              <a:spLocks noChangeArrowheads="1"/>
            </p:cNvSpPr>
            <p:nvPr/>
          </p:nvSpPr>
          <p:spPr bwMode="auto">
            <a:xfrm>
              <a:off x="554" y="3118"/>
              <a:ext cx="41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CC00"/>
                  </a:solidFill>
                </a:rPr>
                <a:t>10.00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5159" name="Rectangle 39"/>
            <p:cNvSpPr>
              <a:spLocks noChangeArrowheads="1"/>
            </p:cNvSpPr>
            <p:nvPr/>
          </p:nvSpPr>
          <p:spPr bwMode="auto">
            <a:xfrm>
              <a:off x="554" y="2661"/>
              <a:ext cx="41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CC00"/>
                  </a:solidFill>
                </a:rPr>
                <a:t>12.00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5160" name="Rectangle 40"/>
            <p:cNvSpPr>
              <a:spLocks noChangeArrowheads="1"/>
            </p:cNvSpPr>
            <p:nvPr/>
          </p:nvSpPr>
          <p:spPr bwMode="auto">
            <a:xfrm>
              <a:off x="554" y="2209"/>
              <a:ext cx="41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CC00"/>
                  </a:solidFill>
                </a:rPr>
                <a:t>14.00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5161" name="Rectangle 41"/>
            <p:cNvSpPr>
              <a:spLocks noChangeArrowheads="1"/>
            </p:cNvSpPr>
            <p:nvPr/>
          </p:nvSpPr>
          <p:spPr bwMode="auto">
            <a:xfrm>
              <a:off x="554" y="1752"/>
              <a:ext cx="41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CC00"/>
                  </a:solidFill>
                </a:rPr>
                <a:t>16.00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5162" name="Rectangle 42"/>
            <p:cNvSpPr>
              <a:spLocks noChangeArrowheads="1"/>
            </p:cNvSpPr>
            <p:nvPr/>
          </p:nvSpPr>
          <p:spPr bwMode="auto">
            <a:xfrm>
              <a:off x="554" y="1301"/>
              <a:ext cx="41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CC00"/>
                  </a:solidFill>
                </a:rPr>
                <a:t>18.00</a:t>
              </a:r>
              <a:endParaRPr lang="en-US">
                <a:solidFill>
                  <a:srgbClr val="FFCC00"/>
                </a:solidFill>
              </a:endParaRPr>
            </a:p>
          </p:txBody>
        </p:sp>
        <p:sp>
          <p:nvSpPr>
            <p:cNvPr id="5165" name="Oval 45"/>
            <p:cNvSpPr>
              <a:spLocks noChangeArrowheads="1"/>
            </p:cNvSpPr>
            <p:nvPr/>
          </p:nvSpPr>
          <p:spPr bwMode="auto">
            <a:xfrm>
              <a:off x="2588" y="2946"/>
              <a:ext cx="47" cy="40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Oval 46"/>
            <p:cNvSpPr>
              <a:spLocks noChangeArrowheads="1"/>
            </p:cNvSpPr>
            <p:nvPr/>
          </p:nvSpPr>
          <p:spPr bwMode="auto">
            <a:xfrm>
              <a:off x="3806" y="3037"/>
              <a:ext cx="54" cy="40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Oval 47"/>
            <p:cNvSpPr>
              <a:spLocks noChangeArrowheads="1"/>
            </p:cNvSpPr>
            <p:nvPr/>
          </p:nvSpPr>
          <p:spPr bwMode="auto">
            <a:xfrm>
              <a:off x="4054" y="2649"/>
              <a:ext cx="53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Oval 48"/>
            <p:cNvSpPr>
              <a:spLocks noChangeArrowheads="1"/>
            </p:cNvSpPr>
            <p:nvPr/>
          </p:nvSpPr>
          <p:spPr bwMode="auto">
            <a:xfrm>
              <a:off x="4422" y="2283"/>
              <a:ext cx="47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Oval 49"/>
            <p:cNvSpPr>
              <a:spLocks noChangeArrowheads="1"/>
            </p:cNvSpPr>
            <p:nvPr/>
          </p:nvSpPr>
          <p:spPr bwMode="auto">
            <a:xfrm>
              <a:off x="2100" y="2489"/>
              <a:ext cx="47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Oval 50"/>
            <p:cNvSpPr>
              <a:spLocks noChangeArrowheads="1"/>
            </p:cNvSpPr>
            <p:nvPr/>
          </p:nvSpPr>
          <p:spPr bwMode="auto">
            <a:xfrm>
              <a:off x="1973" y="3083"/>
              <a:ext cx="53" cy="40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Oval 51"/>
            <p:cNvSpPr>
              <a:spLocks noChangeArrowheads="1"/>
            </p:cNvSpPr>
            <p:nvPr/>
          </p:nvSpPr>
          <p:spPr bwMode="auto">
            <a:xfrm>
              <a:off x="1364" y="3283"/>
              <a:ext cx="47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Oval 52"/>
            <p:cNvSpPr>
              <a:spLocks noChangeArrowheads="1"/>
            </p:cNvSpPr>
            <p:nvPr/>
          </p:nvSpPr>
          <p:spPr bwMode="auto">
            <a:xfrm>
              <a:off x="2341" y="2626"/>
              <a:ext cx="53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Oval 53"/>
            <p:cNvSpPr>
              <a:spLocks noChangeArrowheads="1"/>
            </p:cNvSpPr>
            <p:nvPr/>
          </p:nvSpPr>
          <p:spPr bwMode="auto">
            <a:xfrm>
              <a:off x="2588" y="2398"/>
              <a:ext cx="47" cy="45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Oval 54"/>
            <p:cNvSpPr>
              <a:spLocks noChangeArrowheads="1"/>
            </p:cNvSpPr>
            <p:nvPr/>
          </p:nvSpPr>
          <p:spPr bwMode="auto">
            <a:xfrm>
              <a:off x="3197" y="2306"/>
              <a:ext cx="54" cy="46"/>
            </a:xfrm>
            <a:prstGeom prst="ellipse">
              <a:avLst/>
            </a:prstGeom>
            <a:solidFill>
              <a:srgbClr val="F8981D"/>
            </a:solidFill>
            <a:ln w="27051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Oval 55"/>
            <p:cNvSpPr>
              <a:spLocks noChangeArrowheads="1"/>
            </p:cNvSpPr>
            <p:nvPr/>
          </p:nvSpPr>
          <p:spPr bwMode="auto">
            <a:xfrm>
              <a:off x="3806" y="2038"/>
              <a:ext cx="54" cy="40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Oval 56"/>
            <p:cNvSpPr>
              <a:spLocks noChangeArrowheads="1"/>
            </p:cNvSpPr>
            <p:nvPr/>
          </p:nvSpPr>
          <p:spPr bwMode="auto">
            <a:xfrm>
              <a:off x="4054" y="2306"/>
              <a:ext cx="53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Oval 57"/>
            <p:cNvSpPr>
              <a:spLocks noChangeArrowheads="1"/>
            </p:cNvSpPr>
            <p:nvPr/>
          </p:nvSpPr>
          <p:spPr bwMode="auto">
            <a:xfrm>
              <a:off x="4301" y="1786"/>
              <a:ext cx="47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Oval 58"/>
            <p:cNvSpPr>
              <a:spLocks noChangeArrowheads="1"/>
            </p:cNvSpPr>
            <p:nvPr/>
          </p:nvSpPr>
          <p:spPr bwMode="auto">
            <a:xfrm>
              <a:off x="3445" y="1763"/>
              <a:ext cx="47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Oval 59"/>
            <p:cNvSpPr>
              <a:spLocks noChangeArrowheads="1"/>
            </p:cNvSpPr>
            <p:nvPr/>
          </p:nvSpPr>
          <p:spPr bwMode="auto">
            <a:xfrm>
              <a:off x="3197" y="1649"/>
              <a:ext cx="54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Oval 60"/>
            <p:cNvSpPr>
              <a:spLocks noChangeArrowheads="1"/>
            </p:cNvSpPr>
            <p:nvPr/>
          </p:nvSpPr>
          <p:spPr bwMode="auto">
            <a:xfrm>
              <a:off x="4422" y="1581"/>
              <a:ext cx="47" cy="45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Oval 61"/>
            <p:cNvSpPr>
              <a:spLocks noChangeArrowheads="1"/>
            </p:cNvSpPr>
            <p:nvPr/>
          </p:nvSpPr>
          <p:spPr bwMode="auto">
            <a:xfrm>
              <a:off x="3933" y="1695"/>
              <a:ext cx="47" cy="45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Oval 62"/>
            <p:cNvSpPr>
              <a:spLocks noChangeArrowheads="1"/>
            </p:cNvSpPr>
            <p:nvPr/>
          </p:nvSpPr>
          <p:spPr bwMode="auto">
            <a:xfrm>
              <a:off x="5031" y="1626"/>
              <a:ext cx="53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Oval 63"/>
            <p:cNvSpPr>
              <a:spLocks noChangeArrowheads="1"/>
            </p:cNvSpPr>
            <p:nvPr/>
          </p:nvSpPr>
          <p:spPr bwMode="auto">
            <a:xfrm>
              <a:off x="3445" y="1900"/>
              <a:ext cx="47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Oval 64"/>
            <p:cNvSpPr>
              <a:spLocks noChangeArrowheads="1"/>
            </p:cNvSpPr>
            <p:nvPr/>
          </p:nvSpPr>
          <p:spPr bwMode="auto">
            <a:xfrm>
              <a:off x="3933" y="1718"/>
              <a:ext cx="47" cy="45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Text Box 65"/>
            <p:cNvSpPr txBox="1">
              <a:spLocks noChangeArrowheads="1"/>
            </p:cNvSpPr>
            <p:nvPr/>
          </p:nvSpPr>
          <p:spPr bwMode="auto">
            <a:xfrm>
              <a:off x="0" y="1920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rgbClr val="FFCC00"/>
                  </a:solidFill>
                </a:rPr>
                <a:t>Hb</a:t>
              </a:r>
              <a:endParaRPr lang="en-US" sz="2400" b="1">
                <a:solidFill>
                  <a:srgbClr val="FFCC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Conclusions</a:t>
            </a:r>
            <a:endParaRPr lang="en-US" b="1" i="1">
              <a:solidFill>
                <a:srgbClr val="FFCC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nb-NO" sz="2800" b="1">
                <a:solidFill>
                  <a:srgbClr val="FFCC00"/>
                </a:solidFill>
              </a:rPr>
              <a:t>Correlation and regression are used to study the associations between  continuous variables.</a:t>
            </a:r>
          </a:p>
          <a:p>
            <a:pPr>
              <a:lnSpc>
                <a:spcPct val="80000"/>
              </a:lnSpc>
            </a:pPr>
            <a:r>
              <a:rPr lang="nb-NO" sz="2800" b="1">
                <a:solidFill>
                  <a:srgbClr val="FFCC00"/>
                </a:solidFill>
              </a:rPr>
              <a:t>Correlation is used for studying the strength and linear associations between 2 variables.</a:t>
            </a:r>
          </a:p>
          <a:p>
            <a:pPr>
              <a:lnSpc>
                <a:spcPct val="80000"/>
              </a:lnSpc>
            </a:pPr>
            <a:r>
              <a:rPr lang="nb-NO" sz="2800" b="1">
                <a:solidFill>
                  <a:srgbClr val="FFCC00"/>
                </a:solidFill>
              </a:rPr>
              <a:t>Regression is used to study variables where one variable is believed to be a direct cause of the other.</a:t>
            </a:r>
          </a:p>
          <a:p>
            <a:pPr>
              <a:lnSpc>
                <a:spcPct val="80000"/>
              </a:lnSpc>
            </a:pPr>
            <a:r>
              <a:rPr lang="nb-NO" sz="2800" b="1">
                <a:solidFill>
                  <a:srgbClr val="FFCC00"/>
                </a:solidFill>
              </a:rPr>
              <a:t>Multiple regression is a very good tool for studying the relationship between factors and adjusting for confounders.</a:t>
            </a:r>
            <a:endParaRPr lang="en-US" sz="2800" b="1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FFCC00"/>
                </a:solidFill>
              </a:rPr>
              <a:t>Logistic Regression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Measures of disease frequency</a:t>
            </a:r>
            <a:endParaRPr lang="en-US" b="1" i="1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nb-NO" sz="4000" b="1" i="1">
                <a:solidFill>
                  <a:srgbClr val="FFCC00"/>
                </a:solidFill>
              </a:rPr>
              <a:t>Measures of disease frequency</a:t>
            </a:r>
            <a:endParaRPr lang="en-US" sz="4000" b="1" i="1">
              <a:solidFill>
                <a:srgbClr val="FFCC00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2133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nb-NO" sz="2400" b="1">
                <a:solidFill>
                  <a:srgbClr val="FFCC00"/>
                </a:solidFill>
              </a:rPr>
              <a:t> Risk = incidence proportion =  cumulative incidence</a:t>
            </a:r>
            <a:endParaRPr lang="en-US" sz="2400" b="1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b="1" i="1">
                <a:solidFill>
                  <a:srgbClr val="FFCC00"/>
                </a:solidFill>
              </a:rPr>
              <a:t>Measures of disease frequency</a:t>
            </a:r>
            <a:endParaRPr lang="en-US" sz="4000" b="1" i="1">
              <a:solidFill>
                <a:srgbClr val="FFCC00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853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3200" b="1">
                <a:solidFill>
                  <a:srgbClr val="FFCC00"/>
                </a:solidFill>
              </a:rPr>
              <a:t>Risk</a:t>
            </a:r>
            <a:r>
              <a:rPr lang="nb-NO" sz="2800" b="1">
                <a:solidFill>
                  <a:srgbClr val="FFCC00"/>
                </a:solidFill>
              </a:rPr>
              <a:t>- the probability of a person developing a certain disease or condition.</a:t>
            </a:r>
            <a:endParaRPr lang="en-US" sz="2800" b="1">
              <a:solidFill>
                <a:srgbClr val="FFCC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3505200"/>
            <a:ext cx="9144000" cy="930275"/>
            <a:chOff x="0" y="2208"/>
            <a:chExt cx="5760" cy="58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44" y="2208"/>
              <a:ext cx="5616" cy="586"/>
              <a:chOff x="144" y="2208"/>
              <a:chExt cx="5616" cy="586"/>
            </a:xfrm>
          </p:grpSpPr>
          <p:sp>
            <p:nvSpPr>
              <p:cNvPr id="5126" name="Text Box 6"/>
              <p:cNvSpPr txBox="1">
                <a:spLocks noChangeArrowheads="1"/>
              </p:cNvSpPr>
              <p:nvPr/>
            </p:nvSpPr>
            <p:spPr bwMode="auto">
              <a:xfrm>
                <a:off x="144" y="2208"/>
                <a:ext cx="5616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2000" b="1">
                    <a:solidFill>
                      <a:schemeClr val="bg1"/>
                    </a:solidFill>
                  </a:rPr>
                  <a:t>             Number of subjects developing disease during a time period</a:t>
                </a:r>
              </a:p>
              <a:p>
                <a:pPr>
                  <a:spcBef>
                    <a:spcPct val="50000"/>
                  </a:spcBef>
                </a:pPr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127" name="Line 7"/>
              <p:cNvSpPr>
                <a:spLocks noChangeShapeType="1"/>
              </p:cNvSpPr>
              <p:nvPr/>
            </p:nvSpPr>
            <p:spPr bwMode="auto">
              <a:xfrm>
                <a:off x="816" y="2496"/>
                <a:ext cx="451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Text Box 8"/>
              <p:cNvSpPr txBox="1">
                <a:spLocks noChangeArrowheads="1"/>
              </p:cNvSpPr>
              <p:nvPr/>
            </p:nvSpPr>
            <p:spPr bwMode="auto">
              <a:xfrm>
                <a:off x="816" y="2544"/>
                <a:ext cx="38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2000" b="1">
                    <a:solidFill>
                      <a:schemeClr val="bg1"/>
                    </a:solidFill>
                  </a:rPr>
                  <a:t>Number of subjects followed for the time period</a:t>
                </a:r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0" y="2304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rgbClr val="FFCC00"/>
                  </a:solidFill>
                </a:rPr>
                <a:t>Risk=</a:t>
              </a:r>
              <a:endParaRPr lang="en-US" sz="2400" b="1">
                <a:solidFill>
                  <a:srgbClr val="FFCC00"/>
                </a:solidFill>
              </a:endParaRPr>
            </a:p>
          </p:txBody>
        </p:sp>
      </p:grp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04800" y="47244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b="1">
                <a:solidFill>
                  <a:srgbClr val="FFCC00"/>
                </a:solidFill>
              </a:rPr>
              <a:t>Measuring an event- onset of disease, death from a given disease, or any event that marks a health outcome!</a:t>
            </a:r>
            <a:r>
              <a:rPr lang="nb-NO"/>
              <a:t>                                 </a:t>
            </a:r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81000" y="57912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2000" b="1" u="sng">
                <a:solidFill>
                  <a:schemeClr val="bg1"/>
                </a:solidFill>
              </a:rPr>
              <a:t>Have to specify a period of time- otherwise risk values are meaningless!!!</a:t>
            </a:r>
            <a:endParaRPr lang="en-US" sz="2000" b="1" u="sng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30" grpId="0"/>
      <p:bldP spid="51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nb-NO" i="1">
                <a:solidFill>
                  <a:srgbClr val="FFCC00"/>
                </a:solidFill>
              </a:rPr>
              <a:t>Measures of disease frequency</a:t>
            </a:r>
            <a:br>
              <a:rPr lang="nb-NO" i="1">
                <a:solidFill>
                  <a:srgbClr val="FFCC00"/>
                </a:solidFill>
              </a:rPr>
            </a:br>
            <a:r>
              <a:rPr lang="nb-NO" b="1" i="1">
                <a:solidFill>
                  <a:srgbClr val="FFCC00"/>
                </a:solidFill>
              </a:rPr>
              <a:t>Risk</a:t>
            </a:r>
            <a:endParaRPr lang="en-US" b="1" i="1">
              <a:solidFill>
                <a:srgbClr val="FFCC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467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>
                <a:solidFill>
                  <a:srgbClr val="FFCC00"/>
                </a:solidFill>
              </a:rPr>
              <a:t>e.g- oral contraceptive use and bacteriuria</a:t>
            </a:r>
          </a:p>
          <a:p>
            <a:pPr>
              <a:spcBef>
                <a:spcPct val="50000"/>
              </a:spcBef>
            </a:pPr>
            <a:r>
              <a:rPr lang="nb-NO" sz="2400" b="1">
                <a:solidFill>
                  <a:schemeClr val="bg1"/>
                </a:solidFill>
              </a:rPr>
              <a:t>Total population 2390 women</a:t>
            </a:r>
          </a:p>
          <a:p>
            <a:pPr>
              <a:spcBef>
                <a:spcPct val="50000"/>
              </a:spcBef>
            </a:pPr>
            <a:r>
              <a:rPr lang="nb-NO" sz="2400" b="1">
                <a:solidFill>
                  <a:schemeClr val="bg1"/>
                </a:solidFill>
              </a:rPr>
              <a:t>482 were OC users in 1973 of which 27 developed bacteruria in 1976</a:t>
            </a:r>
            <a:endParaRPr lang="nb-NO" sz="24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38200" y="4419600"/>
            <a:ext cx="7467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>
                <a:solidFill>
                  <a:srgbClr val="FFCC00"/>
                </a:solidFill>
              </a:rPr>
              <a:t>Risk of bacteruria among OC users=27/482=5.6% during this 3 –year period.</a:t>
            </a:r>
            <a:endParaRPr lang="en-US" sz="2400" b="1">
              <a:solidFill>
                <a:srgbClr val="FFCC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Measures of association</a:t>
            </a:r>
            <a:endParaRPr lang="en-US" b="1" i="1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Measures of association</a:t>
            </a:r>
            <a:endParaRPr lang="en-US" b="1" i="1">
              <a:solidFill>
                <a:srgbClr val="FFCC00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>
                <a:solidFill>
                  <a:schemeClr val="bg1"/>
                </a:solidFill>
              </a:rPr>
              <a:t>The central objective of epidemiology is to study the cause of disease----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76400" y="32766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>
                <a:solidFill>
                  <a:schemeClr val="bg1"/>
                </a:solidFill>
              </a:rPr>
              <a:t>What do you compare???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8600" y="38862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>
                <a:solidFill>
                  <a:schemeClr val="bg1"/>
                </a:solidFill>
              </a:rPr>
              <a:t>Risk in exposed  with the risk of nonexposed----- in a single summary parameter!!!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04800" y="5105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3200" b="1">
                <a:solidFill>
                  <a:srgbClr val="FFCC00"/>
                </a:solidFill>
              </a:rPr>
              <a:t>Relative Risk    RR</a:t>
            </a:r>
            <a:endParaRPr lang="en-US" sz="3200" b="1">
              <a:solidFill>
                <a:srgbClr val="FFCC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2514600"/>
            <a:ext cx="8534400" cy="457200"/>
            <a:chOff x="240" y="1584"/>
            <a:chExt cx="5376" cy="288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32" y="1584"/>
              <a:ext cx="4800" cy="288"/>
              <a:chOff x="240" y="1872"/>
              <a:chExt cx="4800" cy="288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240" y="1872"/>
                <a:ext cx="480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2400" b="1">
                    <a:solidFill>
                      <a:schemeClr val="bg1"/>
                    </a:solidFill>
                  </a:rPr>
                  <a:t>exposure                                 disease</a:t>
                </a:r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202" name="Line 10"/>
              <p:cNvSpPr>
                <a:spLocks noChangeShapeType="1"/>
              </p:cNvSpPr>
              <p:nvPr/>
            </p:nvSpPr>
            <p:spPr bwMode="auto">
              <a:xfrm>
                <a:off x="1680" y="2064"/>
                <a:ext cx="91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240" y="1584"/>
              <a:ext cx="53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  <p:bldP spid="819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Relative risk</a:t>
            </a:r>
            <a:endParaRPr lang="en-US" b="1" i="1">
              <a:solidFill>
                <a:srgbClr val="FFCC0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>
                <a:solidFill>
                  <a:schemeClr val="bg1"/>
                </a:solidFill>
              </a:rPr>
              <a:t>Relative Risk = risk in exposed/ risk in unexposed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" y="44958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>
                <a:solidFill>
                  <a:schemeClr val="bg1"/>
                </a:solidFill>
              </a:rPr>
              <a:t>How much more likely one group is to develop a disease than another!!!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572000" y="2543175"/>
            <a:ext cx="576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800" b="1">
                <a:solidFill>
                  <a:srgbClr val="FFFF00"/>
                </a:solidFill>
              </a:rPr>
              <a:t>R</a:t>
            </a:r>
            <a:r>
              <a:rPr lang="nb-NO" sz="2800" b="1" baseline="-25000">
                <a:solidFill>
                  <a:srgbClr val="FFFF00"/>
                </a:solidFill>
              </a:rPr>
              <a:t>e</a:t>
            </a:r>
            <a:endParaRPr lang="en-US" sz="2800" b="1" baseline="-25000">
              <a:solidFill>
                <a:srgbClr val="FFFF00"/>
              </a:solidFill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419600" y="3200400"/>
            <a:ext cx="990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572000" y="3200400"/>
            <a:ext cx="588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800" b="1">
                <a:solidFill>
                  <a:srgbClr val="FFFF00"/>
                </a:solidFill>
              </a:rPr>
              <a:t>R</a:t>
            </a:r>
            <a:r>
              <a:rPr lang="nb-NO" sz="2800" b="1" baseline="-25000">
                <a:solidFill>
                  <a:srgbClr val="FFFF00"/>
                </a:solidFill>
              </a:rPr>
              <a:t>o</a:t>
            </a:r>
            <a:endParaRPr lang="en-US" sz="2800" b="1" baseline="-25000">
              <a:solidFill>
                <a:srgbClr val="FFFF00"/>
              </a:solidFill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3733800" y="2743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2800" b="1">
                <a:solidFill>
                  <a:srgbClr val="FFFF00"/>
                </a:solidFill>
              </a:rPr>
              <a:t>=</a:t>
            </a:r>
            <a:endParaRPr lang="en-US" sz="2800" b="1">
              <a:solidFill>
                <a:srgbClr val="FFFF00"/>
              </a:solidFill>
            </a:endParaRP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2667000" y="27432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CC00"/>
                </a:solidFill>
              </a:rPr>
              <a:t>RR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Relative risk 2x2 table</a:t>
            </a:r>
            <a:endParaRPr lang="en-US" b="1" i="1">
              <a:solidFill>
                <a:srgbClr val="FFCC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219200"/>
            <a:ext cx="7467600" cy="3124200"/>
            <a:chOff x="288" y="768"/>
            <a:chExt cx="4704" cy="1968"/>
          </a:xfrm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3648" y="2072"/>
              <a:ext cx="1344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nb-NO" sz="2800" b="1">
                  <a:solidFill>
                    <a:schemeClr val="bg1"/>
                  </a:solidFill>
                </a:rPr>
                <a:t>d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2304" y="2072"/>
              <a:ext cx="1344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nb-NO" sz="2800" b="1">
                  <a:solidFill>
                    <a:schemeClr val="bg1"/>
                  </a:solidFill>
                </a:rPr>
                <a:t>c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3648" y="1488"/>
              <a:ext cx="1344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nb-NO" sz="2800" b="1">
                  <a:solidFill>
                    <a:schemeClr val="bg1"/>
                  </a:solidFill>
                </a:rPr>
                <a:t>b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2304" y="1488"/>
              <a:ext cx="1344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nb-NO" sz="2800" b="1">
                  <a:solidFill>
                    <a:schemeClr val="bg1"/>
                  </a:solidFill>
                </a:rPr>
                <a:t>a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2304" y="1488"/>
              <a:ext cx="26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2304" y="2072"/>
              <a:ext cx="26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2304" y="2736"/>
              <a:ext cx="26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>
              <a:off x="2304" y="1488"/>
              <a:ext cx="0" cy="12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>
              <a:off x="3648" y="1488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4992" y="1488"/>
              <a:ext cx="0" cy="12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2880" y="768"/>
              <a:ext cx="1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Disease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288" y="1872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exposure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1632" y="1632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Yes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1584" y="2304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No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1282" name="Text Box 18"/>
            <p:cNvSpPr txBox="1">
              <a:spLocks noChangeArrowheads="1"/>
            </p:cNvSpPr>
            <p:nvPr/>
          </p:nvSpPr>
          <p:spPr bwMode="auto">
            <a:xfrm>
              <a:off x="2592" y="1056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Yes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3984" y="1056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No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81000" y="4724400"/>
            <a:ext cx="8153400" cy="914400"/>
            <a:chOff x="240" y="2976"/>
            <a:chExt cx="5136" cy="576"/>
          </a:xfrm>
        </p:grpSpPr>
        <p:sp>
          <p:nvSpPr>
            <p:cNvPr id="11285" name="Text Box 21"/>
            <p:cNvSpPr txBox="1">
              <a:spLocks noChangeArrowheads="1"/>
            </p:cNvSpPr>
            <p:nvPr/>
          </p:nvSpPr>
          <p:spPr bwMode="auto">
            <a:xfrm>
              <a:off x="240" y="2976"/>
              <a:ext cx="51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Risk in exposed / risk in non exposed = a / (a+b) 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>
              <a:off x="3888" y="3264"/>
              <a:ext cx="72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Text Box 23"/>
            <p:cNvSpPr txBox="1">
              <a:spLocks noChangeArrowheads="1"/>
            </p:cNvSpPr>
            <p:nvPr/>
          </p:nvSpPr>
          <p:spPr bwMode="auto">
            <a:xfrm>
              <a:off x="3840" y="3264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c / (c+d)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534400" cy="944562"/>
          </a:xfrm>
          <a:noFill/>
          <a:ln/>
        </p:spPr>
        <p:txBody>
          <a:bodyPr/>
          <a:lstStyle/>
          <a:p>
            <a:r>
              <a:rPr lang="nb-NO" sz="4000" b="1" i="1">
                <a:solidFill>
                  <a:srgbClr val="FFCC00"/>
                </a:solidFill>
              </a:rPr>
              <a:t>Packed cell volume (PCV) and Hb</a:t>
            </a:r>
            <a:endParaRPr lang="en-US" sz="4000" b="1" i="1">
              <a:solidFill>
                <a:srgbClr val="FFCC00"/>
              </a:solidFill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0" y="2057400"/>
            <a:ext cx="4156075" cy="3444875"/>
            <a:chOff x="0" y="1296"/>
            <a:chExt cx="5400" cy="2893"/>
          </a:xfrm>
        </p:grpSpPr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1183" y="3552"/>
              <a:ext cx="4075" cy="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1384" y="3552"/>
              <a:ext cx="1" cy="13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2000" y="3552"/>
              <a:ext cx="1" cy="13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2608" y="3552"/>
              <a:ext cx="1" cy="13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3217" y="3552"/>
              <a:ext cx="1" cy="13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3833" y="3552"/>
              <a:ext cx="1" cy="13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4442" y="3552"/>
              <a:ext cx="1" cy="13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5057" y="3552"/>
              <a:ext cx="1" cy="13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1149" y="3694"/>
              <a:ext cx="57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25.00</a:t>
              </a: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1766" y="3694"/>
              <a:ext cx="57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30.00</a:t>
              </a:r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2374" y="3694"/>
              <a:ext cx="57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35.00</a:t>
              </a:r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2985" y="3694"/>
              <a:ext cx="57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40.00</a:t>
              </a:r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3591" y="3694"/>
              <a:ext cx="57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45.00</a:t>
              </a:r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4208" y="3694"/>
              <a:ext cx="57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50.00</a:t>
              </a:r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4824" y="3694"/>
              <a:ext cx="57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55.00</a:t>
              </a:r>
            </a:p>
          </p:txBody>
        </p:sp>
        <p:sp>
          <p:nvSpPr>
            <p:cNvPr id="8213" name="Rectangle 21"/>
            <p:cNvSpPr>
              <a:spLocks noChangeArrowheads="1"/>
            </p:cNvSpPr>
            <p:nvPr/>
          </p:nvSpPr>
          <p:spPr bwMode="auto">
            <a:xfrm>
              <a:off x="2832" y="3984"/>
              <a:ext cx="100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600" b="1">
                  <a:solidFill>
                    <a:srgbClr val="FFCC00"/>
                  </a:solidFill>
                </a:rPr>
                <a:t>PCV</a:t>
              </a:r>
              <a:endParaRPr lang="en-US" sz="1600">
                <a:solidFill>
                  <a:srgbClr val="FFCC00"/>
                </a:solidFill>
              </a:endParaRPr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V="1">
              <a:off x="1200" y="1296"/>
              <a:ext cx="1" cy="2269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 flipH="1">
              <a:off x="1029" y="3215"/>
              <a:ext cx="154" cy="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 flipH="1">
              <a:off x="1029" y="2757"/>
              <a:ext cx="154" cy="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 flipH="1">
              <a:off x="1029" y="2306"/>
              <a:ext cx="154" cy="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 flipH="1">
              <a:off x="1029" y="1849"/>
              <a:ext cx="154" cy="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 flipH="1">
              <a:off x="1029" y="1398"/>
              <a:ext cx="154" cy="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Rectangle 28"/>
            <p:cNvSpPr>
              <a:spLocks noChangeArrowheads="1"/>
            </p:cNvSpPr>
            <p:nvPr/>
          </p:nvSpPr>
          <p:spPr bwMode="auto">
            <a:xfrm>
              <a:off x="557" y="3119"/>
              <a:ext cx="57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10.00</a:t>
              </a:r>
            </a:p>
          </p:txBody>
        </p:sp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557" y="2661"/>
              <a:ext cx="57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12.00</a:t>
              </a:r>
            </a:p>
          </p:txBody>
        </p:sp>
        <p:sp>
          <p:nvSpPr>
            <p:cNvPr id="8222" name="Rectangle 30"/>
            <p:cNvSpPr>
              <a:spLocks noChangeArrowheads="1"/>
            </p:cNvSpPr>
            <p:nvPr/>
          </p:nvSpPr>
          <p:spPr bwMode="auto">
            <a:xfrm>
              <a:off x="557" y="2209"/>
              <a:ext cx="57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14.00</a:t>
              </a:r>
            </a:p>
          </p:txBody>
        </p:sp>
        <p:sp>
          <p:nvSpPr>
            <p:cNvPr id="8223" name="Rectangle 31"/>
            <p:cNvSpPr>
              <a:spLocks noChangeArrowheads="1"/>
            </p:cNvSpPr>
            <p:nvPr/>
          </p:nvSpPr>
          <p:spPr bwMode="auto">
            <a:xfrm>
              <a:off x="557" y="1752"/>
              <a:ext cx="57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16.00</a:t>
              </a:r>
            </a:p>
          </p:txBody>
        </p:sp>
        <p:sp>
          <p:nvSpPr>
            <p:cNvPr id="8224" name="Rectangle 32"/>
            <p:cNvSpPr>
              <a:spLocks noChangeArrowheads="1"/>
            </p:cNvSpPr>
            <p:nvPr/>
          </p:nvSpPr>
          <p:spPr bwMode="auto">
            <a:xfrm>
              <a:off x="557" y="1301"/>
              <a:ext cx="57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18.00</a:t>
              </a:r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auto">
            <a:xfrm>
              <a:off x="2588" y="2946"/>
              <a:ext cx="47" cy="40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Oval 34"/>
            <p:cNvSpPr>
              <a:spLocks noChangeArrowheads="1"/>
            </p:cNvSpPr>
            <p:nvPr/>
          </p:nvSpPr>
          <p:spPr bwMode="auto">
            <a:xfrm>
              <a:off x="3806" y="3037"/>
              <a:ext cx="54" cy="40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auto">
            <a:xfrm>
              <a:off x="4054" y="2649"/>
              <a:ext cx="53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Oval 36"/>
            <p:cNvSpPr>
              <a:spLocks noChangeArrowheads="1"/>
            </p:cNvSpPr>
            <p:nvPr/>
          </p:nvSpPr>
          <p:spPr bwMode="auto">
            <a:xfrm>
              <a:off x="4422" y="2283"/>
              <a:ext cx="47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Oval 37"/>
            <p:cNvSpPr>
              <a:spLocks noChangeArrowheads="1"/>
            </p:cNvSpPr>
            <p:nvPr/>
          </p:nvSpPr>
          <p:spPr bwMode="auto">
            <a:xfrm>
              <a:off x="2100" y="2489"/>
              <a:ext cx="47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Oval 38"/>
            <p:cNvSpPr>
              <a:spLocks noChangeArrowheads="1"/>
            </p:cNvSpPr>
            <p:nvPr/>
          </p:nvSpPr>
          <p:spPr bwMode="auto">
            <a:xfrm>
              <a:off x="1973" y="3083"/>
              <a:ext cx="53" cy="40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Oval 39"/>
            <p:cNvSpPr>
              <a:spLocks noChangeArrowheads="1"/>
            </p:cNvSpPr>
            <p:nvPr/>
          </p:nvSpPr>
          <p:spPr bwMode="auto">
            <a:xfrm>
              <a:off x="1364" y="3283"/>
              <a:ext cx="47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Oval 40"/>
            <p:cNvSpPr>
              <a:spLocks noChangeArrowheads="1"/>
            </p:cNvSpPr>
            <p:nvPr/>
          </p:nvSpPr>
          <p:spPr bwMode="auto">
            <a:xfrm>
              <a:off x="2341" y="2626"/>
              <a:ext cx="53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Oval 41"/>
            <p:cNvSpPr>
              <a:spLocks noChangeArrowheads="1"/>
            </p:cNvSpPr>
            <p:nvPr/>
          </p:nvSpPr>
          <p:spPr bwMode="auto">
            <a:xfrm>
              <a:off x="2588" y="2398"/>
              <a:ext cx="47" cy="45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Oval 42"/>
            <p:cNvSpPr>
              <a:spLocks noChangeArrowheads="1"/>
            </p:cNvSpPr>
            <p:nvPr/>
          </p:nvSpPr>
          <p:spPr bwMode="auto">
            <a:xfrm>
              <a:off x="3197" y="2306"/>
              <a:ext cx="54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auto">
            <a:xfrm>
              <a:off x="3806" y="2038"/>
              <a:ext cx="54" cy="40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Oval 44"/>
            <p:cNvSpPr>
              <a:spLocks noChangeArrowheads="1"/>
            </p:cNvSpPr>
            <p:nvPr/>
          </p:nvSpPr>
          <p:spPr bwMode="auto">
            <a:xfrm>
              <a:off x="4054" y="2306"/>
              <a:ext cx="53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auto">
            <a:xfrm>
              <a:off x="4301" y="1786"/>
              <a:ext cx="47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Oval 46"/>
            <p:cNvSpPr>
              <a:spLocks noChangeArrowheads="1"/>
            </p:cNvSpPr>
            <p:nvPr/>
          </p:nvSpPr>
          <p:spPr bwMode="auto">
            <a:xfrm>
              <a:off x="3445" y="1763"/>
              <a:ext cx="47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Oval 47"/>
            <p:cNvSpPr>
              <a:spLocks noChangeArrowheads="1"/>
            </p:cNvSpPr>
            <p:nvPr/>
          </p:nvSpPr>
          <p:spPr bwMode="auto">
            <a:xfrm>
              <a:off x="3197" y="1649"/>
              <a:ext cx="54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Oval 48"/>
            <p:cNvSpPr>
              <a:spLocks noChangeArrowheads="1"/>
            </p:cNvSpPr>
            <p:nvPr/>
          </p:nvSpPr>
          <p:spPr bwMode="auto">
            <a:xfrm>
              <a:off x="4422" y="1581"/>
              <a:ext cx="47" cy="45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Oval 49"/>
            <p:cNvSpPr>
              <a:spLocks noChangeArrowheads="1"/>
            </p:cNvSpPr>
            <p:nvPr/>
          </p:nvSpPr>
          <p:spPr bwMode="auto">
            <a:xfrm>
              <a:off x="3933" y="1695"/>
              <a:ext cx="47" cy="45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Oval 50"/>
            <p:cNvSpPr>
              <a:spLocks noChangeArrowheads="1"/>
            </p:cNvSpPr>
            <p:nvPr/>
          </p:nvSpPr>
          <p:spPr bwMode="auto">
            <a:xfrm>
              <a:off x="5031" y="1626"/>
              <a:ext cx="53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Oval 51"/>
            <p:cNvSpPr>
              <a:spLocks noChangeArrowheads="1"/>
            </p:cNvSpPr>
            <p:nvPr/>
          </p:nvSpPr>
          <p:spPr bwMode="auto">
            <a:xfrm>
              <a:off x="3445" y="1900"/>
              <a:ext cx="47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Oval 52"/>
            <p:cNvSpPr>
              <a:spLocks noChangeArrowheads="1"/>
            </p:cNvSpPr>
            <p:nvPr/>
          </p:nvSpPr>
          <p:spPr bwMode="auto">
            <a:xfrm>
              <a:off x="3933" y="1718"/>
              <a:ext cx="47" cy="45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Text Box 53"/>
            <p:cNvSpPr txBox="1">
              <a:spLocks noChangeArrowheads="1"/>
            </p:cNvSpPr>
            <p:nvPr/>
          </p:nvSpPr>
          <p:spPr bwMode="auto">
            <a:xfrm>
              <a:off x="0" y="1920"/>
              <a:ext cx="479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600" b="1">
                  <a:solidFill>
                    <a:srgbClr val="FFCC00"/>
                  </a:solidFill>
                </a:rPr>
                <a:t>Hb</a:t>
              </a:r>
              <a:endParaRPr lang="en-US" sz="1600" b="1">
                <a:solidFill>
                  <a:srgbClr val="FFCC00"/>
                </a:solidFill>
              </a:endParaRPr>
            </a:p>
          </p:txBody>
        </p:sp>
      </p:grpSp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4343400" y="18288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>
                <a:solidFill>
                  <a:schemeClr val="bg1"/>
                </a:solidFill>
              </a:rPr>
              <a:t>r </a:t>
            </a:r>
            <a:r>
              <a:rPr lang="nb-NO" sz="2400" b="1" i="1">
                <a:solidFill>
                  <a:schemeClr val="bg1"/>
                </a:solidFill>
              </a:rPr>
              <a:t>(correlation coefficient)</a:t>
            </a:r>
            <a:r>
              <a:rPr lang="nb-NO" sz="2400" b="1">
                <a:solidFill>
                  <a:schemeClr val="bg1"/>
                </a:solidFill>
              </a:rPr>
              <a:t> = 0.67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4343400" y="3352800"/>
            <a:ext cx="4198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>
                <a:solidFill>
                  <a:schemeClr val="bg1"/>
                </a:solidFill>
              </a:rPr>
              <a:t>r indicates the strength of the </a:t>
            </a:r>
          </a:p>
          <a:p>
            <a:r>
              <a:rPr lang="nb-NO" sz="2400">
                <a:solidFill>
                  <a:schemeClr val="bg1"/>
                </a:solidFill>
              </a:rPr>
              <a:t>relationship.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251" name="Text Box 59"/>
          <p:cNvSpPr txBox="1">
            <a:spLocks noChangeArrowheads="1"/>
          </p:cNvSpPr>
          <p:nvPr/>
        </p:nvSpPr>
        <p:spPr bwMode="auto">
          <a:xfrm>
            <a:off x="4556125" y="247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52" name="Text Box 60"/>
          <p:cNvSpPr txBox="1">
            <a:spLocks noChangeArrowheads="1"/>
          </p:cNvSpPr>
          <p:nvPr/>
        </p:nvSpPr>
        <p:spPr bwMode="auto">
          <a:xfrm>
            <a:off x="4267200" y="4343400"/>
            <a:ext cx="487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>
                <a:solidFill>
                  <a:schemeClr val="bg1"/>
                </a:solidFill>
              </a:rPr>
              <a:t>r  is a dimensionless quantity ranging from (-1 to +1)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253" name="Text Box 61"/>
          <p:cNvSpPr txBox="1">
            <a:spLocks noChangeArrowheads="1"/>
          </p:cNvSpPr>
          <p:nvPr/>
        </p:nvSpPr>
        <p:spPr bwMode="auto">
          <a:xfrm>
            <a:off x="4419600" y="2362200"/>
            <a:ext cx="4032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>
                <a:solidFill>
                  <a:schemeClr val="bg1"/>
                </a:solidFill>
              </a:rPr>
              <a:t>r  indicates how linear is the </a:t>
            </a:r>
          </a:p>
          <a:p>
            <a:r>
              <a:rPr lang="nb-NO" sz="2400">
                <a:solidFill>
                  <a:schemeClr val="bg1"/>
                </a:solidFill>
              </a:rPr>
              <a:t>relationship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254" name="Text Box 62"/>
          <p:cNvSpPr txBox="1">
            <a:spLocks noChangeArrowheads="1"/>
          </p:cNvSpPr>
          <p:nvPr/>
        </p:nvSpPr>
        <p:spPr bwMode="auto">
          <a:xfrm>
            <a:off x="4327525" y="5221288"/>
            <a:ext cx="342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>
                <a:solidFill>
                  <a:schemeClr val="bg1"/>
                </a:solidFill>
              </a:rPr>
              <a:t>r is not scale dependent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9" grpId="0"/>
      <p:bldP spid="8250" grpId="0"/>
      <p:bldP spid="8252" grpId="0"/>
      <p:bldP spid="8253" grpId="0"/>
      <p:bldP spid="825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Relative risk-example</a:t>
            </a:r>
            <a:endParaRPr lang="en-US" b="1" i="1">
              <a:solidFill>
                <a:srgbClr val="FFCC00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4800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>
                <a:solidFill>
                  <a:srgbClr val="FFFF00"/>
                </a:solidFill>
              </a:rPr>
              <a:t>RR= 27/482   / 77/1908 = 1.4       40% increase in risk!!!</a:t>
            </a:r>
            <a:endParaRPr lang="en-US" sz="2400" b="1">
              <a:solidFill>
                <a:srgbClr val="FFFF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143000"/>
            <a:ext cx="7543800" cy="3276600"/>
            <a:chOff x="288" y="720"/>
            <a:chExt cx="4752" cy="2064"/>
          </a:xfrm>
        </p:grpSpPr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3648" y="2072"/>
              <a:ext cx="1344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nb-NO" sz="2800" b="1">
                  <a:solidFill>
                    <a:schemeClr val="bg1"/>
                  </a:solidFill>
                </a:rPr>
                <a:t>1831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2304" y="2064"/>
              <a:ext cx="1344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nb-NO" sz="2800" b="1">
                  <a:solidFill>
                    <a:schemeClr val="bg1"/>
                  </a:solidFill>
                </a:rPr>
                <a:t>77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3648" y="1488"/>
              <a:ext cx="1344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nb-NO" sz="2800" b="1">
                  <a:solidFill>
                    <a:schemeClr val="bg1"/>
                  </a:solidFill>
                </a:rPr>
                <a:t>455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2304" y="1488"/>
              <a:ext cx="1344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nb-NO" sz="2800" b="1">
                  <a:solidFill>
                    <a:schemeClr val="bg1"/>
                  </a:solidFill>
                </a:rPr>
                <a:t>27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>
              <a:off x="2304" y="1488"/>
              <a:ext cx="26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2304" y="2072"/>
              <a:ext cx="26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2352" y="2448"/>
              <a:ext cx="26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>
              <a:off x="2304" y="1488"/>
              <a:ext cx="0" cy="100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3648" y="1488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>
              <a:off x="4992" y="1536"/>
              <a:ext cx="0" cy="86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2544" y="720"/>
              <a:ext cx="21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bacteruria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288" y="1872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OC use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1680" y="1536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Yes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>
              <a:off x="1728" y="2160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No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2592" y="1056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Yes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>
              <a:off x="3984" y="1056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No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2592" y="2496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104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4166" y="2473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b-NO" sz="2400" b="1">
                  <a:solidFill>
                    <a:schemeClr val="bg1"/>
                  </a:solidFill>
                </a:rPr>
                <a:t>2286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381000" y="5546725"/>
            <a:ext cx="495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b="1">
                <a:solidFill>
                  <a:schemeClr val="bg1"/>
                </a:solidFill>
              </a:rPr>
              <a:t>RR= 1  no risk</a:t>
            </a:r>
          </a:p>
          <a:p>
            <a:pPr>
              <a:spcBef>
                <a:spcPct val="50000"/>
              </a:spcBef>
            </a:pPr>
            <a:r>
              <a:rPr lang="nb-NO" sz="2000" b="1">
                <a:solidFill>
                  <a:schemeClr val="bg1"/>
                </a:solidFill>
              </a:rPr>
              <a:t>RR &gt; 1 increased risk</a:t>
            </a:r>
          </a:p>
          <a:p>
            <a:pPr>
              <a:spcBef>
                <a:spcPct val="50000"/>
              </a:spcBef>
            </a:pPr>
            <a:r>
              <a:rPr lang="nb-NO" sz="2000" b="1">
                <a:solidFill>
                  <a:schemeClr val="bg1"/>
                </a:solidFill>
              </a:rPr>
              <a:t>RR &lt; 1 decreased risk</a:t>
            </a:r>
            <a:endParaRPr 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3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Case-control study-OR</a:t>
            </a:r>
            <a:endParaRPr lang="en-US" b="1" i="1">
              <a:solidFill>
                <a:srgbClr val="FFCC00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1000" y="3276600"/>
            <a:ext cx="876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b="1">
                <a:solidFill>
                  <a:schemeClr val="bg1"/>
                </a:solidFill>
              </a:rPr>
              <a:t>In a case-control study, participants are selected on the basis of disease status- not possible to calculate  risk of disease- but RR can be estimated by calculating the ratio of the odds of exposure among cases to that among controls.</a:t>
            </a:r>
            <a:endParaRPr lang="en-US" sz="2000" b="1">
              <a:solidFill>
                <a:schemeClr val="bg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152400" y="1371600"/>
            <a:ext cx="8915400" cy="1784350"/>
            <a:chOff x="-96" y="864"/>
            <a:chExt cx="5616" cy="1124"/>
          </a:xfrm>
        </p:grpSpPr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-96" y="864"/>
              <a:ext cx="56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 i="1">
                  <a:solidFill>
                    <a:schemeClr val="bg1"/>
                  </a:solidFill>
                </a:rPr>
                <a:t>         Exposure                          Disease                  Investigator               </a:t>
              </a:r>
              <a:endParaRPr lang="en-US" sz="2400" b="1" i="1">
                <a:solidFill>
                  <a:schemeClr val="bg1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0" y="1008"/>
              <a:ext cx="4704" cy="980"/>
              <a:chOff x="816" y="1872"/>
              <a:chExt cx="4704" cy="980"/>
            </a:xfrm>
          </p:grpSpPr>
          <p:sp>
            <p:nvSpPr>
              <p:cNvPr id="13319" name="Text Box 7"/>
              <p:cNvSpPr txBox="1">
                <a:spLocks noChangeArrowheads="1"/>
              </p:cNvSpPr>
              <p:nvPr/>
            </p:nvSpPr>
            <p:spPr bwMode="auto">
              <a:xfrm>
                <a:off x="4608" y="1872"/>
                <a:ext cx="912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>
                    <a:solidFill>
                      <a:srgbClr val="FFCC00"/>
                    </a:solidFill>
                    <a:sym typeface="Webdings" pitchFamily="18" charset="2"/>
                  </a:rPr>
                  <a:t></a:t>
                </a:r>
              </a:p>
            </p:txBody>
          </p:sp>
          <p:sp>
            <p:nvSpPr>
              <p:cNvPr id="13320" name="Text Box 8"/>
              <p:cNvSpPr txBox="1">
                <a:spLocks noChangeArrowheads="1"/>
              </p:cNvSpPr>
              <p:nvPr/>
            </p:nvSpPr>
            <p:spPr bwMode="auto">
              <a:xfrm>
                <a:off x="816" y="2064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nb-NO" sz="3600" b="1">
                    <a:solidFill>
                      <a:srgbClr val="FFCC00"/>
                    </a:solidFill>
                  </a:rPr>
                  <a:t>?</a:t>
                </a:r>
                <a:endParaRPr lang="en-US" sz="3600" b="1">
                  <a:solidFill>
                    <a:srgbClr val="FFCC00"/>
                  </a:solidFill>
                </a:endParaRPr>
              </a:p>
            </p:txBody>
          </p:sp>
          <p:sp>
            <p:nvSpPr>
              <p:cNvPr id="13321" name="Line 9"/>
              <p:cNvSpPr>
                <a:spLocks noChangeShapeType="1"/>
              </p:cNvSpPr>
              <p:nvPr/>
            </p:nvSpPr>
            <p:spPr bwMode="auto">
              <a:xfrm>
                <a:off x="1152" y="2256"/>
                <a:ext cx="3504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Oval 10"/>
              <p:cNvSpPr>
                <a:spLocks noChangeArrowheads="1"/>
              </p:cNvSpPr>
              <p:nvPr/>
            </p:nvSpPr>
            <p:spPr bwMode="auto">
              <a:xfrm>
                <a:off x="2736" y="2160"/>
                <a:ext cx="144" cy="144"/>
              </a:xfrm>
              <a:prstGeom prst="ellipse">
                <a:avLst/>
              </a:prstGeom>
              <a:solidFill>
                <a:srgbClr val="E10C0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3" name="Line 11"/>
              <p:cNvSpPr>
                <a:spLocks noChangeShapeType="1"/>
              </p:cNvSpPr>
              <p:nvPr/>
            </p:nvSpPr>
            <p:spPr bwMode="auto">
              <a:xfrm>
                <a:off x="1152" y="2592"/>
                <a:ext cx="3504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Oval 12"/>
              <p:cNvSpPr>
                <a:spLocks noChangeArrowheads="1"/>
              </p:cNvSpPr>
              <p:nvPr/>
            </p:nvSpPr>
            <p:spPr bwMode="auto">
              <a:xfrm>
                <a:off x="2736" y="2496"/>
                <a:ext cx="144" cy="144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5" name="Rectangle 13"/>
              <p:cNvSpPr>
                <a:spLocks noChangeArrowheads="1"/>
              </p:cNvSpPr>
              <p:nvPr/>
            </p:nvSpPr>
            <p:spPr bwMode="auto">
              <a:xfrm>
                <a:off x="816" y="2352"/>
                <a:ext cx="2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nb-NO" sz="3600" b="1">
                    <a:solidFill>
                      <a:srgbClr val="FFCC00"/>
                    </a:solidFill>
                  </a:rPr>
                  <a:t>?</a:t>
                </a:r>
                <a:endParaRPr lang="en-US" sz="3600" b="1">
                  <a:solidFill>
                    <a:srgbClr val="FFCC00"/>
                  </a:solidFill>
                </a:endParaRPr>
              </a:p>
            </p:txBody>
          </p:sp>
        </p:grp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" y="5181600"/>
            <a:ext cx="5410200" cy="914400"/>
            <a:chOff x="192" y="3264"/>
            <a:chExt cx="3408" cy="576"/>
          </a:xfrm>
        </p:grpSpPr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192" y="3446"/>
              <a:ext cx="6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000" b="1">
                  <a:solidFill>
                    <a:schemeClr val="bg1"/>
                  </a:solidFill>
                </a:rPr>
                <a:t>OR = </a:t>
              </a:r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624" y="3264"/>
              <a:ext cx="29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000" b="1">
                  <a:solidFill>
                    <a:schemeClr val="bg1"/>
                  </a:solidFill>
                </a:rPr>
                <a:t>Odds of exposure among cases</a:t>
              </a:r>
              <a:endParaRPr lang="en-GB" sz="2000" b="1">
                <a:solidFill>
                  <a:schemeClr val="bg1"/>
                </a:solidFill>
              </a:endParaRPr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>
              <a:off x="768" y="3542"/>
              <a:ext cx="2568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Text Box 18"/>
            <p:cNvSpPr txBox="1">
              <a:spLocks noChangeArrowheads="1"/>
            </p:cNvSpPr>
            <p:nvPr/>
          </p:nvSpPr>
          <p:spPr bwMode="auto">
            <a:xfrm>
              <a:off x="576" y="3590"/>
              <a:ext cx="30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000" b="1">
                  <a:solidFill>
                    <a:schemeClr val="bg1"/>
                  </a:solidFill>
                </a:rPr>
                <a:t>Odds of exposure among controls</a:t>
              </a:r>
              <a:endParaRPr lang="en-GB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410200" y="533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2400" b="1">
                <a:solidFill>
                  <a:schemeClr val="bg1"/>
                </a:solidFill>
              </a:rPr>
              <a:t>OR~RR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2 x 2 table OR</a:t>
            </a:r>
            <a:endParaRPr lang="en-US" b="1" i="1">
              <a:solidFill>
                <a:srgbClr val="FFCC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828800"/>
            <a:ext cx="7467600" cy="3124200"/>
            <a:chOff x="288" y="1152"/>
            <a:chExt cx="4704" cy="1968"/>
          </a:xfrm>
        </p:grpSpPr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3648" y="2456"/>
              <a:ext cx="1344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nb-NO" sz="2800" b="1">
                  <a:solidFill>
                    <a:schemeClr val="bg1"/>
                  </a:solidFill>
                </a:rPr>
                <a:t>d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2304" y="2456"/>
              <a:ext cx="1344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nb-NO" sz="2800" b="1">
                  <a:solidFill>
                    <a:schemeClr val="bg1"/>
                  </a:solidFill>
                </a:rPr>
                <a:t>c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3648" y="1872"/>
              <a:ext cx="1344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nb-NO" sz="2800" b="1">
                  <a:solidFill>
                    <a:schemeClr val="bg1"/>
                  </a:solidFill>
                </a:rPr>
                <a:t>b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2304" y="1872"/>
              <a:ext cx="1344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nb-NO" sz="2800" b="1">
                  <a:solidFill>
                    <a:schemeClr val="bg1"/>
                  </a:solidFill>
                </a:rPr>
                <a:t>a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2304" y="1872"/>
              <a:ext cx="26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2304" y="2456"/>
              <a:ext cx="26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2304" y="3120"/>
              <a:ext cx="26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2304" y="1872"/>
              <a:ext cx="0" cy="12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3648" y="1872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4992" y="1872"/>
              <a:ext cx="0" cy="12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>
              <a:off x="2880" y="1152"/>
              <a:ext cx="1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Disease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4351" name="Text Box 15"/>
            <p:cNvSpPr txBox="1">
              <a:spLocks noChangeArrowheads="1"/>
            </p:cNvSpPr>
            <p:nvPr/>
          </p:nvSpPr>
          <p:spPr bwMode="auto">
            <a:xfrm>
              <a:off x="288" y="2256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exposure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1632" y="2016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Yes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1584" y="2688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No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4354" name="Text Box 18"/>
            <p:cNvSpPr txBox="1">
              <a:spLocks noChangeArrowheads="1"/>
            </p:cNvSpPr>
            <p:nvPr/>
          </p:nvSpPr>
          <p:spPr bwMode="auto">
            <a:xfrm>
              <a:off x="2592" y="144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Yes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3984" y="1440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No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286000" y="5715000"/>
            <a:ext cx="3962400" cy="838200"/>
            <a:chOff x="1440" y="3600"/>
            <a:chExt cx="2496" cy="528"/>
          </a:xfrm>
        </p:grpSpPr>
        <p:sp>
          <p:nvSpPr>
            <p:cNvPr id="14357" name="Text Box 21"/>
            <p:cNvSpPr txBox="1">
              <a:spLocks noChangeArrowheads="1"/>
            </p:cNvSpPr>
            <p:nvPr/>
          </p:nvSpPr>
          <p:spPr bwMode="auto">
            <a:xfrm>
              <a:off x="1440" y="3600"/>
              <a:ext cx="24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OR= a/c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>
              <a:off x="1968" y="3840"/>
              <a:ext cx="28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Text Box 23"/>
            <p:cNvSpPr txBox="1">
              <a:spLocks noChangeArrowheads="1"/>
            </p:cNvSpPr>
            <p:nvPr/>
          </p:nvSpPr>
          <p:spPr bwMode="auto">
            <a:xfrm>
              <a:off x="1920" y="3840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b/d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4360" name="Text Box 24"/>
            <p:cNvSpPr txBox="1">
              <a:spLocks noChangeArrowheads="1"/>
            </p:cNvSpPr>
            <p:nvPr/>
          </p:nvSpPr>
          <p:spPr bwMode="auto">
            <a:xfrm>
              <a:off x="2400" y="3600"/>
              <a:ext cx="1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=</a:t>
              </a:r>
              <a:r>
                <a:rPr lang="nb-NO"/>
                <a:t> </a:t>
              </a:r>
              <a:r>
                <a:rPr lang="nb-NO" sz="2400" b="1">
                  <a:solidFill>
                    <a:schemeClr val="bg1"/>
                  </a:solidFill>
                </a:rPr>
                <a:t>ad/cb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OR- Example</a:t>
            </a:r>
            <a:endParaRPr lang="en-US" b="1" i="1">
              <a:solidFill>
                <a:srgbClr val="FFCC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5638800"/>
            <a:ext cx="7848600" cy="762000"/>
            <a:chOff x="336" y="3552"/>
            <a:chExt cx="4944" cy="480"/>
          </a:xfrm>
        </p:grpSpPr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336" y="3552"/>
              <a:ext cx="24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OR=  a/c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864" y="3792"/>
              <a:ext cx="28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816" y="3744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b/d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1296" y="3600"/>
              <a:ext cx="39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=</a:t>
              </a:r>
              <a:r>
                <a:rPr lang="nb-NO"/>
                <a:t> </a:t>
              </a:r>
              <a:r>
                <a:rPr lang="nb-NO" sz="2400" b="1">
                  <a:solidFill>
                    <a:schemeClr val="bg1"/>
                  </a:solidFill>
                </a:rPr>
                <a:t>ad/cb =23x2816/ 133x 304 = 1.6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7200" y="1676400"/>
            <a:ext cx="7467600" cy="3813175"/>
            <a:chOff x="288" y="1056"/>
            <a:chExt cx="4704" cy="2402"/>
          </a:xfrm>
        </p:grpSpPr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3648" y="2456"/>
              <a:ext cx="1344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nb-NO" sz="2800" b="1">
                  <a:solidFill>
                    <a:schemeClr val="bg1"/>
                  </a:solidFill>
                </a:rPr>
                <a:t>2816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2304" y="2456"/>
              <a:ext cx="1344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nb-NO" sz="2800" b="1">
                  <a:solidFill>
                    <a:schemeClr val="bg1"/>
                  </a:solidFill>
                </a:rPr>
                <a:t>133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3648" y="1872"/>
              <a:ext cx="1344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nb-NO" sz="2800" b="1">
                  <a:solidFill>
                    <a:schemeClr val="bg1"/>
                  </a:solidFill>
                </a:rPr>
                <a:t>304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2304" y="1872"/>
              <a:ext cx="1344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nb-NO" sz="2800" b="1">
                  <a:solidFill>
                    <a:schemeClr val="bg1"/>
                  </a:solidFill>
                </a:rPr>
                <a:t>23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>
              <a:off x="2304" y="1872"/>
              <a:ext cx="26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>
              <a:off x="2304" y="2456"/>
              <a:ext cx="26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15"/>
            <p:cNvSpPr>
              <a:spLocks noChangeShapeType="1"/>
            </p:cNvSpPr>
            <p:nvPr/>
          </p:nvSpPr>
          <p:spPr bwMode="auto">
            <a:xfrm>
              <a:off x="2304" y="3120"/>
              <a:ext cx="268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16"/>
            <p:cNvSpPr>
              <a:spLocks noChangeShapeType="1"/>
            </p:cNvSpPr>
            <p:nvPr/>
          </p:nvSpPr>
          <p:spPr bwMode="auto">
            <a:xfrm>
              <a:off x="2304" y="1872"/>
              <a:ext cx="0" cy="12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>
              <a:off x="3648" y="1872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>
              <a:off x="4992" y="1872"/>
              <a:ext cx="0" cy="12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2256" y="1056"/>
              <a:ext cx="27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Myocardial infarction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5380" name="Text Box 20"/>
            <p:cNvSpPr txBox="1">
              <a:spLocks noChangeArrowheads="1"/>
            </p:cNvSpPr>
            <p:nvPr/>
          </p:nvSpPr>
          <p:spPr bwMode="auto">
            <a:xfrm>
              <a:off x="288" y="2256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OC users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5381" name="Text Box 21"/>
            <p:cNvSpPr txBox="1">
              <a:spLocks noChangeArrowheads="1"/>
            </p:cNvSpPr>
            <p:nvPr/>
          </p:nvSpPr>
          <p:spPr bwMode="auto">
            <a:xfrm>
              <a:off x="1632" y="2016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Yes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>
              <a:off x="1584" y="2688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No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5383" name="Text Box 23"/>
            <p:cNvSpPr txBox="1">
              <a:spLocks noChangeArrowheads="1"/>
            </p:cNvSpPr>
            <p:nvPr/>
          </p:nvSpPr>
          <p:spPr bwMode="auto">
            <a:xfrm>
              <a:off x="2592" y="144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Yes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5384" name="Text Box 24"/>
            <p:cNvSpPr txBox="1">
              <a:spLocks noChangeArrowheads="1"/>
            </p:cNvSpPr>
            <p:nvPr/>
          </p:nvSpPr>
          <p:spPr bwMode="auto">
            <a:xfrm>
              <a:off x="3984" y="1440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No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5385" name="Text Box 25"/>
            <p:cNvSpPr txBox="1">
              <a:spLocks noChangeArrowheads="1"/>
            </p:cNvSpPr>
            <p:nvPr/>
          </p:nvSpPr>
          <p:spPr bwMode="auto">
            <a:xfrm>
              <a:off x="2544" y="3168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2400" b="1">
                  <a:solidFill>
                    <a:schemeClr val="bg1"/>
                  </a:solidFill>
                </a:rPr>
                <a:t>156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5386" name="Text Box 26"/>
            <p:cNvSpPr txBox="1">
              <a:spLocks noChangeArrowheads="1"/>
            </p:cNvSpPr>
            <p:nvPr/>
          </p:nvSpPr>
          <p:spPr bwMode="auto">
            <a:xfrm>
              <a:off x="4176" y="3170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b-NO" sz="2400" b="1">
                  <a:solidFill>
                    <a:schemeClr val="bg1"/>
                  </a:solidFill>
                </a:rPr>
                <a:t>3120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>
                <a:solidFill>
                  <a:srgbClr val="FFFF00"/>
                </a:solidFill>
              </a:rPr>
              <a:t>Measures of association</a:t>
            </a:r>
            <a:endParaRPr lang="en-US" b="1" i="1">
              <a:solidFill>
                <a:srgbClr val="FFFF0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1000" y="24384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>
                <a:solidFill>
                  <a:srgbClr val="FFFF00"/>
                </a:solidFill>
              </a:rPr>
              <a:t>RR- relative risk</a:t>
            </a:r>
            <a:r>
              <a:rPr lang="nb-NO" sz="2400" b="1">
                <a:solidFill>
                  <a:schemeClr val="bg1"/>
                </a:solidFill>
              </a:rPr>
              <a:t> – R</a:t>
            </a:r>
            <a:r>
              <a:rPr lang="nb-NO" sz="2400" b="1" baseline="-25000">
                <a:solidFill>
                  <a:schemeClr val="bg1"/>
                </a:solidFill>
              </a:rPr>
              <a:t>e</a:t>
            </a:r>
            <a:r>
              <a:rPr lang="nb-NO" sz="2400" b="1">
                <a:solidFill>
                  <a:schemeClr val="bg1"/>
                </a:solidFill>
              </a:rPr>
              <a:t>/R</a:t>
            </a:r>
            <a:r>
              <a:rPr lang="nb-NO" sz="2400" b="1" baseline="-25000">
                <a:solidFill>
                  <a:schemeClr val="bg1"/>
                </a:solidFill>
              </a:rPr>
              <a:t>o</a:t>
            </a:r>
            <a:r>
              <a:rPr lang="nb-NO" sz="2400" b="1">
                <a:solidFill>
                  <a:schemeClr val="bg1"/>
                </a:solidFill>
              </a:rPr>
              <a:t> –measures the strength of association between exposure and disease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34290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>
                <a:solidFill>
                  <a:srgbClr val="FFFF00"/>
                </a:solidFill>
              </a:rPr>
              <a:t>In case- control studies- OR~RR</a:t>
            </a:r>
            <a:r>
              <a:rPr lang="nb-NO" sz="2400" b="1">
                <a:solidFill>
                  <a:schemeClr val="bg1"/>
                </a:solidFill>
              </a:rPr>
              <a:t> = odds of exposure among cases/ odds of exposure among controls 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 b="1" u="sng">
                <a:solidFill>
                  <a:srgbClr val="FFFF00"/>
                </a:solidFill>
              </a:rPr>
              <a:t>Relative effects- strength of association</a:t>
            </a:r>
            <a:endParaRPr lang="en-US" sz="2400" b="1" u="sng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CC00"/>
                </a:solidFill>
              </a:rPr>
              <a:t>Logistic Regression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908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 linear regression the dependent or outcome variable must be continuous. In clinical research, the outcome variable in a relationship will often be Binary.</a:t>
            </a:r>
          </a:p>
          <a:p>
            <a:pPr>
              <a:buFontTx/>
              <a:buNone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solidFill>
                  <a:srgbClr val="FFCC00"/>
                </a:solidFill>
              </a:rPr>
              <a:t>Logistic Regression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2051050" y="5778500"/>
            <a:ext cx="4767263" cy="1588"/>
          </a:xfrm>
          <a:prstGeom prst="line">
            <a:avLst/>
          </a:prstGeom>
          <a:noFill/>
          <a:ln w="0">
            <a:solidFill>
              <a:srgbClr val="42424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2051050" y="2109788"/>
            <a:ext cx="4767263" cy="1587"/>
          </a:xfrm>
          <a:prstGeom prst="line">
            <a:avLst/>
          </a:prstGeom>
          <a:noFill/>
          <a:ln w="0">
            <a:solidFill>
              <a:srgbClr val="42424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2216150" y="5778500"/>
            <a:ext cx="33338" cy="76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3689350" y="5778500"/>
            <a:ext cx="33338" cy="76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5162550" y="5778500"/>
            <a:ext cx="33338" cy="76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6637338" y="5778500"/>
            <a:ext cx="31750" cy="76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2051050" y="5894388"/>
            <a:ext cx="763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18.00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3524250" y="5894388"/>
            <a:ext cx="763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20.00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4981575" y="5894388"/>
            <a:ext cx="763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22.00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6454775" y="5894388"/>
            <a:ext cx="763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24.00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4219575" y="6148388"/>
            <a:ext cx="5254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age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V="1">
            <a:off x="2051050" y="2109788"/>
            <a:ext cx="1588" cy="3668712"/>
          </a:xfrm>
          <a:prstGeom prst="line">
            <a:avLst/>
          </a:prstGeom>
          <a:noFill/>
          <a:ln w="0">
            <a:solidFill>
              <a:srgbClr val="42424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6818313" y="2109788"/>
            <a:ext cx="1587" cy="3668712"/>
          </a:xfrm>
          <a:prstGeom prst="line">
            <a:avLst/>
          </a:prstGeom>
          <a:noFill/>
          <a:ln w="0">
            <a:solidFill>
              <a:srgbClr val="42424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1966913" y="5638800"/>
            <a:ext cx="84137" cy="25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1966913" y="4784725"/>
            <a:ext cx="84137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1966913" y="3932238"/>
            <a:ext cx="84137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1966913" y="3090863"/>
            <a:ext cx="84137" cy="254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1966913" y="2236788"/>
            <a:ext cx="84137" cy="254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1447800" y="5535613"/>
            <a:ext cx="493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0.00</a:t>
            </a: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1447800" y="4681538"/>
            <a:ext cx="493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0.25</a:t>
            </a: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1447800" y="3829050"/>
            <a:ext cx="493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0.50</a:t>
            </a: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1447800" y="2987675"/>
            <a:ext cx="493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0.75</a:t>
            </a: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1447800" y="2133600"/>
            <a:ext cx="493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1.00</a:t>
            </a: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 rot="16140000">
            <a:off x="-189706" y="3618706"/>
            <a:ext cx="22685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Smoking status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578485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210820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210820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578485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79" name="Rectangle 47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80" name="Rectangle 48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81" name="Rectangle 49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82" name="Rectangle 50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83" name="Rectangle 51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84" name="Rectangle 52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85" name="Rectangle 53"/>
          <p:cNvSpPr>
            <a:spLocks noChangeArrowheads="1"/>
          </p:cNvSpPr>
          <p:nvPr/>
        </p:nvSpPr>
        <p:spPr bwMode="auto">
          <a:xfrm>
            <a:off x="65293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86" name="Rectangle 54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87" name="Rectangle 55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88" name="Rectangle 56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89" name="Rectangle 57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90" name="Rectangle 58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91" name="Rectangle 59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92" name="Rectangle 60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93" name="Rectangle 61"/>
          <p:cNvSpPr>
            <a:spLocks noChangeArrowheads="1"/>
          </p:cNvSpPr>
          <p:nvPr/>
        </p:nvSpPr>
        <p:spPr bwMode="auto">
          <a:xfrm>
            <a:off x="5784850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94" name="Rectangle 62"/>
          <p:cNvSpPr>
            <a:spLocks noChangeArrowheads="1"/>
          </p:cNvSpPr>
          <p:nvPr/>
        </p:nvSpPr>
        <p:spPr bwMode="auto">
          <a:xfrm>
            <a:off x="5784850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95" name="Rectangle 63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96" name="Rectangle 64"/>
          <p:cNvSpPr>
            <a:spLocks noChangeArrowheads="1"/>
          </p:cNvSpPr>
          <p:nvPr/>
        </p:nvSpPr>
        <p:spPr bwMode="auto">
          <a:xfrm>
            <a:off x="5784850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97" name="Rectangle 65"/>
          <p:cNvSpPr>
            <a:spLocks noChangeArrowheads="1"/>
          </p:cNvSpPr>
          <p:nvPr/>
        </p:nvSpPr>
        <p:spPr bwMode="auto">
          <a:xfrm>
            <a:off x="2854325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98" name="Rectangle 66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499" name="Rectangle 67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00" name="Rectangle 68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01" name="Rectangle 69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02" name="Rectangle 70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03" name="Rectangle 71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04" name="Rectangle 72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05" name="Rectangle 73"/>
          <p:cNvSpPr>
            <a:spLocks noChangeArrowheads="1"/>
          </p:cNvSpPr>
          <p:nvPr/>
        </p:nvSpPr>
        <p:spPr bwMode="auto">
          <a:xfrm>
            <a:off x="50561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06" name="Rectangle 74"/>
          <p:cNvSpPr>
            <a:spLocks noChangeArrowheads="1"/>
          </p:cNvSpPr>
          <p:nvPr/>
        </p:nvSpPr>
        <p:spPr bwMode="auto">
          <a:xfrm>
            <a:off x="2854325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07" name="Rectangle 75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08" name="Rectangle 76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09" name="Rectangle 77"/>
          <p:cNvSpPr>
            <a:spLocks noChangeArrowheads="1"/>
          </p:cNvSpPr>
          <p:nvPr/>
        </p:nvSpPr>
        <p:spPr bwMode="auto">
          <a:xfrm>
            <a:off x="50561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10" name="Rectangle 78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11" name="Rectangle 79"/>
          <p:cNvSpPr>
            <a:spLocks noChangeArrowheads="1"/>
          </p:cNvSpPr>
          <p:nvPr/>
        </p:nvSpPr>
        <p:spPr bwMode="auto">
          <a:xfrm>
            <a:off x="2854325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12" name="Rectangle 80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13" name="Rectangle 81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14" name="Rectangle 82"/>
          <p:cNvSpPr>
            <a:spLocks noChangeArrowheads="1"/>
          </p:cNvSpPr>
          <p:nvPr/>
        </p:nvSpPr>
        <p:spPr bwMode="auto">
          <a:xfrm>
            <a:off x="5784850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15" name="Rectangle 83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16" name="Rectangle 84"/>
          <p:cNvSpPr>
            <a:spLocks noChangeArrowheads="1"/>
          </p:cNvSpPr>
          <p:nvPr/>
        </p:nvSpPr>
        <p:spPr bwMode="auto">
          <a:xfrm>
            <a:off x="5784850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17" name="Rectangle 85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18" name="Rectangle 86"/>
          <p:cNvSpPr>
            <a:spLocks noChangeArrowheads="1"/>
          </p:cNvSpPr>
          <p:nvPr/>
        </p:nvSpPr>
        <p:spPr bwMode="auto">
          <a:xfrm>
            <a:off x="65293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19" name="Rectangle 87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20" name="Rectangle 88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21" name="Rectangle 89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22" name="Rectangle 90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23" name="Rectangle 91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24" name="Rectangle 92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25" name="Rectangle 93"/>
          <p:cNvSpPr>
            <a:spLocks noChangeArrowheads="1"/>
          </p:cNvSpPr>
          <p:nvPr/>
        </p:nvSpPr>
        <p:spPr bwMode="auto">
          <a:xfrm>
            <a:off x="578485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26" name="Rectangle 94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27" name="Rectangle 95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28" name="Rectangle 96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29" name="Rectangle 97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30" name="Rectangle 98"/>
          <p:cNvSpPr>
            <a:spLocks noChangeArrowheads="1"/>
          </p:cNvSpPr>
          <p:nvPr/>
        </p:nvSpPr>
        <p:spPr bwMode="auto">
          <a:xfrm>
            <a:off x="65293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31" name="Rectangle 99"/>
          <p:cNvSpPr>
            <a:spLocks noChangeArrowheads="1"/>
          </p:cNvSpPr>
          <p:nvPr/>
        </p:nvSpPr>
        <p:spPr bwMode="auto">
          <a:xfrm>
            <a:off x="5784850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32" name="Rectangle 100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33" name="Rectangle 101"/>
          <p:cNvSpPr>
            <a:spLocks noChangeArrowheads="1"/>
          </p:cNvSpPr>
          <p:nvPr/>
        </p:nvSpPr>
        <p:spPr bwMode="auto">
          <a:xfrm>
            <a:off x="50561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34" name="Rectangle 102"/>
          <p:cNvSpPr>
            <a:spLocks noChangeArrowheads="1"/>
          </p:cNvSpPr>
          <p:nvPr/>
        </p:nvSpPr>
        <p:spPr bwMode="auto">
          <a:xfrm>
            <a:off x="50561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35" name="Rectangle 103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36" name="Rectangle 104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37" name="Rectangle 105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38" name="Rectangle 106"/>
          <p:cNvSpPr>
            <a:spLocks noChangeArrowheads="1"/>
          </p:cNvSpPr>
          <p:nvPr/>
        </p:nvSpPr>
        <p:spPr bwMode="auto">
          <a:xfrm>
            <a:off x="210820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39" name="Rectangle 107"/>
          <p:cNvSpPr>
            <a:spLocks noChangeArrowheads="1"/>
          </p:cNvSpPr>
          <p:nvPr/>
        </p:nvSpPr>
        <p:spPr bwMode="auto">
          <a:xfrm>
            <a:off x="65293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40" name="Rectangle 108"/>
          <p:cNvSpPr>
            <a:spLocks noChangeArrowheads="1"/>
          </p:cNvSpPr>
          <p:nvPr/>
        </p:nvSpPr>
        <p:spPr bwMode="auto">
          <a:xfrm>
            <a:off x="50561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41" name="Rectangle 109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42" name="Rectangle 110"/>
          <p:cNvSpPr>
            <a:spLocks noChangeArrowheads="1"/>
          </p:cNvSpPr>
          <p:nvPr/>
        </p:nvSpPr>
        <p:spPr bwMode="auto">
          <a:xfrm>
            <a:off x="50561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43" name="Rectangle 111"/>
          <p:cNvSpPr>
            <a:spLocks noChangeArrowheads="1"/>
          </p:cNvSpPr>
          <p:nvPr/>
        </p:nvSpPr>
        <p:spPr bwMode="auto">
          <a:xfrm>
            <a:off x="2854325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44" name="Rectangle 112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45" name="Rectangle 113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46" name="Rectangle 114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47" name="Rectangle 115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48" name="Rectangle 116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49" name="Rectangle 117"/>
          <p:cNvSpPr>
            <a:spLocks noChangeArrowheads="1"/>
          </p:cNvSpPr>
          <p:nvPr/>
        </p:nvSpPr>
        <p:spPr bwMode="auto">
          <a:xfrm>
            <a:off x="50561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50" name="Rectangle 118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51" name="Rectangle 119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52" name="Rectangle 120"/>
          <p:cNvSpPr>
            <a:spLocks noChangeArrowheads="1"/>
          </p:cNvSpPr>
          <p:nvPr/>
        </p:nvSpPr>
        <p:spPr bwMode="auto">
          <a:xfrm>
            <a:off x="50561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53" name="Rectangle 121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54" name="Rectangle 122"/>
          <p:cNvSpPr>
            <a:spLocks noChangeArrowheads="1"/>
          </p:cNvSpPr>
          <p:nvPr/>
        </p:nvSpPr>
        <p:spPr bwMode="auto">
          <a:xfrm>
            <a:off x="65293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55" name="Rectangle 123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56" name="Rectangle 124"/>
          <p:cNvSpPr>
            <a:spLocks noChangeArrowheads="1"/>
          </p:cNvSpPr>
          <p:nvPr/>
        </p:nvSpPr>
        <p:spPr bwMode="auto">
          <a:xfrm>
            <a:off x="65293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57" name="Rectangle 125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58" name="Rectangle 126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59" name="Rectangle 127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60" name="Rectangle 128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61" name="Rectangle 129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62" name="Rectangle 130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63" name="Rectangle 131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64" name="Rectangle 132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65" name="Rectangle 133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66" name="Rectangle 134"/>
          <p:cNvSpPr>
            <a:spLocks noChangeArrowheads="1"/>
          </p:cNvSpPr>
          <p:nvPr/>
        </p:nvSpPr>
        <p:spPr bwMode="auto">
          <a:xfrm>
            <a:off x="210820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67" name="Rectangle 135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68" name="Rectangle 136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69" name="Rectangle 137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70" name="Rectangle 138"/>
          <p:cNvSpPr>
            <a:spLocks noChangeArrowheads="1"/>
          </p:cNvSpPr>
          <p:nvPr/>
        </p:nvSpPr>
        <p:spPr bwMode="auto">
          <a:xfrm>
            <a:off x="578485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71" name="Rectangle 139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72" name="Rectangle 140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73" name="Rectangle 141"/>
          <p:cNvSpPr>
            <a:spLocks noChangeArrowheads="1"/>
          </p:cNvSpPr>
          <p:nvPr/>
        </p:nvSpPr>
        <p:spPr bwMode="auto">
          <a:xfrm>
            <a:off x="2108200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74" name="Rectangle 142"/>
          <p:cNvSpPr>
            <a:spLocks noChangeArrowheads="1"/>
          </p:cNvSpPr>
          <p:nvPr/>
        </p:nvSpPr>
        <p:spPr bwMode="auto">
          <a:xfrm>
            <a:off x="2108200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75" name="Rectangle 143"/>
          <p:cNvSpPr>
            <a:spLocks noChangeArrowheads="1"/>
          </p:cNvSpPr>
          <p:nvPr/>
        </p:nvSpPr>
        <p:spPr bwMode="auto">
          <a:xfrm>
            <a:off x="50561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76" name="Rectangle 144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77" name="Rectangle 145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78" name="Rectangle 146"/>
          <p:cNvSpPr>
            <a:spLocks noChangeArrowheads="1"/>
          </p:cNvSpPr>
          <p:nvPr/>
        </p:nvSpPr>
        <p:spPr bwMode="auto">
          <a:xfrm>
            <a:off x="50561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79" name="Rectangle 147"/>
          <p:cNvSpPr>
            <a:spLocks noChangeArrowheads="1"/>
          </p:cNvSpPr>
          <p:nvPr/>
        </p:nvSpPr>
        <p:spPr bwMode="auto">
          <a:xfrm>
            <a:off x="5784850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80" name="Rectangle 148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81" name="Rectangle 149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82" name="Rectangle 150"/>
          <p:cNvSpPr>
            <a:spLocks noChangeArrowheads="1"/>
          </p:cNvSpPr>
          <p:nvPr/>
        </p:nvSpPr>
        <p:spPr bwMode="auto">
          <a:xfrm>
            <a:off x="2854325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83" name="Rectangle 151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84" name="Rectangle 152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85" name="Rectangle 153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86" name="Rectangle 154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87" name="Rectangle 155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88" name="Rectangle 156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89" name="Rectangle 157"/>
          <p:cNvSpPr>
            <a:spLocks noChangeArrowheads="1"/>
          </p:cNvSpPr>
          <p:nvPr/>
        </p:nvSpPr>
        <p:spPr bwMode="auto">
          <a:xfrm>
            <a:off x="2854325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90" name="Rectangle 158"/>
          <p:cNvSpPr>
            <a:spLocks noChangeArrowheads="1"/>
          </p:cNvSpPr>
          <p:nvPr/>
        </p:nvSpPr>
        <p:spPr bwMode="auto">
          <a:xfrm>
            <a:off x="578485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91" name="Rectangle 159"/>
          <p:cNvSpPr>
            <a:spLocks noChangeArrowheads="1"/>
          </p:cNvSpPr>
          <p:nvPr/>
        </p:nvSpPr>
        <p:spPr bwMode="auto">
          <a:xfrm>
            <a:off x="5784850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92" name="Rectangle 160"/>
          <p:cNvSpPr>
            <a:spLocks noChangeArrowheads="1"/>
          </p:cNvSpPr>
          <p:nvPr/>
        </p:nvSpPr>
        <p:spPr bwMode="auto">
          <a:xfrm>
            <a:off x="50561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93" name="Rectangle 161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94" name="Rectangle 162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95" name="Rectangle 163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96" name="Rectangle 164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97" name="Rectangle 165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98" name="Rectangle 166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599" name="Rectangle 167"/>
          <p:cNvSpPr>
            <a:spLocks noChangeArrowheads="1"/>
          </p:cNvSpPr>
          <p:nvPr/>
        </p:nvSpPr>
        <p:spPr bwMode="auto">
          <a:xfrm>
            <a:off x="50561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00" name="Rectangle 168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01" name="Rectangle 169"/>
          <p:cNvSpPr>
            <a:spLocks noChangeArrowheads="1"/>
          </p:cNvSpPr>
          <p:nvPr/>
        </p:nvSpPr>
        <p:spPr bwMode="auto">
          <a:xfrm>
            <a:off x="50561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02" name="Rectangle 170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03" name="Rectangle 171"/>
          <p:cNvSpPr>
            <a:spLocks noChangeArrowheads="1"/>
          </p:cNvSpPr>
          <p:nvPr/>
        </p:nvSpPr>
        <p:spPr bwMode="auto">
          <a:xfrm>
            <a:off x="50561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04" name="Rectangle 172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05" name="Rectangle 173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06" name="Rectangle 174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07" name="Rectangle 175"/>
          <p:cNvSpPr>
            <a:spLocks noChangeArrowheads="1"/>
          </p:cNvSpPr>
          <p:nvPr/>
        </p:nvSpPr>
        <p:spPr bwMode="auto">
          <a:xfrm>
            <a:off x="50561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08" name="Rectangle 176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09" name="Rectangle 177"/>
          <p:cNvSpPr>
            <a:spLocks noChangeArrowheads="1"/>
          </p:cNvSpPr>
          <p:nvPr/>
        </p:nvSpPr>
        <p:spPr bwMode="auto">
          <a:xfrm>
            <a:off x="5784850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10" name="Rectangle 178"/>
          <p:cNvSpPr>
            <a:spLocks noChangeArrowheads="1"/>
          </p:cNvSpPr>
          <p:nvPr/>
        </p:nvSpPr>
        <p:spPr bwMode="auto">
          <a:xfrm>
            <a:off x="50561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11" name="Rectangle 179"/>
          <p:cNvSpPr>
            <a:spLocks noChangeArrowheads="1"/>
          </p:cNvSpPr>
          <p:nvPr/>
        </p:nvSpPr>
        <p:spPr bwMode="auto">
          <a:xfrm>
            <a:off x="65293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12" name="Rectangle 180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13" name="Rectangle 181"/>
          <p:cNvSpPr>
            <a:spLocks noChangeArrowheads="1"/>
          </p:cNvSpPr>
          <p:nvPr/>
        </p:nvSpPr>
        <p:spPr bwMode="auto">
          <a:xfrm>
            <a:off x="5784850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14" name="Rectangle 182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15" name="Rectangle 183"/>
          <p:cNvSpPr>
            <a:spLocks noChangeArrowheads="1"/>
          </p:cNvSpPr>
          <p:nvPr/>
        </p:nvSpPr>
        <p:spPr bwMode="auto">
          <a:xfrm>
            <a:off x="5784850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16" name="Rectangle 184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17" name="Rectangle 185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18" name="Rectangle 186"/>
          <p:cNvSpPr>
            <a:spLocks noChangeArrowheads="1"/>
          </p:cNvSpPr>
          <p:nvPr/>
        </p:nvSpPr>
        <p:spPr bwMode="auto">
          <a:xfrm>
            <a:off x="50561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19" name="Rectangle 187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20" name="Rectangle 188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21" name="Rectangle 189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22" name="Rectangle 190"/>
          <p:cNvSpPr>
            <a:spLocks noChangeArrowheads="1"/>
          </p:cNvSpPr>
          <p:nvPr/>
        </p:nvSpPr>
        <p:spPr bwMode="auto">
          <a:xfrm>
            <a:off x="50561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23" name="Rectangle 191"/>
          <p:cNvSpPr>
            <a:spLocks noChangeArrowheads="1"/>
          </p:cNvSpPr>
          <p:nvPr/>
        </p:nvSpPr>
        <p:spPr bwMode="auto">
          <a:xfrm>
            <a:off x="2854325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24" name="Rectangle 192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25" name="Rectangle 193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26" name="Rectangle 194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27" name="Rectangle 195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28" name="Rectangle 196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29" name="Rectangle 197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30" name="Rectangle 198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31" name="Rectangle 199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32" name="Rectangle 200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33" name="Rectangle 201"/>
          <p:cNvSpPr>
            <a:spLocks noChangeArrowheads="1"/>
          </p:cNvSpPr>
          <p:nvPr/>
        </p:nvSpPr>
        <p:spPr bwMode="auto">
          <a:xfrm>
            <a:off x="2854325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34" name="Rectangle 202"/>
          <p:cNvSpPr>
            <a:spLocks noChangeArrowheads="1"/>
          </p:cNvSpPr>
          <p:nvPr/>
        </p:nvSpPr>
        <p:spPr bwMode="auto">
          <a:xfrm>
            <a:off x="2854325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35" name="Rectangle 203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36" name="Rectangle 204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37" name="Rectangle 205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38" name="Rectangle 206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39" name="Rectangle 207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40" name="Rectangle 208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42" name="Rectangle 210"/>
          <p:cNvSpPr>
            <a:spLocks noChangeArrowheads="1"/>
          </p:cNvSpPr>
          <p:nvPr/>
        </p:nvSpPr>
        <p:spPr bwMode="auto">
          <a:xfrm>
            <a:off x="50561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43" name="Rectangle 211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44" name="Rectangle 212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45" name="Rectangle 213"/>
          <p:cNvSpPr>
            <a:spLocks noChangeArrowheads="1"/>
          </p:cNvSpPr>
          <p:nvPr/>
        </p:nvSpPr>
        <p:spPr bwMode="auto">
          <a:xfrm>
            <a:off x="2854325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46" name="Rectangle 214"/>
          <p:cNvSpPr>
            <a:spLocks noChangeArrowheads="1"/>
          </p:cNvSpPr>
          <p:nvPr/>
        </p:nvSpPr>
        <p:spPr bwMode="auto">
          <a:xfrm>
            <a:off x="2854325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47" name="Rectangle 215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48" name="Rectangle 216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49" name="Rectangle 217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50" name="Rectangle 218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51" name="Rectangle 219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52" name="Rectangle 220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53" name="Rectangle 221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54" name="Rectangle 222"/>
          <p:cNvSpPr>
            <a:spLocks noChangeArrowheads="1"/>
          </p:cNvSpPr>
          <p:nvPr/>
        </p:nvSpPr>
        <p:spPr bwMode="auto">
          <a:xfrm>
            <a:off x="210820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55" name="Rectangle 223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56" name="Rectangle 224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57" name="Rectangle 225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58" name="Rectangle 226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59" name="Rectangle 227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60" name="Rectangle 228"/>
          <p:cNvSpPr>
            <a:spLocks noChangeArrowheads="1"/>
          </p:cNvSpPr>
          <p:nvPr/>
        </p:nvSpPr>
        <p:spPr bwMode="auto">
          <a:xfrm>
            <a:off x="578485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61" name="Rectangle 229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62" name="Rectangle 230"/>
          <p:cNvSpPr>
            <a:spLocks noChangeArrowheads="1"/>
          </p:cNvSpPr>
          <p:nvPr/>
        </p:nvSpPr>
        <p:spPr bwMode="auto">
          <a:xfrm>
            <a:off x="578485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63" name="Rectangle 231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64" name="Rectangle 232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65" name="Rectangle 233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66" name="Rectangle 234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67" name="Rectangle 235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68" name="Rectangle 236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69" name="Rectangle 237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70" name="Rectangle 238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71" name="Rectangle 239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72" name="Rectangle 240"/>
          <p:cNvSpPr>
            <a:spLocks noChangeArrowheads="1"/>
          </p:cNvSpPr>
          <p:nvPr/>
        </p:nvSpPr>
        <p:spPr bwMode="auto">
          <a:xfrm>
            <a:off x="578485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73" name="Rectangle 241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74" name="Rectangle 242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75" name="Rectangle 243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76" name="Rectangle 244"/>
          <p:cNvSpPr>
            <a:spLocks noChangeArrowheads="1"/>
          </p:cNvSpPr>
          <p:nvPr/>
        </p:nvSpPr>
        <p:spPr bwMode="auto">
          <a:xfrm>
            <a:off x="578485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77" name="Rectangle 245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78" name="Rectangle 246"/>
          <p:cNvSpPr>
            <a:spLocks noChangeArrowheads="1"/>
          </p:cNvSpPr>
          <p:nvPr/>
        </p:nvSpPr>
        <p:spPr bwMode="auto">
          <a:xfrm>
            <a:off x="210820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79" name="Rectangle 247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80" name="Rectangle 248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81" name="Rectangle 249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82" name="Rectangle 250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83" name="Rectangle 251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84" name="Rectangle 252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85" name="Rectangle 253"/>
          <p:cNvSpPr>
            <a:spLocks noChangeArrowheads="1"/>
          </p:cNvSpPr>
          <p:nvPr/>
        </p:nvSpPr>
        <p:spPr bwMode="auto">
          <a:xfrm>
            <a:off x="2854325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86" name="Rectangle 254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87" name="Rectangle 255"/>
          <p:cNvSpPr>
            <a:spLocks noChangeArrowheads="1"/>
          </p:cNvSpPr>
          <p:nvPr/>
        </p:nvSpPr>
        <p:spPr bwMode="auto">
          <a:xfrm>
            <a:off x="2854325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88" name="Rectangle 256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89" name="Rectangle 257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90" name="Rectangle 258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91" name="Rectangle 259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92" name="Rectangle 260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93" name="Rectangle 261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94" name="Rectangle 262"/>
          <p:cNvSpPr>
            <a:spLocks noChangeArrowheads="1"/>
          </p:cNvSpPr>
          <p:nvPr/>
        </p:nvSpPr>
        <p:spPr bwMode="auto">
          <a:xfrm>
            <a:off x="2854325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95" name="Rectangle 263"/>
          <p:cNvSpPr>
            <a:spLocks noChangeArrowheads="1"/>
          </p:cNvSpPr>
          <p:nvPr/>
        </p:nvSpPr>
        <p:spPr bwMode="auto">
          <a:xfrm>
            <a:off x="210820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96" name="Rectangle 264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97" name="Rectangle 265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698" name="Rectangle 266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00" name="Rectangle 268"/>
          <p:cNvSpPr>
            <a:spLocks noChangeArrowheads="1"/>
          </p:cNvSpPr>
          <p:nvPr/>
        </p:nvSpPr>
        <p:spPr bwMode="auto">
          <a:xfrm>
            <a:off x="210820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01" name="Rectangle 269"/>
          <p:cNvSpPr>
            <a:spLocks noChangeArrowheads="1"/>
          </p:cNvSpPr>
          <p:nvPr/>
        </p:nvSpPr>
        <p:spPr bwMode="auto">
          <a:xfrm>
            <a:off x="210820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02" name="Rectangle 270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03" name="Rectangle 271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04" name="Rectangle 272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05" name="Rectangle 273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06" name="Rectangle 274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07" name="Rectangle 275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08" name="Rectangle 276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09" name="Rectangle 277"/>
          <p:cNvSpPr>
            <a:spLocks noChangeArrowheads="1"/>
          </p:cNvSpPr>
          <p:nvPr/>
        </p:nvSpPr>
        <p:spPr bwMode="auto">
          <a:xfrm>
            <a:off x="578485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10" name="Rectangle 278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11" name="Rectangle 279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12" name="Rectangle 280"/>
          <p:cNvSpPr>
            <a:spLocks noChangeArrowheads="1"/>
          </p:cNvSpPr>
          <p:nvPr/>
        </p:nvSpPr>
        <p:spPr bwMode="auto">
          <a:xfrm>
            <a:off x="578485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13" name="Rectangle 281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14" name="Rectangle 282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15" name="Rectangle 283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16" name="Rectangle 284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17" name="Rectangle 285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18" name="Rectangle 286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19" name="Rectangle 287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20" name="Rectangle 288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21" name="Rectangle 289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22" name="Rectangle 290"/>
          <p:cNvSpPr>
            <a:spLocks noChangeArrowheads="1"/>
          </p:cNvSpPr>
          <p:nvPr/>
        </p:nvSpPr>
        <p:spPr bwMode="auto">
          <a:xfrm>
            <a:off x="210820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23" name="Rectangle 291"/>
          <p:cNvSpPr>
            <a:spLocks noChangeArrowheads="1"/>
          </p:cNvSpPr>
          <p:nvPr/>
        </p:nvSpPr>
        <p:spPr bwMode="auto">
          <a:xfrm>
            <a:off x="210820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24" name="Rectangle 292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25" name="Rectangle 293"/>
          <p:cNvSpPr>
            <a:spLocks noChangeArrowheads="1"/>
          </p:cNvSpPr>
          <p:nvPr/>
        </p:nvSpPr>
        <p:spPr bwMode="auto">
          <a:xfrm>
            <a:off x="578485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26" name="Rectangle 294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27" name="Rectangle 295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28" name="Rectangle 296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29" name="Rectangle 297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30" name="Rectangle 298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31" name="Rectangle 299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32" name="Rectangle 300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33" name="Rectangle 301"/>
          <p:cNvSpPr>
            <a:spLocks noChangeArrowheads="1"/>
          </p:cNvSpPr>
          <p:nvPr/>
        </p:nvSpPr>
        <p:spPr bwMode="auto">
          <a:xfrm>
            <a:off x="578485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34" name="Rectangle 302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35" name="Rectangle 303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36" name="Rectangle 304"/>
          <p:cNvSpPr>
            <a:spLocks noChangeArrowheads="1"/>
          </p:cNvSpPr>
          <p:nvPr/>
        </p:nvSpPr>
        <p:spPr bwMode="auto">
          <a:xfrm>
            <a:off x="210820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37" name="Rectangle 305"/>
          <p:cNvSpPr>
            <a:spLocks noChangeArrowheads="1"/>
          </p:cNvSpPr>
          <p:nvPr/>
        </p:nvSpPr>
        <p:spPr bwMode="auto">
          <a:xfrm>
            <a:off x="210820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38" name="Rectangle 306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39" name="Rectangle 307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40" name="Rectangle 308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41" name="Rectangle 309"/>
          <p:cNvSpPr>
            <a:spLocks noChangeArrowheads="1"/>
          </p:cNvSpPr>
          <p:nvPr/>
        </p:nvSpPr>
        <p:spPr bwMode="auto">
          <a:xfrm>
            <a:off x="210820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42" name="Rectangle 310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43" name="Rectangle 311"/>
          <p:cNvSpPr>
            <a:spLocks noChangeArrowheads="1"/>
          </p:cNvSpPr>
          <p:nvPr/>
        </p:nvSpPr>
        <p:spPr bwMode="auto">
          <a:xfrm>
            <a:off x="210820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44" name="Rectangle 312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45" name="Rectangle 313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46" name="Rectangle 314"/>
          <p:cNvSpPr>
            <a:spLocks noChangeArrowheads="1"/>
          </p:cNvSpPr>
          <p:nvPr/>
        </p:nvSpPr>
        <p:spPr bwMode="auto">
          <a:xfrm>
            <a:off x="210820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47" name="Rectangle 315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48" name="Rectangle 316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49" name="Rectangle 317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50" name="Rectangle 318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51" name="Rectangle 319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52" name="Rectangle 320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53" name="Rectangle 321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54" name="Rectangle 322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55" name="Rectangle 323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56" name="Rectangle 324"/>
          <p:cNvSpPr>
            <a:spLocks noChangeArrowheads="1"/>
          </p:cNvSpPr>
          <p:nvPr/>
        </p:nvSpPr>
        <p:spPr bwMode="auto">
          <a:xfrm>
            <a:off x="210820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57" name="Rectangle 325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58" name="Rectangle 326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59" name="Rectangle 327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60" name="Rectangle 328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61" name="Rectangle 329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62" name="Rectangle 330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63" name="Rectangle 331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64" name="Rectangle 332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65" name="Rectangle 333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66" name="Rectangle 334"/>
          <p:cNvSpPr>
            <a:spLocks noChangeArrowheads="1"/>
          </p:cNvSpPr>
          <p:nvPr/>
        </p:nvSpPr>
        <p:spPr bwMode="auto">
          <a:xfrm>
            <a:off x="2854325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67" name="Rectangle 335"/>
          <p:cNvSpPr>
            <a:spLocks noChangeArrowheads="1"/>
          </p:cNvSpPr>
          <p:nvPr/>
        </p:nvSpPr>
        <p:spPr bwMode="auto">
          <a:xfrm>
            <a:off x="2854325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68" name="Rectangle 336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69" name="Rectangle 337"/>
          <p:cNvSpPr>
            <a:spLocks noChangeArrowheads="1"/>
          </p:cNvSpPr>
          <p:nvPr/>
        </p:nvSpPr>
        <p:spPr bwMode="auto">
          <a:xfrm>
            <a:off x="50561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70" name="Rectangle 338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71" name="Rectangle 339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72" name="Rectangle 340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73" name="Rectangle 341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74" name="Rectangle 342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75" name="Rectangle 343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76" name="Rectangle 344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77" name="Rectangle 345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78" name="Rectangle 346"/>
          <p:cNvSpPr>
            <a:spLocks noChangeArrowheads="1"/>
          </p:cNvSpPr>
          <p:nvPr/>
        </p:nvSpPr>
        <p:spPr bwMode="auto">
          <a:xfrm>
            <a:off x="2854325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79" name="Rectangle 347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80" name="Rectangle 348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81" name="Rectangle 349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82" name="Rectangle 350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83" name="Rectangle 351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84" name="Rectangle 352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85" name="Rectangle 353"/>
          <p:cNvSpPr>
            <a:spLocks noChangeArrowheads="1"/>
          </p:cNvSpPr>
          <p:nvPr/>
        </p:nvSpPr>
        <p:spPr bwMode="auto">
          <a:xfrm>
            <a:off x="4310063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86" name="Rectangle 354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87" name="Rectangle 355"/>
          <p:cNvSpPr>
            <a:spLocks noChangeArrowheads="1"/>
          </p:cNvSpPr>
          <p:nvPr/>
        </p:nvSpPr>
        <p:spPr bwMode="auto">
          <a:xfrm>
            <a:off x="4310063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88" name="Rectangle 356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89" name="Rectangle 357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90" name="Rectangle 358"/>
          <p:cNvSpPr>
            <a:spLocks noChangeArrowheads="1"/>
          </p:cNvSpPr>
          <p:nvPr/>
        </p:nvSpPr>
        <p:spPr bwMode="auto">
          <a:xfrm>
            <a:off x="2108200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91" name="Rectangle 359"/>
          <p:cNvSpPr>
            <a:spLocks noChangeArrowheads="1"/>
          </p:cNvSpPr>
          <p:nvPr/>
        </p:nvSpPr>
        <p:spPr bwMode="auto">
          <a:xfrm>
            <a:off x="3582988" y="2147888"/>
            <a:ext cx="228600" cy="2746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92" name="Rectangle 360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93" name="Rectangle 361"/>
          <p:cNvSpPr>
            <a:spLocks noChangeArrowheads="1"/>
          </p:cNvSpPr>
          <p:nvPr/>
        </p:nvSpPr>
        <p:spPr bwMode="auto">
          <a:xfrm>
            <a:off x="2854325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94" name="Rectangle 362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  <p:sp>
        <p:nvSpPr>
          <p:cNvPr id="18795" name="Rectangle 363"/>
          <p:cNvSpPr>
            <a:spLocks noChangeArrowheads="1"/>
          </p:cNvSpPr>
          <p:nvPr/>
        </p:nvSpPr>
        <p:spPr bwMode="auto">
          <a:xfrm>
            <a:off x="3582988" y="5549900"/>
            <a:ext cx="228600" cy="2746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3333"/>
                </a:solidFill>
                <a:latin typeface="SPSS Marker Set" pitchFamily="2" charset="2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solidFill>
                  <a:srgbClr val="FFCC00"/>
                </a:solidFill>
              </a:rPr>
              <a:t>Logistic Regression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90600" y="2590800"/>
            <a:ext cx="7019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4000" b="1">
                <a:solidFill>
                  <a:srgbClr val="FFCC00"/>
                </a:solidFill>
              </a:rPr>
              <a:t>y = </a:t>
            </a:r>
            <a:r>
              <a:rPr lang="el-GR" sz="4000" b="1">
                <a:solidFill>
                  <a:srgbClr val="FFCC00"/>
                </a:solidFill>
              </a:rPr>
              <a:t>α</a:t>
            </a:r>
            <a:r>
              <a:rPr lang="nb-NO" sz="4000" b="1">
                <a:solidFill>
                  <a:srgbClr val="FFCC00"/>
                </a:solidFill>
              </a:rPr>
              <a:t> + </a:t>
            </a:r>
            <a:r>
              <a:rPr lang="el-GR" sz="4000" b="1">
                <a:solidFill>
                  <a:srgbClr val="FFCC00"/>
                </a:solidFill>
              </a:rPr>
              <a:t>β</a:t>
            </a:r>
            <a:r>
              <a:rPr lang="nb-NO" sz="4000" b="1" baseline="-25000">
                <a:solidFill>
                  <a:srgbClr val="FFCC00"/>
                </a:solidFill>
              </a:rPr>
              <a:t>1</a:t>
            </a:r>
            <a:r>
              <a:rPr lang="nb-NO" sz="4000" b="1">
                <a:solidFill>
                  <a:srgbClr val="FFCC00"/>
                </a:solidFill>
              </a:rPr>
              <a:t>x</a:t>
            </a:r>
            <a:r>
              <a:rPr lang="nb-NO" sz="4000" b="1" baseline="-25000">
                <a:solidFill>
                  <a:srgbClr val="FFCC00"/>
                </a:solidFill>
              </a:rPr>
              <a:t>1</a:t>
            </a:r>
            <a:r>
              <a:rPr lang="nb-NO" sz="4000" b="1">
                <a:solidFill>
                  <a:srgbClr val="FFCC00"/>
                </a:solidFill>
              </a:rPr>
              <a:t> + </a:t>
            </a:r>
            <a:r>
              <a:rPr lang="el-GR" sz="4000" b="1">
                <a:solidFill>
                  <a:srgbClr val="FFCC00"/>
                </a:solidFill>
              </a:rPr>
              <a:t>β</a:t>
            </a:r>
            <a:r>
              <a:rPr lang="nb-NO" sz="4000" b="1" baseline="-25000">
                <a:solidFill>
                  <a:srgbClr val="FFCC00"/>
                </a:solidFill>
              </a:rPr>
              <a:t>2</a:t>
            </a:r>
            <a:r>
              <a:rPr lang="nb-NO" sz="4000" b="1">
                <a:solidFill>
                  <a:srgbClr val="FFCC00"/>
                </a:solidFill>
              </a:rPr>
              <a:t>x</a:t>
            </a:r>
            <a:r>
              <a:rPr lang="nb-NO" sz="4000" b="1" baseline="-25000">
                <a:solidFill>
                  <a:srgbClr val="FFCC00"/>
                </a:solidFill>
              </a:rPr>
              <a:t>2</a:t>
            </a:r>
            <a:r>
              <a:rPr lang="nb-NO" sz="4000" b="1">
                <a:solidFill>
                  <a:srgbClr val="FFCC00"/>
                </a:solidFill>
              </a:rPr>
              <a:t> + ... + </a:t>
            </a:r>
            <a:r>
              <a:rPr lang="el-GR" sz="4000" b="1">
                <a:solidFill>
                  <a:srgbClr val="FFCC00"/>
                </a:solidFill>
              </a:rPr>
              <a:t>β</a:t>
            </a:r>
            <a:r>
              <a:rPr lang="nb-NO" sz="4000" b="1" baseline="-25000">
                <a:solidFill>
                  <a:srgbClr val="FFCC00"/>
                </a:solidFill>
              </a:rPr>
              <a:t>k</a:t>
            </a:r>
            <a:r>
              <a:rPr lang="nb-NO" sz="4000" b="1">
                <a:solidFill>
                  <a:srgbClr val="FFCC00"/>
                </a:solidFill>
              </a:rPr>
              <a:t>x</a:t>
            </a:r>
            <a:r>
              <a:rPr lang="nb-NO" sz="4000" b="1" baseline="-25000">
                <a:solidFill>
                  <a:srgbClr val="FFCC00"/>
                </a:solidFill>
              </a:rPr>
              <a:t>k</a:t>
            </a:r>
            <a:endParaRPr lang="el-GR" sz="4000" b="1" baseline="-25000">
              <a:solidFill>
                <a:srgbClr val="FFCC00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09600" y="17526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In linear regression………………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57200" y="37338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In logistic regression……………………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04800" y="4837113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CC00"/>
                </a:solidFill>
              </a:rPr>
              <a:t>P (Y = 1) = (e </a:t>
            </a:r>
            <a:r>
              <a:rPr lang="el-GR" sz="4000" b="1" baseline="30000">
                <a:solidFill>
                  <a:srgbClr val="FFCC00"/>
                </a:solidFill>
              </a:rPr>
              <a:t>β</a:t>
            </a:r>
            <a:r>
              <a:rPr lang="nb-NO" sz="4000" b="1" baseline="30000">
                <a:solidFill>
                  <a:srgbClr val="FFCC00"/>
                </a:solidFill>
              </a:rPr>
              <a:t>0 +</a:t>
            </a:r>
            <a:r>
              <a:rPr lang="el-GR" sz="4000" b="1" baseline="30000">
                <a:solidFill>
                  <a:srgbClr val="FFCC00"/>
                </a:solidFill>
              </a:rPr>
              <a:t>β</a:t>
            </a:r>
            <a:r>
              <a:rPr lang="nb-NO" sz="4000" b="1" baseline="30000">
                <a:solidFill>
                  <a:srgbClr val="FFCC00"/>
                </a:solidFill>
              </a:rPr>
              <a:t>1x</a:t>
            </a:r>
            <a:r>
              <a:rPr lang="nb-NO" sz="4000" b="1">
                <a:solidFill>
                  <a:srgbClr val="FFCC00"/>
                </a:solidFill>
              </a:rPr>
              <a:t>) / (1+e</a:t>
            </a:r>
            <a:r>
              <a:rPr lang="el-GR" sz="4000" b="1" baseline="30000">
                <a:solidFill>
                  <a:srgbClr val="FFCC00"/>
                </a:solidFill>
              </a:rPr>
              <a:t>β</a:t>
            </a:r>
            <a:r>
              <a:rPr lang="nb-NO" sz="4000" b="1" baseline="30000">
                <a:solidFill>
                  <a:srgbClr val="FFCC00"/>
                </a:solidFill>
              </a:rPr>
              <a:t>0 + </a:t>
            </a:r>
            <a:r>
              <a:rPr lang="el-GR" sz="4000" b="1" baseline="30000">
                <a:solidFill>
                  <a:srgbClr val="FFCC00"/>
                </a:solidFill>
              </a:rPr>
              <a:t>β</a:t>
            </a:r>
            <a:r>
              <a:rPr lang="nb-NO" sz="4000" b="1" baseline="30000">
                <a:solidFill>
                  <a:srgbClr val="FFCC00"/>
                </a:solidFill>
              </a:rPr>
              <a:t>1x</a:t>
            </a:r>
            <a:r>
              <a:rPr lang="nb-NO" sz="4000" b="1">
                <a:solidFill>
                  <a:srgbClr val="FFCC00"/>
                </a:solidFill>
              </a:rPr>
              <a:t>)</a:t>
            </a:r>
            <a:endParaRPr lang="el-GR" sz="4000" b="1">
              <a:solidFill>
                <a:srgbClr val="FFCC00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57200" y="6096000"/>
            <a:ext cx="65532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>
                <a:solidFill>
                  <a:schemeClr val="bg1"/>
                </a:solidFill>
              </a:rPr>
              <a:t>Probability that Y=1 for a given value of X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524000" y="5410200"/>
            <a:ext cx="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9463" grpId="0"/>
      <p:bldP spid="19464" grpId="0"/>
      <p:bldP spid="19465" grpId="0" animBg="1"/>
      <p:bldP spid="1946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The value of P(Y=1) is restricted by the maths of the logistic model to lie between zero and one, which is what we want, since it is a probability.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>
                <a:solidFill>
                  <a:srgbClr val="FFCC00"/>
                </a:solidFill>
              </a:rPr>
              <a:t>Logistic Regression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200" y="38862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CC00"/>
                </a:solidFill>
              </a:rPr>
              <a:t>P (Y = 1) = (e </a:t>
            </a:r>
            <a:r>
              <a:rPr lang="el-GR" sz="4000" b="1" baseline="30000">
                <a:solidFill>
                  <a:srgbClr val="FFCC00"/>
                </a:solidFill>
              </a:rPr>
              <a:t>β</a:t>
            </a:r>
            <a:r>
              <a:rPr lang="nb-NO" sz="4000" b="1" baseline="30000">
                <a:solidFill>
                  <a:srgbClr val="FFCC00"/>
                </a:solidFill>
              </a:rPr>
              <a:t>0 +</a:t>
            </a:r>
            <a:r>
              <a:rPr lang="el-GR" sz="4000" b="1" baseline="30000">
                <a:solidFill>
                  <a:srgbClr val="FFCC00"/>
                </a:solidFill>
              </a:rPr>
              <a:t>β</a:t>
            </a:r>
            <a:r>
              <a:rPr lang="nb-NO" sz="4000" b="1" baseline="30000">
                <a:solidFill>
                  <a:srgbClr val="FFCC00"/>
                </a:solidFill>
              </a:rPr>
              <a:t>1x</a:t>
            </a:r>
            <a:r>
              <a:rPr lang="nb-NO" sz="4000" b="1">
                <a:solidFill>
                  <a:srgbClr val="FFCC00"/>
                </a:solidFill>
              </a:rPr>
              <a:t>) / (1+e</a:t>
            </a:r>
            <a:r>
              <a:rPr lang="el-GR" sz="4000" b="1" baseline="30000">
                <a:solidFill>
                  <a:srgbClr val="FFCC00"/>
                </a:solidFill>
              </a:rPr>
              <a:t>β</a:t>
            </a:r>
            <a:r>
              <a:rPr lang="nb-NO" sz="4000" b="1" baseline="30000">
                <a:solidFill>
                  <a:srgbClr val="FFCC00"/>
                </a:solidFill>
              </a:rPr>
              <a:t>0 + </a:t>
            </a:r>
            <a:r>
              <a:rPr lang="el-GR" sz="4000" b="1" baseline="30000">
                <a:solidFill>
                  <a:srgbClr val="FFCC00"/>
                </a:solidFill>
              </a:rPr>
              <a:t>β</a:t>
            </a:r>
            <a:r>
              <a:rPr lang="nb-NO" sz="4000" b="1" baseline="30000">
                <a:solidFill>
                  <a:srgbClr val="FFCC00"/>
                </a:solidFill>
              </a:rPr>
              <a:t>1x</a:t>
            </a:r>
            <a:r>
              <a:rPr lang="nb-NO" sz="4000" b="1">
                <a:solidFill>
                  <a:srgbClr val="FFCC00"/>
                </a:solidFill>
              </a:rPr>
              <a:t>) </a:t>
            </a:r>
            <a:endParaRPr lang="el-GR" sz="4000" b="1">
              <a:solidFill>
                <a:srgbClr val="FFCC00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09600" y="4724400"/>
            <a:ext cx="630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>
                <a:solidFill>
                  <a:schemeClr val="bg1"/>
                </a:solidFill>
              </a:rPr>
              <a:t>e is the exponential operator, equal to 2.7183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0" y="52578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b-NO" sz="2800">
                <a:solidFill>
                  <a:schemeClr val="bg1"/>
                </a:solidFill>
              </a:rPr>
              <a:t>There is no restriction on the type of independent variable- can be nominal, ordinal or continous                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8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FFCC00"/>
                </a:solidFill>
              </a:rPr>
              <a:t>Example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Study about breast cancer and OCP(oral contraceptive pill).</a:t>
            </a:r>
          </a:p>
          <a:p>
            <a:r>
              <a:rPr lang="nb-NO">
                <a:solidFill>
                  <a:schemeClr val="bg1"/>
                </a:solidFill>
              </a:rPr>
              <a:t>Outcome variable: Y =1 (malignant)</a:t>
            </a:r>
          </a:p>
          <a:p>
            <a:r>
              <a:rPr lang="nb-NO">
                <a:solidFill>
                  <a:schemeClr val="bg1"/>
                </a:solidFill>
              </a:rPr>
              <a:t>                              Y =0 (benign)</a:t>
            </a:r>
          </a:p>
          <a:p>
            <a:r>
              <a:rPr lang="nb-NO">
                <a:solidFill>
                  <a:schemeClr val="bg1"/>
                </a:solidFill>
              </a:rPr>
              <a:t>Independent variable- ever used a OCP?</a:t>
            </a:r>
          </a:p>
          <a:p>
            <a:r>
              <a:rPr lang="nb-NO">
                <a:solidFill>
                  <a:schemeClr val="bg1"/>
                </a:solidFill>
              </a:rPr>
              <a:t>      YES= 1, NO= 0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3400" y="51054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CC00"/>
                </a:solidFill>
              </a:rPr>
              <a:t>P (Y = 1) = (e </a:t>
            </a:r>
            <a:r>
              <a:rPr lang="el-GR" sz="3200" b="1" baseline="30000">
                <a:solidFill>
                  <a:srgbClr val="FFCC00"/>
                </a:solidFill>
              </a:rPr>
              <a:t>β</a:t>
            </a:r>
            <a:r>
              <a:rPr lang="nb-NO" sz="3200" b="1" baseline="30000">
                <a:solidFill>
                  <a:srgbClr val="FFCC00"/>
                </a:solidFill>
              </a:rPr>
              <a:t>0 +</a:t>
            </a:r>
            <a:r>
              <a:rPr lang="el-GR" sz="3200" b="1" baseline="30000">
                <a:solidFill>
                  <a:srgbClr val="FFCC00"/>
                </a:solidFill>
              </a:rPr>
              <a:t>β</a:t>
            </a:r>
            <a:r>
              <a:rPr lang="nb-NO" sz="3200" b="1" baseline="30000">
                <a:solidFill>
                  <a:srgbClr val="FFCC00"/>
                </a:solidFill>
              </a:rPr>
              <a:t>1x OCP</a:t>
            </a:r>
            <a:r>
              <a:rPr lang="nb-NO" sz="3200" b="1">
                <a:solidFill>
                  <a:srgbClr val="FFCC00"/>
                </a:solidFill>
              </a:rPr>
              <a:t>) / (1+e</a:t>
            </a:r>
            <a:r>
              <a:rPr lang="el-GR" sz="3200" b="1" baseline="30000">
                <a:solidFill>
                  <a:srgbClr val="FFCC00"/>
                </a:solidFill>
              </a:rPr>
              <a:t>β</a:t>
            </a:r>
            <a:r>
              <a:rPr lang="nb-NO" sz="3200" b="1" baseline="30000">
                <a:solidFill>
                  <a:srgbClr val="FFCC00"/>
                </a:solidFill>
              </a:rPr>
              <a:t>0 + </a:t>
            </a:r>
            <a:r>
              <a:rPr lang="el-GR" sz="3200" b="1" baseline="30000">
                <a:solidFill>
                  <a:srgbClr val="FFCC00"/>
                </a:solidFill>
              </a:rPr>
              <a:t>β</a:t>
            </a:r>
            <a:r>
              <a:rPr lang="nb-NO" sz="3200" b="1" baseline="30000">
                <a:solidFill>
                  <a:srgbClr val="FFCC00"/>
                </a:solidFill>
              </a:rPr>
              <a:t>1xOCP</a:t>
            </a:r>
            <a:r>
              <a:rPr lang="nb-NO" sz="3200" b="1">
                <a:solidFill>
                  <a:srgbClr val="FFCC00"/>
                </a:solidFill>
              </a:rPr>
              <a:t>)</a:t>
            </a:r>
            <a:r>
              <a:rPr lang="nb-NO" sz="4000" b="1">
                <a:solidFill>
                  <a:srgbClr val="FFCC00"/>
                </a:solidFill>
              </a:rPr>
              <a:t> </a:t>
            </a:r>
            <a:endParaRPr lang="el-GR" sz="4000" b="1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534400" cy="944562"/>
          </a:xfrm>
          <a:noFill/>
          <a:ln/>
        </p:spPr>
        <p:txBody>
          <a:bodyPr/>
          <a:lstStyle/>
          <a:p>
            <a:r>
              <a:rPr lang="nb-NO" sz="4000" b="1" i="1">
                <a:solidFill>
                  <a:srgbClr val="FFCC00"/>
                </a:solidFill>
              </a:rPr>
              <a:t>Packed cell volume (PCV) and Hb</a:t>
            </a:r>
            <a:endParaRPr lang="en-US" sz="4000" b="1" i="1">
              <a:solidFill>
                <a:srgbClr val="FFCC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057400"/>
            <a:ext cx="4156075" cy="3444875"/>
            <a:chOff x="0" y="1296"/>
            <a:chExt cx="5400" cy="2893"/>
          </a:xfrm>
        </p:grpSpPr>
        <p:sp>
          <p:nvSpPr>
            <p:cNvPr id="40964" name="Line 4"/>
            <p:cNvSpPr>
              <a:spLocks noChangeShapeType="1"/>
            </p:cNvSpPr>
            <p:nvPr/>
          </p:nvSpPr>
          <p:spPr bwMode="auto">
            <a:xfrm>
              <a:off x="1183" y="3552"/>
              <a:ext cx="4075" cy="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>
              <a:off x="1384" y="3552"/>
              <a:ext cx="1" cy="13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>
              <a:off x="2000" y="3552"/>
              <a:ext cx="1" cy="13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>
              <a:off x="2608" y="3552"/>
              <a:ext cx="1" cy="13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>
              <a:off x="3217" y="3552"/>
              <a:ext cx="1" cy="13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3833" y="3552"/>
              <a:ext cx="1" cy="13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4442" y="3552"/>
              <a:ext cx="1" cy="13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5057" y="3552"/>
              <a:ext cx="1" cy="13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>
              <a:off x="1149" y="3694"/>
              <a:ext cx="57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25.00</a:t>
              </a:r>
            </a:p>
          </p:txBody>
        </p:sp>
        <p:sp>
          <p:nvSpPr>
            <p:cNvPr id="40973" name="Rectangle 13"/>
            <p:cNvSpPr>
              <a:spLocks noChangeArrowheads="1"/>
            </p:cNvSpPr>
            <p:nvPr/>
          </p:nvSpPr>
          <p:spPr bwMode="auto">
            <a:xfrm>
              <a:off x="1766" y="3694"/>
              <a:ext cx="57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30.00</a:t>
              </a:r>
            </a:p>
          </p:txBody>
        </p:sp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2374" y="3694"/>
              <a:ext cx="57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35.00</a:t>
              </a:r>
            </a:p>
          </p:txBody>
        </p:sp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2985" y="3694"/>
              <a:ext cx="57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40.00</a:t>
              </a:r>
            </a:p>
          </p:txBody>
        </p:sp>
        <p:sp>
          <p:nvSpPr>
            <p:cNvPr id="40976" name="Rectangle 16"/>
            <p:cNvSpPr>
              <a:spLocks noChangeArrowheads="1"/>
            </p:cNvSpPr>
            <p:nvPr/>
          </p:nvSpPr>
          <p:spPr bwMode="auto">
            <a:xfrm>
              <a:off x="3591" y="3694"/>
              <a:ext cx="57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45.00</a:t>
              </a:r>
            </a:p>
          </p:txBody>
        </p:sp>
        <p:sp>
          <p:nvSpPr>
            <p:cNvPr id="40977" name="Rectangle 17"/>
            <p:cNvSpPr>
              <a:spLocks noChangeArrowheads="1"/>
            </p:cNvSpPr>
            <p:nvPr/>
          </p:nvSpPr>
          <p:spPr bwMode="auto">
            <a:xfrm>
              <a:off x="4208" y="3694"/>
              <a:ext cx="57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50.00</a:t>
              </a:r>
            </a:p>
          </p:txBody>
        </p:sp>
        <p:sp>
          <p:nvSpPr>
            <p:cNvPr id="40978" name="Rectangle 18"/>
            <p:cNvSpPr>
              <a:spLocks noChangeArrowheads="1"/>
            </p:cNvSpPr>
            <p:nvPr/>
          </p:nvSpPr>
          <p:spPr bwMode="auto">
            <a:xfrm>
              <a:off x="4824" y="3694"/>
              <a:ext cx="57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55.00</a:t>
              </a:r>
            </a:p>
          </p:txBody>
        </p:sp>
        <p:sp>
          <p:nvSpPr>
            <p:cNvPr id="40979" name="Rectangle 19"/>
            <p:cNvSpPr>
              <a:spLocks noChangeArrowheads="1"/>
            </p:cNvSpPr>
            <p:nvPr/>
          </p:nvSpPr>
          <p:spPr bwMode="auto">
            <a:xfrm>
              <a:off x="2832" y="3984"/>
              <a:ext cx="100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600" b="1">
                  <a:solidFill>
                    <a:srgbClr val="FFCC00"/>
                  </a:solidFill>
                </a:rPr>
                <a:t>PCV</a:t>
              </a:r>
              <a:endParaRPr lang="en-US" sz="1600">
                <a:solidFill>
                  <a:srgbClr val="FFCC00"/>
                </a:solidFill>
              </a:endParaRPr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 flipV="1">
              <a:off x="1200" y="1296"/>
              <a:ext cx="1" cy="2269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Line 21"/>
            <p:cNvSpPr>
              <a:spLocks noChangeShapeType="1"/>
            </p:cNvSpPr>
            <p:nvPr/>
          </p:nvSpPr>
          <p:spPr bwMode="auto">
            <a:xfrm flipH="1">
              <a:off x="1029" y="3215"/>
              <a:ext cx="154" cy="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 flipH="1">
              <a:off x="1029" y="2757"/>
              <a:ext cx="154" cy="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Line 23"/>
            <p:cNvSpPr>
              <a:spLocks noChangeShapeType="1"/>
            </p:cNvSpPr>
            <p:nvPr/>
          </p:nvSpPr>
          <p:spPr bwMode="auto">
            <a:xfrm flipH="1">
              <a:off x="1029" y="2306"/>
              <a:ext cx="154" cy="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Line 24"/>
            <p:cNvSpPr>
              <a:spLocks noChangeShapeType="1"/>
            </p:cNvSpPr>
            <p:nvPr/>
          </p:nvSpPr>
          <p:spPr bwMode="auto">
            <a:xfrm flipH="1">
              <a:off x="1029" y="1849"/>
              <a:ext cx="154" cy="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 flipH="1">
              <a:off x="1029" y="1398"/>
              <a:ext cx="154" cy="1"/>
            </a:xfrm>
            <a:prstGeom prst="line">
              <a:avLst/>
            </a:prstGeom>
            <a:noFill/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Rectangle 26"/>
            <p:cNvSpPr>
              <a:spLocks noChangeArrowheads="1"/>
            </p:cNvSpPr>
            <p:nvPr/>
          </p:nvSpPr>
          <p:spPr bwMode="auto">
            <a:xfrm>
              <a:off x="557" y="3119"/>
              <a:ext cx="57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10.00</a:t>
              </a:r>
            </a:p>
          </p:txBody>
        </p:sp>
        <p:sp>
          <p:nvSpPr>
            <p:cNvPr id="40987" name="Rectangle 27"/>
            <p:cNvSpPr>
              <a:spLocks noChangeArrowheads="1"/>
            </p:cNvSpPr>
            <p:nvPr/>
          </p:nvSpPr>
          <p:spPr bwMode="auto">
            <a:xfrm>
              <a:off x="557" y="2661"/>
              <a:ext cx="57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12.00</a:t>
              </a:r>
            </a:p>
          </p:txBody>
        </p:sp>
        <p:sp>
          <p:nvSpPr>
            <p:cNvPr id="40988" name="Rectangle 28"/>
            <p:cNvSpPr>
              <a:spLocks noChangeArrowheads="1"/>
            </p:cNvSpPr>
            <p:nvPr/>
          </p:nvSpPr>
          <p:spPr bwMode="auto">
            <a:xfrm>
              <a:off x="557" y="2209"/>
              <a:ext cx="57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14.00</a:t>
              </a:r>
            </a:p>
          </p:txBody>
        </p:sp>
        <p:sp>
          <p:nvSpPr>
            <p:cNvPr id="40989" name="Rectangle 29"/>
            <p:cNvSpPr>
              <a:spLocks noChangeArrowheads="1"/>
            </p:cNvSpPr>
            <p:nvPr/>
          </p:nvSpPr>
          <p:spPr bwMode="auto">
            <a:xfrm>
              <a:off x="557" y="1752"/>
              <a:ext cx="57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16.00</a:t>
              </a:r>
            </a:p>
          </p:txBody>
        </p:sp>
        <p:sp>
          <p:nvSpPr>
            <p:cNvPr id="40990" name="Rectangle 30"/>
            <p:cNvSpPr>
              <a:spLocks noChangeArrowheads="1"/>
            </p:cNvSpPr>
            <p:nvPr/>
          </p:nvSpPr>
          <p:spPr bwMode="auto">
            <a:xfrm>
              <a:off x="557" y="1301"/>
              <a:ext cx="57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CC00"/>
                  </a:solidFill>
                </a:rPr>
                <a:t>18.00</a:t>
              </a:r>
            </a:p>
          </p:txBody>
        </p:sp>
        <p:sp>
          <p:nvSpPr>
            <p:cNvPr id="40991" name="Oval 31"/>
            <p:cNvSpPr>
              <a:spLocks noChangeArrowheads="1"/>
            </p:cNvSpPr>
            <p:nvPr/>
          </p:nvSpPr>
          <p:spPr bwMode="auto">
            <a:xfrm>
              <a:off x="2588" y="2946"/>
              <a:ext cx="47" cy="40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Oval 32"/>
            <p:cNvSpPr>
              <a:spLocks noChangeArrowheads="1"/>
            </p:cNvSpPr>
            <p:nvPr/>
          </p:nvSpPr>
          <p:spPr bwMode="auto">
            <a:xfrm>
              <a:off x="3806" y="3037"/>
              <a:ext cx="54" cy="40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Oval 33"/>
            <p:cNvSpPr>
              <a:spLocks noChangeArrowheads="1"/>
            </p:cNvSpPr>
            <p:nvPr/>
          </p:nvSpPr>
          <p:spPr bwMode="auto">
            <a:xfrm>
              <a:off x="4054" y="2649"/>
              <a:ext cx="53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Oval 34"/>
            <p:cNvSpPr>
              <a:spLocks noChangeArrowheads="1"/>
            </p:cNvSpPr>
            <p:nvPr/>
          </p:nvSpPr>
          <p:spPr bwMode="auto">
            <a:xfrm>
              <a:off x="4422" y="2283"/>
              <a:ext cx="47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Oval 35"/>
            <p:cNvSpPr>
              <a:spLocks noChangeArrowheads="1"/>
            </p:cNvSpPr>
            <p:nvPr/>
          </p:nvSpPr>
          <p:spPr bwMode="auto">
            <a:xfrm>
              <a:off x="2100" y="2489"/>
              <a:ext cx="47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Oval 36"/>
            <p:cNvSpPr>
              <a:spLocks noChangeArrowheads="1"/>
            </p:cNvSpPr>
            <p:nvPr/>
          </p:nvSpPr>
          <p:spPr bwMode="auto">
            <a:xfrm>
              <a:off x="1973" y="3083"/>
              <a:ext cx="53" cy="40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Oval 37"/>
            <p:cNvSpPr>
              <a:spLocks noChangeArrowheads="1"/>
            </p:cNvSpPr>
            <p:nvPr/>
          </p:nvSpPr>
          <p:spPr bwMode="auto">
            <a:xfrm>
              <a:off x="1364" y="3283"/>
              <a:ext cx="47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Oval 38"/>
            <p:cNvSpPr>
              <a:spLocks noChangeArrowheads="1"/>
            </p:cNvSpPr>
            <p:nvPr/>
          </p:nvSpPr>
          <p:spPr bwMode="auto">
            <a:xfrm>
              <a:off x="2341" y="2626"/>
              <a:ext cx="53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Oval 39"/>
            <p:cNvSpPr>
              <a:spLocks noChangeArrowheads="1"/>
            </p:cNvSpPr>
            <p:nvPr/>
          </p:nvSpPr>
          <p:spPr bwMode="auto">
            <a:xfrm>
              <a:off x="2588" y="2398"/>
              <a:ext cx="47" cy="45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Oval 40"/>
            <p:cNvSpPr>
              <a:spLocks noChangeArrowheads="1"/>
            </p:cNvSpPr>
            <p:nvPr/>
          </p:nvSpPr>
          <p:spPr bwMode="auto">
            <a:xfrm>
              <a:off x="3197" y="2306"/>
              <a:ext cx="54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Oval 41"/>
            <p:cNvSpPr>
              <a:spLocks noChangeArrowheads="1"/>
            </p:cNvSpPr>
            <p:nvPr/>
          </p:nvSpPr>
          <p:spPr bwMode="auto">
            <a:xfrm>
              <a:off x="3806" y="2038"/>
              <a:ext cx="54" cy="40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Oval 42"/>
            <p:cNvSpPr>
              <a:spLocks noChangeArrowheads="1"/>
            </p:cNvSpPr>
            <p:nvPr/>
          </p:nvSpPr>
          <p:spPr bwMode="auto">
            <a:xfrm>
              <a:off x="4054" y="2306"/>
              <a:ext cx="53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3" name="Oval 43"/>
            <p:cNvSpPr>
              <a:spLocks noChangeArrowheads="1"/>
            </p:cNvSpPr>
            <p:nvPr/>
          </p:nvSpPr>
          <p:spPr bwMode="auto">
            <a:xfrm>
              <a:off x="4301" y="1786"/>
              <a:ext cx="47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4" name="Oval 44"/>
            <p:cNvSpPr>
              <a:spLocks noChangeArrowheads="1"/>
            </p:cNvSpPr>
            <p:nvPr/>
          </p:nvSpPr>
          <p:spPr bwMode="auto">
            <a:xfrm>
              <a:off x="3445" y="1763"/>
              <a:ext cx="47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5" name="Oval 45"/>
            <p:cNvSpPr>
              <a:spLocks noChangeArrowheads="1"/>
            </p:cNvSpPr>
            <p:nvPr/>
          </p:nvSpPr>
          <p:spPr bwMode="auto">
            <a:xfrm>
              <a:off x="3197" y="1649"/>
              <a:ext cx="54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6" name="Oval 46"/>
            <p:cNvSpPr>
              <a:spLocks noChangeArrowheads="1"/>
            </p:cNvSpPr>
            <p:nvPr/>
          </p:nvSpPr>
          <p:spPr bwMode="auto">
            <a:xfrm>
              <a:off x="4422" y="1581"/>
              <a:ext cx="47" cy="45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7" name="Oval 47"/>
            <p:cNvSpPr>
              <a:spLocks noChangeArrowheads="1"/>
            </p:cNvSpPr>
            <p:nvPr/>
          </p:nvSpPr>
          <p:spPr bwMode="auto">
            <a:xfrm>
              <a:off x="3933" y="1695"/>
              <a:ext cx="47" cy="45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8" name="Oval 48"/>
            <p:cNvSpPr>
              <a:spLocks noChangeArrowheads="1"/>
            </p:cNvSpPr>
            <p:nvPr/>
          </p:nvSpPr>
          <p:spPr bwMode="auto">
            <a:xfrm>
              <a:off x="5031" y="1626"/>
              <a:ext cx="53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Oval 49"/>
            <p:cNvSpPr>
              <a:spLocks noChangeArrowheads="1"/>
            </p:cNvSpPr>
            <p:nvPr/>
          </p:nvSpPr>
          <p:spPr bwMode="auto">
            <a:xfrm>
              <a:off x="3445" y="1900"/>
              <a:ext cx="47" cy="46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0" name="Oval 50"/>
            <p:cNvSpPr>
              <a:spLocks noChangeArrowheads="1"/>
            </p:cNvSpPr>
            <p:nvPr/>
          </p:nvSpPr>
          <p:spPr bwMode="auto">
            <a:xfrm>
              <a:off x="3933" y="1718"/>
              <a:ext cx="47" cy="45"/>
            </a:xfrm>
            <a:prstGeom prst="ellipse">
              <a:avLst/>
            </a:prstGeom>
            <a:solidFill>
              <a:srgbClr val="F8981D"/>
            </a:solidFill>
            <a:ln w="11113">
              <a:solidFill>
                <a:srgbClr val="F898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1" name="Text Box 51"/>
            <p:cNvSpPr txBox="1">
              <a:spLocks noChangeArrowheads="1"/>
            </p:cNvSpPr>
            <p:nvPr/>
          </p:nvSpPr>
          <p:spPr bwMode="auto">
            <a:xfrm>
              <a:off x="0" y="1920"/>
              <a:ext cx="479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600" b="1">
                  <a:solidFill>
                    <a:srgbClr val="FFCC00"/>
                  </a:solidFill>
                </a:rPr>
                <a:t>Hb</a:t>
              </a:r>
              <a:endParaRPr lang="en-US" sz="1600" b="1">
                <a:solidFill>
                  <a:srgbClr val="FFCC00"/>
                </a:solidFill>
              </a:endParaRPr>
            </a:p>
          </p:txBody>
        </p:sp>
      </p:grpSp>
      <p:sp>
        <p:nvSpPr>
          <p:cNvPr id="41014" name="Text Box 54"/>
          <p:cNvSpPr txBox="1">
            <a:spLocks noChangeArrowheads="1"/>
          </p:cNvSpPr>
          <p:nvPr/>
        </p:nvSpPr>
        <p:spPr bwMode="auto">
          <a:xfrm>
            <a:off x="4556125" y="247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18" name="Text Box 58"/>
          <p:cNvSpPr txBox="1">
            <a:spLocks noChangeArrowheads="1"/>
          </p:cNvSpPr>
          <p:nvPr/>
        </p:nvSpPr>
        <p:spPr bwMode="auto">
          <a:xfrm>
            <a:off x="4495800" y="1752600"/>
            <a:ext cx="40386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The square of the correlation coefficient gives the proportion of the variation of one variable </a:t>
            </a:r>
            <a:r>
              <a:rPr lang="nb-NO" sz="2400">
                <a:solidFill>
                  <a:schemeClr val="bg1"/>
                </a:solidFill>
              </a:rPr>
              <a:t>”explained” by the other.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b-NO" sz="2400">
                <a:solidFill>
                  <a:schemeClr val="bg1"/>
                </a:solidFill>
              </a:rPr>
              <a:t>Thus (0.67)</a:t>
            </a:r>
            <a:r>
              <a:rPr lang="nb-NO" sz="2400" baseline="30000">
                <a:solidFill>
                  <a:schemeClr val="bg1"/>
                </a:solidFill>
              </a:rPr>
              <a:t>2 </a:t>
            </a:r>
            <a:r>
              <a:rPr lang="nb-NO" sz="2400">
                <a:solidFill>
                  <a:schemeClr val="bg1"/>
                </a:solidFill>
              </a:rPr>
              <a:t>=0.45 or 45% of the variability of hb can be explained by PCV or vice versa.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FFCC00"/>
                </a:solidFill>
              </a:rPr>
              <a:t>Example ...ctd...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In linear regression we use the least squares method to estimate the regression parameters </a:t>
            </a:r>
            <a:r>
              <a:rPr lang="el-GR">
                <a:solidFill>
                  <a:schemeClr val="bg1"/>
                </a:solidFill>
              </a:rPr>
              <a:t>β</a:t>
            </a:r>
            <a:r>
              <a:rPr lang="nb-NO">
                <a:solidFill>
                  <a:schemeClr val="bg1"/>
                </a:solidFill>
              </a:rPr>
              <a:t>0 and </a:t>
            </a:r>
            <a:r>
              <a:rPr lang="el-GR">
                <a:solidFill>
                  <a:schemeClr val="bg1"/>
                </a:solidFill>
              </a:rPr>
              <a:t>β</a:t>
            </a:r>
            <a:r>
              <a:rPr lang="nb-NO">
                <a:solidFill>
                  <a:schemeClr val="bg1"/>
                </a:solidFill>
              </a:rPr>
              <a:t>1.</a:t>
            </a:r>
          </a:p>
          <a:p>
            <a:r>
              <a:rPr lang="nb-NO">
                <a:solidFill>
                  <a:schemeClr val="bg1"/>
                </a:solidFill>
              </a:rPr>
              <a:t>In logistic regression we use the maximum likelihood estimation. Essentially this means choosing the population which is most likely to have generated the sample results observed.</a:t>
            </a:r>
          </a:p>
          <a:p>
            <a:endParaRPr lang="el-G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FFCC00"/>
                </a:solidFill>
              </a:rPr>
              <a:t>SPSS OUTPUT</a:t>
            </a:r>
            <a:endParaRPr lang="en-US">
              <a:solidFill>
                <a:srgbClr val="FFCC00"/>
              </a:solidFill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FFCC00"/>
                </a:solidFill>
              </a:rPr>
              <a:t>Example..ctd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800">
                <a:solidFill>
                  <a:schemeClr val="bg1"/>
                </a:solidFill>
              </a:rPr>
              <a:t>From the spss output... b0= -0.2877 and b1= -0.9507.</a:t>
            </a:r>
          </a:p>
          <a:p>
            <a:r>
              <a:rPr lang="nb-NO" sz="2800">
                <a:solidFill>
                  <a:schemeClr val="bg1"/>
                </a:solidFill>
              </a:rPr>
              <a:t>If we substitute these values in the equation....</a:t>
            </a:r>
          </a:p>
          <a:p>
            <a:r>
              <a:rPr lang="nb-NO" sz="2800">
                <a:solidFill>
                  <a:schemeClr val="bg1"/>
                </a:solidFill>
              </a:rPr>
              <a:t> if OCP= 0( NO OCP USE). P(Y=1)=0.4286</a:t>
            </a:r>
          </a:p>
          <a:p>
            <a:r>
              <a:rPr lang="nb-NO" sz="2800">
                <a:solidFill>
                  <a:schemeClr val="bg1"/>
                </a:solidFill>
              </a:rPr>
              <a:t> if OCP= 1( HAS USED OCP).P(Y=1)=0.2247</a:t>
            </a:r>
          </a:p>
          <a:p>
            <a:r>
              <a:rPr lang="nb-NO" sz="2800">
                <a:solidFill>
                  <a:schemeClr val="bg1"/>
                </a:solidFill>
              </a:rPr>
              <a:t> CONCLUSION... OCP PROTECTS AGAINTS MALIGNANCY!!!!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FFCC00"/>
                </a:solidFill>
              </a:rPr>
              <a:t>ODDS RATIO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Logistic regression model readily produces odds ratios. </a:t>
            </a:r>
          </a:p>
          <a:p>
            <a:r>
              <a:rPr lang="nb-NO">
                <a:solidFill>
                  <a:schemeClr val="bg1"/>
                </a:solidFill>
              </a:rPr>
              <a:t>Odds ratio = e </a:t>
            </a:r>
            <a:r>
              <a:rPr lang="nb-NO" baseline="30000">
                <a:solidFill>
                  <a:schemeClr val="bg1"/>
                </a:solidFill>
              </a:rPr>
              <a:t>b0+b1</a:t>
            </a:r>
            <a:r>
              <a:rPr lang="nb-NO">
                <a:solidFill>
                  <a:schemeClr val="bg1"/>
                </a:solidFill>
              </a:rPr>
              <a:t>/ e</a:t>
            </a:r>
            <a:r>
              <a:rPr lang="nb-NO" baseline="30000">
                <a:solidFill>
                  <a:schemeClr val="bg1"/>
                </a:solidFill>
              </a:rPr>
              <a:t>b0</a:t>
            </a:r>
            <a:r>
              <a:rPr lang="nb-NO">
                <a:solidFill>
                  <a:schemeClr val="bg1"/>
                </a:solidFill>
              </a:rPr>
              <a:t>= e</a:t>
            </a:r>
            <a:r>
              <a:rPr lang="nb-NO" baseline="30000">
                <a:solidFill>
                  <a:schemeClr val="bg1"/>
                </a:solidFill>
              </a:rPr>
              <a:t>b1</a:t>
            </a:r>
          </a:p>
          <a:p>
            <a:r>
              <a:rPr lang="nb-NO">
                <a:solidFill>
                  <a:schemeClr val="bg1"/>
                </a:solidFill>
              </a:rPr>
              <a:t>For our example, b</a:t>
            </a:r>
            <a:r>
              <a:rPr lang="nb-NO" baseline="-25000">
                <a:solidFill>
                  <a:schemeClr val="bg1"/>
                </a:solidFill>
              </a:rPr>
              <a:t>0</a:t>
            </a:r>
            <a:r>
              <a:rPr lang="nb-NO">
                <a:solidFill>
                  <a:schemeClr val="bg1"/>
                </a:solidFill>
              </a:rPr>
              <a:t>= -0.2877, b1= -0.9507, so the odds ratio for a malignant disgnosis for woman using OCP compared to women not using OCP is 0.386.</a:t>
            </a:r>
            <a:endParaRPr lang="en-US" baseline="-25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>
                <a:solidFill>
                  <a:srgbClr val="FFCC00"/>
                </a:solidFill>
              </a:rPr>
              <a:t>Statistical inference in the logistic regression model</a:t>
            </a:r>
            <a:endParaRPr lang="en-US" sz="4000">
              <a:solidFill>
                <a:srgbClr val="FFCC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800">
                <a:solidFill>
                  <a:schemeClr val="bg1"/>
                </a:solidFill>
              </a:rPr>
              <a:t>OR= 1  means there is no relationship between the two factors. If OR is less than 1 or higher than 1 then there is a relationship.....</a:t>
            </a:r>
          </a:p>
          <a:p>
            <a:r>
              <a:rPr lang="nb-NO" sz="2800">
                <a:solidFill>
                  <a:schemeClr val="bg1"/>
                </a:solidFill>
              </a:rPr>
              <a:t>Is this relationship statistically significant??? P- Value and 95% CI!</a:t>
            </a:r>
          </a:p>
          <a:p>
            <a:r>
              <a:rPr lang="nb-NO" sz="2800">
                <a:solidFill>
                  <a:schemeClr val="bg1"/>
                </a:solidFill>
              </a:rPr>
              <a:t>In the example 95% CI= (0.24-0.62).. Does not include 1 so it is statistically significant.</a:t>
            </a:r>
          </a:p>
          <a:p>
            <a:r>
              <a:rPr lang="nb-NO" sz="2800">
                <a:solidFill>
                  <a:schemeClr val="bg1"/>
                </a:solidFill>
              </a:rPr>
              <a:t>Be careful this is just a crude OR. 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>
                <a:solidFill>
                  <a:srgbClr val="FFCC00"/>
                </a:solidFill>
              </a:rPr>
              <a:t>The multiple logistic regression model</a:t>
            </a:r>
            <a:endParaRPr lang="en-US" sz="4000">
              <a:solidFill>
                <a:srgbClr val="FFCC00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nb-NO" sz="4000">
                <a:solidFill>
                  <a:srgbClr val="FFCC00"/>
                </a:solidFill>
              </a:rPr>
              <a:t>The multiple logistic regression model</a:t>
            </a:r>
            <a:endParaRPr lang="en-US" sz="4000">
              <a:solidFill>
                <a:srgbClr val="FFCC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2438400"/>
            <a:ext cx="8991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P (Y = 1) = (e </a:t>
            </a:r>
            <a:r>
              <a:rPr lang="el-GR" sz="2800" b="1" baseline="30000">
                <a:solidFill>
                  <a:schemeClr val="bg1"/>
                </a:solidFill>
              </a:rPr>
              <a:t>β</a:t>
            </a:r>
            <a:r>
              <a:rPr lang="nb-NO" sz="2800" b="1" baseline="30000">
                <a:solidFill>
                  <a:schemeClr val="bg1"/>
                </a:solidFill>
              </a:rPr>
              <a:t>0 +</a:t>
            </a:r>
            <a:r>
              <a:rPr lang="el-GR" sz="2800" b="1" baseline="30000">
                <a:solidFill>
                  <a:schemeClr val="bg1"/>
                </a:solidFill>
              </a:rPr>
              <a:t>β</a:t>
            </a:r>
            <a:r>
              <a:rPr lang="nb-NO" sz="2800" b="1" baseline="30000">
                <a:solidFill>
                  <a:schemeClr val="bg1"/>
                </a:solidFill>
              </a:rPr>
              <a:t>1x OCP + </a:t>
            </a:r>
            <a:r>
              <a:rPr lang="el-GR" sz="2800" b="1" baseline="30000">
                <a:solidFill>
                  <a:schemeClr val="bg1"/>
                </a:solidFill>
              </a:rPr>
              <a:t>β</a:t>
            </a:r>
            <a:r>
              <a:rPr lang="nb-NO" sz="2800" b="1" baseline="30000">
                <a:solidFill>
                  <a:schemeClr val="bg1"/>
                </a:solidFill>
              </a:rPr>
              <a:t>2xage + </a:t>
            </a:r>
            <a:r>
              <a:rPr lang="el-GR" sz="2800" b="1" baseline="30000">
                <a:solidFill>
                  <a:schemeClr val="bg1"/>
                </a:solidFill>
              </a:rPr>
              <a:t>β</a:t>
            </a:r>
            <a:r>
              <a:rPr lang="nb-NO" sz="2800" b="1" baseline="30000">
                <a:solidFill>
                  <a:schemeClr val="bg1"/>
                </a:solidFill>
              </a:rPr>
              <a:t>3xBMI</a:t>
            </a:r>
            <a:r>
              <a:rPr lang="nb-NO" sz="2800" b="1">
                <a:solidFill>
                  <a:schemeClr val="bg1"/>
                </a:solidFill>
              </a:rPr>
              <a:t>) / (1+e</a:t>
            </a:r>
            <a:r>
              <a:rPr lang="el-GR" sz="2800" b="1" baseline="30000">
                <a:solidFill>
                  <a:schemeClr val="bg1"/>
                </a:solidFill>
              </a:rPr>
              <a:t>β</a:t>
            </a:r>
            <a:r>
              <a:rPr lang="nb-NO" sz="2800" b="1" baseline="30000">
                <a:solidFill>
                  <a:schemeClr val="bg1"/>
                </a:solidFill>
              </a:rPr>
              <a:t>0 + </a:t>
            </a:r>
            <a:r>
              <a:rPr lang="el-GR" sz="2800" b="1" baseline="30000">
                <a:solidFill>
                  <a:schemeClr val="bg1"/>
                </a:solidFill>
              </a:rPr>
              <a:t>β</a:t>
            </a:r>
            <a:r>
              <a:rPr lang="nb-NO" sz="2800" b="1" baseline="30000">
                <a:solidFill>
                  <a:schemeClr val="bg1"/>
                </a:solidFill>
              </a:rPr>
              <a:t>1xOCP+</a:t>
            </a:r>
            <a:r>
              <a:rPr lang="el-GR" sz="2800" b="1" baseline="30000">
                <a:solidFill>
                  <a:schemeClr val="bg1"/>
                </a:solidFill>
              </a:rPr>
              <a:t>β</a:t>
            </a:r>
            <a:r>
              <a:rPr lang="nb-NO" sz="2800" b="1" baseline="30000">
                <a:solidFill>
                  <a:schemeClr val="bg1"/>
                </a:solidFill>
              </a:rPr>
              <a:t>2xage +</a:t>
            </a:r>
            <a:r>
              <a:rPr lang="el-GR" sz="2800" b="1" baseline="30000">
                <a:solidFill>
                  <a:schemeClr val="bg1"/>
                </a:solidFill>
              </a:rPr>
              <a:t>β</a:t>
            </a:r>
            <a:r>
              <a:rPr lang="nb-NO" sz="2800" b="1" baseline="30000">
                <a:solidFill>
                  <a:schemeClr val="bg1"/>
                </a:solidFill>
              </a:rPr>
              <a:t>3xBMI</a:t>
            </a:r>
            <a:r>
              <a:rPr lang="nb-NO" sz="2800" b="1">
                <a:solidFill>
                  <a:schemeClr val="bg1"/>
                </a:solidFill>
              </a:rPr>
              <a:t>) </a:t>
            </a:r>
            <a:endParaRPr lang="el-G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>
                <a:solidFill>
                  <a:srgbClr val="FFCC00"/>
                </a:solidFill>
              </a:rPr>
              <a:t>The multiple logistic regression model</a:t>
            </a:r>
            <a:endParaRPr lang="en-US" sz="4000">
              <a:solidFill>
                <a:srgbClr val="FFCC00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1423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6962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b="1" i="1">
                <a:solidFill>
                  <a:srgbClr val="FFCC00"/>
                </a:solidFill>
              </a:rPr>
              <a:t>When not to use the correlation coefficient?</a:t>
            </a:r>
            <a:endParaRPr lang="en-US" sz="4000" b="1" i="1">
              <a:solidFill>
                <a:srgbClr val="FFCC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>
                <a:solidFill>
                  <a:schemeClr val="bg1"/>
                </a:solidFill>
              </a:rPr>
              <a:t>If the relatioship is non-linear.</a:t>
            </a:r>
          </a:p>
          <a:p>
            <a:pPr>
              <a:lnSpc>
                <a:spcPct val="90000"/>
              </a:lnSpc>
            </a:pPr>
            <a:r>
              <a:rPr lang="nb-NO">
                <a:solidFill>
                  <a:schemeClr val="bg1"/>
                </a:solidFill>
              </a:rPr>
              <a:t>In situations where one of the variables is determined in advance.</a:t>
            </a:r>
          </a:p>
          <a:p>
            <a:pPr>
              <a:lnSpc>
                <a:spcPct val="90000"/>
              </a:lnSpc>
            </a:pPr>
            <a:endParaRPr lang="nb-NO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nb-NO">
                <a:solidFill>
                  <a:schemeClr val="bg1"/>
                </a:solidFill>
              </a:rPr>
              <a:t>Used with caution in the presence of outliers.</a:t>
            </a:r>
          </a:p>
          <a:p>
            <a:pPr>
              <a:lnSpc>
                <a:spcPct val="90000"/>
              </a:lnSpc>
            </a:pPr>
            <a:r>
              <a:rPr lang="nb-NO">
                <a:solidFill>
                  <a:schemeClr val="bg1"/>
                </a:solidFill>
              </a:rPr>
              <a:t>Used with caution when the variables are measured over more than one distinct group.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b="1" i="1">
                <a:solidFill>
                  <a:srgbClr val="FFCC00"/>
                </a:solidFill>
              </a:rPr>
              <a:t>Pearson</a:t>
            </a:r>
            <a:br>
              <a:rPr lang="nb-NO" sz="4000" b="1" i="1">
                <a:solidFill>
                  <a:srgbClr val="FFCC00"/>
                </a:solidFill>
              </a:rPr>
            </a:br>
            <a:r>
              <a:rPr lang="nb-NO" sz="4000" b="1" i="1">
                <a:solidFill>
                  <a:srgbClr val="FFCC00"/>
                </a:solidFill>
              </a:rPr>
              <a:t>Correlation coefficient</a:t>
            </a:r>
            <a:endParaRPr lang="en-US" sz="4000" b="1" i="1">
              <a:solidFill>
                <a:srgbClr val="FFCC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828800"/>
            <a:ext cx="4038600" cy="762000"/>
          </a:xfrm>
        </p:spPr>
        <p:txBody>
          <a:bodyPr/>
          <a:lstStyle/>
          <a:p>
            <a:r>
              <a:rPr lang="nb-NO" b="1">
                <a:solidFill>
                  <a:schemeClr val="bg1"/>
                </a:solidFill>
              </a:rPr>
              <a:t> r = </a:t>
            </a:r>
            <a:r>
              <a:rPr lang="el-GR" b="1">
                <a:solidFill>
                  <a:schemeClr val="bg1"/>
                </a:solidFill>
                <a:cs typeface="Arial" charset="0"/>
              </a:rPr>
              <a:t>Σ</a:t>
            </a:r>
            <a:r>
              <a:rPr lang="nb-NO" b="1">
                <a:solidFill>
                  <a:schemeClr val="bg1"/>
                </a:solidFill>
                <a:cs typeface="Arial" charset="0"/>
              </a:rPr>
              <a:t>(x-x)(y-y)</a:t>
            </a:r>
            <a:endParaRPr lang="el-GR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3048000" y="2438400"/>
            <a:ext cx="2971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124200" y="243840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cs typeface="Arial" charset="0"/>
              </a:rPr>
              <a:t>√{</a:t>
            </a:r>
            <a:r>
              <a:rPr lang="el-GR" sz="3200" b="1">
                <a:solidFill>
                  <a:schemeClr val="bg1"/>
                </a:solidFill>
                <a:cs typeface="Arial" charset="0"/>
              </a:rPr>
              <a:t>Σ</a:t>
            </a:r>
            <a:r>
              <a:rPr lang="nb-NO" sz="3200" b="1">
                <a:solidFill>
                  <a:schemeClr val="bg1"/>
                </a:solidFill>
                <a:cs typeface="Arial" charset="0"/>
              </a:rPr>
              <a:t>(x-x)</a:t>
            </a:r>
            <a:r>
              <a:rPr lang="nb-NO" sz="3200" b="1" baseline="30000">
                <a:solidFill>
                  <a:schemeClr val="bg1"/>
                </a:solidFill>
                <a:cs typeface="Arial" charset="0"/>
              </a:rPr>
              <a:t>2</a:t>
            </a:r>
            <a:r>
              <a:rPr lang="el-GR" sz="3200" b="1">
                <a:solidFill>
                  <a:schemeClr val="bg1"/>
                </a:solidFill>
                <a:cs typeface="Arial" charset="0"/>
              </a:rPr>
              <a:t>Σ</a:t>
            </a:r>
            <a:r>
              <a:rPr lang="nb-NO" sz="3200" b="1">
                <a:solidFill>
                  <a:schemeClr val="bg1"/>
                </a:solidFill>
                <a:cs typeface="Arial" charset="0"/>
              </a:rPr>
              <a:t>(y-y)</a:t>
            </a:r>
            <a:r>
              <a:rPr lang="nb-NO" sz="3200" b="1" baseline="30000">
                <a:solidFill>
                  <a:schemeClr val="bg1"/>
                </a:solidFill>
                <a:cs typeface="Arial" charset="0"/>
              </a:rPr>
              <a:t>2</a:t>
            </a:r>
            <a:r>
              <a:rPr lang="nb-NO" sz="3200" b="1">
                <a:solidFill>
                  <a:schemeClr val="bg1"/>
                </a:solidFill>
                <a:cs typeface="Arial" charset="0"/>
              </a:rPr>
              <a:t>}</a:t>
            </a:r>
            <a:endParaRPr lang="el-GR" sz="3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3886200" y="19812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800600" y="19812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4343400" y="25908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5562600" y="2590800"/>
            <a:ext cx="228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b="1">
                <a:solidFill>
                  <a:schemeClr val="bg1"/>
                </a:solidFill>
              </a:rPr>
              <a:t>We want to test whether the observed correlation could have arisen by chance.</a:t>
            </a:r>
          </a:p>
          <a:p>
            <a:r>
              <a:rPr lang="nb-NO" b="1">
                <a:solidFill>
                  <a:schemeClr val="bg1"/>
                </a:solidFill>
              </a:rPr>
              <a:t>H</a:t>
            </a:r>
            <a:r>
              <a:rPr lang="nb-NO" b="1" baseline="-25000">
                <a:solidFill>
                  <a:schemeClr val="bg1"/>
                </a:solidFill>
              </a:rPr>
              <a:t>0</a:t>
            </a:r>
            <a:r>
              <a:rPr lang="nb-NO" b="1">
                <a:solidFill>
                  <a:schemeClr val="bg1"/>
                </a:solidFill>
              </a:rPr>
              <a:t> : r = 0.</a:t>
            </a:r>
          </a:p>
          <a:p>
            <a:r>
              <a:rPr lang="nb-NO" b="1">
                <a:solidFill>
                  <a:schemeClr val="bg1"/>
                </a:solidFill>
              </a:rPr>
              <a:t>H</a:t>
            </a:r>
            <a:r>
              <a:rPr lang="nb-NO" b="1" baseline="-25000">
                <a:solidFill>
                  <a:schemeClr val="bg1"/>
                </a:solidFill>
              </a:rPr>
              <a:t>A </a:t>
            </a:r>
            <a:r>
              <a:rPr lang="nb-NO" b="1">
                <a:solidFill>
                  <a:schemeClr val="bg1"/>
                </a:solidFill>
              </a:rPr>
              <a:t>:  r </a:t>
            </a:r>
            <a:r>
              <a:rPr lang="nb-NO" b="1">
                <a:solidFill>
                  <a:schemeClr val="bg1"/>
                </a:solidFill>
                <a:cs typeface="Arial" charset="0"/>
              </a:rPr>
              <a:t>≠ 0.</a:t>
            </a:r>
          </a:p>
          <a:p>
            <a:r>
              <a:rPr lang="nb-NO" b="1">
                <a:solidFill>
                  <a:schemeClr val="bg1"/>
                </a:solidFill>
                <a:cs typeface="Arial" charset="0"/>
              </a:rPr>
              <a:t>To test whether this is significantly different from zero...</a:t>
            </a:r>
          </a:p>
          <a:p>
            <a:r>
              <a:rPr lang="nb-NO" b="1">
                <a:solidFill>
                  <a:srgbClr val="FFCC00"/>
                </a:solidFill>
              </a:rPr>
              <a:t>t = r / SE(r)    SE(r)  = </a:t>
            </a:r>
            <a:r>
              <a:rPr lang="nb-NO" b="1">
                <a:solidFill>
                  <a:srgbClr val="FFCC00"/>
                </a:solidFill>
                <a:cs typeface="Arial" charset="0"/>
              </a:rPr>
              <a:t>√{(1-r</a:t>
            </a:r>
            <a:r>
              <a:rPr lang="nb-NO" b="1" baseline="30000">
                <a:solidFill>
                  <a:srgbClr val="FFCC00"/>
                </a:solidFill>
                <a:cs typeface="Arial" charset="0"/>
              </a:rPr>
              <a:t>2</a:t>
            </a:r>
            <a:r>
              <a:rPr lang="nb-NO" b="1">
                <a:solidFill>
                  <a:srgbClr val="FFCC00"/>
                </a:solidFill>
                <a:cs typeface="Arial" charset="0"/>
              </a:rPr>
              <a:t>)/(n-2)}</a:t>
            </a:r>
            <a:endParaRPr lang="nb-NO" b="1">
              <a:solidFill>
                <a:schemeClr val="bg1"/>
              </a:solidFill>
              <a:cs typeface="Arial" charset="0"/>
            </a:endParaRPr>
          </a:p>
          <a:p>
            <a:pPr>
              <a:buFontTx/>
              <a:buNone/>
            </a:pPr>
            <a:endParaRPr lang="nb-NO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Tests of significance</a:t>
            </a:r>
            <a:endParaRPr lang="en-US" b="1" i="1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>
                <a:solidFill>
                  <a:srgbClr val="FFCC00"/>
                </a:solidFill>
              </a:rPr>
              <a:t>Tests of significance-example</a:t>
            </a:r>
            <a:endParaRPr lang="en-US" b="1" i="1">
              <a:solidFill>
                <a:srgbClr val="FFCC00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324600" y="2590800"/>
            <a:ext cx="119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 b="1">
                <a:solidFill>
                  <a:srgbClr val="FFCC00"/>
                </a:solidFill>
              </a:rPr>
              <a:t>df= n-2</a:t>
            </a:r>
            <a:endParaRPr lang="en-US" sz="2400" b="1">
              <a:solidFill>
                <a:srgbClr val="FFCC00"/>
              </a:solidFill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276600" y="1905000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 b="1">
                <a:solidFill>
                  <a:schemeClr val="bg1"/>
                </a:solidFill>
              </a:rPr>
              <a:t>t = 2.83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943600" y="1905000"/>
            <a:ext cx="203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 b="1">
                <a:solidFill>
                  <a:schemeClr val="bg1"/>
                </a:solidFill>
              </a:rPr>
              <a:t>df = 20-2= 18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838200" y="2590800"/>
            <a:ext cx="1243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 b="1" i="1">
                <a:solidFill>
                  <a:schemeClr val="bg1"/>
                </a:solidFill>
              </a:rPr>
              <a:t>P= 0.01</a:t>
            </a:r>
            <a:endParaRPr lang="en-US" sz="2400" b="1" i="1">
              <a:solidFill>
                <a:schemeClr val="bg1"/>
              </a:solidFill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28600" y="4419600"/>
            <a:ext cx="85391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400" b="1">
                <a:solidFill>
                  <a:srgbClr val="FFCC00"/>
                </a:solidFill>
              </a:rPr>
              <a:t>There is a correlation of 0.67. The probability of such a </a:t>
            </a:r>
          </a:p>
          <a:p>
            <a:r>
              <a:rPr lang="nb-NO" sz="2400" b="1">
                <a:solidFill>
                  <a:srgbClr val="FFCC00"/>
                </a:solidFill>
              </a:rPr>
              <a:t>correlation arising by chance when there is in fact </a:t>
            </a:r>
          </a:p>
          <a:p>
            <a:r>
              <a:rPr lang="nb-NO" sz="2400" b="1">
                <a:solidFill>
                  <a:srgbClr val="FFCC00"/>
                </a:solidFill>
              </a:rPr>
              <a:t>no relation is only 1%. Thus we reject the null hypothesis </a:t>
            </a:r>
          </a:p>
          <a:p>
            <a:r>
              <a:rPr lang="nb-NO" sz="2400" b="1">
                <a:solidFill>
                  <a:srgbClr val="FFCC00"/>
                </a:solidFill>
              </a:rPr>
              <a:t>and accept that Hb and PCV are associated. </a:t>
            </a:r>
            <a:endParaRPr lang="en-US" sz="2400" b="1">
              <a:solidFill>
                <a:srgbClr val="FFCC00"/>
              </a:solidFill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57200" y="18288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3200" b="1">
                <a:solidFill>
                  <a:schemeClr val="bg1"/>
                </a:solidFill>
              </a:rPr>
              <a:t>r = 0.67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133600" y="2209800"/>
            <a:ext cx="685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4800600" y="2133600"/>
            <a:ext cx="685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2" grpId="0"/>
      <p:bldP spid="11273" grpId="0"/>
      <p:bldP spid="11274" grpId="0"/>
      <p:bldP spid="11276" grpId="0"/>
      <p:bldP spid="11277" grpId="0"/>
      <p:bldP spid="11278" grpId="0" animBg="1"/>
      <p:bldP spid="1127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2514</Words>
  <Application>Microsoft Office PowerPoint</Application>
  <PresentationFormat>On-screen Show (4:3)</PresentationFormat>
  <Paragraphs>718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Correlation and linear regression</vt:lpstr>
      <vt:lpstr>Correlation </vt:lpstr>
      <vt:lpstr>Packed cell volume (PCV) and Hb</vt:lpstr>
      <vt:lpstr>Packed cell volume (PCV) and Hb</vt:lpstr>
      <vt:lpstr>Packed cell volume (PCV) and Hb</vt:lpstr>
      <vt:lpstr>When not to use the correlation coefficient?</vt:lpstr>
      <vt:lpstr>Pearson Correlation coefficient</vt:lpstr>
      <vt:lpstr>Tests of significance</vt:lpstr>
      <vt:lpstr>Tests of significance-example</vt:lpstr>
      <vt:lpstr>Other types of correlation coefficients</vt:lpstr>
      <vt:lpstr>Regression </vt:lpstr>
      <vt:lpstr>Regression </vt:lpstr>
      <vt:lpstr>Regression what for?</vt:lpstr>
      <vt:lpstr>Hemoglobin and age</vt:lpstr>
      <vt:lpstr>Hemoglobin and age</vt:lpstr>
      <vt:lpstr> </vt:lpstr>
      <vt:lpstr>Least square method</vt:lpstr>
      <vt:lpstr>Slide 18</vt:lpstr>
      <vt:lpstr>Least square method</vt:lpstr>
      <vt:lpstr>Least square method</vt:lpstr>
      <vt:lpstr>Least square method</vt:lpstr>
      <vt:lpstr>Regression coefficient </vt:lpstr>
      <vt:lpstr>Tests of significance</vt:lpstr>
      <vt:lpstr>Tests of significance</vt:lpstr>
      <vt:lpstr>Confidence intervals</vt:lpstr>
      <vt:lpstr>Multiple regression</vt:lpstr>
      <vt:lpstr>Multiple regression</vt:lpstr>
      <vt:lpstr>What is multiple regression used for?  Example </vt:lpstr>
      <vt:lpstr>What is multiple regression used for?  Example </vt:lpstr>
      <vt:lpstr>Conclusions</vt:lpstr>
      <vt:lpstr>Logistic Regression</vt:lpstr>
      <vt:lpstr>Measures of disease frequency</vt:lpstr>
      <vt:lpstr>Measures of disease frequency</vt:lpstr>
      <vt:lpstr>Measures of disease frequency</vt:lpstr>
      <vt:lpstr>Measures of disease frequency Risk</vt:lpstr>
      <vt:lpstr>Measures of association</vt:lpstr>
      <vt:lpstr>Measures of association</vt:lpstr>
      <vt:lpstr>Relative risk</vt:lpstr>
      <vt:lpstr>Relative risk 2x2 table</vt:lpstr>
      <vt:lpstr>Relative risk-example</vt:lpstr>
      <vt:lpstr>Case-control study-OR</vt:lpstr>
      <vt:lpstr>2 x 2 table OR</vt:lpstr>
      <vt:lpstr>OR- Example</vt:lpstr>
      <vt:lpstr>Measures of association</vt:lpstr>
      <vt:lpstr>Logistic Regression</vt:lpstr>
      <vt:lpstr>Logistic Regression</vt:lpstr>
      <vt:lpstr>Logistic Regression</vt:lpstr>
      <vt:lpstr>Logistic Regression</vt:lpstr>
      <vt:lpstr>Example</vt:lpstr>
      <vt:lpstr>Example ...ctd...</vt:lpstr>
      <vt:lpstr>SPSS OUTPUT</vt:lpstr>
      <vt:lpstr>Example..ctd</vt:lpstr>
      <vt:lpstr>ODDS RATIO</vt:lpstr>
      <vt:lpstr>Statistical inference in the logistic regression model</vt:lpstr>
      <vt:lpstr>The multiple logistic regression model</vt:lpstr>
      <vt:lpstr>The multiple logistic regression model</vt:lpstr>
      <vt:lpstr>The multiple logistic regression model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Correlation and linear regression</dc:title>
  <dc:creator>Admin</dc:creator>
  <cp:lastModifiedBy>Admin</cp:lastModifiedBy>
  <cp:revision>1</cp:revision>
  <dcterms:created xsi:type="dcterms:W3CDTF">2010-12-03T20:56:06Z</dcterms:created>
  <dcterms:modified xsi:type="dcterms:W3CDTF">2010-12-03T20:59:47Z</dcterms:modified>
</cp:coreProperties>
</file>