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3" r:id="rId6"/>
    <p:sldId id="264" r:id="rId7"/>
    <p:sldId id="292" r:id="rId8"/>
    <p:sldId id="266" r:id="rId9"/>
    <p:sldId id="267" r:id="rId10"/>
    <p:sldId id="268" r:id="rId11"/>
    <p:sldId id="269" r:id="rId12"/>
    <p:sldId id="270" r:id="rId13"/>
    <p:sldId id="271" r:id="rId14"/>
    <p:sldId id="293" r:id="rId15"/>
    <p:sldId id="273" r:id="rId16"/>
    <p:sldId id="274" r:id="rId17"/>
    <p:sldId id="288" r:id="rId18"/>
    <p:sldId id="275" r:id="rId19"/>
    <p:sldId id="276" r:id="rId20"/>
    <p:sldId id="277" r:id="rId21"/>
    <p:sldId id="291" r:id="rId22"/>
    <p:sldId id="279" r:id="rId23"/>
    <p:sldId id="280" r:id="rId24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6" autoAdjust="0"/>
    <p:restoredTop sz="90493" autoAdjust="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A8F1A6-2123-4DB0-B02A-60FCC6D77F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3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38C2C1-FBDC-427B-A070-81F94D74EA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3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9F2EA-8DF1-4199-8C59-BF5D33FE9A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30BD5-8BCB-4C49-B5B9-4CB3D8D77851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27FD9-C435-4160-BA24-25F9689E52C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5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23296-D9CF-49CA-B20C-28E683DBF32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7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0D9DE-A86E-4A0F-AC78-CBEBE17AE8F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3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5BFA9-67D3-43D1-A9C0-B04F306B217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27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A2C6-3CD0-4532-8EF0-C72ECE42DA21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Medications that lower the sino-atrial node rate have what is called negative chronotropic properties. These include beta blockers, calcium channel blockers, digoxin </a:t>
            </a:r>
            <a:r>
              <a:rPr lang="en-US" dirty="0" smtClean="0"/>
              <a:t>etc., </a:t>
            </a:r>
            <a:r>
              <a:rPr lang="en-US" dirty="0"/>
              <a:t>all which can lead to sinus bradycardia. Any stimulation of the parasympathetic nervous system will result in sinus bradycardia. The so-called vaso-vagal response can be triggered by straining, vomiting, or by stimulation of baroreceptors in the carotid sinuses. Hypothyroidism and hyperkalemia are also common causes. Further, sinus bradycardia can be a normal variant in athletes.</a:t>
            </a:r>
          </a:p>
          <a:p>
            <a:r>
              <a:rPr lang="en-US" dirty="0"/>
              <a:t>Remember that half of the formula for the determination for cardiac output is the heart rate. A patient’s response to sinus bradycardia can vary from an asymptomatic to a syncopal response. Thus, the hemodynamic response to a patient in sinus bradycardia must be assessed.</a:t>
            </a:r>
          </a:p>
        </p:txBody>
      </p:sp>
    </p:spTree>
    <p:extLst>
      <p:ext uri="{BB962C8B-B14F-4D97-AF65-F5344CB8AC3E}">
        <p14:creationId xmlns:p14="http://schemas.microsoft.com/office/powerpoint/2010/main" val="403295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B4B74-880B-4A5D-AC64-1CF71B6A08E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Bradycardias are only treated when the patient is symptomatic. </a:t>
            </a:r>
            <a:r>
              <a:rPr lang="en-US" dirty="0" smtClean="0"/>
              <a:t>A </a:t>
            </a:r>
            <a:r>
              <a:rPr lang="en-US" baseline="0" dirty="0" smtClean="0"/>
              <a:t> patient is symptomatic if there are signs and symptoms of decreased organ tissue perfusion, a decrease in level of consciousness, light-headedness, syncope, dizziness, hypotension, chest discomfort, congestive heart failure, decreased urine output, shortness of breath, weakness or fatigue.</a:t>
            </a:r>
          </a:p>
          <a:p>
            <a:endParaRPr lang="en-US" baseline="0" dirty="0" smtClean="0"/>
          </a:p>
          <a:p>
            <a:r>
              <a:rPr lang="en-US" dirty="0" smtClean="0"/>
              <a:t>If </a:t>
            </a:r>
            <a:r>
              <a:rPr lang="en-US" dirty="0"/>
              <a:t>there is concern regarding long-term bradycardia, then </a:t>
            </a:r>
            <a:r>
              <a:rPr lang="en-US" dirty="0" smtClean="0"/>
              <a:t>a permanent pacemaker </a:t>
            </a:r>
            <a:r>
              <a:rPr lang="en-US" dirty="0"/>
              <a:t>is strongly considered. </a:t>
            </a:r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symptomatic bradycardias of any origin are treated using the above algorithm.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module, you are charged with remembering two possible specific causes and </a:t>
            </a:r>
            <a:r>
              <a:rPr lang="en-US" dirty="0" smtClean="0"/>
              <a:t>two </a:t>
            </a:r>
            <a:r>
              <a:rPr lang="en-US" dirty="0"/>
              <a:t>treatments for each rhythm.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Initial treatment for symptomatic bradycardia is the administration of atropine.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medication atropine will block excessive parasympathetic stimulation of the heart and result in an increased heart rate. </a:t>
            </a:r>
            <a:r>
              <a:rPr lang="en-US" dirty="0" smtClean="0"/>
              <a:t>If atropine is ineffective, transcutaneous </a:t>
            </a:r>
            <a:r>
              <a:rPr lang="en-US" dirty="0"/>
              <a:t>pacing is </a:t>
            </a:r>
            <a:r>
              <a:rPr lang="en-US" dirty="0" smtClean="0"/>
              <a:t>initiated. This procedure</a:t>
            </a:r>
            <a:r>
              <a:rPr lang="en-US" baseline="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painful, and patients often require analgesics and </a:t>
            </a:r>
            <a:r>
              <a:rPr lang="en-US" dirty="0" smtClean="0"/>
              <a:t>sedatives</a:t>
            </a:r>
            <a:r>
              <a:rPr lang="en-US" baseline="0" dirty="0" smtClean="0"/>
              <a:t> during</a:t>
            </a:r>
            <a:r>
              <a:rPr lang="en-US" dirty="0" smtClean="0"/>
              <a:t> transcutaneous pacing. </a:t>
            </a:r>
            <a:r>
              <a:rPr lang="en-US" dirty="0"/>
              <a:t>Lastly, the medications epinephrine or dopamine can be administered as continuous infusions, NOT AS PUSH MEDICATIONS. Pushing epinephrine on a patient with a pulse </a:t>
            </a:r>
            <a:r>
              <a:rPr lang="en-US" dirty="0" smtClean="0"/>
              <a:t>can have lethal consequences.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66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5BB2A-88F2-44C8-B3C6-7403C6B33D0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7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E5615-090A-46E2-8505-75A59E12BF1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6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DD1C8-AF11-4241-A78F-B73C30409A7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1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8487C-B942-40DC-A59F-6C6CC8F1565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3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ABE9A-8DE3-458A-917F-46BD4477FAB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125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91CBD-380F-46A1-B385-26023FBE751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2EAE8-EA99-4C7F-8091-F98D0D880D8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303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F99D2-07FE-468E-8B3F-9C8CBFDD1ED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7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0FE13-3E68-4A16-9223-0B7EB43805B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4B567-7D2D-4006-89CA-A48D420ED63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9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8ABC9-9BF8-4054-800F-05A76166A68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644E3-CE19-40A1-8CF2-BD833DAA1BB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224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B22A0-BE44-46FA-844D-A56B0A55763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4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BB0E-9765-4B9F-967C-891D400C34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2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8318-0E23-4CD0-B51F-DB641DCE82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8EC-B3BE-4EB6-818D-C582A42D5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4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8B663F-D9CF-4A94-9DD3-30D0260EB4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A3B599-06CB-45E3-82E5-417FB92A1D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6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E5BFA7-5BBD-42A1-8193-0CF7C6D12F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3827-F471-4B84-8A23-FA4495AD7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7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90B2-1EE3-413B-8F4A-294CCB19DF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DC58-0A48-4C00-84F6-64C75E585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9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3FA7-1A56-4A13-96F1-97AF2239E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8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0284-E108-449B-A48F-51050F997A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3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AACFE-4D3E-4A1A-A83A-F47366C69A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5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670D-A058-4D2A-A430-7FEC317CA6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4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9EE2-BB93-43EB-B5ED-321E2D7A23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7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B876-3B3F-4969-8415-FD683E3C6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848600" cy="3352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</a:rPr>
              <a:t>Cardiac Dysrhythmias</a:t>
            </a:r>
            <a:br>
              <a:rPr lang="en-US" sz="4400" dirty="0" smtClean="0">
                <a:latin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</a:rPr>
              <a:t>Sinus Rhythms</a:t>
            </a:r>
            <a:endParaRPr lang="en-US" sz="44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1917">
    <p:dissolv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060"/>
        <p14:stopEvt time="1917" objId="206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Rhythm Analysis Procedure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3) Identify Morphology of P waves and A:V Ratio</a:t>
            </a:r>
          </a:p>
        </p:txBody>
      </p:sp>
      <p:pic>
        <p:nvPicPr>
          <p:cNvPr id="99331" name="Picture 3" descr="C:\Users\balrajoub\Desktop\Critical Cardio\atr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C:\Users\balrajoub\Desktop\Critical Cardio\a1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1814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C:\Users\balrajoub\Desktop\Critical Cardio\ecg-skills-enhancement-5-7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99915"/>
            <a:ext cx="4077447" cy="30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Rhythm Analysis Procedure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4) </a:t>
            </a:r>
            <a:r>
              <a:rPr lang="en-US" dirty="0" smtClean="0">
                <a:latin typeface="Times New Roman" pitchFamily="18" charset="0"/>
              </a:rPr>
              <a:t>Determine PR Interval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00354" name="Picture 2" descr="C:\Users\balrajoub\Desktop\Critical Cardio\p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2743200"/>
            <a:ext cx="89058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500" y="5608561"/>
            <a:ext cx="856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 interval should be between 120 and 200 milliseconds or 0.12 and 0.20 seconds. </a:t>
            </a:r>
          </a:p>
        </p:txBody>
      </p:sp>
    </p:spTree>
  </p:cSld>
  <p:clrMapOvr>
    <a:masterClrMapping/>
  </p:clrMapOvr>
  <p:transition advTm="7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balrajoub\Desktop\Critical Cardio\ecg-skills-enhancement-6-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0579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Rhythm Analysis Procedure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106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5) Determine QRS Morphology and Duration (Normally less than 120 ms and consistent)</a:t>
            </a:r>
          </a:p>
        </p:txBody>
      </p:sp>
    </p:spTree>
  </p:cSld>
  <p:clrMapOvr>
    <a:masterClrMapping/>
  </p:clrMapOvr>
  <p:transition advTm="5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Rhythm Analysis Procedure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6) Determine the QT Interval (Normally less than ½ the preceding R-R interval) </a:t>
            </a:r>
          </a:p>
        </p:txBody>
      </p:sp>
      <p:pic>
        <p:nvPicPr>
          <p:cNvPr id="102402" name="Picture 2" descr="C:\Users\balrajoub\Desktop\Critical Cardio\MMPE_07CVS_70_02_e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82291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3" name="Picture 3" descr="C:\Users\balrajoub\Desktop\Critical Cardio\jcc30001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23" y="3352800"/>
            <a:ext cx="46143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balrajoub\Desktop\Critical Cardio\De-T_wave_morphology_(CardioNetworks_ECGpedi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15400" cy="60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Sinus Rhythm</a:t>
            </a:r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82296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Rate: </a:t>
            </a:r>
            <a:r>
              <a:rPr lang="en-US" sz="2400" b="1" dirty="0">
                <a:latin typeface="Times New Roman" pitchFamily="18" charset="0"/>
              </a:rPr>
              <a:t>60 to 100 bpm	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Regularity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</a:rPr>
              <a:t>Regular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Early/Late Beats: </a:t>
            </a:r>
            <a:r>
              <a:rPr lang="en-US" sz="2400" b="1" dirty="0">
                <a:latin typeface="Times New Roman" pitchFamily="18" charset="0"/>
              </a:rPr>
              <a:t>None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P Wave Morphology and AV Ratio: </a:t>
            </a:r>
            <a:r>
              <a:rPr lang="en-US" sz="2400" b="1" dirty="0">
                <a:latin typeface="Times New Roman" pitchFamily="18" charset="0"/>
              </a:rPr>
              <a:t>Uniform Upright P waves. Ratio 1:1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PR Interval: Between: </a:t>
            </a:r>
            <a:r>
              <a:rPr lang="en-US" sz="2400" b="1" dirty="0">
                <a:latin typeface="Times New Roman" pitchFamily="18" charset="0"/>
              </a:rPr>
              <a:t>120-200ms (0.12-0.20seconds)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QRS Duration and Morphology: </a:t>
            </a:r>
            <a:r>
              <a:rPr lang="en-US" sz="2400" b="1" dirty="0">
                <a:latin typeface="Times New Roman" pitchFamily="18" charset="0"/>
              </a:rPr>
              <a:t>Less than 120ms (0.12seconds). Identical Morphology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QT Interval: </a:t>
            </a:r>
            <a:r>
              <a:rPr lang="en-US" sz="2400" b="1" dirty="0">
                <a:latin typeface="Times New Roman" pitchFamily="18" charset="0"/>
              </a:rPr>
              <a:t>Less than ½ the preceding R-R Interval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343650" cy="1952625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Sinus Bradycardia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810000"/>
            <a:ext cx="8229600" cy="2819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Rate: </a:t>
            </a:r>
            <a:r>
              <a:rPr lang="en-US" sz="2400" b="1" dirty="0">
                <a:latin typeface="Times New Roman" pitchFamily="18" charset="0"/>
              </a:rPr>
              <a:t>Below 60 bpm	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Regularity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</a:rPr>
              <a:t>Regular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Early/Late Beats: </a:t>
            </a:r>
            <a:r>
              <a:rPr lang="en-US" sz="2400" b="1" dirty="0">
                <a:latin typeface="Times New Roman" pitchFamily="18" charset="0"/>
              </a:rPr>
              <a:t>None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P Wave Morphology and AV Ratio: </a:t>
            </a:r>
            <a:r>
              <a:rPr lang="en-US" sz="2400" b="1" dirty="0">
                <a:latin typeface="Times New Roman" pitchFamily="18" charset="0"/>
              </a:rPr>
              <a:t>Uniform Upright P waves.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A-V Ratio 1:1</a:t>
            </a:r>
            <a:r>
              <a:rPr lang="en-US" sz="2400" dirty="0">
                <a:latin typeface="Times New Roman" pitchFamily="18" charset="0"/>
              </a:rPr>
              <a:t>PR Interval: </a:t>
            </a:r>
            <a:r>
              <a:rPr lang="en-US" sz="2400" b="1" dirty="0">
                <a:latin typeface="Times New Roman" pitchFamily="18" charset="0"/>
              </a:rPr>
              <a:t>120-200ms (0.12-0.20seconds)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QRS Duration and Morphology: </a:t>
            </a:r>
            <a:r>
              <a:rPr lang="en-US" sz="2400" b="1" dirty="0">
                <a:latin typeface="Times New Roman" pitchFamily="18" charset="0"/>
              </a:rPr>
              <a:t>Less than 120ms (0.12seconds). Identical Morphology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QT Interval: </a:t>
            </a:r>
            <a:r>
              <a:rPr lang="en-US" sz="2400" b="1" dirty="0">
                <a:latin typeface="Times New Roman" pitchFamily="18" charset="0"/>
              </a:rPr>
              <a:t>Less than ½ the preceding R-R Interval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704"/>
            <a:ext cx="9144000" cy="2100230"/>
          </a:xfrm>
          <a:prstGeom prst="rect">
            <a:avLst/>
          </a:prstGeom>
        </p:spPr>
      </p:pic>
    </p:spTree>
  </p:cSld>
  <p:clrMapOvr>
    <a:masterClrMapping/>
  </p:clrMapOvr>
  <p:transition advTm="3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Sinus Bradycardia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Causes: </a:t>
            </a:r>
            <a:endParaRPr lang="en-US" sz="2400" b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</a:rPr>
              <a:t>Drug induced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l-GR" sz="2000" dirty="0" smtClean="0">
                <a:effectLst/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dirty="0">
                <a:effectLst/>
                <a:latin typeface="Times New Roman" pitchFamily="18" charset="0"/>
              </a:rPr>
              <a:t>-adrenergic </a:t>
            </a:r>
            <a:r>
              <a:rPr lang="en-US" sz="2000" dirty="0" smtClean="0">
                <a:effectLst/>
                <a:latin typeface="Times New Roman" pitchFamily="18" charset="0"/>
              </a:rPr>
              <a:t>blockers, Calcium </a:t>
            </a:r>
            <a:r>
              <a:rPr lang="en-US" sz="2000" dirty="0">
                <a:effectLst/>
                <a:latin typeface="Times New Roman" pitchFamily="18" charset="0"/>
              </a:rPr>
              <a:t>Channel Blockers and digitalis preparations</a:t>
            </a:r>
            <a:r>
              <a:rPr lang="en-US" sz="2000" dirty="0" smtClean="0">
                <a:effectLst/>
                <a:latin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 pitchFamily="18" charset="0"/>
              </a:rPr>
              <a:t> </a:t>
            </a:r>
            <a:r>
              <a:rPr lang="en-US" sz="2000" dirty="0">
                <a:effectLst/>
                <a:latin typeface="Times New Roman" pitchFamily="18" charset="0"/>
              </a:rPr>
              <a:t>Increased Vagal tone from vomiting, straining, or carotid sinus massage. </a:t>
            </a:r>
            <a:endParaRPr lang="en-US" sz="2000" dirty="0" smtClean="0">
              <a:effectLst/>
              <a:latin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 pitchFamily="18" charset="0"/>
              </a:rPr>
              <a:t>Sinus </a:t>
            </a:r>
            <a:r>
              <a:rPr lang="en-US" sz="2000" dirty="0">
                <a:effectLst/>
                <a:latin typeface="Times New Roman" pitchFamily="18" charset="0"/>
              </a:rPr>
              <a:t>Brady may be a normal variant, especially in athletes. </a:t>
            </a:r>
            <a:endParaRPr lang="en-US" sz="2000" dirty="0" smtClean="0">
              <a:effectLst/>
              <a:latin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effectLst/>
                <a:latin typeface="Times New Roman" pitchFamily="18" charset="0"/>
              </a:rPr>
              <a:t>Hypothyroidism</a:t>
            </a:r>
            <a:r>
              <a:rPr lang="en-US" sz="2000" dirty="0">
                <a:effectLst/>
                <a:latin typeface="Times New Roman" pitchFamily="18" charset="0"/>
              </a:rPr>
              <a:t>, hyperkalemia</a:t>
            </a:r>
            <a:r>
              <a:rPr lang="en-US" sz="2000" dirty="0" smtClean="0">
                <a:effectLst/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Special Concerns: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 pitchFamily="18" charset="0"/>
              </a:rPr>
              <a:t> </a:t>
            </a:r>
            <a:r>
              <a:rPr lang="en-US" sz="2400" dirty="0">
                <a:effectLst/>
                <a:latin typeface="Times New Roman" pitchFamily="18" charset="0"/>
              </a:rPr>
              <a:t>Sudden onset Sinus Bradycardia can severely decrease cardiac output and lead to dizziness, lightheadedness, syncope etc. </a:t>
            </a:r>
            <a:endParaRPr lang="en-US" sz="2400" dirty="0" smtClean="0">
              <a:effectLst/>
              <a:latin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 pitchFamily="18" charset="0"/>
              </a:rPr>
              <a:t>It </a:t>
            </a:r>
            <a:r>
              <a:rPr lang="en-US" sz="2400" dirty="0">
                <a:effectLst/>
                <a:latin typeface="Times New Roman" pitchFamily="18" charset="0"/>
              </a:rPr>
              <a:t>is also a common early rhythm in acute inferior myocardial infarction. </a:t>
            </a:r>
            <a:endParaRPr lang="en-US" sz="2400" dirty="0" smtClean="0">
              <a:effectLst/>
              <a:latin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effectLst/>
                <a:latin typeface="Times New Roman" pitchFamily="18" charset="0"/>
              </a:rPr>
              <a:t>It </a:t>
            </a:r>
            <a:r>
              <a:rPr lang="en-US" sz="2400" dirty="0">
                <a:effectLst/>
                <a:latin typeface="Times New Roman" pitchFamily="18" charset="0"/>
              </a:rPr>
              <a:t>can also be the presenting rhythm with increased intracranial pressure. </a:t>
            </a:r>
          </a:p>
        </p:txBody>
      </p:sp>
    </p:spTree>
  </p:cSld>
  <p:clrMapOvr>
    <a:masterClrMapping/>
  </p:clrMapOvr>
  <p:transition advTm="5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Treatment of Bradycardias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Only symptomatic Bradycardia is Treated!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</a:rPr>
              <a:t>Atropine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0.5 – 1.0 mg q3-5min (total of 0.03-0.04 mg/kg</a:t>
            </a:r>
            <a:r>
              <a:rPr lang="en-US" sz="2400" dirty="0" smtClean="0">
                <a:latin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Transcutaneous Pacing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Dopamine</a:t>
            </a:r>
            <a:r>
              <a:rPr lang="en-US" sz="2400" dirty="0">
                <a:latin typeface="Times New Roman" pitchFamily="18" charset="0"/>
              </a:rPr>
              <a:t> Infusion (Not Push) 2-10µg/kg/min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Epinephrine</a:t>
            </a:r>
            <a:r>
              <a:rPr lang="en-US" sz="2400" dirty="0">
                <a:latin typeface="Times New Roman" pitchFamily="18" charset="0"/>
              </a:rPr>
              <a:t> Infusion (Not Push) 1-4µg/min</a:t>
            </a:r>
          </a:p>
        </p:txBody>
      </p:sp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Sinus Tachycardia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82296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Rate: </a:t>
            </a:r>
            <a:r>
              <a:rPr lang="en-US" sz="2400" b="1" dirty="0">
                <a:latin typeface="Times New Roman" pitchFamily="18" charset="0"/>
              </a:rPr>
              <a:t>100bpm to 160bpm	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Regularity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</a:rPr>
              <a:t>Regular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Early/Late Beats: </a:t>
            </a:r>
            <a:r>
              <a:rPr lang="en-US" sz="2400" b="1" dirty="0">
                <a:latin typeface="Times New Roman" pitchFamily="18" charset="0"/>
              </a:rPr>
              <a:t>None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P Wave Morphology and AV Ratio: </a:t>
            </a:r>
            <a:r>
              <a:rPr lang="en-US" sz="2400" b="1" dirty="0">
                <a:latin typeface="Times New Roman" pitchFamily="18" charset="0"/>
              </a:rPr>
              <a:t>Uniform Upright P waves. A-V Ratio 1:1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PR Interval: </a:t>
            </a:r>
            <a:r>
              <a:rPr lang="en-US" sz="2400" b="1" dirty="0">
                <a:latin typeface="Times New Roman" pitchFamily="18" charset="0"/>
              </a:rPr>
              <a:t>120-200ms (0.12-0.20seconds)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QRS Duration and Morphology: </a:t>
            </a:r>
            <a:r>
              <a:rPr lang="en-US" sz="2400" b="1" dirty="0">
                <a:latin typeface="Times New Roman" pitchFamily="18" charset="0"/>
              </a:rPr>
              <a:t>Less than 120ms (0.12seconds).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Identical Morphology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QT Interval: </a:t>
            </a:r>
            <a:r>
              <a:rPr lang="en-US" sz="2400" b="1" dirty="0">
                <a:latin typeface="Times New Roman" pitchFamily="18" charset="0"/>
              </a:rPr>
              <a:t>Less than ½ the preceding R-R Interval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562600" cy="2043404"/>
          </a:xfrm>
          <a:prstGeom prst="rect">
            <a:avLst/>
          </a:prstGeom>
        </p:spPr>
      </p:pic>
    </p:spTree>
  </p:cSld>
  <p:clrMapOvr>
    <a:masterClrMapping/>
  </p:clrMapOvr>
  <p:transition advTm="3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Principles of  </a:t>
            </a:r>
            <a:r>
              <a:rPr lang="en-US" dirty="0">
                <a:latin typeface="Times New Roman" pitchFamily="18" charset="0"/>
              </a:rPr>
              <a:t>Electrophysiology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Electrocardiography can show only electrical activity of the heart.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You may have electrical activity with no mechanical performance (</a:t>
            </a:r>
            <a:r>
              <a:rPr lang="en-US" sz="2200" dirty="0">
                <a:latin typeface="Times New Roman" pitchFamily="18" charset="0"/>
              </a:rPr>
              <a:t>e.g. Pulseless Electrical </a:t>
            </a:r>
            <a:r>
              <a:rPr lang="en-US" sz="2200" dirty="0" smtClean="0">
                <a:latin typeface="Times New Roman" pitchFamily="18" charset="0"/>
              </a:rPr>
              <a:t>Activity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en-US" dirty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itchFamily="18" charset="0"/>
              </a:rPr>
              <a:t>Dysrhythmia </a:t>
            </a:r>
            <a:r>
              <a:rPr lang="en-US" dirty="0">
                <a:latin typeface="Times New Roman" pitchFamily="18" charset="0"/>
              </a:rPr>
              <a:t>Interpretation </a:t>
            </a:r>
            <a:r>
              <a:rPr lang="en-US" dirty="0" smtClean="0">
                <a:latin typeface="Times New Roman" pitchFamily="18" charset="0"/>
              </a:rPr>
              <a:t>should be inline with physical </a:t>
            </a:r>
            <a:r>
              <a:rPr lang="en-US" dirty="0" smtClean="0">
                <a:latin typeface="Times New Roman" pitchFamily="18" charset="0"/>
              </a:rPr>
              <a:t>assessment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8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Sinus Tachycardia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Causes</a:t>
            </a:r>
            <a:r>
              <a:rPr lang="en-US" sz="2800" b="1" dirty="0">
                <a:latin typeface="Times New Roman" pitchFamily="18" charset="0"/>
              </a:rPr>
              <a:t>: </a:t>
            </a:r>
            <a:endParaRPr lang="en-US" sz="2800" b="1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Times New Roman" pitchFamily="18" charset="0"/>
              </a:rPr>
              <a:t>Exertion</a:t>
            </a:r>
            <a:r>
              <a:rPr lang="en-US" sz="2600" dirty="0">
                <a:latin typeface="Times New Roman" pitchFamily="18" charset="0"/>
              </a:rPr>
              <a:t>, Exercise, Fever, Pain, </a:t>
            </a:r>
            <a:r>
              <a:rPr lang="en-US" sz="2600" dirty="0" smtClean="0">
                <a:latin typeface="Times New Roman" pitchFamily="18" charset="0"/>
              </a:rPr>
              <a:t>Anxiety.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Times New Roman" pitchFamily="18" charset="0"/>
              </a:rPr>
              <a:t>Stimulants </a:t>
            </a:r>
            <a:r>
              <a:rPr lang="en-US" sz="2600" dirty="0">
                <a:latin typeface="Times New Roman" pitchFamily="18" charset="0"/>
              </a:rPr>
              <a:t>(caffeine, nicotine, cocaine</a:t>
            </a:r>
            <a:r>
              <a:rPr lang="en-US" sz="2600" dirty="0" smtClean="0">
                <a:latin typeface="Times New Roman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Medications that decrease parasympathetic tone (atropine</a:t>
            </a:r>
            <a:r>
              <a:rPr lang="en-US" sz="2600" dirty="0" smtClean="0">
                <a:latin typeface="Times New Roman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Medications that increase sympathetic </a:t>
            </a:r>
            <a:r>
              <a:rPr lang="en-US" sz="2600" dirty="0" smtClean="0">
                <a:latin typeface="Times New Roman" pitchFamily="18" charset="0"/>
              </a:rPr>
              <a:t>tone.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Hypoxia, Hypo/Hypervolemia, CHF, Hyperthyroidism, Pulmonary Embolism</a:t>
            </a:r>
            <a:r>
              <a:rPr lang="en-US" sz="26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Special concerns: </a:t>
            </a: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</a:rPr>
              <a:t>An increased heart-rate improves cardiac output (to a certain point), but also increases </a:t>
            </a:r>
            <a:r>
              <a:rPr lang="en-US" sz="2800" dirty="0" smtClean="0">
                <a:latin typeface="Times New Roman" pitchFamily="18" charset="0"/>
              </a:rPr>
              <a:t>workload of the heart.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With increased heart rate above 120 bpm, the EDV decreases. 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Sinus Tachycardia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Treatment</a:t>
            </a:r>
            <a:r>
              <a:rPr lang="en-US" sz="2800" dirty="0" smtClean="0">
                <a:latin typeface="Times New Roman" pitchFamily="18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Treat the underlying cause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Patients with compromised heart function or CAD may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not tolerate sinus tachycardia</a:t>
            </a:r>
            <a:r>
              <a:rPr lang="en-US" sz="2800" dirty="0" smtClean="0">
                <a:latin typeface="Times New Roman" pitchFamily="18" charset="0"/>
              </a:rPr>
              <a:t>!!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</a:rPr>
              <a:t>medications with negative chronotropic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properties are β-adrenergic blockers and Calcium </a:t>
            </a:r>
            <a:r>
              <a:rPr lang="en-US" sz="2800" dirty="0">
                <a:latin typeface="Times New Roman" pitchFamily="18" charset="0"/>
              </a:rPr>
              <a:t>Channel </a:t>
            </a:r>
            <a:r>
              <a:rPr lang="en-US" sz="2800" dirty="0" smtClean="0">
                <a:latin typeface="Times New Roman" pitchFamily="18" charset="0"/>
              </a:rPr>
              <a:t>Blockers.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831223"/>
      </p:ext>
    </p:extLst>
  </p:cSld>
  <p:clrMapOvr>
    <a:masterClrMapping/>
  </p:clrMapOvr>
  <p:transition advTm="3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Sinus </a:t>
            </a:r>
            <a:r>
              <a:rPr lang="en-US" dirty="0" smtClean="0">
                <a:latin typeface="Times New Roman" pitchFamily="18" charset="0"/>
              </a:rPr>
              <a:t>dysrhythmia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8229600" cy="3048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Rate: </a:t>
            </a:r>
            <a:r>
              <a:rPr lang="en-US" sz="2000" b="1" dirty="0">
                <a:latin typeface="Times New Roman" pitchFamily="18" charset="0"/>
              </a:rPr>
              <a:t>Varies, Between 60-100bpm termed Sinus </a:t>
            </a:r>
            <a:r>
              <a:rPr lang="en-US" sz="2000" b="1" dirty="0" smtClean="0">
                <a:latin typeface="Times New Roman" pitchFamily="18" charset="0"/>
              </a:rPr>
              <a:t>dysrhythmia</a:t>
            </a:r>
            <a:r>
              <a:rPr lang="en-US" sz="2000" b="1" dirty="0">
                <a:latin typeface="Times New Roman" pitchFamily="18" charset="0"/>
              </a:rPr>
              <a:t>, below 60bpm termed S. </a:t>
            </a:r>
            <a:r>
              <a:rPr lang="en-US" sz="2000" b="1" dirty="0" err="1" smtClean="0">
                <a:latin typeface="Times New Roman" pitchFamily="18" charset="0"/>
              </a:rPr>
              <a:t>Bradydysrhythmia</a:t>
            </a:r>
            <a:r>
              <a:rPr lang="en-US" sz="2000" b="1" dirty="0">
                <a:latin typeface="Times New Roman" pitchFamily="18" charset="0"/>
              </a:rPr>
              <a:t>, above 100bpm termed S. </a:t>
            </a:r>
            <a:r>
              <a:rPr lang="en-US" sz="2000" b="1" dirty="0" err="1" smtClean="0">
                <a:latin typeface="Times New Roman" pitchFamily="18" charset="0"/>
              </a:rPr>
              <a:t>Tachydysrhythmia</a:t>
            </a:r>
            <a:endParaRPr lang="en-US" sz="20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Regularity: </a:t>
            </a:r>
            <a:r>
              <a:rPr lang="en-US" sz="2000" b="1" dirty="0">
                <a:latin typeface="Times New Roman" pitchFamily="18" charset="0"/>
              </a:rPr>
              <a:t>Irregular, may be Irregularly or Regularly Irregular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Early/Late Beats: </a:t>
            </a:r>
            <a:r>
              <a:rPr lang="en-US" sz="2000" b="1" dirty="0">
                <a:latin typeface="Times New Roman" pitchFamily="18" charset="0"/>
              </a:rPr>
              <a:t>Beats occur at variable intervals.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P Wave Morphology and AV Ratio: </a:t>
            </a:r>
            <a:r>
              <a:rPr lang="en-US" sz="2000" b="1" dirty="0">
                <a:latin typeface="Times New Roman" pitchFamily="18" charset="0"/>
              </a:rPr>
              <a:t>Uniform Upright P waves. A-V Ratio 1:1</a:t>
            </a:r>
            <a:r>
              <a:rPr lang="en-US" sz="2000" dirty="0">
                <a:latin typeface="Times New Roman" pitchFamily="18" charset="0"/>
              </a:rPr>
              <a:t>PR Interval: </a:t>
            </a:r>
            <a:r>
              <a:rPr lang="en-US" sz="2000" b="1" dirty="0">
                <a:latin typeface="Times New Roman" pitchFamily="18" charset="0"/>
              </a:rPr>
              <a:t>120-200ms (0.12-0.20seconds)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QRS Duration and Morphology: </a:t>
            </a:r>
            <a:r>
              <a:rPr lang="en-US" sz="2000" b="1" dirty="0">
                <a:latin typeface="Times New Roman" pitchFamily="18" charset="0"/>
              </a:rPr>
              <a:t>Less than 120ms (0.12seconds). Identical Morphology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</a:rPr>
              <a:t>QT Interval: </a:t>
            </a:r>
            <a:r>
              <a:rPr lang="en-US" sz="2000" b="1" dirty="0">
                <a:latin typeface="Times New Roman" pitchFamily="18" charset="0"/>
              </a:rPr>
              <a:t>Less than ½ the preceding R-R Interval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91927" cy="1842732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16200000">
            <a:off x="2247900" y="876300"/>
            <a:ext cx="3048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6200000">
            <a:off x="3581400" y="1219200"/>
            <a:ext cx="304800" cy="9144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Sinus Arrest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</a:rPr>
              <a:t>Sinus Arrest occurs when there is a sudden absence of electrical activity initiated by the SA node. 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Causes </a:t>
            </a:r>
            <a:r>
              <a:rPr lang="en-US" sz="2400" dirty="0">
                <a:latin typeface="Times New Roman" pitchFamily="18" charset="0"/>
              </a:rPr>
              <a:t>include increased Vagal tone, Sinus Node calcification or Ischemia, </a:t>
            </a:r>
            <a:r>
              <a:rPr lang="en-US" sz="2400" dirty="0" smtClean="0">
                <a:latin typeface="Times New Roman" pitchFamily="18" charset="0"/>
              </a:rPr>
              <a:t>Myocarditis, Hypoxia.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Drug induced: medications </a:t>
            </a:r>
            <a:r>
              <a:rPr lang="en-US" sz="2400" dirty="0">
                <a:latin typeface="Times New Roman" pitchFamily="18" charset="0"/>
              </a:rPr>
              <a:t>with negative chronotropic properties (digitalis, β-blockers, Ca++ Channel Blockers).</a:t>
            </a:r>
            <a:r>
              <a:rPr lang="en-US" sz="2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5347"/>
            <a:ext cx="7017327" cy="2226652"/>
          </a:xfrm>
          <a:prstGeom prst="rect">
            <a:avLst/>
          </a:prstGeom>
        </p:spPr>
      </p:pic>
    </p:spTree>
  </p:cSld>
  <p:clrMapOvr>
    <a:masterClrMapping/>
  </p:clrMapOvr>
  <p:transition advTm="6393"/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508" objId="120840"/>
        <p14:pauseEvt time="6393" objId="120840"/>
        <p14:stopEvt time="6393" objId="12084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The cardiac conduction system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981200"/>
            <a:ext cx="3352800" cy="414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SA Node (60-100)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AV Node (40-60)</a:t>
            </a:r>
          </a:p>
          <a:p>
            <a:pPr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Purkinje Fibers </a:t>
            </a:r>
            <a:r>
              <a:rPr lang="en-US" sz="2800" dirty="0" smtClean="0">
                <a:latin typeface="Times New Roman" pitchFamily="18" charset="0"/>
              </a:rPr>
              <a:t>(20-40</a:t>
            </a:r>
            <a:r>
              <a:rPr lang="en-US" sz="2800" dirty="0">
                <a:latin typeface="Times New Roman" pitchFamily="18" charset="0"/>
              </a:rPr>
              <a:t>)</a:t>
            </a:r>
          </a:p>
        </p:txBody>
      </p:sp>
      <p:pic>
        <p:nvPicPr>
          <p:cNvPr id="94210" name="Picture 2" descr="C:\Users\balrajoub\Desktop\Critical Cardio\2018_Conduction_System_of_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2959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1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Flow of electrical impulse 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83026" name="Picture 82" descr="C:\Users\balrajoub\Desktop\Critical Cardio\main-qimg-9e2d60431839157d65e89fc4535078c0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22599" cy="4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lrajoub\Desktop\Critical Cardio\cardiac-electrophysiology-part-ii-lecture-41-8-7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15976" r="7160" b="16642"/>
          <a:stretch/>
        </p:blipFill>
        <p:spPr bwMode="auto">
          <a:xfrm>
            <a:off x="4603376" y="1801905"/>
            <a:ext cx="4545106" cy="27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Einthoven’s Triangle</a:t>
            </a:r>
            <a:r>
              <a:rPr lang="en-US" b="1" dirty="0"/>
              <a:t/>
            </a:r>
            <a:br>
              <a:rPr lang="en-US" b="1" dirty="0"/>
            </a:br>
            <a:endParaRPr lang="en-US" dirty="0">
              <a:latin typeface="Times New Roman" pitchFamily="18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800600" cy="47593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</a:rPr>
              <a:t>A “lead” is </a:t>
            </a:r>
            <a:r>
              <a:rPr lang="en-US" sz="1800" dirty="0" smtClean="0">
                <a:latin typeface="Times New Roman" pitchFamily="18" charset="0"/>
              </a:rPr>
              <a:t>a representation of the difference in voltage between 2 points.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latin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b="1" dirty="0"/>
              <a:t>Bipolar limb leads (frontal plane):</a:t>
            </a:r>
          </a:p>
          <a:p>
            <a:r>
              <a:rPr lang="en-US" sz="1800" dirty="0"/>
              <a:t>Lead I: RA (-) to LA (+) (Right Left, or lateral)</a:t>
            </a:r>
          </a:p>
          <a:p>
            <a:r>
              <a:rPr lang="en-US" sz="1800" dirty="0"/>
              <a:t>Lead II: RA (-) to LL (+) (Superior Inferior)</a:t>
            </a:r>
          </a:p>
          <a:p>
            <a:r>
              <a:rPr lang="en-US" sz="1800" dirty="0"/>
              <a:t>Lead III: LA (-) to LL (+) (Superior Inferior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Augmented unipolar limb leads (frontal plane):</a:t>
            </a:r>
          </a:p>
          <a:p>
            <a:r>
              <a:rPr lang="en-US" sz="1800" dirty="0"/>
              <a:t>Lead </a:t>
            </a:r>
            <a:r>
              <a:rPr lang="en-US" sz="1800" dirty="0" err="1"/>
              <a:t>aVR</a:t>
            </a:r>
            <a:r>
              <a:rPr lang="en-US" sz="1800" dirty="0"/>
              <a:t>: RA (+) to [LA &amp; LL] (-) (Rightward)</a:t>
            </a:r>
          </a:p>
          <a:p>
            <a:r>
              <a:rPr lang="en-US" sz="1800" dirty="0"/>
              <a:t>Lead </a:t>
            </a:r>
            <a:r>
              <a:rPr lang="en-US" sz="1800" dirty="0" err="1"/>
              <a:t>aVL</a:t>
            </a:r>
            <a:r>
              <a:rPr lang="en-US" sz="1800" dirty="0"/>
              <a:t>: LA (+) to [RA &amp; LL] (-) (Leftward)</a:t>
            </a:r>
          </a:p>
          <a:p>
            <a:r>
              <a:rPr lang="en-US" sz="1800" dirty="0"/>
              <a:t>Lead </a:t>
            </a:r>
            <a:r>
              <a:rPr lang="en-US" sz="1800" dirty="0" err="1"/>
              <a:t>aVF</a:t>
            </a:r>
            <a:r>
              <a:rPr lang="en-US" sz="1800" dirty="0"/>
              <a:t>: LL (+) to [RA &amp; LA] (-) (Inferior)</a:t>
            </a:r>
          </a:p>
          <a:p>
            <a:pPr>
              <a:buFont typeface="Wingdings" pitchFamily="2" charset="2"/>
              <a:buNone/>
            </a:pPr>
            <a:endParaRPr 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6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Precordial Leads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0"/>
            <a:ext cx="4878396" cy="4225925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V1: right 4th intercostal </a:t>
            </a:r>
            <a:r>
              <a:rPr lang="en-US" sz="2000" dirty="0" smtClean="0"/>
              <a:t>space</a:t>
            </a:r>
          </a:p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V2: left 4th intercostal </a:t>
            </a:r>
            <a:r>
              <a:rPr lang="en-US" sz="2000" dirty="0" smtClean="0"/>
              <a:t>space</a:t>
            </a:r>
          </a:p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V3: halfway between V2 and </a:t>
            </a:r>
            <a:r>
              <a:rPr lang="en-US" sz="2000" dirty="0" smtClean="0"/>
              <a:t>V4</a:t>
            </a:r>
          </a:p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V4: left 5th intercostal space, </a:t>
            </a:r>
            <a:r>
              <a:rPr lang="en-US" sz="2000" dirty="0" smtClean="0"/>
              <a:t>midclavicular line</a:t>
            </a:r>
          </a:p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V5: horizontal to V4, anterior axillary </a:t>
            </a:r>
            <a:r>
              <a:rPr lang="en-US" sz="2000" dirty="0" smtClean="0"/>
              <a:t>line</a:t>
            </a:r>
          </a:p>
          <a:p>
            <a:pPr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V6: horizontal to V5, mid-axillary line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95234" name="Picture 2" descr="C:\Users\balrajoub\Desktop\Critical Cardio\Chest lead plac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2" y="1524000"/>
            <a:ext cx="378599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212" y="5549152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Unipolar (+) chest leads (horizontal plane</a:t>
            </a:r>
            <a:r>
              <a:rPr lang="en-US" b="1" dirty="0" smtClean="0"/>
              <a:t>):</a:t>
            </a:r>
          </a:p>
          <a:p>
            <a:endParaRPr lang="en-US" b="1" dirty="0"/>
          </a:p>
          <a:p>
            <a:r>
              <a:rPr lang="en-US" dirty="0"/>
              <a:t>Leads V1, V2, V3: (Posterior Anterior)</a:t>
            </a:r>
          </a:p>
          <a:p>
            <a:r>
              <a:rPr lang="en-US" dirty="0"/>
              <a:t>Leads V4, V5, V6:(Right Left, or lateral)</a:t>
            </a:r>
          </a:p>
        </p:txBody>
      </p:sp>
    </p:spTree>
  </p:cSld>
  <p:clrMapOvr>
    <a:masterClrMapping/>
  </p:clrMapOvr>
  <p:transition advTm="2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balrajoub\Desktop\Critical Cardio\ecg-step-y-step-2015-hashem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7"/>
            <a:ext cx="9067800" cy="68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Rhythm Analysis Procedure</a:t>
            </a:r>
            <a:r>
              <a:rPr lang="en-US" dirty="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1) Determine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Heart Rate </a:t>
            </a:r>
            <a:r>
              <a:rPr lang="en-US" dirty="0">
                <a:latin typeface="Times New Roman" pitchFamily="18" charset="0"/>
              </a:rPr>
              <a:t>(Atrial and Ventricular)</a:t>
            </a:r>
          </a:p>
        </p:txBody>
      </p:sp>
      <p:pic>
        <p:nvPicPr>
          <p:cNvPr id="96258" name="Picture 2" descr="C:\Users\balrajoub\Desktop\Critical Cardio\aid2999936-v4-728px-Calculate-Heart-Rate-from-ECG-Step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5867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9" name="Picture 3" descr="C:\Users\balrajoub\Desktop\Critical Cardio\9a734483a9a2d408e951d484b251596c--heart-rate-cou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58547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800" y="4876800"/>
            <a:ext cx="1806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large square is 0.2 sec. So, each time dived 60 by the number of squares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2209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QRS’s and X 10</a:t>
            </a:r>
            <a:endParaRPr lang="en-US" dirty="0"/>
          </a:p>
        </p:txBody>
      </p:sp>
    </p:spTree>
  </p:cSld>
  <p:clrMapOvr>
    <a:masterClrMapping/>
  </p:clrMapOvr>
  <p:transition advTm="10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C:\Users\balrajoub\Desktop\Critical Cardio\ECG determine regular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" y="2214562"/>
            <a:ext cx="77914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Rhythm Analysis Procedure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</a:rPr>
              <a:t>2) Determine Regularity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Pattern of Irregularity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pic>
        <p:nvPicPr>
          <p:cNvPr id="98306" name="Picture 2" descr="C:\Users\balrajoub\Desktop\Critical Cardio\Capture-10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6476" r="28161" b="7360"/>
          <a:stretch/>
        </p:blipFill>
        <p:spPr bwMode="auto">
          <a:xfrm>
            <a:off x="304800" y="4217613"/>
            <a:ext cx="2994212" cy="17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C:\Users\balrajoub\Desktop\Critical Cardio\33528710_140531_1930_1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7613"/>
            <a:ext cx="5432928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9657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Unifocal</a:t>
            </a:r>
            <a:r>
              <a:rPr lang="en-US" dirty="0" smtClean="0"/>
              <a:t> PVC’s</a:t>
            </a:r>
            <a:endParaRPr lang="en-US" dirty="0"/>
          </a:p>
        </p:txBody>
      </p:sp>
    </p:spTree>
  </p:cSld>
  <p:clrMapOvr>
    <a:masterClrMapping/>
  </p:clrMapOvr>
  <p:transition advTm="11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1070</Words>
  <Application>Microsoft Office PowerPoint</Application>
  <PresentationFormat>On-screen Show (4:3)</PresentationFormat>
  <Paragraphs>162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Cardiac Dysrhythmias  Sinus Rhythms</vt:lpstr>
      <vt:lpstr>Principles of  Electrophysiology</vt:lpstr>
      <vt:lpstr>The cardiac conduction system </vt:lpstr>
      <vt:lpstr>Flow of electrical impulse </vt:lpstr>
      <vt:lpstr>Einthoven’s Triangle </vt:lpstr>
      <vt:lpstr>Precordial Leads</vt:lpstr>
      <vt:lpstr>PowerPoint Presentation</vt:lpstr>
      <vt:lpstr>Rhythm Analysis Procedure </vt:lpstr>
      <vt:lpstr>Rhythm Analysis Procedure</vt:lpstr>
      <vt:lpstr>Rhythm Analysis Procedure</vt:lpstr>
      <vt:lpstr>Rhythm Analysis Procedure</vt:lpstr>
      <vt:lpstr>Rhythm Analysis Procedure</vt:lpstr>
      <vt:lpstr>Rhythm Analysis Procedure</vt:lpstr>
      <vt:lpstr>PowerPoint Presentation</vt:lpstr>
      <vt:lpstr>Sinus Rhythm</vt:lpstr>
      <vt:lpstr>Sinus Bradycardia</vt:lpstr>
      <vt:lpstr>Sinus Bradycardia</vt:lpstr>
      <vt:lpstr>Treatment of Bradycardias</vt:lpstr>
      <vt:lpstr>Sinus Tachycardia</vt:lpstr>
      <vt:lpstr>Sinus Tachycardia</vt:lpstr>
      <vt:lpstr>Sinus Tachycardia</vt:lpstr>
      <vt:lpstr>Sinus dysrhythmia</vt:lpstr>
      <vt:lpstr>Sinus Arrest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Cardiac Dysrhythmias Introduction and Sinus Rhythms</dc:title>
  <dc:creator>Chris</dc:creator>
  <cp:lastModifiedBy>Belal M Alrajoub</cp:lastModifiedBy>
  <cp:revision>186</cp:revision>
  <dcterms:created xsi:type="dcterms:W3CDTF">2005-09-02T20:43:17Z</dcterms:created>
  <dcterms:modified xsi:type="dcterms:W3CDTF">2018-02-12T10:57:53Z</dcterms:modified>
</cp:coreProperties>
</file>