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311" r:id="rId12"/>
    <p:sldId id="312" r:id="rId13"/>
    <p:sldId id="313" r:id="rId14"/>
    <p:sldId id="314" r:id="rId15"/>
    <p:sldId id="315" r:id="rId16"/>
    <p:sldId id="316" r:id="rId17"/>
    <p:sldId id="317" r:id="rId18"/>
    <p:sldId id="318" r:id="rId19"/>
    <p:sldId id="269" r:id="rId20"/>
    <p:sldId id="270" r:id="rId21"/>
    <p:sldId id="271" r:id="rId22"/>
    <p:sldId id="272" r:id="rId23"/>
    <p:sldId id="273" r:id="rId24"/>
    <p:sldId id="274" r:id="rId25"/>
    <p:sldId id="275" r:id="rId26"/>
    <p:sldId id="276" r:id="rId27"/>
    <p:sldId id="319" r:id="rId28"/>
    <p:sldId id="320" r:id="rId29"/>
    <p:sldId id="277" r:id="rId30"/>
    <p:sldId id="278" r:id="rId31"/>
    <p:sldId id="279" r:id="rId32"/>
    <p:sldId id="282" r:id="rId33"/>
    <p:sldId id="283" r:id="rId34"/>
    <p:sldId id="284" r:id="rId35"/>
    <p:sldId id="286" r:id="rId36"/>
    <p:sldId id="287" r:id="rId37"/>
    <p:sldId id="288" r:id="rId38"/>
    <p:sldId id="289" r:id="rId39"/>
    <p:sldId id="291" r:id="rId40"/>
    <p:sldId id="292" r:id="rId41"/>
    <p:sldId id="293" r:id="rId42"/>
    <p:sldId id="294" r:id="rId43"/>
    <p:sldId id="295" r:id="rId44"/>
    <p:sldId id="296" r:id="rId45"/>
    <p:sldId id="297" r:id="rId46"/>
    <p:sldId id="298" r:id="rId47"/>
    <p:sldId id="299" r:id="rId48"/>
    <p:sldId id="300" r:id="rId49"/>
    <p:sldId id="30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Chemotherapy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Classification of Chemotherapeutic Agents</a:t>
            </a:r>
          </a:p>
        </p:txBody>
      </p:sp>
      <p:sp>
        <p:nvSpPr>
          <p:cNvPr id="3" name="Content Placeholder 2"/>
          <p:cNvSpPr>
            <a:spLocks noGrp="1"/>
          </p:cNvSpPr>
          <p:nvPr>
            <p:ph idx="1"/>
          </p:nvPr>
        </p:nvSpPr>
        <p:spPr/>
        <p:txBody>
          <a:bodyPr>
            <a:normAutofit lnSpcReduction="10000"/>
          </a:bodyPr>
          <a:lstStyle/>
          <a:p>
            <a:r>
              <a:rPr lang="en-US" dirty="0" smtClean="0"/>
              <a:t>Chemotherapeutic agents from each category may be used to enhance the tumor cell kill during therapy by creating multiple cellular lesions. </a:t>
            </a:r>
          </a:p>
          <a:p>
            <a:r>
              <a:rPr lang="en-US" dirty="0" smtClean="0"/>
              <a:t>Combined medication therapy relies on medications of differing toxicities and with synergistic actions. </a:t>
            </a:r>
          </a:p>
          <a:p>
            <a:r>
              <a:rPr lang="en-US" dirty="0" smtClean="0"/>
              <a:t>Using combination drug therapy also prevents development of drug-resistant mechanisms.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nvGraphicFramePr>
        <p:xfrm>
          <a:off x="304800" y="1397000"/>
          <a:ext cx="8610600" cy="320040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26695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pPr algn="ctr"/>
                      <a:r>
                        <a:rPr lang="en-US" b="1" dirty="0" err="1" smtClean="0"/>
                        <a:t>Alkylating</a:t>
                      </a:r>
                      <a:r>
                        <a:rPr lang="en-US" b="1" dirty="0" smtClean="0"/>
                        <a:t> Agents </a:t>
                      </a:r>
                      <a:r>
                        <a:rPr lang="en-US" dirty="0" smtClean="0"/>
                        <a:t>(</a:t>
                      </a:r>
                      <a:r>
                        <a:rPr lang="en-US" dirty="0" err="1" smtClean="0"/>
                        <a:t>Cisplating</a:t>
                      </a:r>
                      <a:r>
                        <a:rPr lang="en-US" dirty="0" smtClean="0"/>
                        <a:t>,</a:t>
                      </a:r>
                      <a:r>
                        <a:rPr lang="en-US" baseline="0" dirty="0" smtClean="0"/>
                        <a:t> </a:t>
                      </a:r>
                      <a:r>
                        <a:rPr lang="en-US" baseline="0" dirty="0" err="1" smtClean="0"/>
                        <a:t>Cyclophosphamide</a:t>
                      </a:r>
                      <a:r>
                        <a:rPr lang="en-US" baseline="0" dirty="0" smtClean="0"/>
                        <a:t>, </a:t>
                      </a:r>
                      <a:r>
                        <a:rPr lang="en-US" baseline="0" dirty="0" err="1" smtClean="0"/>
                        <a:t>Ifosphamide</a:t>
                      </a:r>
                      <a:r>
                        <a:rPr lang="en-US" baseline="0" dirty="0" smtClean="0"/>
                        <a:t>)</a:t>
                      </a:r>
                      <a:endParaRPr lang="en-US" dirty="0"/>
                    </a:p>
                  </a:txBody>
                  <a:tcPr/>
                </a:tc>
                <a:tc>
                  <a:txBody>
                    <a:bodyPr/>
                    <a:lstStyle/>
                    <a:p>
                      <a:r>
                        <a:rPr lang="en-US" sz="1800" kern="1200" baseline="0" dirty="0" smtClean="0">
                          <a:solidFill>
                            <a:schemeClr val="dk1"/>
                          </a:solidFill>
                          <a:latin typeface="+mn-lt"/>
                          <a:ea typeface="+mn-ea"/>
                          <a:cs typeface="+mn-cs"/>
                        </a:rPr>
                        <a:t>Alter DNA structure and initiating</a:t>
                      </a:r>
                    </a:p>
                    <a:p>
                      <a:r>
                        <a:rPr lang="en-US" sz="1800" kern="1200" baseline="0" dirty="0" smtClean="0">
                          <a:solidFill>
                            <a:schemeClr val="dk1"/>
                          </a:solidFill>
                          <a:latin typeface="+mn-lt"/>
                          <a:ea typeface="+mn-ea"/>
                          <a:cs typeface="+mn-cs"/>
                        </a:rPr>
                        <a:t>breaks in the DNA molecule.</a:t>
                      </a:r>
                    </a:p>
                  </a:txBody>
                  <a:tcPr/>
                </a:tc>
                <a:tc>
                  <a:txBody>
                    <a:bodyPr/>
                    <a:lstStyle/>
                    <a:p>
                      <a:pPr algn="ctr"/>
                      <a:r>
                        <a:rPr lang="en-US" sz="1800" kern="1200" baseline="0" dirty="0" smtClean="0">
                          <a:solidFill>
                            <a:schemeClr val="dk1"/>
                          </a:solidFill>
                          <a:latin typeface="+mn-lt"/>
                          <a:ea typeface="+mn-ea"/>
                          <a:cs typeface="+mn-cs"/>
                        </a:rPr>
                        <a:t>Cell cycle–nonspecific</a:t>
                      </a:r>
                      <a:endParaRPr lang="en-US" dirty="0"/>
                    </a:p>
                  </a:txBody>
                  <a:tcPr/>
                </a:tc>
                <a:tc>
                  <a:txBody>
                    <a:bodyPr/>
                    <a:lstStyle/>
                    <a:p>
                      <a:r>
                        <a:rPr lang="en-US" sz="1800" kern="1200" baseline="0" dirty="0" smtClean="0">
                          <a:solidFill>
                            <a:schemeClr val="dk1"/>
                          </a:solidFill>
                          <a:latin typeface="+mn-lt"/>
                          <a:ea typeface="+mn-ea"/>
                          <a:cs typeface="+mn-cs"/>
                        </a:rPr>
                        <a:t>Bone marrow suppression,</a:t>
                      </a:r>
                    </a:p>
                    <a:p>
                      <a:r>
                        <a:rPr lang="en-US" sz="1800" kern="1200" baseline="0" dirty="0" smtClean="0">
                          <a:solidFill>
                            <a:schemeClr val="dk1"/>
                          </a:solidFill>
                          <a:latin typeface="+mn-lt"/>
                          <a:ea typeface="+mn-ea"/>
                          <a:cs typeface="+mn-cs"/>
                        </a:rPr>
                        <a:t>nausea, vomiting, cystitis</a:t>
                      </a:r>
                    </a:p>
                    <a:p>
                      <a:r>
                        <a:rPr lang="en-US" sz="1800" kern="1200" baseline="0" dirty="0" smtClean="0">
                          <a:solidFill>
                            <a:schemeClr val="dk1"/>
                          </a:solidFill>
                          <a:latin typeface="+mn-lt"/>
                          <a:ea typeface="+mn-ea"/>
                          <a:cs typeface="+mn-cs"/>
                        </a:rPr>
                        <a:t>(</a:t>
                      </a:r>
                      <a:r>
                        <a:rPr lang="en-US" sz="1800" kern="1200" baseline="0" dirty="0" err="1" smtClean="0">
                          <a:solidFill>
                            <a:schemeClr val="dk1"/>
                          </a:solidFill>
                          <a:latin typeface="+mn-lt"/>
                          <a:ea typeface="+mn-ea"/>
                          <a:cs typeface="+mn-cs"/>
                        </a:rPr>
                        <a:t>cyclophosphamide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ifosfamide</a:t>
                      </a:r>
                      <a:r>
                        <a:rPr lang="en-US" sz="1800" kern="1200" baseline="0" dirty="0" smtClean="0">
                          <a:solidFill>
                            <a:schemeClr val="dk1"/>
                          </a:solidFill>
                          <a:latin typeface="+mn-lt"/>
                          <a:ea typeface="+mn-ea"/>
                          <a:cs typeface="+mn-cs"/>
                        </a:rPr>
                        <a:t>),</a:t>
                      </a:r>
                    </a:p>
                    <a:p>
                      <a:r>
                        <a:rPr lang="en-US" sz="1800" kern="1200" baseline="0" dirty="0" err="1" smtClean="0">
                          <a:solidFill>
                            <a:schemeClr val="dk1"/>
                          </a:solidFill>
                          <a:latin typeface="+mn-lt"/>
                          <a:ea typeface="+mn-ea"/>
                          <a:cs typeface="+mn-cs"/>
                        </a:rPr>
                        <a:t>stomatitis</a:t>
                      </a:r>
                      <a:r>
                        <a:rPr lang="en-US" sz="1800" kern="1200" baseline="0" dirty="0" smtClean="0">
                          <a:solidFill>
                            <a:schemeClr val="dk1"/>
                          </a:solidFill>
                          <a:latin typeface="+mn-lt"/>
                          <a:ea typeface="+mn-ea"/>
                          <a:cs typeface="+mn-cs"/>
                        </a:rPr>
                        <a:t>, alopecia,</a:t>
                      </a:r>
                    </a:p>
                    <a:p>
                      <a:r>
                        <a:rPr lang="en-US" sz="1800" kern="1200" baseline="0" dirty="0" err="1" smtClean="0">
                          <a:solidFill>
                            <a:schemeClr val="dk1"/>
                          </a:solidFill>
                          <a:latin typeface="+mn-lt"/>
                          <a:ea typeface="+mn-ea"/>
                          <a:cs typeface="+mn-cs"/>
                        </a:rPr>
                        <a:t>gonadal</a:t>
                      </a:r>
                      <a:r>
                        <a:rPr lang="en-US" sz="1800" kern="1200" baseline="0" dirty="0" smtClean="0">
                          <a:solidFill>
                            <a:schemeClr val="dk1"/>
                          </a:solidFill>
                          <a:latin typeface="+mn-lt"/>
                          <a:ea typeface="+mn-ea"/>
                          <a:cs typeface="+mn-cs"/>
                        </a:rPr>
                        <a:t> suppression, renal</a:t>
                      </a:r>
                    </a:p>
                    <a:p>
                      <a:r>
                        <a:rPr lang="en-US" sz="1800" kern="1200" baseline="0" dirty="0" smtClean="0">
                          <a:solidFill>
                            <a:schemeClr val="dk1"/>
                          </a:solidFill>
                          <a:latin typeface="+mn-lt"/>
                          <a:ea typeface="+mn-ea"/>
                          <a:cs typeface="+mn-cs"/>
                        </a:rPr>
                        <a:t>toxicity (</a:t>
                      </a:r>
                      <a:r>
                        <a:rPr lang="en-US" sz="1800" kern="1200" baseline="0" dirty="0" err="1" smtClean="0">
                          <a:solidFill>
                            <a:schemeClr val="dk1"/>
                          </a:solidFill>
                          <a:latin typeface="+mn-lt"/>
                          <a:ea typeface="+mn-ea"/>
                          <a:cs typeface="+mn-cs"/>
                        </a:rPr>
                        <a:t>cisplatin</a:t>
                      </a:r>
                      <a:r>
                        <a:rPr lang="en-US" sz="1800" kern="1200" baseline="0" dirty="0" smtClean="0">
                          <a:solidFill>
                            <a:schemeClr val="dk1"/>
                          </a:solidFill>
                          <a:latin typeface="+mn-lt"/>
                          <a:ea typeface="+mn-ea"/>
                          <a:cs typeface="+mn-cs"/>
                        </a:rPr>
                        <a:t>)</a:t>
                      </a:r>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nvGraphicFramePr>
        <p:xfrm>
          <a:off x="304800" y="1397000"/>
          <a:ext cx="8610600" cy="210312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26695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r>
                        <a:rPr lang="en-US" sz="1800" b="1" i="1" kern="1200" baseline="0" dirty="0" err="1" smtClean="0">
                          <a:solidFill>
                            <a:schemeClr val="dk1"/>
                          </a:solidFill>
                          <a:latin typeface="+mn-lt"/>
                          <a:ea typeface="+mn-ea"/>
                          <a:cs typeface="+mn-cs"/>
                        </a:rPr>
                        <a:t>Nitrosureas</a:t>
                      </a:r>
                      <a:r>
                        <a:rPr lang="en-US" sz="1800" b="1" i="1"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carmustine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lomustine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semustine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streptozocin</a:t>
                      </a:r>
                      <a:r>
                        <a:rPr lang="en-US" sz="1800" kern="1200" baseline="0" dirty="0" smtClean="0">
                          <a:solidFill>
                            <a:schemeClr val="dk1"/>
                          </a:solidFill>
                          <a:latin typeface="+mn-lt"/>
                          <a:ea typeface="+mn-ea"/>
                          <a:cs typeface="+mn-cs"/>
                        </a:rPr>
                        <a:t>)</a:t>
                      </a:r>
                      <a:endParaRPr lang="en-US" dirty="0"/>
                    </a:p>
                  </a:txBody>
                  <a:tcPr/>
                </a:tc>
                <a:tc>
                  <a:txBody>
                    <a:bodyPr/>
                    <a:lstStyle/>
                    <a:p>
                      <a:r>
                        <a:rPr lang="en-US" sz="1800" kern="1200" baseline="0" dirty="0" smtClean="0">
                          <a:solidFill>
                            <a:schemeClr val="dk1"/>
                          </a:solidFill>
                          <a:latin typeface="+mn-lt"/>
                          <a:ea typeface="+mn-ea"/>
                          <a:cs typeface="+mn-cs"/>
                        </a:rPr>
                        <a:t>Similar to the </a:t>
                      </a:r>
                      <a:r>
                        <a:rPr lang="en-US" sz="1800" kern="1200" baseline="0" dirty="0" err="1" smtClean="0">
                          <a:solidFill>
                            <a:schemeClr val="dk1"/>
                          </a:solidFill>
                          <a:latin typeface="+mn-lt"/>
                          <a:ea typeface="+mn-ea"/>
                          <a:cs typeface="+mn-cs"/>
                        </a:rPr>
                        <a:t>alkylating</a:t>
                      </a:r>
                      <a:r>
                        <a:rPr lang="en-US" sz="1800" kern="1200" baseline="0" dirty="0" smtClean="0">
                          <a:solidFill>
                            <a:schemeClr val="dk1"/>
                          </a:solidFill>
                          <a:latin typeface="+mn-lt"/>
                          <a:ea typeface="+mn-ea"/>
                          <a:cs typeface="+mn-cs"/>
                        </a:rPr>
                        <a:t> agents;</a:t>
                      </a:r>
                    </a:p>
                    <a:p>
                      <a:r>
                        <a:rPr lang="en-US" sz="1800" kern="1200" baseline="0" dirty="0" smtClean="0">
                          <a:solidFill>
                            <a:schemeClr val="dk1"/>
                          </a:solidFill>
                          <a:latin typeface="+mn-lt"/>
                          <a:ea typeface="+mn-ea"/>
                          <a:cs typeface="+mn-cs"/>
                        </a:rPr>
                        <a:t>cross the blood–brain barrier</a:t>
                      </a:r>
                    </a:p>
                  </a:txBody>
                  <a:tcPr/>
                </a:tc>
                <a:tc>
                  <a:txBody>
                    <a:bodyPr/>
                    <a:lstStyle/>
                    <a:p>
                      <a:pPr algn="ctr"/>
                      <a:r>
                        <a:rPr lang="en-US" sz="1800" kern="1200" baseline="0" dirty="0" smtClean="0">
                          <a:solidFill>
                            <a:schemeClr val="dk1"/>
                          </a:solidFill>
                          <a:latin typeface="+mn-lt"/>
                          <a:ea typeface="+mn-ea"/>
                          <a:cs typeface="+mn-cs"/>
                        </a:rPr>
                        <a:t>Cell cycle–nonspecific</a:t>
                      </a:r>
                      <a:endParaRPr lang="en-US" dirty="0"/>
                    </a:p>
                  </a:txBody>
                  <a:tcPr/>
                </a:tc>
                <a:tc>
                  <a:txBody>
                    <a:bodyPr/>
                    <a:lstStyle/>
                    <a:p>
                      <a:r>
                        <a:rPr lang="en-US" sz="1800" kern="1200" baseline="0" dirty="0" smtClean="0">
                          <a:solidFill>
                            <a:schemeClr val="dk1"/>
                          </a:solidFill>
                          <a:latin typeface="+mn-lt"/>
                          <a:ea typeface="+mn-ea"/>
                          <a:cs typeface="+mn-cs"/>
                        </a:rPr>
                        <a:t>Delayed and cumulative </a:t>
                      </a:r>
                      <a:r>
                        <a:rPr lang="en-US" sz="1800" kern="1200" baseline="0" dirty="0" err="1" smtClean="0">
                          <a:solidFill>
                            <a:schemeClr val="dk1"/>
                          </a:solidFill>
                          <a:latin typeface="+mn-lt"/>
                          <a:ea typeface="+mn-ea"/>
                          <a:cs typeface="+mn-cs"/>
                        </a:rPr>
                        <a:t>myelosuppression</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especially thrombocytopenia;</a:t>
                      </a:r>
                    </a:p>
                    <a:p>
                      <a:r>
                        <a:rPr lang="en-US" sz="1800" kern="1200" baseline="0" dirty="0" smtClean="0">
                          <a:solidFill>
                            <a:schemeClr val="dk1"/>
                          </a:solidFill>
                          <a:latin typeface="+mn-lt"/>
                          <a:ea typeface="+mn-ea"/>
                          <a:cs typeface="+mn-cs"/>
                        </a:rPr>
                        <a:t>nausea, vomiting</a:t>
                      </a: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5057490"/>
              </p:ext>
            </p:extLst>
          </p:nvPr>
        </p:nvGraphicFramePr>
        <p:xfrm>
          <a:off x="304800" y="1397000"/>
          <a:ext cx="8610600" cy="237744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26695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r>
                        <a:rPr lang="en-US" sz="1800" b="1" i="1" kern="1200" baseline="0" dirty="0" err="1" smtClean="0">
                          <a:solidFill>
                            <a:schemeClr val="dk1"/>
                          </a:solidFill>
                          <a:latin typeface="+mn-lt"/>
                          <a:ea typeface="+mn-ea"/>
                          <a:cs typeface="+mn-cs"/>
                        </a:rPr>
                        <a:t>Topoisomerase</a:t>
                      </a:r>
                      <a:r>
                        <a:rPr lang="en-US" sz="1800" b="1" i="1" kern="1200" baseline="0" dirty="0" smtClean="0">
                          <a:solidFill>
                            <a:schemeClr val="dk1"/>
                          </a:solidFill>
                          <a:latin typeface="+mn-lt"/>
                          <a:ea typeface="+mn-ea"/>
                          <a:cs typeface="+mn-cs"/>
                        </a:rPr>
                        <a:t> I Inhibitors</a:t>
                      </a:r>
                    </a:p>
                    <a:p>
                      <a:r>
                        <a:rPr lang="en-US" sz="1800" kern="1200" baseline="0" dirty="0" err="1" smtClean="0">
                          <a:solidFill>
                            <a:schemeClr val="dk1"/>
                          </a:solidFill>
                          <a:latin typeface="+mn-lt"/>
                          <a:ea typeface="+mn-ea"/>
                          <a:cs typeface="+mn-cs"/>
                        </a:rPr>
                        <a:t>irinotecan</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topotecan</a:t>
                      </a:r>
                      <a:endParaRPr lang="en-US" sz="1800" kern="1200" baseline="0" dirty="0" smtClean="0">
                        <a:solidFill>
                          <a:schemeClr val="dk1"/>
                        </a:solidFill>
                        <a:latin typeface="+mn-lt"/>
                        <a:ea typeface="+mn-ea"/>
                        <a:cs typeface="+mn-cs"/>
                      </a:endParaRPr>
                    </a:p>
                  </a:txBody>
                  <a:tcPr/>
                </a:tc>
                <a:tc>
                  <a:txBody>
                    <a:bodyPr/>
                    <a:lstStyle/>
                    <a:p>
                      <a:r>
                        <a:rPr lang="en-US" sz="1800" kern="1200" baseline="0" dirty="0" smtClean="0">
                          <a:solidFill>
                            <a:schemeClr val="dk1"/>
                          </a:solidFill>
                          <a:latin typeface="+mn-lt"/>
                          <a:ea typeface="+mn-ea"/>
                          <a:cs typeface="+mn-cs"/>
                        </a:rPr>
                        <a:t>Induce breaks in the </a:t>
                      </a:r>
                      <a:r>
                        <a:rPr lang="en-US" sz="1800" kern="1200" baseline="0" dirty="0" smtClean="0">
                          <a:solidFill>
                            <a:schemeClr val="dk1"/>
                          </a:solidFill>
                          <a:latin typeface="+mn-lt"/>
                          <a:ea typeface="+mn-ea"/>
                          <a:cs typeface="+mn-cs"/>
                        </a:rPr>
                        <a:t>DNA strand </a:t>
                      </a:r>
                      <a:r>
                        <a:rPr lang="en-US" sz="1800" kern="1200" baseline="0" dirty="0" smtClean="0">
                          <a:solidFill>
                            <a:schemeClr val="dk1"/>
                          </a:solidFill>
                          <a:latin typeface="+mn-lt"/>
                          <a:ea typeface="+mn-ea"/>
                          <a:cs typeface="+mn-cs"/>
                        </a:rPr>
                        <a:t>by binding to enzyme</a:t>
                      </a:r>
                    </a:p>
                    <a:p>
                      <a:r>
                        <a:rPr lang="en-US" sz="1800" kern="1200" baseline="0" dirty="0" err="1" smtClean="0">
                          <a:solidFill>
                            <a:schemeClr val="dk1"/>
                          </a:solidFill>
                          <a:latin typeface="+mn-lt"/>
                          <a:ea typeface="+mn-ea"/>
                          <a:cs typeface="+mn-cs"/>
                        </a:rPr>
                        <a:t>topoisomerase</a:t>
                      </a:r>
                      <a:r>
                        <a:rPr lang="en-US" sz="1800" kern="1200" baseline="0" dirty="0" smtClean="0">
                          <a:solidFill>
                            <a:schemeClr val="dk1"/>
                          </a:solidFill>
                          <a:latin typeface="+mn-lt"/>
                          <a:ea typeface="+mn-ea"/>
                          <a:cs typeface="+mn-cs"/>
                        </a:rPr>
                        <a:t> I, preventing</a:t>
                      </a:r>
                    </a:p>
                    <a:p>
                      <a:r>
                        <a:rPr lang="en-US" sz="1800" kern="1200" baseline="0" dirty="0" smtClean="0">
                          <a:solidFill>
                            <a:schemeClr val="dk1"/>
                          </a:solidFill>
                          <a:latin typeface="+mn-lt"/>
                          <a:ea typeface="+mn-ea"/>
                          <a:cs typeface="+mn-cs"/>
                        </a:rPr>
                        <a:t>cells from dividing</a:t>
                      </a:r>
                    </a:p>
                  </a:txBody>
                  <a:tcPr/>
                </a:tc>
                <a:tc>
                  <a:txBody>
                    <a:bodyPr/>
                    <a:lstStyle/>
                    <a:p>
                      <a:pPr algn="ctr"/>
                      <a:r>
                        <a:rPr lang="en-US" sz="1800" kern="1200" baseline="0" dirty="0" smtClean="0">
                          <a:solidFill>
                            <a:schemeClr val="dk1"/>
                          </a:solidFill>
                          <a:latin typeface="+mn-lt"/>
                          <a:ea typeface="+mn-ea"/>
                          <a:cs typeface="+mn-cs"/>
                        </a:rPr>
                        <a:t>Cell cycle–specific</a:t>
                      </a:r>
                      <a:endParaRPr lang="en-US" dirty="0"/>
                    </a:p>
                  </a:txBody>
                  <a:tcPr/>
                </a:tc>
                <a:tc>
                  <a:txBody>
                    <a:bodyPr/>
                    <a:lstStyle/>
                    <a:p>
                      <a:r>
                        <a:rPr lang="en-US" sz="1800" kern="1200" baseline="0" dirty="0" smtClean="0">
                          <a:solidFill>
                            <a:schemeClr val="dk1"/>
                          </a:solidFill>
                          <a:latin typeface="+mn-lt"/>
                          <a:ea typeface="+mn-ea"/>
                          <a:cs typeface="+mn-cs"/>
                        </a:rPr>
                        <a:t>Bone marrow suppression,</a:t>
                      </a:r>
                    </a:p>
                    <a:p>
                      <a:r>
                        <a:rPr lang="en-US" sz="1800" kern="1200" baseline="0" dirty="0" smtClean="0">
                          <a:solidFill>
                            <a:schemeClr val="dk1"/>
                          </a:solidFill>
                          <a:latin typeface="+mn-lt"/>
                          <a:ea typeface="+mn-ea"/>
                          <a:cs typeface="+mn-cs"/>
                        </a:rPr>
                        <a:t>diarrhea, nausea, vomiting,</a:t>
                      </a:r>
                    </a:p>
                    <a:p>
                      <a:r>
                        <a:rPr lang="en-US" sz="1800" kern="1200" baseline="0" dirty="0" err="1" smtClean="0">
                          <a:solidFill>
                            <a:schemeClr val="dk1"/>
                          </a:solidFill>
                          <a:latin typeface="+mn-lt"/>
                          <a:ea typeface="+mn-ea"/>
                          <a:cs typeface="+mn-cs"/>
                        </a:rPr>
                        <a:t>hepatotoxicity</a:t>
                      </a:r>
                      <a:endParaRPr lang="en-US" sz="1800" kern="1200" baseline="0" dirty="0" smtClean="0">
                        <a:solidFill>
                          <a:schemeClr val="dk1"/>
                        </a:solidFill>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nvGraphicFramePr>
        <p:xfrm>
          <a:off x="304800" y="1397000"/>
          <a:ext cx="8610600" cy="265176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26695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r>
                        <a:rPr lang="en-US" sz="1800" b="1" i="1" kern="1200" baseline="0" dirty="0" err="1" smtClean="0">
                          <a:solidFill>
                            <a:schemeClr val="dk1"/>
                          </a:solidFill>
                          <a:latin typeface="+mn-lt"/>
                          <a:ea typeface="+mn-ea"/>
                          <a:cs typeface="+mn-cs"/>
                        </a:rPr>
                        <a:t>Antimetabolites</a:t>
                      </a:r>
                      <a:endParaRPr lang="en-US" sz="1800" b="1" i="1" kern="1200" baseline="0" dirty="0" smtClean="0">
                        <a:solidFill>
                          <a:schemeClr val="dk1"/>
                        </a:solidFill>
                        <a:latin typeface="+mn-lt"/>
                        <a:ea typeface="+mn-ea"/>
                        <a:cs typeface="+mn-cs"/>
                      </a:endParaRPr>
                    </a:p>
                    <a:p>
                      <a:r>
                        <a:rPr lang="en-US" sz="1800" kern="1200" baseline="0" dirty="0" err="1" smtClean="0">
                          <a:solidFill>
                            <a:schemeClr val="dk1"/>
                          </a:solidFill>
                          <a:latin typeface="+mn-lt"/>
                          <a:ea typeface="+mn-ea"/>
                          <a:cs typeface="+mn-cs"/>
                        </a:rPr>
                        <a:t>cytarabine</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5-fluorouracil (5-FU),</a:t>
                      </a:r>
                    </a:p>
                    <a:p>
                      <a:r>
                        <a:rPr lang="en-US" sz="1800" kern="1200" baseline="0" dirty="0" err="1" smtClean="0">
                          <a:solidFill>
                            <a:schemeClr val="dk1"/>
                          </a:solidFill>
                          <a:latin typeface="+mn-lt"/>
                          <a:ea typeface="+mn-ea"/>
                          <a:cs typeface="+mn-cs"/>
                        </a:rPr>
                        <a:t>hydroxyurea</a:t>
                      </a:r>
                      <a:r>
                        <a:rPr lang="en-US" sz="1800" kern="1200" baseline="0" dirty="0" smtClean="0">
                          <a:solidFill>
                            <a:schemeClr val="dk1"/>
                          </a:solidFill>
                          <a:latin typeface="+mn-lt"/>
                          <a:ea typeface="+mn-ea"/>
                          <a:cs typeface="+mn-cs"/>
                        </a:rPr>
                        <a:t>,</a:t>
                      </a:r>
                    </a:p>
                    <a:p>
                      <a:r>
                        <a:rPr lang="en-US" sz="1800" kern="1200" baseline="0" dirty="0" err="1" smtClean="0">
                          <a:solidFill>
                            <a:schemeClr val="dk1"/>
                          </a:solidFill>
                          <a:latin typeface="+mn-lt"/>
                          <a:ea typeface="+mn-ea"/>
                          <a:cs typeface="+mn-cs"/>
                        </a:rPr>
                        <a:t>methotrexate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pentostatin</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6-thioguanine</a:t>
                      </a:r>
                      <a:endParaRPr lang="en-US" sz="1800" b="1" i="1" kern="1200" baseline="0" dirty="0" smtClean="0">
                        <a:solidFill>
                          <a:schemeClr val="dk1"/>
                        </a:solidFill>
                        <a:latin typeface="+mn-lt"/>
                        <a:ea typeface="+mn-ea"/>
                        <a:cs typeface="+mn-cs"/>
                      </a:endParaRPr>
                    </a:p>
                  </a:txBody>
                  <a:tcPr/>
                </a:tc>
                <a:tc>
                  <a:txBody>
                    <a:bodyPr/>
                    <a:lstStyle/>
                    <a:p>
                      <a:r>
                        <a:rPr lang="en-US" sz="1800" kern="1200" baseline="0" dirty="0" smtClean="0">
                          <a:solidFill>
                            <a:schemeClr val="dk1"/>
                          </a:solidFill>
                          <a:latin typeface="+mn-lt"/>
                          <a:ea typeface="+mn-ea"/>
                          <a:cs typeface="+mn-cs"/>
                        </a:rPr>
                        <a:t>Interfere with the biosynthesis of</a:t>
                      </a:r>
                    </a:p>
                    <a:p>
                      <a:r>
                        <a:rPr lang="en-US" sz="1800" kern="1200" baseline="0" dirty="0" smtClean="0">
                          <a:solidFill>
                            <a:schemeClr val="dk1"/>
                          </a:solidFill>
                          <a:latin typeface="+mn-lt"/>
                          <a:ea typeface="+mn-ea"/>
                          <a:cs typeface="+mn-cs"/>
                        </a:rPr>
                        <a:t>metabolites or nucleic acids</a:t>
                      </a:r>
                    </a:p>
                    <a:p>
                      <a:r>
                        <a:rPr lang="en-US" sz="1800" kern="1200" baseline="0" dirty="0" smtClean="0">
                          <a:solidFill>
                            <a:schemeClr val="dk1"/>
                          </a:solidFill>
                          <a:latin typeface="+mn-lt"/>
                          <a:ea typeface="+mn-ea"/>
                          <a:cs typeface="+mn-cs"/>
                        </a:rPr>
                        <a:t>necessary for RNA and DNA</a:t>
                      </a:r>
                    </a:p>
                    <a:p>
                      <a:r>
                        <a:rPr lang="en-US" sz="1800" kern="1200" baseline="0" dirty="0" smtClean="0">
                          <a:solidFill>
                            <a:schemeClr val="dk1"/>
                          </a:solidFill>
                          <a:latin typeface="+mn-lt"/>
                          <a:ea typeface="+mn-ea"/>
                          <a:cs typeface="+mn-cs"/>
                        </a:rPr>
                        <a:t>synthesis</a:t>
                      </a:r>
                    </a:p>
                  </a:txBody>
                  <a:tcPr/>
                </a:tc>
                <a:tc>
                  <a:txBody>
                    <a:bodyPr/>
                    <a:lstStyle/>
                    <a:p>
                      <a:pPr algn="ctr"/>
                      <a:r>
                        <a:rPr lang="en-US" sz="1800" kern="1200" baseline="0" dirty="0" smtClean="0">
                          <a:solidFill>
                            <a:schemeClr val="dk1"/>
                          </a:solidFill>
                          <a:latin typeface="+mn-lt"/>
                          <a:ea typeface="+mn-ea"/>
                          <a:cs typeface="+mn-cs"/>
                        </a:rPr>
                        <a:t>Cell cycle–specific (S phase)</a:t>
                      </a:r>
                      <a:endParaRPr lang="en-US" dirty="0"/>
                    </a:p>
                  </a:txBody>
                  <a:tcPr/>
                </a:tc>
                <a:tc>
                  <a:txBody>
                    <a:bodyPr/>
                    <a:lstStyle/>
                    <a:p>
                      <a:r>
                        <a:rPr lang="en-US" sz="1800" kern="1200" baseline="0" dirty="0" smtClean="0">
                          <a:solidFill>
                            <a:schemeClr val="dk1"/>
                          </a:solidFill>
                          <a:latin typeface="+mn-lt"/>
                          <a:ea typeface="+mn-ea"/>
                          <a:cs typeface="+mn-cs"/>
                        </a:rPr>
                        <a:t>Nausea, vomiting, diarrhea,</a:t>
                      </a:r>
                    </a:p>
                    <a:p>
                      <a:r>
                        <a:rPr lang="en-US" sz="1800" kern="1200" baseline="0" dirty="0" smtClean="0">
                          <a:solidFill>
                            <a:schemeClr val="dk1"/>
                          </a:solidFill>
                          <a:latin typeface="+mn-lt"/>
                          <a:ea typeface="+mn-ea"/>
                          <a:cs typeface="+mn-cs"/>
                        </a:rPr>
                        <a:t>bone marrow suppression,</a:t>
                      </a:r>
                    </a:p>
                    <a:p>
                      <a:r>
                        <a:rPr lang="en-US" sz="1800" kern="1200" baseline="0" dirty="0" err="1" smtClean="0">
                          <a:solidFill>
                            <a:schemeClr val="dk1"/>
                          </a:solidFill>
                          <a:latin typeface="+mn-lt"/>
                          <a:ea typeface="+mn-ea"/>
                          <a:cs typeface="+mn-cs"/>
                        </a:rPr>
                        <a:t>stomatitis</a:t>
                      </a:r>
                      <a:r>
                        <a:rPr lang="en-US" sz="1800" kern="1200" baseline="0" dirty="0" smtClean="0">
                          <a:solidFill>
                            <a:schemeClr val="dk1"/>
                          </a:solidFill>
                          <a:latin typeface="+mn-lt"/>
                          <a:ea typeface="+mn-ea"/>
                          <a:cs typeface="+mn-cs"/>
                        </a:rPr>
                        <a:t>, renal toxicity</a:t>
                      </a:r>
                    </a:p>
                    <a:p>
                      <a:r>
                        <a:rPr lang="en-US" sz="1800" kern="1200" baseline="0" dirty="0" smtClean="0">
                          <a:solidFill>
                            <a:schemeClr val="dk1"/>
                          </a:solidFill>
                          <a:latin typeface="+mn-lt"/>
                          <a:ea typeface="+mn-ea"/>
                          <a:cs typeface="+mn-cs"/>
                        </a:rPr>
                        <a:t>(</a:t>
                      </a:r>
                      <a:r>
                        <a:rPr lang="en-US" sz="1800" kern="1200" baseline="0" dirty="0" err="1" smtClean="0">
                          <a:solidFill>
                            <a:schemeClr val="dk1"/>
                          </a:solidFill>
                          <a:latin typeface="+mn-lt"/>
                          <a:ea typeface="+mn-ea"/>
                          <a:cs typeface="+mn-cs"/>
                        </a:rPr>
                        <a:t>methotrexate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hepatotoxicity</a:t>
                      </a:r>
                      <a:endParaRPr lang="en-US" sz="1800" kern="1200" baseline="0" dirty="0" smtClean="0">
                        <a:solidFill>
                          <a:schemeClr val="dk1"/>
                        </a:solidFill>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nvGraphicFramePr>
        <p:xfrm>
          <a:off x="304800" y="1397000"/>
          <a:ext cx="8610600" cy="210312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26695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r>
                        <a:rPr lang="en-US" sz="1800" b="1" i="1" kern="1200" baseline="0" dirty="0" smtClean="0">
                          <a:solidFill>
                            <a:schemeClr val="dk1"/>
                          </a:solidFill>
                          <a:latin typeface="+mn-lt"/>
                          <a:ea typeface="+mn-ea"/>
                          <a:cs typeface="+mn-cs"/>
                        </a:rPr>
                        <a:t>Antitumor Antibiotics</a:t>
                      </a:r>
                    </a:p>
                    <a:p>
                      <a:r>
                        <a:rPr lang="en-US" sz="1800" kern="1200" baseline="0" dirty="0" err="1" smtClean="0">
                          <a:solidFill>
                            <a:schemeClr val="dk1"/>
                          </a:solidFill>
                          <a:latin typeface="+mn-lt"/>
                          <a:ea typeface="+mn-ea"/>
                          <a:cs typeface="+mn-cs"/>
                        </a:rPr>
                        <a:t>bleomycin</a:t>
                      </a:r>
                      <a:r>
                        <a:rPr lang="en-US" sz="1800" kern="1200" baseline="0" dirty="0" smtClean="0">
                          <a:solidFill>
                            <a:schemeClr val="dk1"/>
                          </a:solidFill>
                          <a:latin typeface="+mn-lt"/>
                          <a:ea typeface="+mn-ea"/>
                          <a:cs typeface="+mn-cs"/>
                        </a:rPr>
                        <a:t>,  doxorubicin</a:t>
                      </a:r>
                    </a:p>
                    <a:p>
                      <a:r>
                        <a:rPr lang="en-US" sz="1800" kern="1200" baseline="0" dirty="0" smtClean="0">
                          <a:solidFill>
                            <a:schemeClr val="dk1"/>
                          </a:solidFill>
                          <a:latin typeface="+mn-lt"/>
                          <a:ea typeface="+mn-ea"/>
                          <a:cs typeface="+mn-cs"/>
                        </a:rPr>
                        <a:t>(</a:t>
                      </a:r>
                      <a:r>
                        <a:rPr lang="en-US" sz="1800" kern="1200" baseline="0" dirty="0" err="1" smtClean="0">
                          <a:solidFill>
                            <a:schemeClr val="dk1"/>
                          </a:solidFill>
                          <a:latin typeface="+mn-lt"/>
                          <a:ea typeface="+mn-ea"/>
                          <a:cs typeface="+mn-cs"/>
                        </a:rPr>
                        <a:t>Adriamycin</a:t>
                      </a:r>
                      <a:r>
                        <a:rPr lang="en-US" sz="1800" kern="1200" baseline="0" dirty="0" smtClean="0">
                          <a:solidFill>
                            <a:schemeClr val="dk1"/>
                          </a:solidFill>
                          <a:latin typeface="+mn-lt"/>
                          <a:ea typeface="+mn-ea"/>
                          <a:cs typeface="+mn-cs"/>
                        </a:rPr>
                        <a:t>)</a:t>
                      </a:r>
                    </a:p>
                  </a:txBody>
                  <a:tcPr/>
                </a:tc>
                <a:tc>
                  <a:txBody>
                    <a:bodyPr/>
                    <a:lstStyle/>
                    <a:p>
                      <a:r>
                        <a:rPr lang="en-US" sz="1800" kern="1200" baseline="0" dirty="0" smtClean="0">
                          <a:solidFill>
                            <a:schemeClr val="dk1"/>
                          </a:solidFill>
                          <a:latin typeface="+mn-lt"/>
                          <a:ea typeface="+mn-ea"/>
                          <a:cs typeface="+mn-cs"/>
                        </a:rPr>
                        <a:t>Interfere with DNA synthesis by</a:t>
                      </a:r>
                    </a:p>
                    <a:p>
                      <a:r>
                        <a:rPr lang="en-US" sz="1800" kern="1200" baseline="0" dirty="0" smtClean="0">
                          <a:solidFill>
                            <a:schemeClr val="dk1"/>
                          </a:solidFill>
                          <a:latin typeface="+mn-lt"/>
                          <a:ea typeface="+mn-ea"/>
                          <a:cs typeface="+mn-cs"/>
                        </a:rPr>
                        <a:t>binding DNA; prevent RNA</a:t>
                      </a:r>
                    </a:p>
                    <a:p>
                      <a:r>
                        <a:rPr lang="en-US" sz="1800" kern="1200" baseline="0" dirty="0" smtClean="0">
                          <a:solidFill>
                            <a:schemeClr val="dk1"/>
                          </a:solidFill>
                          <a:latin typeface="+mn-lt"/>
                          <a:ea typeface="+mn-ea"/>
                          <a:cs typeface="+mn-cs"/>
                        </a:rPr>
                        <a:t>Synthesis</a:t>
                      </a:r>
                    </a:p>
                  </a:txBody>
                  <a:tcPr/>
                </a:tc>
                <a:tc>
                  <a:txBody>
                    <a:bodyPr/>
                    <a:lstStyle/>
                    <a:p>
                      <a:pPr algn="ctr"/>
                      <a:r>
                        <a:rPr lang="en-US" sz="1800" kern="1200" baseline="0" dirty="0" smtClean="0">
                          <a:solidFill>
                            <a:schemeClr val="dk1"/>
                          </a:solidFill>
                          <a:latin typeface="+mn-lt"/>
                          <a:ea typeface="+mn-ea"/>
                          <a:cs typeface="+mn-cs"/>
                        </a:rPr>
                        <a:t>Cell cycle–nonspecific</a:t>
                      </a:r>
                      <a:endParaRPr lang="en-US" dirty="0"/>
                    </a:p>
                  </a:txBody>
                  <a:tcPr/>
                </a:tc>
                <a:tc>
                  <a:txBody>
                    <a:bodyPr/>
                    <a:lstStyle/>
                    <a:p>
                      <a:r>
                        <a:rPr lang="en-US" sz="1800" kern="1200" baseline="0" dirty="0" smtClean="0">
                          <a:solidFill>
                            <a:schemeClr val="dk1"/>
                          </a:solidFill>
                          <a:latin typeface="+mn-lt"/>
                          <a:ea typeface="+mn-ea"/>
                          <a:cs typeface="+mn-cs"/>
                        </a:rPr>
                        <a:t>Bone marrow suppression,</a:t>
                      </a:r>
                    </a:p>
                    <a:p>
                      <a:r>
                        <a:rPr lang="en-US" sz="1800" kern="1200" baseline="0" dirty="0" smtClean="0">
                          <a:solidFill>
                            <a:schemeClr val="dk1"/>
                          </a:solidFill>
                          <a:latin typeface="+mn-lt"/>
                          <a:ea typeface="+mn-ea"/>
                          <a:cs typeface="+mn-cs"/>
                        </a:rPr>
                        <a:t>nausea, vomiting, alopecia,</a:t>
                      </a:r>
                    </a:p>
                    <a:p>
                      <a:r>
                        <a:rPr lang="en-US" sz="1800" kern="1200" baseline="0" dirty="0" smtClean="0">
                          <a:solidFill>
                            <a:schemeClr val="dk1"/>
                          </a:solidFill>
                          <a:latin typeface="+mn-lt"/>
                          <a:ea typeface="+mn-ea"/>
                          <a:cs typeface="+mn-cs"/>
                        </a:rPr>
                        <a:t>anorexia, cardiac toxicity</a:t>
                      </a: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49360495"/>
              </p:ext>
            </p:extLst>
          </p:nvPr>
        </p:nvGraphicFramePr>
        <p:xfrm>
          <a:off x="304800" y="1397000"/>
          <a:ext cx="8610600" cy="292608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26695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r>
                        <a:rPr lang="en-US" sz="1800" b="1" i="1" kern="1200" baseline="0" dirty="0" smtClean="0">
                          <a:solidFill>
                            <a:schemeClr val="dk1"/>
                          </a:solidFill>
                          <a:latin typeface="+mn-lt"/>
                          <a:ea typeface="+mn-ea"/>
                          <a:cs typeface="+mn-cs"/>
                        </a:rPr>
                        <a:t>Mitotic Spindle Poisons</a:t>
                      </a:r>
                    </a:p>
                    <a:p>
                      <a:r>
                        <a:rPr lang="en-US" sz="1800" i="1" kern="1200" baseline="0" dirty="0" smtClean="0">
                          <a:solidFill>
                            <a:schemeClr val="dk1"/>
                          </a:solidFill>
                          <a:latin typeface="+mn-lt"/>
                          <a:ea typeface="+mn-ea"/>
                          <a:cs typeface="+mn-cs"/>
                        </a:rPr>
                        <a:t>Plant alkaloids: </a:t>
                      </a:r>
                      <a:r>
                        <a:rPr lang="en-US" sz="1800" i="1" kern="1200" baseline="0" dirty="0" err="1" smtClean="0">
                          <a:solidFill>
                            <a:schemeClr val="dk1"/>
                          </a:solidFill>
                          <a:latin typeface="+mn-lt"/>
                          <a:ea typeface="+mn-ea"/>
                          <a:cs typeface="+mn-cs"/>
                        </a:rPr>
                        <a:t>etoposide</a:t>
                      </a:r>
                      <a:r>
                        <a:rPr lang="en-US" sz="1800" i="1" kern="1200" baseline="0" dirty="0" smtClean="0">
                          <a:solidFill>
                            <a:schemeClr val="dk1"/>
                          </a:solidFill>
                          <a:latin typeface="+mn-lt"/>
                          <a:ea typeface="+mn-ea"/>
                          <a:cs typeface="+mn-cs"/>
                        </a:rPr>
                        <a:t>, </a:t>
                      </a:r>
                      <a:r>
                        <a:rPr lang="en-US" sz="1800" i="1" kern="1200" baseline="0" dirty="0" err="1" smtClean="0">
                          <a:solidFill>
                            <a:schemeClr val="dk1"/>
                          </a:solidFill>
                          <a:latin typeface="+mn-lt"/>
                          <a:ea typeface="+mn-ea"/>
                          <a:cs typeface="+mn-cs"/>
                        </a:rPr>
                        <a:t>teniposide</a:t>
                      </a:r>
                      <a:r>
                        <a:rPr lang="en-US" sz="1800" i="1" kern="1200" baseline="0" dirty="0" smtClean="0">
                          <a:solidFill>
                            <a:schemeClr val="dk1"/>
                          </a:solidFill>
                          <a:latin typeface="+mn-lt"/>
                          <a:ea typeface="+mn-ea"/>
                          <a:cs typeface="+mn-cs"/>
                        </a:rPr>
                        <a:t>,</a:t>
                      </a:r>
                    </a:p>
                    <a:p>
                      <a:r>
                        <a:rPr lang="en-US" sz="1800" kern="1200" baseline="0" dirty="0" err="1" smtClean="0">
                          <a:solidFill>
                            <a:schemeClr val="dk1"/>
                          </a:solidFill>
                          <a:latin typeface="+mn-lt"/>
                          <a:ea typeface="+mn-ea"/>
                          <a:cs typeface="+mn-cs"/>
                        </a:rPr>
                        <a:t>vinblastine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vincristine</a:t>
                      </a:r>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(VCR).</a:t>
                      </a:r>
                    </a:p>
                  </a:txBody>
                  <a:tcPr/>
                </a:tc>
                <a:tc>
                  <a:txBody>
                    <a:bodyPr/>
                    <a:lstStyle/>
                    <a:p>
                      <a:r>
                        <a:rPr lang="en-US" sz="1800" kern="1200" baseline="0" dirty="0" smtClean="0">
                          <a:solidFill>
                            <a:schemeClr val="dk1"/>
                          </a:solidFill>
                          <a:latin typeface="+mn-lt"/>
                          <a:ea typeface="+mn-ea"/>
                          <a:cs typeface="+mn-cs"/>
                        </a:rPr>
                        <a:t>Arrest metaphase by </a:t>
                      </a:r>
                      <a:r>
                        <a:rPr lang="en-US" sz="1800" kern="1200" baseline="0" dirty="0" smtClean="0">
                          <a:solidFill>
                            <a:schemeClr val="dk1"/>
                          </a:solidFill>
                          <a:latin typeface="+mn-lt"/>
                          <a:ea typeface="+mn-ea"/>
                          <a:cs typeface="+mn-cs"/>
                        </a:rPr>
                        <a:t>inhibiting mitotic </a:t>
                      </a:r>
                      <a:r>
                        <a:rPr lang="en-US" sz="1800" kern="1200" baseline="0" dirty="0" smtClean="0">
                          <a:solidFill>
                            <a:schemeClr val="dk1"/>
                          </a:solidFill>
                          <a:latin typeface="+mn-lt"/>
                          <a:ea typeface="+mn-ea"/>
                          <a:cs typeface="+mn-cs"/>
                        </a:rPr>
                        <a:t>tubular formation</a:t>
                      </a:r>
                    </a:p>
                    <a:p>
                      <a:r>
                        <a:rPr lang="en-US" sz="1800" kern="1200" baseline="0" dirty="0" smtClean="0">
                          <a:solidFill>
                            <a:schemeClr val="dk1"/>
                          </a:solidFill>
                          <a:latin typeface="+mn-lt"/>
                          <a:ea typeface="+mn-ea"/>
                          <a:cs typeface="+mn-cs"/>
                        </a:rPr>
                        <a:t>(spindle); inhibit DNA </a:t>
                      </a:r>
                      <a:r>
                        <a:rPr lang="en-US" sz="1800" kern="1200" baseline="0" dirty="0" smtClean="0">
                          <a:solidFill>
                            <a:schemeClr val="dk1"/>
                          </a:solidFill>
                          <a:latin typeface="+mn-lt"/>
                          <a:ea typeface="+mn-ea"/>
                          <a:cs typeface="+mn-cs"/>
                        </a:rPr>
                        <a:t>and protein synthesis.</a:t>
                      </a:r>
                      <a:endParaRPr lang="en-US" sz="1800" kern="1200" baseline="0" dirty="0" smtClean="0">
                        <a:solidFill>
                          <a:schemeClr val="dk1"/>
                        </a:solidFill>
                        <a:latin typeface="+mn-lt"/>
                        <a:ea typeface="+mn-ea"/>
                        <a:cs typeface="+mn-cs"/>
                      </a:endParaRPr>
                    </a:p>
                  </a:txBody>
                  <a:tcPr/>
                </a:tc>
                <a:tc>
                  <a:txBody>
                    <a:bodyPr/>
                    <a:lstStyle/>
                    <a:p>
                      <a:pPr algn="ctr"/>
                      <a:r>
                        <a:rPr lang="en-US" sz="1800" kern="1200" baseline="0" dirty="0" smtClean="0">
                          <a:solidFill>
                            <a:schemeClr val="dk1"/>
                          </a:solidFill>
                          <a:latin typeface="+mn-lt"/>
                          <a:ea typeface="+mn-ea"/>
                          <a:cs typeface="+mn-cs"/>
                        </a:rPr>
                        <a:t>Cell cycle–specific (M phase</a:t>
                      </a:r>
                      <a:r>
                        <a:rPr lang="en-US" sz="1800" kern="1200" baseline="0" dirty="0" smtClean="0">
                          <a:solidFill>
                            <a:schemeClr val="dk1"/>
                          </a:solidFill>
                          <a:latin typeface="+mn-lt"/>
                          <a:ea typeface="+mn-ea"/>
                          <a:cs typeface="+mn-cs"/>
                        </a:rPr>
                        <a:t>).</a:t>
                      </a:r>
                      <a:endParaRPr lang="en-US" dirty="0"/>
                    </a:p>
                  </a:txBody>
                  <a:tcPr/>
                </a:tc>
                <a:tc>
                  <a:txBody>
                    <a:bodyPr/>
                    <a:lstStyle/>
                    <a:p>
                      <a:r>
                        <a:rPr lang="en-US" sz="1800" kern="1200" baseline="0" dirty="0" smtClean="0">
                          <a:solidFill>
                            <a:schemeClr val="dk1"/>
                          </a:solidFill>
                          <a:latin typeface="+mn-lt"/>
                          <a:ea typeface="+mn-ea"/>
                          <a:cs typeface="+mn-cs"/>
                        </a:rPr>
                        <a:t>Bone marrow suppression (</a:t>
                      </a:r>
                      <a:r>
                        <a:rPr lang="en-US" sz="1800" kern="1200" baseline="0" dirty="0" smtClean="0">
                          <a:solidFill>
                            <a:schemeClr val="dk1"/>
                          </a:solidFill>
                          <a:latin typeface="+mn-lt"/>
                          <a:ea typeface="+mn-ea"/>
                          <a:cs typeface="+mn-cs"/>
                        </a:rPr>
                        <a:t>mild with </a:t>
                      </a:r>
                      <a:r>
                        <a:rPr lang="en-US" sz="1800" kern="1200" baseline="0" dirty="0" smtClean="0">
                          <a:solidFill>
                            <a:schemeClr val="dk1"/>
                          </a:solidFill>
                          <a:latin typeface="+mn-lt"/>
                          <a:ea typeface="+mn-ea"/>
                          <a:cs typeface="+mn-cs"/>
                        </a:rPr>
                        <a:t>VCR), </a:t>
                      </a:r>
                      <a:r>
                        <a:rPr lang="en-US" sz="1800" kern="1200" baseline="0" dirty="0" smtClean="0">
                          <a:solidFill>
                            <a:schemeClr val="dk1"/>
                          </a:solidFill>
                          <a:latin typeface="+mn-lt"/>
                          <a:ea typeface="+mn-ea"/>
                          <a:cs typeface="+mn-cs"/>
                        </a:rPr>
                        <a:t>neuropathies (VCR</a:t>
                      </a:r>
                      <a:r>
                        <a:rPr lang="en-US" sz="1800" kern="1200" baseline="0" dirty="0" smtClean="0">
                          <a:solidFill>
                            <a:schemeClr val="dk1"/>
                          </a:solidFill>
                          <a:latin typeface="+mn-lt"/>
                          <a:ea typeface="+mn-ea"/>
                          <a:cs typeface="+mn-cs"/>
                        </a:rPr>
                        <a:t>), </a:t>
                      </a:r>
                      <a:r>
                        <a:rPr lang="en-US" sz="1800" kern="1200" baseline="0" dirty="0" smtClean="0">
                          <a:solidFill>
                            <a:schemeClr val="dk1"/>
                          </a:solidFill>
                          <a:latin typeface="+mn-lt"/>
                          <a:ea typeface="+mn-ea"/>
                          <a:cs typeface="+mn-cs"/>
                        </a:rPr>
                        <a:t>stomatitis.</a:t>
                      </a:r>
                      <a:endParaRPr lang="en-US" sz="1800" kern="1200" baseline="0" dirty="0" smtClean="0">
                        <a:solidFill>
                          <a:schemeClr val="dk1"/>
                        </a:solidFill>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86528704"/>
              </p:ext>
            </p:extLst>
          </p:nvPr>
        </p:nvGraphicFramePr>
        <p:xfrm>
          <a:off x="304800" y="1397000"/>
          <a:ext cx="8610600" cy="402336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26695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r>
                        <a:rPr lang="en-US" sz="1800" b="1" i="1" kern="1200" baseline="0" dirty="0" smtClean="0">
                          <a:solidFill>
                            <a:schemeClr val="dk1"/>
                          </a:solidFill>
                          <a:latin typeface="+mn-lt"/>
                          <a:ea typeface="+mn-ea"/>
                          <a:cs typeface="+mn-cs"/>
                        </a:rPr>
                        <a:t>Hormonal Agents</a:t>
                      </a:r>
                    </a:p>
                    <a:p>
                      <a:r>
                        <a:rPr lang="en-US" sz="1800" kern="1200" baseline="0" dirty="0" smtClean="0">
                          <a:solidFill>
                            <a:schemeClr val="dk1"/>
                          </a:solidFill>
                          <a:latin typeface="+mn-lt"/>
                          <a:ea typeface="+mn-ea"/>
                          <a:cs typeface="+mn-cs"/>
                        </a:rPr>
                        <a:t>androgens and </a:t>
                      </a:r>
                      <a:r>
                        <a:rPr lang="en-US" sz="1800" kern="1200" baseline="0" dirty="0" err="1" smtClean="0">
                          <a:solidFill>
                            <a:schemeClr val="dk1"/>
                          </a:solidFill>
                          <a:latin typeface="+mn-lt"/>
                          <a:ea typeface="+mn-ea"/>
                          <a:cs typeface="+mn-cs"/>
                        </a:rPr>
                        <a:t>antiandrogens</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estrogens and </a:t>
                      </a:r>
                      <a:r>
                        <a:rPr lang="en-US" sz="1800" kern="1200" baseline="0" dirty="0" err="1" smtClean="0">
                          <a:solidFill>
                            <a:schemeClr val="dk1"/>
                          </a:solidFill>
                          <a:latin typeface="+mn-lt"/>
                          <a:ea typeface="+mn-ea"/>
                          <a:cs typeface="+mn-cs"/>
                        </a:rPr>
                        <a:t>antiestrogens</a:t>
                      </a:r>
                      <a:r>
                        <a:rPr lang="en-US" sz="1800" kern="1200" baseline="0" dirty="0" smtClean="0">
                          <a:solidFill>
                            <a:schemeClr val="dk1"/>
                          </a:solidFill>
                          <a:latin typeface="+mn-lt"/>
                          <a:ea typeface="+mn-ea"/>
                          <a:cs typeface="+mn-cs"/>
                        </a:rPr>
                        <a:t>,</a:t>
                      </a:r>
                    </a:p>
                    <a:p>
                      <a:r>
                        <a:rPr lang="en-US" sz="1800" kern="1200" baseline="0" dirty="0" err="1" smtClean="0">
                          <a:solidFill>
                            <a:schemeClr val="dk1"/>
                          </a:solidFill>
                          <a:latin typeface="+mn-lt"/>
                          <a:ea typeface="+mn-ea"/>
                          <a:cs typeface="+mn-cs"/>
                        </a:rPr>
                        <a:t>progestins</a:t>
                      </a:r>
                      <a:r>
                        <a:rPr lang="en-US" sz="1800" kern="1200" baseline="0" dirty="0" smtClean="0">
                          <a:solidFill>
                            <a:schemeClr val="dk1"/>
                          </a:solidFill>
                          <a:latin typeface="+mn-lt"/>
                          <a:ea typeface="+mn-ea"/>
                          <a:cs typeface="+mn-cs"/>
                        </a:rPr>
                        <a:t> and </a:t>
                      </a:r>
                      <a:r>
                        <a:rPr lang="en-US" sz="1800" kern="1200" baseline="0" dirty="0" err="1" smtClean="0">
                          <a:solidFill>
                            <a:schemeClr val="dk1"/>
                          </a:solidFill>
                          <a:latin typeface="+mn-lt"/>
                          <a:ea typeface="+mn-ea"/>
                          <a:cs typeface="+mn-cs"/>
                        </a:rPr>
                        <a:t>antiprogestins</a:t>
                      </a:r>
                      <a:r>
                        <a:rPr lang="en-US" sz="1800" kern="1200" baseline="0" dirty="0" smtClean="0">
                          <a:solidFill>
                            <a:schemeClr val="dk1"/>
                          </a:solidFill>
                          <a:latin typeface="+mn-lt"/>
                          <a:ea typeface="+mn-ea"/>
                          <a:cs typeface="+mn-cs"/>
                        </a:rPr>
                        <a:t>,</a:t>
                      </a:r>
                    </a:p>
                    <a:p>
                      <a:r>
                        <a:rPr lang="en-US" sz="1800" kern="1200" baseline="0" dirty="0" err="1" smtClean="0">
                          <a:solidFill>
                            <a:schemeClr val="dk1"/>
                          </a:solidFill>
                          <a:latin typeface="+mn-lt"/>
                          <a:ea typeface="+mn-ea"/>
                          <a:cs typeface="+mn-cs"/>
                        </a:rPr>
                        <a:t>aromatase</a:t>
                      </a:r>
                      <a:r>
                        <a:rPr lang="en-US" sz="1800" kern="1200" baseline="0" dirty="0" smtClean="0">
                          <a:solidFill>
                            <a:schemeClr val="dk1"/>
                          </a:solidFill>
                          <a:latin typeface="+mn-lt"/>
                          <a:ea typeface="+mn-ea"/>
                          <a:cs typeface="+mn-cs"/>
                        </a:rPr>
                        <a:t> inhibitors, luteinizing</a:t>
                      </a:r>
                    </a:p>
                    <a:p>
                      <a:r>
                        <a:rPr lang="en-US" sz="1800" kern="1200" baseline="0" dirty="0" smtClean="0">
                          <a:solidFill>
                            <a:schemeClr val="dk1"/>
                          </a:solidFill>
                          <a:latin typeface="+mn-lt"/>
                          <a:ea typeface="+mn-ea"/>
                          <a:cs typeface="+mn-cs"/>
                        </a:rPr>
                        <a:t>hormone–releasing</a:t>
                      </a:r>
                    </a:p>
                    <a:p>
                      <a:r>
                        <a:rPr lang="en-US" sz="1800" kern="1200" baseline="0" dirty="0" smtClean="0">
                          <a:solidFill>
                            <a:schemeClr val="dk1"/>
                          </a:solidFill>
                          <a:latin typeface="+mn-lt"/>
                          <a:ea typeface="+mn-ea"/>
                          <a:cs typeface="+mn-cs"/>
                        </a:rPr>
                        <a:t>hormone analogs, </a:t>
                      </a:r>
                      <a:r>
                        <a:rPr lang="en-US" sz="1800" kern="1200" baseline="0" dirty="0" smtClean="0">
                          <a:solidFill>
                            <a:schemeClr val="dk1"/>
                          </a:solidFill>
                          <a:latin typeface="+mn-lt"/>
                          <a:ea typeface="+mn-ea"/>
                          <a:cs typeface="+mn-cs"/>
                        </a:rPr>
                        <a:t>steroids.</a:t>
                      </a:r>
                      <a:endParaRPr lang="en-US" sz="1800" b="1" i="1" kern="1200" baseline="0" dirty="0" smtClean="0">
                        <a:solidFill>
                          <a:schemeClr val="dk1"/>
                        </a:solidFill>
                        <a:latin typeface="+mn-lt"/>
                        <a:ea typeface="+mn-ea"/>
                        <a:cs typeface="+mn-cs"/>
                      </a:endParaRPr>
                    </a:p>
                  </a:txBody>
                  <a:tcPr/>
                </a:tc>
                <a:tc>
                  <a:txBody>
                    <a:bodyPr/>
                    <a:lstStyle/>
                    <a:p>
                      <a:r>
                        <a:rPr lang="en-US" sz="1800" kern="1200" baseline="0" dirty="0" smtClean="0">
                          <a:solidFill>
                            <a:schemeClr val="dk1"/>
                          </a:solidFill>
                          <a:latin typeface="+mn-lt"/>
                          <a:ea typeface="+mn-ea"/>
                          <a:cs typeface="+mn-cs"/>
                        </a:rPr>
                        <a:t>Bind to hormone receptor sites</a:t>
                      </a:r>
                    </a:p>
                    <a:p>
                      <a:r>
                        <a:rPr lang="en-US" sz="1800" kern="1200" baseline="0" dirty="0" smtClean="0">
                          <a:solidFill>
                            <a:schemeClr val="dk1"/>
                          </a:solidFill>
                          <a:latin typeface="+mn-lt"/>
                          <a:ea typeface="+mn-ea"/>
                          <a:cs typeface="+mn-cs"/>
                        </a:rPr>
                        <a:t>that alter cellular </a:t>
                      </a:r>
                      <a:r>
                        <a:rPr lang="en-US" sz="1800" kern="1200" baseline="0" dirty="0" smtClean="0">
                          <a:solidFill>
                            <a:schemeClr val="dk1"/>
                          </a:solidFill>
                          <a:latin typeface="+mn-lt"/>
                          <a:ea typeface="+mn-ea"/>
                          <a:cs typeface="+mn-cs"/>
                        </a:rPr>
                        <a:t>growth; block </a:t>
                      </a:r>
                      <a:r>
                        <a:rPr lang="en-US" sz="1800" kern="1200" baseline="0" dirty="0" smtClean="0">
                          <a:solidFill>
                            <a:schemeClr val="dk1"/>
                          </a:solidFill>
                          <a:latin typeface="+mn-lt"/>
                          <a:ea typeface="+mn-ea"/>
                          <a:cs typeface="+mn-cs"/>
                        </a:rPr>
                        <a:t>binding of estrogens to</a:t>
                      </a:r>
                    </a:p>
                    <a:p>
                      <a:r>
                        <a:rPr lang="en-US" sz="1800" kern="1200" baseline="0" dirty="0" smtClean="0">
                          <a:solidFill>
                            <a:schemeClr val="dk1"/>
                          </a:solidFill>
                          <a:latin typeface="+mn-lt"/>
                          <a:ea typeface="+mn-ea"/>
                          <a:cs typeface="+mn-cs"/>
                        </a:rPr>
                        <a:t>receptor sites (</a:t>
                      </a:r>
                      <a:r>
                        <a:rPr lang="en-US" sz="1800" kern="1200" baseline="0" dirty="0" err="1" smtClean="0">
                          <a:solidFill>
                            <a:schemeClr val="dk1"/>
                          </a:solidFill>
                          <a:latin typeface="+mn-lt"/>
                          <a:ea typeface="+mn-ea"/>
                          <a:cs typeface="+mn-cs"/>
                        </a:rPr>
                        <a:t>antiestrogens</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inhibit RNA synthesis;</a:t>
                      </a:r>
                    </a:p>
                    <a:p>
                      <a:r>
                        <a:rPr lang="en-US" sz="1800" kern="1200" baseline="0" dirty="0" smtClean="0">
                          <a:solidFill>
                            <a:schemeClr val="dk1"/>
                          </a:solidFill>
                          <a:latin typeface="+mn-lt"/>
                          <a:ea typeface="+mn-ea"/>
                          <a:cs typeface="+mn-cs"/>
                        </a:rPr>
                        <a:t>which decreases </a:t>
                      </a:r>
                      <a:r>
                        <a:rPr lang="en-US" sz="1800" kern="1200" baseline="0" dirty="0" smtClean="0">
                          <a:solidFill>
                            <a:schemeClr val="dk1"/>
                          </a:solidFill>
                          <a:latin typeface="+mn-lt"/>
                          <a:ea typeface="+mn-ea"/>
                          <a:cs typeface="+mn-cs"/>
                        </a:rPr>
                        <a:t>estrogen level.</a:t>
                      </a:r>
                      <a:endParaRPr lang="en-US" sz="1800" kern="1200" baseline="0" dirty="0" smtClean="0">
                        <a:solidFill>
                          <a:schemeClr val="dk1"/>
                        </a:solidFill>
                        <a:latin typeface="+mn-lt"/>
                        <a:ea typeface="+mn-ea"/>
                        <a:cs typeface="+mn-cs"/>
                      </a:endParaRPr>
                    </a:p>
                  </a:txBody>
                  <a:tcPr/>
                </a:tc>
                <a:tc>
                  <a:txBody>
                    <a:bodyPr/>
                    <a:lstStyle/>
                    <a:p>
                      <a:pPr algn="ctr"/>
                      <a:r>
                        <a:rPr lang="en-US" sz="1800" kern="1200" baseline="0" dirty="0" smtClean="0">
                          <a:solidFill>
                            <a:schemeClr val="dk1"/>
                          </a:solidFill>
                          <a:latin typeface="+mn-lt"/>
                          <a:ea typeface="+mn-ea"/>
                          <a:cs typeface="+mn-cs"/>
                        </a:rPr>
                        <a:t>Cell </a:t>
                      </a:r>
                      <a:r>
                        <a:rPr lang="en-US" sz="1800" kern="1200" baseline="0" dirty="0" smtClean="0">
                          <a:solidFill>
                            <a:schemeClr val="dk1"/>
                          </a:solidFill>
                          <a:latin typeface="+mn-lt"/>
                          <a:ea typeface="+mn-ea"/>
                          <a:cs typeface="+mn-cs"/>
                        </a:rPr>
                        <a:t>cycle–nonspecific.</a:t>
                      </a:r>
                      <a:endParaRPr lang="en-US" dirty="0"/>
                    </a:p>
                  </a:txBody>
                  <a:tcPr/>
                </a:tc>
                <a:tc>
                  <a:txBody>
                    <a:bodyPr/>
                    <a:lstStyle/>
                    <a:p>
                      <a:r>
                        <a:rPr lang="en-US" sz="1800" kern="1200" baseline="0" dirty="0" err="1" smtClean="0">
                          <a:solidFill>
                            <a:schemeClr val="dk1"/>
                          </a:solidFill>
                          <a:latin typeface="+mn-lt"/>
                          <a:ea typeface="+mn-ea"/>
                          <a:cs typeface="+mn-cs"/>
                        </a:rPr>
                        <a:t>Hypercalcemia</a:t>
                      </a:r>
                      <a:r>
                        <a:rPr lang="en-US" sz="1800" kern="1200" baseline="0" dirty="0" smtClean="0">
                          <a:solidFill>
                            <a:schemeClr val="dk1"/>
                          </a:solidFill>
                          <a:latin typeface="+mn-lt"/>
                          <a:ea typeface="+mn-ea"/>
                          <a:cs typeface="+mn-cs"/>
                        </a:rPr>
                        <a:t>, jaundice, </a:t>
                      </a:r>
                      <a:r>
                        <a:rPr lang="en-US" sz="1800" kern="1200" baseline="0" dirty="0" smtClean="0">
                          <a:solidFill>
                            <a:schemeClr val="dk1"/>
                          </a:solidFill>
                          <a:latin typeface="+mn-lt"/>
                          <a:ea typeface="+mn-ea"/>
                          <a:cs typeface="+mn-cs"/>
                        </a:rPr>
                        <a:t>increased appetite</a:t>
                      </a:r>
                      <a:r>
                        <a:rPr lang="en-US" sz="1800" kern="1200" baseline="0" dirty="0" smtClean="0">
                          <a:solidFill>
                            <a:schemeClr val="dk1"/>
                          </a:solidFill>
                          <a:latin typeface="+mn-lt"/>
                          <a:ea typeface="+mn-ea"/>
                          <a:cs typeface="+mn-cs"/>
                        </a:rPr>
                        <a:t>, masculinization,</a:t>
                      </a:r>
                    </a:p>
                    <a:p>
                      <a:r>
                        <a:rPr lang="en-US" sz="1800" kern="1200" baseline="0" dirty="0" smtClean="0">
                          <a:solidFill>
                            <a:schemeClr val="dk1"/>
                          </a:solidFill>
                          <a:latin typeface="+mn-lt"/>
                          <a:ea typeface="+mn-ea"/>
                          <a:cs typeface="+mn-cs"/>
                        </a:rPr>
                        <a:t>feminization, sodium</a:t>
                      </a:r>
                    </a:p>
                    <a:p>
                      <a:r>
                        <a:rPr lang="en-US" sz="1800" kern="1200" baseline="0" dirty="0" smtClean="0">
                          <a:solidFill>
                            <a:schemeClr val="dk1"/>
                          </a:solidFill>
                          <a:latin typeface="+mn-lt"/>
                          <a:ea typeface="+mn-ea"/>
                          <a:cs typeface="+mn-cs"/>
                        </a:rPr>
                        <a:t>and fluid retention, </a:t>
                      </a:r>
                      <a:r>
                        <a:rPr lang="en-US" sz="1800" kern="1200" baseline="0" dirty="0" smtClean="0">
                          <a:solidFill>
                            <a:schemeClr val="dk1"/>
                          </a:solidFill>
                          <a:latin typeface="+mn-lt"/>
                          <a:ea typeface="+mn-ea"/>
                          <a:cs typeface="+mn-cs"/>
                        </a:rPr>
                        <a:t>nausea, vomiting</a:t>
                      </a:r>
                      <a:r>
                        <a:rPr lang="en-US" sz="1800" kern="1200" baseline="0" dirty="0" smtClean="0">
                          <a:solidFill>
                            <a:schemeClr val="dk1"/>
                          </a:solidFill>
                          <a:latin typeface="+mn-lt"/>
                          <a:ea typeface="+mn-ea"/>
                          <a:cs typeface="+mn-cs"/>
                        </a:rPr>
                        <a:t>, hot flashes, </a:t>
                      </a:r>
                      <a:r>
                        <a:rPr lang="en-US" sz="1800" kern="1200" baseline="0" dirty="0" smtClean="0">
                          <a:solidFill>
                            <a:schemeClr val="dk1"/>
                          </a:solidFill>
                          <a:latin typeface="+mn-lt"/>
                          <a:ea typeface="+mn-ea"/>
                          <a:cs typeface="+mn-cs"/>
                        </a:rPr>
                        <a:t>vaginal dryness.</a:t>
                      </a:r>
                      <a:endParaRPr lang="en-US" sz="1800" kern="1200" baseline="0" dirty="0" smtClean="0">
                        <a:solidFill>
                          <a:schemeClr val="dk1"/>
                        </a:solidFill>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Antineoplastic</a:t>
            </a:r>
            <a:r>
              <a:rPr lang="en-US" dirty="0" smtClean="0"/>
              <a:t> Agents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95091370"/>
              </p:ext>
            </p:extLst>
          </p:nvPr>
        </p:nvGraphicFramePr>
        <p:xfrm>
          <a:off x="304800" y="1397000"/>
          <a:ext cx="8610600" cy="2651760"/>
        </p:xfrm>
        <a:graphic>
          <a:graphicData uri="http://schemas.openxmlformats.org/drawingml/2006/table">
            <a:tbl>
              <a:tblPr firstRow="1" bandRow="1">
                <a:tableStyleId>{5C22544A-7EE6-4342-B048-85BDC9FD1C3A}</a:tableStyleId>
              </a:tblPr>
              <a:tblGrid>
                <a:gridCol w="2152650">
                  <a:extLst>
                    <a:ext uri="{9D8B030D-6E8A-4147-A177-3AD203B41FA5}">
                      <a16:colId xmlns:a16="http://schemas.microsoft.com/office/drawing/2014/main" xmlns="" val="20000"/>
                    </a:ext>
                  </a:extLst>
                </a:gridCol>
                <a:gridCol w="234315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2667000">
                  <a:extLst>
                    <a:ext uri="{9D8B030D-6E8A-4147-A177-3AD203B41FA5}">
                      <a16:colId xmlns:a16="http://schemas.microsoft.com/office/drawing/2014/main" xmlns="" val="20003"/>
                    </a:ext>
                  </a:extLst>
                </a:gridCol>
              </a:tblGrid>
              <a:tr h="370840">
                <a:tc>
                  <a:txBody>
                    <a:bodyPr/>
                    <a:lstStyle/>
                    <a:p>
                      <a:pPr algn="ctr"/>
                      <a:r>
                        <a:rPr lang="en-US" dirty="0" smtClean="0"/>
                        <a:t>Drugs Class</a:t>
                      </a:r>
                      <a:endParaRPr lang="en-US" dirty="0"/>
                    </a:p>
                  </a:txBody>
                  <a:tcPr/>
                </a:tc>
                <a:tc>
                  <a:txBody>
                    <a:bodyPr/>
                    <a:lstStyle/>
                    <a:p>
                      <a:pPr algn="ctr"/>
                      <a:r>
                        <a:rPr lang="en-US" dirty="0" smtClean="0"/>
                        <a:t>Mechanism of Action</a:t>
                      </a:r>
                      <a:endParaRPr lang="en-US" dirty="0"/>
                    </a:p>
                  </a:txBody>
                  <a:tcPr/>
                </a:tc>
                <a:tc>
                  <a:txBody>
                    <a:bodyPr/>
                    <a:lstStyle/>
                    <a:p>
                      <a:pPr algn="ctr"/>
                      <a:r>
                        <a:rPr lang="en-US" dirty="0" smtClean="0"/>
                        <a:t>Cycle Cell</a:t>
                      </a:r>
                      <a:r>
                        <a:rPr lang="en-US" baseline="0" dirty="0" smtClean="0"/>
                        <a:t> Specificity </a:t>
                      </a:r>
                      <a:endParaRPr lang="en-US" dirty="0"/>
                    </a:p>
                  </a:txBody>
                  <a:tcPr/>
                </a:tc>
                <a:tc>
                  <a:txBody>
                    <a:bodyPr/>
                    <a:lstStyle/>
                    <a:p>
                      <a:pPr algn="ctr"/>
                      <a:r>
                        <a:rPr lang="en-US" dirty="0" smtClean="0"/>
                        <a:t>Common Side Effects</a:t>
                      </a:r>
                      <a:endParaRPr lang="en-US" dirty="0"/>
                    </a:p>
                  </a:txBody>
                  <a:tcPr/>
                </a:tc>
                <a:extLst>
                  <a:ext uri="{0D108BD9-81ED-4DB2-BD59-A6C34878D82A}">
                    <a16:rowId xmlns:a16="http://schemas.microsoft.com/office/drawing/2014/main" xmlns="" val="10000"/>
                  </a:ext>
                </a:extLst>
              </a:tr>
              <a:tr h="370840">
                <a:tc>
                  <a:txBody>
                    <a:bodyPr/>
                    <a:lstStyle/>
                    <a:p>
                      <a:r>
                        <a:rPr lang="en-US" sz="1800" b="1" i="1" kern="1200" baseline="0" dirty="0" smtClean="0">
                          <a:solidFill>
                            <a:schemeClr val="dk1"/>
                          </a:solidFill>
                          <a:latin typeface="+mn-lt"/>
                          <a:ea typeface="+mn-ea"/>
                          <a:cs typeface="+mn-cs"/>
                        </a:rPr>
                        <a:t>Miscellaneous Agents</a:t>
                      </a:r>
                    </a:p>
                    <a:p>
                      <a:r>
                        <a:rPr lang="en-US" sz="1800" kern="1200" baseline="0" dirty="0" err="1" smtClean="0">
                          <a:solidFill>
                            <a:schemeClr val="dk1"/>
                          </a:solidFill>
                          <a:latin typeface="+mn-lt"/>
                          <a:ea typeface="+mn-ea"/>
                          <a:cs typeface="+mn-cs"/>
                        </a:rPr>
                        <a:t>asparaginase</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procarbazine</a:t>
                      </a:r>
                      <a:r>
                        <a:rPr lang="en-US" sz="1800" kern="1200" baseline="0" dirty="0" smtClean="0">
                          <a:solidFill>
                            <a:schemeClr val="dk1"/>
                          </a:solidFill>
                          <a:latin typeface="+mn-lt"/>
                          <a:ea typeface="+mn-ea"/>
                          <a:cs typeface="+mn-cs"/>
                        </a:rPr>
                        <a:t>.</a:t>
                      </a:r>
                      <a:endParaRPr lang="en-US" sz="1800" b="1" i="1" kern="1200" baseline="0" dirty="0" smtClean="0">
                        <a:solidFill>
                          <a:schemeClr val="dk1"/>
                        </a:solidFill>
                        <a:latin typeface="+mn-lt"/>
                        <a:ea typeface="+mn-ea"/>
                        <a:cs typeface="+mn-cs"/>
                      </a:endParaRPr>
                    </a:p>
                  </a:txBody>
                  <a:tcPr/>
                </a:tc>
                <a:tc>
                  <a:txBody>
                    <a:bodyPr/>
                    <a:lstStyle/>
                    <a:p>
                      <a:r>
                        <a:rPr lang="en-US" sz="1800" kern="1200" baseline="0" dirty="0" smtClean="0">
                          <a:solidFill>
                            <a:schemeClr val="dk1"/>
                          </a:solidFill>
                          <a:latin typeface="+mn-lt"/>
                          <a:ea typeface="+mn-ea"/>
                          <a:cs typeface="+mn-cs"/>
                        </a:rPr>
                        <a:t>Unknown or too complex </a:t>
                      </a:r>
                      <a:r>
                        <a:rPr lang="en-US" sz="1800" kern="1200" baseline="0" dirty="0" smtClean="0">
                          <a:solidFill>
                            <a:schemeClr val="dk1"/>
                          </a:solidFill>
                          <a:latin typeface="+mn-lt"/>
                          <a:ea typeface="+mn-ea"/>
                          <a:cs typeface="+mn-cs"/>
                        </a:rPr>
                        <a:t>to categorize.</a:t>
                      </a:r>
                      <a:endParaRPr lang="en-US" sz="1800" kern="1200" baseline="0" dirty="0" smtClean="0">
                        <a:solidFill>
                          <a:schemeClr val="dk1"/>
                        </a:solidFill>
                        <a:latin typeface="+mn-lt"/>
                        <a:ea typeface="+mn-ea"/>
                        <a:cs typeface="+mn-cs"/>
                      </a:endParaRPr>
                    </a:p>
                  </a:txBody>
                  <a:tcPr/>
                </a:tc>
                <a:tc>
                  <a:txBody>
                    <a:bodyPr/>
                    <a:lstStyle/>
                    <a:p>
                      <a:pPr algn="ctr"/>
                      <a:r>
                        <a:rPr lang="en-US" sz="1800" kern="1200" baseline="0" dirty="0" smtClean="0">
                          <a:solidFill>
                            <a:schemeClr val="dk1"/>
                          </a:solidFill>
                          <a:latin typeface="+mn-lt"/>
                          <a:ea typeface="+mn-ea"/>
                          <a:cs typeface="+mn-cs"/>
                        </a:rPr>
                        <a:t>Varies.</a:t>
                      </a:r>
                      <a:endParaRPr lang="en-US" dirty="0"/>
                    </a:p>
                  </a:txBody>
                  <a:tcPr/>
                </a:tc>
                <a:tc>
                  <a:txBody>
                    <a:bodyPr/>
                    <a:lstStyle/>
                    <a:p>
                      <a:r>
                        <a:rPr lang="en-US" sz="1800" kern="1200" baseline="0" dirty="0" smtClean="0">
                          <a:solidFill>
                            <a:schemeClr val="dk1"/>
                          </a:solidFill>
                          <a:latin typeface="+mn-lt"/>
                          <a:ea typeface="+mn-ea"/>
                          <a:cs typeface="+mn-cs"/>
                        </a:rPr>
                        <a:t>Anorexia, nausea, </a:t>
                      </a:r>
                      <a:r>
                        <a:rPr lang="en-US" sz="1800" kern="1200" baseline="0" dirty="0" smtClean="0">
                          <a:solidFill>
                            <a:schemeClr val="dk1"/>
                          </a:solidFill>
                          <a:latin typeface="+mn-lt"/>
                          <a:ea typeface="+mn-ea"/>
                          <a:cs typeface="+mn-cs"/>
                        </a:rPr>
                        <a:t>vomiting, bone </a:t>
                      </a:r>
                      <a:r>
                        <a:rPr lang="en-US" sz="1800" kern="1200" baseline="0" dirty="0" smtClean="0">
                          <a:solidFill>
                            <a:schemeClr val="dk1"/>
                          </a:solidFill>
                          <a:latin typeface="+mn-lt"/>
                          <a:ea typeface="+mn-ea"/>
                          <a:cs typeface="+mn-cs"/>
                        </a:rPr>
                        <a:t>marrow suppression,</a:t>
                      </a:r>
                    </a:p>
                    <a:p>
                      <a:r>
                        <a:rPr lang="en-US" sz="1800" kern="1200" baseline="0" dirty="0" err="1" smtClean="0">
                          <a:solidFill>
                            <a:schemeClr val="dk1"/>
                          </a:solidFill>
                          <a:latin typeface="+mn-lt"/>
                          <a:ea typeface="+mn-ea"/>
                          <a:cs typeface="+mn-cs"/>
                        </a:rPr>
                        <a:t>hepatotoxicity</a:t>
                      </a:r>
                      <a:r>
                        <a:rPr lang="en-US" sz="1800" kern="1200" baseline="0" dirty="0" smtClean="0">
                          <a:solidFill>
                            <a:schemeClr val="dk1"/>
                          </a:solidFill>
                          <a:latin typeface="+mn-lt"/>
                          <a:ea typeface="+mn-ea"/>
                          <a:cs typeface="+mn-cs"/>
                        </a:rPr>
                        <a:t>, anaphylaxis,</a:t>
                      </a:r>
                    </a:p>
                    <a:p>
                      <a:r>
                        <a:rPr lang="en-US" sz="1800" kern="1200" baseline="0" dirty="0" smtClean="0">
                          <a:solidFill>
                            <a:schemeClr val="dk1"/>
                          </a:solidFill>
                          <a:latin typeface="+mn-lt"/>
                          <a:ea typeface="+mn-ea"/>
                          <a:cs typeface="+mn-cs"/>
                        </a:rPr>
                        <a:t>hypotension, altered </a:t>
                      </a:r>
                      <a:r>
                        <a:rPr lang="en-US" sz="1800" kern="1200" baseline="0" dirty="0" smtClean="0">
                          <a:solidFill>
                            <a:schemeClr val="dk1"/>
                          </a:solidFill>
                          <a:latin typeface="+mn-lt"/>
                          <a:ea typeface="+mn-ea"/>
                          <a:cs typeface="+mn-cs"/>
                        </a:rPr>
                        <a:t>glucose metabolism.</a:t>
                      </a:r>
                      <a:endParaRPr lang="en-US" sz="1800" kern="1200" baseline="0" dirty="0" smtClean="0">
                        <a:solidFill>
                          <a:schemeClr val="dk1"/>
                        </a:solidFill>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Administration of Chemotherapeutic Agents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Chemotherapeutic agents may be administered in the hospital, clinic, or home setting by topical, oral, intravenous, intramuscular, </a:t>
            </a:r>
            <a:r>
              <a:rPr lang="en-US" dirty="0" smtClean="0"/>
              <a:t>subcutaneous, </a:t>
            </a:r>
            <a:r>
              <a:rPr lang="en-US" dirty="0" err="1" smtClean="0"/>
              <a:t>intracavitary</a:t>
            </a:r>
            <a:r>
              <a:rPr lang="en-US" dirty="0" smtClean="0"/>
              <a:t>, and intrathecal routes. </a:t>
            </a:r>
          </a:p>
          <a:p>
            <a:r>
              <a:rPr lang="en-US" dirty="0" smtClean="0"/>
              <a:t>The administration route usually depends on the type of agent, the required dose, and the type, location, and extent of tumor being treated. </a:t>
            </a:r>
          </a:p>
          <a:p>
            <a:r>
              <a:rPr lang="en-US" dirty="0" smtClean="0"/>
              <a:t>Patient education is essential to maximize safety if chemotherapy is administered in the patient’s home.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In chemotherapy, </a:t>
            </a:r>
            <a:r>
              <a:rPr lang="en-US" dirty="0" err="1" smtClean="0"/>
              <a:t>antineoplastic</a:t>
            </a:r>
            <a:r>
              <a:rPr lang="en-US" dirty="0" smtClean="0"/>
              <a:t> agents are used in an attempt to destroy tumor cells by interfering with cellular functions and reproduction.</a:t>
            </a:r>
          </a:p>
          <a:p>
            <a:r>
              <a:rPr lang="en-US" dirty="0" smtClean="0"/>
              <a:t>Chemotherapy is used primarily to treat systemic disease rather than lesions that are localized and amenable to surgery or radiation.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Dosage </a:t>
            </a:r>
            <a:endParaRPr lang="en-US" dirty="0"/>
          </a:p>
        </p:txBody>
      </p:sp>
      <p:sp>
        <p:nvSpPr>
          <p:cNvPr id="3" name="Content Placeholder 2"/>
          <p:cNvSpPr>
            <a:spLocks noGrp="1"/>
          </p:cNvSpPr>
          <p:nvPr>
            <p:ph idx="1"/>
          </p:nvPr>
        </p:nvSpPr>
        <p:spPr/>
        <p:txBody>
          <a:bodyPr/>
          <a:lstStyle/>
          <a:p>
            <a:r>
              <a:rPr lang="en-US" dirty="0" smtClean="0"/>
              <a:t>Dosage of </a:t>
            </a:r>
            <a:r>
              <a:rPr lang="en-US" dirty="0" err="1" smtClean="0"/>
              <a:t>antineoplastic</a:t>
            </a:r>
            <a:r>
              <a:rPr lang="en-US" dirty="0" smtClean="0"/>
              <a:t> agents is based primarily on the patient’s total body surface area, previous response to chemotherapy or radiation therapy, and major organ function.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Special Problems: Extravasation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Special care must be taken whenever intravenous vesicant agents are administered. </a:t>
            </a:r>
          </a:p>
          <a:p>
            <a:r>
              <a:rPr lang="en-US" dirty="0" smtClean="0"/>
              <a:t>Vesicants are those agents that, if deposited into the subcutaneous tissue (extravasation), cause tissue necrosis and damage to underlying tendons, nerves, and blood vessels. </a:t>
            </a:r>
          </a:p>
          <a:p>
            <a:r>
              <a:rPr lang="en-US" dirty="0" smtClean="0"/>
              <a:t>Although the complete mechanism of tissue destruction is unclear, it is known that the pH of many antineoplastic drugs is responsible for the severe inflammatory reaction as well as the ability of these drugs to bind to tissue DNA.</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Special Problems: Extravasation</a:t>
            </a:r>
            <a:endParaRPr lang="en-US" dirty="0"/>
          </a:p>
        </p:txBody>
      </p:sp>
      <p:sp>
        <p:nvSpPr>
          <p:cNvPr id="3" name="Content Placeholder 2"/>
          <p:cNvSpPr>
            <a:spLocks noGrp="1"/>
          </p:cNvSpPr>
          <p:nvPr>
            <p:ph idx="1"/>
          </p:nvPr>
        </p:nvSpPr>
        <p:spPr/>
        <p:txBody>
          <a:bodyPr/>
          <a:lstStyle/>
          <a:p>
            <a:r>
              <a:rPr lang="en-US" dirty="0" smtClean="0"/>
              <a:t>Sloughing and ulceration of the tissue may be so severe that skin grafting may be necessary. </a:t>
            </a:r>
          </a:p>
          <a:p>
            <a:r>
              <a:rPr lang="en-US" dirty="0" smtClean="0"/>
              <a:t>The full extent of tissue damage may take several weeks to become apparent. </a:t>
            </a:r>
          </a:p>
          <a:p>
            <a:r>
              <a:rPr lang="en-US" dirty="0" smtClean="0"/>
              <a:t>Medications classified as vesicants include </a:t>
            </a:r>
            <a:r>
              <a:rPr lang="en-US" dirty="0" err="1" smtClean="0"/>
              <a:t>dactinomycin</a:t>
            </a:r>
            <a:r>
              <a:rPr lang="en-US" dirty="0" smtClean="0"/>
              <a:t>, </a:t>
            </a:r>
            <a:r>
              <a:rPr lang="en-US" dirty="0" err="1" smtClean="0"/>
              <a:t>daunorubicin</a:t>
            </a:r>
            <a:r>
              <a:rPr lang="en-US" dirty="0" smtClean="0"/>
              <a:t>, doxorubicin (Adriamycin), nitrogen mustard, </a:t>
            </a:r>
            <a:r>
              <a:rPr lang="en-US" dirty="0" err="1" smtClean="0"/>
              <a:t>mitomycin</a:t>
            </a:r>
            <a:r>
              <a:rPr lang="en-US" dirty="0" smtClean="0"/>
              <a:t>, vinblastine, vincristine, and </a:t>
            </a:r>
            <a:r>
              <a:rPr lang="en-US" dirty="0" err="1" smtClean="0"/>
              <a:t>vindesine</a:t>
            </a:r>
            <a:r>
              <a:rPr lang="en-US" dirty="0" smtClean="0"/>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Special Problems: Extravasation</a:t>
            </a:r>
            <a:endParaRPr lang="en-US" dirty="0"/>
          </a:p>
        </p:txBody>
      </p:sp>
      <p:sp>
        <p:nvSpPr>
          <p:cNvPr id="3" name="Content Placeholder 2"/>
          <p:cNvSpPr>
            <a:spLocks noGrp="1"/>
          </p:cNvSpPr>
          <p:nvPr>
            <p:ph idx="1"/>
          </p:nvPr>
        </p:nvSpPr>
        <p:spPr/>
        <p:txBody>
          <a:bodyPr>
            <a:normAutofit/>
          </a:bodyPr>
          <a:lstStyle/>
          <a:p>
            <a:r>
              <a:rPr lang="en-US" dirty="0" smtClean="0"/>
              <a:t>Only specially trained physicians and nurses should administer vesicants. </a:t>
            </a:r>
          </a:p>
          <a:p>
            <a:r>
              <a:rPr lang="en-US" dirty="0" smtClean="0"/>
              <a:t>Careful selection of peripheral veins, skilled venipuncture, and careful administration of medications are essential.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Special Problems: Extravasation</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Indications of </a:t>
            </a:r>
            <a:r>
              <a:rPr lang="en-US" dirty="0" err="1" smtClean="0"/>
              <a:t>extravasation</a:t>
            </a:r>
            <a:r>
              <a:rPr lang="en-US" dirty="0" smtClean="0"/>
              <a:t> during administration of vesicant agents include the following:</a:t>
            </a:r>
          </a:p>
          <a:p>
            <a:r>
              <a:rPr lang="en-US" dirty="0" smtClean="0"/>
              <a:t>Absence of blood return from the intravenous catheter.</a:t>
            </a:r>
          </a:p>
          <a:p>
            <a:r>
              <a:rPr lang="en-US" dirty="0" smtClean="0"/>
              <a:t>Resistance to flow of intravenous fluid.</a:t>
            </a:r>
          </a:p>
          <a:p>
            <a:r>
              <a:rPr lang="en-US" dirty="0" smtClean="0"/>
              <a:t>Swelling, pain, or redness at the site.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Special Problems: Extravasation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extravasation is suspected, the medication administration is stopped immediately, and ice is applied to the site. </a:t>
            </a:r>
          </a:p>
          <a:p>
            <a:r>
              <a:rPr lang="en-US" dirty="0" smtClean="0"/>
              <a:t>The physician may aspirate any infiltrated medication from the tissues and inject a neutralizing solution into the area to reduce tissue damage. </a:t>
            </a:r>
          </a:p>
          <a:p>
            <a:r>
              <a:rPr lang="en-US" dirty="0" smtClean="0"/>
              <a:t>Selection of the neutralizing solution depends on the </a:t>
            </a:r>
            <a:r>
              <a:rPr lang="en-US" dirty="0" err="1" smtClean="0"/>
              <a:t>extravasated</a:t>
            </a:r>
            <a:r>
              <a:rPr lang="en-US" dirty="0" smtClean="0"/>
              <a:t> agent. Examples of neutralizing solutions include sodium </a:t>
            </a:r>
            <a:r>
              <a:rPr lang="en-US" dirty="0" err="1" smtClean="0"/>
              <a:t>thiosulfate</a:t>
            </a:r>
            <a:r>
              <a:rPr lang="en-US" dirty="0" smtClean="0"/>
              <a:t>, </a:t>
            </a:r>
            <a:r>
              <a:rPr lang="en-US" dirty="0" err="1" smtClean="0"/>
              <a:t>hyaluronidase</a:t>
            </a:r>
            <a:r>
              <a:rPr lang="en-US" dirty="0" smtClean="0"/>
              <a:t>, and sodium bicarbonate.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Special Problems: Extravasation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Recommendations and guidelines for managing vesicant </a:t>
            </a:r>
            <a:r>
              <a:rPr lang="en-US" dirty="0" err="1" smtClean="0"/>
              <a:t>extravasation</a:t>
            </a:r>
            <a:r>
              <a:rPr lang="en-US" dirty="0" smtClean="0"/>
              <a:t> have been issued by individual medication manufacturers, pharmacies, and the Oncology Nursing Society, and they differ from one medication to the next.</a:t>
            </a:r>
          </a:p>
          <a:p>
            <a:r>
              <a:rPr lang="en-US" dirty="0" smtClean="0"/>
              <a:t>When frequent, prolonged administration of antineoplastic vesicants is anticipated, right atrial </a:t>
            </a:r>
            <a:r>
              <a:rPr lang="en-US" dirty="0" err="1" smtClean="0"/>
              <a:t>Silastic</a:t>
            </a:r>
            <a:r>
              <a:rPr lang="en-US" dirty="0" smtClean="0"/>
              <a:t> catheters or venous access devices may be inserted to promote safety during medication administration and reduce problems with access to the circulatory system.</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A schematic diagram of an implanted vascular access device used</a:t>
            </a:r>
            <a:br>
              <a:rPr lang="en-US" sz="2000" dirty="0" smtClean="0"/>
            </a:br>
            <a:r>
              <a:rPr lang="en-US" sz="2000" dirty="0" smtClean="0"/>
              <a:t>for administering medication, fluids, blood products, and nutrition. The self-sealing septum permits repeated puncture</a:t>
            </a:r>
            <a:br>
              <a:rPr lang="en-US" sz="2000" dirty="0" smtClean="0"/>
            </a:br>
            <a:r>
              <a:rPr lang="en-US" sz="2000" dirty="0" smtClean="0"/>
              <a:t>by Huber needles without damage or leakage.</a:t>
            </a:r>
            <a:endParaRPr lang="en-US" sz="2000" dirty="0"/>
          </a:p>
        </p:txBody>
      </p:sp>
      <p:pic>
        <p:nvPicPr>
          <p:cNvPr id="4098" name="Picture 2"/>
          <p:cNvPicPr>
            <a:picLocks noChangeAspect="1" noChangeArrowheads="1"/>
          </p:cNvPicPr>
          <p:nvPr/>
        </p:nvPicPr>
        <p:blipFill>
          <a:blip r:embed="rId2" cstate="print"/>
          <a:srcRect/>
          <a:stretch>
            <a:fillRect/>
          </a:stretch>
        </p:blipFill>
        <p:spPr bwMode="auto">
          <a:xfrm>
            <a:off x="1066800" y="1828800"/>
            <a:ext cx="7086599" cy="4205287"/>
          </a:xfrm>
          <a:prstGeom prst="rect">
            <a:avLst/>
          </a:prstGeom>
          <a:noFill/>
          <a:ln w="9525">
            <a:noFill/>
            <a:miter lim="800000"/>
            <a:headEnd/>
            <a:tailEnd/>
          </a:ln>
        </p:spPr>
      </p:pic>
    </p:spTree>
    <p:extLst>
      <p:ext uri="{BB962C8B-B14F-4D97-AF65-F5344CB8AC3E}">
        <p14:creationId xmlns:p14="http://schemas.microsoft.com/office/powerpoint/2010/main" val="2714764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Autofit/>
          </a:bodyPr>
          <a:lstStyle/>
          <a:p>
            <a:r>
              <a:rPr lang="en-US" sz="1400" dirty="0" smtClean="0"/>
              <a:t>Right </a:t>
            </a:r>
            <a:r>
              <a:rPr lang="en-US" sz="1400" dirty="0" err="1" smtClean="0"/>
              <a:t>atrial</a:t>
            </a:r>
            <a:r>
              <a:rPr lang="en-US" sz="1400" dirty="0" smtClean="0"/>
              <a:t> catheter. The right </a:t>
            </a:r>
            <a:r>
              <a:rPr lang="en-US" sz="1400" dirty="0" err="1" smtClean="0"/>
              <a:t>atrial</a:t>
            </a:r>
            <a:r>
              <a:rPr lang="en-US" sz="1400" dirty="0" smtClean="0"/>
              <a:t> catheter is inserted</a:t>
            </a:r>
            <a:br>
              <a:rPr lang="en-US" sz="1400" dirty="0" smtClean="0"/>
            </a:br>
            <a:r>
              <a:rPr lang="en-US" sz="1400" dirty="0" smtClean="0"/>
              <a:t>into the </a:t>
            </a:r>
            <a:r>
              <a:rPr lang="en-US" sz="1400" dirty="0" err="1" smtClean="0"/>
              <a:t>subclavian</a:t>
            </a:r>
            <a:r>
              <a:rPr lang="en-US" sz="1400" dirty="0" smtClean="0"/>
              <a:t> vein and advanced until its tip lies in the superior vena</a:t>
            </a:r>
            <a:br>
              <a:rPr lang="en-US" sz="1400" dirty="0" smtClean="0"/>
            </a:br>
            <a:r>
              <a:rPr lang="en-US" sz="1400" dirty="0" smtClean="0"/>
              <a:t>cava just above the right atrium. The proximal end is then tunneled from</a:t>
            </a:r>
            <a:br>
              <a:rPr lang="en-US" sz="1400" dirty="0" smtClean="0"/>
            </a:br>
            <a:r>
              <a:rPr lang="en-US" sz="1400" dirty="0" smtClean="0"/>
              <a:t>the entry site through the subcutaneous tissue of the chest wall and brought</a:t>
            </a:r>
            <a:br>
              <a:rPr lang="en-US" sz="1400" dirty="0" smtClean="0"/>
            </a:br>
            <a:r>
              <a:rPr lang="en-US" sz="1400" dirty="0" smtClean="0"/>
              <a:t>out through an exit site on the chest. The Dacron cuff anchors the catheter</a:t>
            </a:r>
            <a:br>
              <a:rPr lang="en-US" sz="1400" dirty="0" smtClean="0"/>
            </a:br>
            <a:r>
              <a:rPr lang="en-US" sz="1400" dirty="0" smtClean="0"/>
              <a:t>in place and serves as a barrier to infection.</a:t>
            </a:r>
            <a:endParaRPr lang="en-US" sz="1400" dirty="0"/>
          </a:p>
        </p:txBody>
      </p:sp>
      <p:pic>
        <p:nvPicPr>
          <p:cNvPr id="5122" name="Picture 2"/>
          <p:cNvPicPr>
            <a:picLocks noChangeAspect="1" noChangeArrowheads="1"/>
          </p:cNvPicPr>
          <p:nvPr/>
        </p:nvPicPr>
        <p:blipFill>
          <a:blip r:embed="rId2" cstate="print"/>
          <a:srcRect/>
          <a:stretch>
            <a:fillRect/>
          </a:stretch>
        </p:blipFill>
        <p:spPr bwMode="auto">
          <a:xfrm>
            <a:off x="2481263" y="1905000"/>
            <a:ext cx="4181475" cy="4648200"/>
          </a:xfrm>
          <a:prstGeom prst="rect">
            <a:avLst/>
          </a:prstGeom>
          <a:noFill/>
          <a:ln w="9525">
            <a:noFill/>
            <a:miter lim="800000"/>
            <a:headEnd/>
            <a:tailEnd/>
          </a:ln>
        </p:spPr>
      </p:pic>
    </p:spTree>
    <p:extLst>
      <p:ext uri="{BB962C8B-B14F-4D97-AF65-F5344CB8AC3E}">
        <p14:creationId xmlns:p14="http://schemas.microsoft.com/office/powerpoint/2010/main" val="3376662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Toxicity </a:t>
            </a:r>
            <a:endParaRPr lang="en-US" dirty="0"/>
          </a:p>
        </p:txBody>
      </p:sp>
      <p:sp>
        <p:nvSpPr>
          <p:cNvPr id="3" name="Content Placeholder 2"/>
          <p:cNvSpPr>
            <a:spLocks noGrp="1"/>
          </p:cNvSpPr>
          <p:nvPr>
            <p:ph idx="1"/>
          </p:nvPr>
        </p:nvSpPr>
        <p:spPr/>
        <p:txBody>
          <a:bodyPr/>
          <a:lstStyle/>
          <a:p>
            <a:r>
              <a:rPr lang="en-US" dirty="0" smtClean="0"/>
              <a:t>Toxicity associated with chemotherapy can be acute or chronic. </a:t>
            </a:r>
          </a:p>
          <a:p>
            <a:r>
              <a:rPr lang="en-US" dirty="0" smtClean="0"/>
              <a:t>Cells with rapid growth rates (</a:t>
            </a:r>
            <a:r>
              <a:rPr lang="en-US" dirty="0" err="1" smtClean="0"/>
              <a:t>eg</a:t>
            </a:r>
            <a:r>
              <a:rPr lang="en-US" dirty="0" smtClean="0"/>
              <a:t>, epithelium, bone marrow, hair follicles, sperm) are very susceptible to damage, and various body systems may be affected as well.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lnSpcReduction="10000"/>
          </a:bodyPr>
          <a:lstStyle/>
          <a:p>
            <a:r>
              <a:rPr lang="en-US" dirty="0" smtClean="0"/>
              <a:t>Chemotherapy may be combined with surgery or radiation therapy, or both, to reduce tumor size preoperatively, to destroy any remaining tumor cells postoperatively, or to treat some forms of leukemia. </a:t>
            </a:r>
          </a:p>
          <a:p>
            <a:r>
              <a:rPr lang="en-US" dirty="0" smtClean="0"/>
              <a:t>The goals of chemotherapy (cure, control, palliation) must be realistic because they will define the medications to be used and the aggressiveness of the treatment plan.</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Gastrointestinal System.</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q"/>
            </a:pPr>
            <a:r>
              <a:rPr lang="en-US" dirty="0" smtClean="0"/>
              <a:t>Nausea and vomiting are the most common side effects of chemotherapy and may persist for up to 24 hours after its administration. </a:t>
            </a:r>
          </a:p>
          <a:p>
            <a:pPr>
              <a:buFont typeface="Wingdings" panose="05000000000000000000" pitchFamily="2" charset="2"/>
              <a:buChar char="q"/>
            </a:pPr>
            <a:r>
              <a:rPr lang="en-US" dirty="0" smtClean="0"/>
              <a:t>The vomiting centers in the brain are stimulated by:</a:t>
            </a:r>
          </a:p>
          <a:p>
            <a:r>
              <a:rPr lang="en-US" dirty="0" smtClean="0"/>
              <a:t>(1) activation of the receptors found in the chemoreceptor trigger zone (CTZ) of the medulla; </a:t>
            </a:r>
          </a:p>
          <a:p>
            <a:r>
              <a:rPr lang="en-US" dirty="0" smtClean="0"/>
              <a:t>(2) stimulation of peripheral autonomic pathways (gastrointestinal tract and pharynx); </a:t>
            </a:r>
          </a:p>
          <a:p>
            <a:r>
              <a:rPr lang="en-US" dirty="0" smtClean="0"/>
              <a:t>(3) stimulation of the vestibular pathways (inner ear imbalances); </a:t>
            </a:r>
          </a:p>
          <a:p>
            <a:r>
              <a:rPr lang="en-US" dirty="0" smtClean="0"/>
              <a:t>(4) cognitive stimulation (central nervous system disease, anticipatory nausea and vomiting); and </a:t>
            </a:r>
          </a:p>
          <a:p>
            <a:r>
              <a:rPr lang="en-US" dirty="0" smtClean="0"/>
              <a:t>(5) a combination of these factors.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Medications that can decrease nausea and vomiting include serotonin blockers, such as </a:t>
            </a:r>
            <a:r>
              <a:rPr lang="en-US" dirty="0" err="1" smtClean="0"/>
              <a:t>dolasetron</a:t>
            </a:r>
            <a:r>
              <a:rPr lang="en-US" dirty="0" smtClean="0"/>
              <a:t>, which block serotonin receptors of the gastrointestinal tract and CTZ, and dopaminergic blockers, such as metoclopramide (Reglan), which block dopamine receptors of the CTZ. </a:t>
            </a:r>
          </a:p>
          <a:p>
            <a:r>
              <a:rPr lang="en-US" dirty="0" err="1" smtClean="0"/>
              <a:t>Phenothiazines</a:t>
            </a:r>
            <a:r>
              <a:rPr lang="en-US" dirty="0" smtClean="0"/>
              <a:t>, sedatives, corticosteroids, and histamines are used in combination with serotonin blockers with the more </a:t>
            </a:r>
            <a:r>
              <a:rPr lang="en-US" dirty="0" err="1" smtClean="0"/>
              <a:t>emetogenic</a:t>
            </a:r>
            <a:r>
              <a:rPr lang="en-US" dirty="0" smtClean="0"/>
              <a:t> chemotherapeutic regimens.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Gastrointestinal System.</a:t>
            </a:r>
          </a:p>
        </p:txBody>
      </p:sp>
      <p:sp>
        <p:nvSpPr>
          <p:cNvPr id="3" name="Content Placeholder 2"/>
          <p:cNvSpPr>
            <a:spLocks noGrp="1"/>
          </p:cNvSpPr>
          <p:nvPr>
            <p:ph idx="1"/>
          </p:nvPr>
        </p:nvSpPr>
        <p:spPr/>
        <p:txBody>
          <a:bodyPr>
            <a:normAutofit fontScale="85000" lnSpcReduction="10000"/>
          </a:bodyPr>
          <a:lstStyle/>
          <a:p>
            <a:r>
              <a:rPr lang="en-US" dirty="0" smtClean="0"/>
              <a:t>Delayed nausea and vomiting that occur later than 48 to 72 hours after chemotherapy are troublesome for some patients. </a:t>
            </a:r>
          </a:p>
          <a:p>
            <a:r>
              <a:rPr lang="en-US" dirty="0" smtClean="0"/>
              <a:t>To minimize discomfort, some antiemetic medications are necessary for the first week at home after chemotherapy. </a:t>
            </a:r>
          </a:p>
          <a:p>
            <a:r>
              <a:rPr lang="en-US" dirty="0" smtClean="0"/>
              <a:t>Relaxation techniques and imagery can also help to decrease stimuli contributing to symptoms. </a:t>
            </a:r>
          </a:p>
          <a:p>
            <a:r>
              <a:rPr lang="en-US" dirty="0" smtClean="0"/>
              <a:t>Altering the patient’s diet to include small frequent meals, bland foods, and comfort foods may reduce the frequency or severity of these symptoms.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Although the epithelium that lines the oral cavity quickly renews itself, its rapid rate of proliferation makes it susceptible to the effects of chemotherapy. </a:t>
            </a:r>
          </a:p>
          <a:p>
            <a:r>
              <a:rPr lang="en-US" dirty="0" smtClean="0"/>
              <a:t>As a result, stomatitis and anorexia are common. </a:t>
            </a:r>
          </a:p>
          <a:p>
            <a:r>
              <a:rPr lang="en-US" dirty="0" smtClean="0"/>
              <a:t>The entire gastrointestinal tract is susceptible to mucositis (inflammation of the mucosal lining), and diarrhea is a common result.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Hematopoietic System.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chemotherapeutic agents cause </a:t>
            </a:r>
            <a:r>
              <a:rPr lang="en-US" dirty="0" err="1" smtClean="0"/>
              <a:t>myelosuppression</a:t>
            </a:r>
            <a:r>
              <a:rPr lang="en-US" dirty="0" smtClean="0"/>
              <a:t>, resulting in decreased production of blood cells. </a:t>
            </a:r>
          </a:p>
          <a:p>
            <a:r>
              <a:rPr lang="en-US" dirty="0" smtClean="0"/>
              <a:t>Myelosuppression decreases the number of WBCs (leukopenia), red blood cells (anemia), and platelets (thrombocytopenia) and increases the risk for infection and bleeding. </a:t>
            </a:r>
          </a:p>
          <a:p>
            <a:r>
              <a:rPr lang="en-US" dirty="0" smtClean="0"/>
              <a:t>Depression of these cells is the usual reason for limiting the dose of the chemotherapeutic agents. </a:t>
            </a:r>
          </a:p>
          <a:p>
            <a:r>
              <a:rPr lang="en-US" dirty="0" smtClean="0"/>
              <a:t>Monitoring blood cell counts frequently is essential, as is protecting the patient from infection and injury, particularly while the blood cell counts are depressed.</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Renal System.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Chemotherapeutic agents can damage the kidneys because of their direct effects during excretion and the accumulation of end products after cell lysis. </a:t>
            </a:r>
          </a:p>
          <a:p>
            <a:r>
              <a:rPr lang="en-US" dirty="0" smtClean="0"/>
              <a:t>Cisplatin, methotrexate, and </a:t>
            </a:r>
            <a:r>
              <a:rPr lang="en-US" dirty="0" err="1" smtClean="0"/>
              <a:t>mitomycin</a:t>
            </a:r>
            <a:r>
              <a:rPr lang="en-US" dirty="0" smtClean="0"/>
              <a:t> are particularly toxic to the kidneys. Rapid tumor cell lysis after chemotherapy results in increased urinary excretion of uric acid, which can cause renal damage. </a:t>
            </a:r>
          </a:p>
          <a:p>
            <a:r>
              <a:rPr lang="en-US" dirty="0" smtClean="0"/>
              <a:t>In addition, intracellular contents are released into the circulation, resulting in excessive levels of potassium and phosphates (hyperkalemia and hyperphosphatemia) and diminished levels of calcium (hypocalcemia).</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Renal System.</a:t>
            </a:r>
          </a:p>
        </p:txBody>
      </p:sp>
      <p:sp>
        <p:nvSpPr>
          <p:cNvPr id="3" name="Content Placeholder 2"/>
          <p:cNvSpPr>
            <a:spLocks noGrp="1"/>
          </p:cNvSpPr>
          <p:nvPr>
            <p:ph idx="1"/>
          </p:nvPr>
        </p:nvSpPr>
        <p:spPr/>
        <p:txBody>
          <a:bodyPr>
            <a:normAutofit/>
          </a:bodyPr>
          <a:lstStyle/>
          <a:p>
            <a:r>
              <a:rPr lang="en-US" dirty="0" smtClean="0"/>
              <a:t>Monitoring blood urea nitrogen, serum creatinine, creatinine clearance, and serum electrolyte levels is essential. </a:t>
            </a:r>
          </a:p>
          <a:p>
            <a:r>
              <a:rPr lang="en-US" dirty="0" smtClean="0"/>
              <a:t>Adequate hydration, </a:t>
            </a:r>
            <a:r>
              <a:rPr lang="en-US" dirty="0" err="1" smtClean="0"/>
              <a:t>alkalinization</a:t>
            </a:r>
            <a:r>
              <a:rPr lang="en-US" dirty="0" smtClean="0"/>
              <a:t> of the urine to prevent formation of uric acid crystals, and the use of allopurinol are frequently indicated to prevent these side effects.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Cardiopulmonary System.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Antitumor antibiotics (</a:t>
            </a:r>
            <a:r>
              <a:rPr lang="en-US" dirty="0" err="1" smtClean="0"/>
              <a:t>daunorubicin</a:t>
            </a:r>
            <a:r>
              <a:rPr lang="en-US" dirty="0" smtClean="0"/>
              <a:t> and doxorubicin) are known to cause irreversible cumulative cardiac toxicities, especially when total dosage reaches 550 mg/m2. </a:t>
            </a:r>
          </a:p>
          <a:p>
            <a:r>
              <a:rPr lang="en-US" dirty="0" smtClean="0"/>
              <a:t>Cardiac ejection fraction and signs of congestive heart failure must be monitored closely. </a:t>
            </a:r>
          </a:p>
          <a:p>
            <a:r>
              <a:rPr lang="en-US" dirty="0" err="1" smtClean="0"/>
              <a:t>Bleomycin</a:t>
            </a:r>
            <a:r>
              <a:rPr lang="en-US" dirty="0" smtClean="0"/>
              <a:t>, </a:t>
            </a:r>
            <a:r>
              <a:rPr lang="en-US" dirty="0" err="1" smtClean="0"/>
              <a:t>carmustine</a:t>
            </a:r>
            <a:r>
              <a:rPr lang="en-US" dirty="0" smtClean="0"/>
              <a:t>, and </a:t>
            </a:r>
            <a:r>
              <a:rPr lang="en-US" dirty="0" err="1" smtClean="0"/>
              <a:t>busulfan</a:t>
            </a:r>
            <a:r>
              <a:rPr lang="en-US" dirty="0" smtClean="0"/>
              <a:t> are known for their cumulative toxic effects on lung function. Pulmonary fibrosis can be a long-term effect of prolonged dosage with these agents. Therefore, the patient is monitored closely for changes in pulmonary function, including pulmonary function test results.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System.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Testicular and ovarian function can be affected by chemotherapeutic agents, resulting in possible sterility. </a:t>
            </a:r>
          </a:p>
          <a:p>
            <a:r>
              <a:rPr lang="en-US" dirty="0" smtClean="0"/>
              <a:t>Normal ovulation, early menopause, or permanent sterility may result. </a:t>
            </a:r>
          </a:p>
          <a:p>
            <a:r>
              <a:rPr lang="en-US" dirty="0" smtClean="0"/>
              <a:t>In men, temporary or permanent azoospermia (absence of spermatozoa) may develop. Reproductive cells may be damaged during treatment, resulting in chromosomal abnormalities in offspring. </a:t>
            </a:r>
          </a:p>
          <a:p>
            <a:r>
              <a:rPr lang="en-US" dirty="0" smtClean="0"/>
              <a:t>Banking of sperm is recommended for men before treatments are initiated to protect against sterility or any mutagenic damage to sperm.</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Neurologic System.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err="1" smtClean="0"/>
              <a:t>taxanes</a:t>
            </a:r>
            <a:r>
              <a:rPr lang="en-US" dirty="0" smtClean="0"/>
              <a:t> and plant alkaloids, especially vincristine, can cause neurologic damage with repeated doses. </a:t>
            </a:r>
          </a:p>
          <a:p>
            <a:r>
              <a:rPr lang="en-US" dirty="0" smtClean="0"/>
              <a:t>Peripheral neuropathies, loss of deep tendon reflexes, and paralytic ileus may occur. </a:t>
            </a:r>
          </a:p>
          <a:p>
            <a:r>
              <a:rPr lang="en-US" dirty="0" smtClean="0"/>
              <a:t>These side effects are usually reversible and disappear after completion of chemotherapy. </a:t>
            </a:r>
            <a:endParaRPr lang="en-US" dirty="0"/>
          </a:p>
          <a:p>
            <a:r>
              <a:rPr lang="en-US" dirty="0" smtClean="0"/>
              <a:t>Cisplatin is also responsible for peripheral neuropathies; hearing loss due to damage to the acoustic nerve can also occur.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Kill and the Cell Cycle</a:t>
            </a:r>
            <a:endParaRPr lang="en-US" dirty="0"/>
          </a:p>
        </p:txBody>
      </p:sp>
      <p:sp>
        <p:nvSpPr>
          <p:cNvPr id="3" name="Content Placeholder 2"/>
          <p:cNvSpPr>
            <a:spLocks noGrp="1"/>
          </p:cNvSpPr>
          <p:nvPr>
            <p:ph idx="1"/>
          </p:nvPr>
        </p:nvSpPr>
        <p:spPr/>
        <p:txBody>
          <a:bodyPr/>
          <a:lstStyle/>
          <a:p>
            <a:r>
              <a:rPr lang="en-US" dirty="0" smtClean="0"/>
              <a:t>Each time a tumor is exposed to a chemotherapeutic agent, a percentage of tumor cells (20% to 99%, depending on dosage) is destroyed. </a:t>
            </a:r>
          </a:p>
          <a:p>
            <a:r>
              <a:rPr lang="en-US" dirty="0" smtClean="0"/>
              <a:t>Repeated doses of chemotherapy are necessary over a prolonged period to achieve regression of the tumor.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a:t>
            </a:r>
            <a:endParaRPr lang="en-US" dirty="0"/>
          </a:p>
        </p:txBody>
      </p:sp>
      <p:sp>
        <p:nvSpPr>
          <p:cNvPr id="3" name="Content Placeholder 2"/>
          <p:cNvSpPr>
            <a:spLocks noGrp="1"/>
          </p:cNvSpPr>
          <p:nvPr>
            <p:ph idx="1"/>
          </p:nvPr>
        </p:nvSpPr>
        <p:spPr/>
        <p:txBody>
          <a:bodyPr/>
          <a:lstStyle/>
          <a:p>
            <a:r>
              <a:rPr lang="en-US" dirty="0" smtClean="0"/>
              <a:t>Fatigue is a distressing side effect for most patients that greatly affects quality of life. </a:t>
            </a:r>
          </a:p>
          <a:p>
            <a:r>
              <a:rPr lang="en-US" dirty="0" smtClean="0"/>
              <a:t>Fatigue can be debilitating and last for months after treatment.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Nursing Management in Chemotherapy</a:t>
            </a:r>
            <a:endParaRPr lang="en-US" dirty="0"/>
          </a:p>
        </p:txBody>
      </p:sp>
      <p:sp>
        <p:nvSpPr>
          <p:cNvPr id="3" name="Content Placeholder 2"/>
          <p:cNvSpPr>
            <a:spLocks noGrp="1"/>
          </p:cNvSpPr>
          <p:nvPr>
            <p:ph idx="1"/>
          </p:nvPr>
        </p:nvSpPr>
        <p:spPr/>
        <p:txBody>
          <a:bodyPr>
            <a:normAutofit/>
          </a:bodyPr>
          <a:lstStyle/>
          <a:p>
            <a:r>
              <a:rPr lang="en-US" dirty="0" smtClean="0"/>
              <a:t>The nurse has an important role in assessing and managing many of the problems experienced by the patient undergoing chemotherapy. </a:t>
            </a:r>
          </a:p>
          <a:p>
            <a:r>
              <a:rPr lang="en-US" dirty="0" smtClean="0"/>
              <a:t>Because of the systemic effects on normal as well as malignant cells, these problems are often widespread, affecting many body systems.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Assessing fluid and electrolyte status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Anorexia, nausea, vomiting, altered taste, and diarrhea put the patient at risk for nutritional and fluid and electrolyte disturbances. </a:t>
            </a:r>
          </a:p>
          <a:p>
            <a:r>
              <a:rPr lang="en-US" dirty="0" smtClean="0"/>
              <a:t>Changes in the mucosa of the gastrointestinal tract may lead to irritation of the oral cavity and intestinal tract, further threatening the patient’s nutritional status. Therefore, it is important for the nurse to assess the patient’s nutritional and fluid and electrolyte status frequently and to use creative ways to encourage an adequate fluid and dietary intake.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Modifying risks for infection and bleeding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Suppression of the bone marrow and immune system is an expected consequence of chemotherapy and frequently serves as a guide in determining appropriate chemotherapy dosage. However, this effect also increases the risk for anemia, infection, and bleeding disorders. </a:t>
            </a:r>
          </a:p>
          <a:p>
            <a:r>
              <a:rPr lang="en-US" dirty="0" smtClean="0"/>
              <a:t>Therefore, nursing assessment and care focus on identifying and modifying factors that further increase the patient’s risk. </a:t>
            </a:r>
          </a:p>
          <a:p>
            <a:r>
              <a:rPr lang="en-US" dirty="0" smtClean="0"/>
              <a:t>Aseptic technique and gentle handling are indicated to prevent infection and trauma.</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Modifying risks for infection and bleeding</a:t>
            </a:r>
          </a:p>
        </p:txBody>
      </p:sp>
      <p:sp>
        <p:nvSpPr>
          <p:cNvPr id="3" name="Content Placeholder 2"/>
          <p:cNvSpPr>
            <a:spLocks noGrp="1"/>
          </p:cNvSpPr>
          <p:nvPr>
            <p:ph idx="1"/>
          </p:nvPr>
        </p:nvSpPr>
        <p:spPr/>
        <p:txBody>
          <a:bodyPr>
            <a:normAutofit/>
          </a:bodyPr>
          <a:lstStyle/>
          <a:p>
            <a:r>
              <a:rPr lang="en-US" dirty="0" smtClean="0"/>
              <a:t>Laboratory test results, particularly blood cell counts, are monitored closely. </a:t>
            </a:r>
          </a:p>
          <a:p>
            <a:r>
              <a:rPr lang="en-US" dirty="0" smtClean="0"/>
              <a:t>Untoward changes in blood test results and signs of infection and bleeding must be reported promptly. </a:t>
            </a:r>
          </a:p>
          <a:p>
            <a:r>
              <a:rPr lang="en-US" dirty="0" smtClean="0"/>
              <a:t>The patient and family members are instructed about measures to prevent these problems at home.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Administering chemotherapy</a:t>
            </a:r>
            <a:endParaRPr lang="en-US" dirty="0"/>
          </a:p>
        </p:txBody>
      </p:sp>
      <p:sp>
        <p:nvSpPr>
          <p:cNvPr id="3" name="Content Placeholder 2"/>
          <p:cNvSpPr>
            <a:spLocks noGrp="1"/>
          </p:cNvSpPr>
          <p:nvPr>
            <p:ph idx="1"/>
          </p:nvPr>
        </p:nvSpPr>
        <p:spPr/>
        <p:txBody>
          <a:bodyPr>
            <a:normAutofit fontScale="92500"/>
          </a:bodyPr>
          <a:lstStyle/>
          <a:p>
            <a:r>
              <a:rPr lang="en-US" dirty="0" smtClean="0"/>
              <a:t>The local effects of the chemotherapeutic agent are also of concern. The patient is observed closely during its administration because of the risk and consequences of extravasation. </a:t>
            </a:r>
          </a:p>
          <a:p>
            <a:r>
              <a:rPr lang="en-US" dirty="0" smtClean="0"/>
              <a:t>Local difficulties or problems with administration of chemotherapeutic agents are brought to the attention of the physician promptly so that corrective measures can be taken immediately to minimize local tissue damage.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safeguards</a:t>
            </a:r>
            <a:endParaRPr lang="en-US" dirty="0"/>
          </a:p>
        </p:txBody>
      </p:sp>
      <p:sp>
        <p:nvSpPr>
          <p:cNvPr id="3" name="Content Placeholder 2"/>
          <p:cNvSpPr>
            <a:spLocks noGrp="1"/>
          </p:cNvSpPr>
          <p:nvPr>
            <p:ph idx="1"/>
          </p:nvPr>
        </p:nvSpPr>
        <p:spPr/>
        <p:txBody>
          <a:bodyPr>
            <a:normAutofit fontScale="92500"/>
          </a:bodyPr>
          <a:lstStyle/>
          <a:p>
            <a:r>
              <a:rPr lang="en-US" dirty="0" smtClean="0"/>
              <a:t>Nurses involved in handling chemotherapeutic agents may be exposed to low doses of the drugs by direct contact, inhalation, and ingestion. </a:t>
            </a:r>
          </a:p>
          <a:p>
            <a:r>
              <a:rPr lang="en-US" dirty="0" smtClean="0"/>
              <a:t>Urinalyses of personnel repeatedly exposed to cytotoxic agents demonstrate mutagenic activity. Although not all mutagens are carcinogenic, they can produce permanent inheritable changes in the genetic material of cells.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Implementing safeguards</a:t>
            </a:r>
          </a:p>
        </p:txBody>
      </p:sp>
      <p:sp>
        <p:nvSpPr>
          <p:cNvPr id="3" name="Content Placeholder 2"/>
          <p:cNvSpPr>
            <a:spLocks noGrp="1"/>
          </p:cNvSpPr>
          <p:nvPr>
            <p:ph idx="1"/>
          </p:nvPr>
        </p:nvSpPr>
        <p:spPr/>
        <p:txBody>
          <a:bodyPr>
            <a:normAutofit fontScale="92500"/>
          </a:bodyPr>
          <a:lstStyle/>
          <a:p>
            <a:r>
              <a:rPr lang="en-US" dirty="0" smtClean="0"/>
              <a:t>Although long-term studies of nurses handling chemotherapeutic agents have not been conducted, it is known that chemotherapeutic agents are associated with secondary formation of cancers and chromosome abnormalities. </a:t>
            </a:r>
          </a:p>
          <a:p>
            <a:r>
              <a:rPr lang="en-US" dirty="0" smtClean="0"/>
              <a:t>Additionally, nausea, vomiting, dizziness, alopecia, and nasal mucosal ulcerations have been reported in health care personnel who have handled chemotherapeutic agents.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Implementing safeguards</a:t>
            </a:r>
          </a:p>
        </p:txBody>
      </p:sp>
      <p:sp>
        <p:nvSpPr>
          <p:cNvPr id="3" name="Content Placeholder 2"/>
          <p:cNvSpPr>
            <a:spLocks noGrp="1"/>
          </p:cNvSpPr>
          <p:nvPr>
            <p:ph idx="1"/>
          </p:nvPr>
        </p:nvSpPr>
        <p:spPr/>
        <p:txBody>
          <a:bodyPr>
            <a:normAutofit/>
          </a:bodyPr>
          <a:lstStyle/>
          <a:p>
            <a:r>
              <a:rPr lang="en-US" dirty="0" smtClean="0"/>
              <a:t>Because of known and potential hazards associated with handling chemotherapeutic agents, the Occupational Safety and Health Administration, Oncology Nursing Society, hospitals, and other health care agencies have developed specific precautions for those involved in the preparation and administration of chemotherapy.</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Safety in Administering Chemotherapy</a:t>
            </a:r>
            <a:endParaRPr lang="en-US"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pPr>
              <a:buFont typeface="Wingdings" pitchFamily="2" charset="2"/>
              <a:buChar char="q"/>
            </a:pPr>
            <a:r>
              <a:rPr lang="en-US" dirty="0" smtClean="0"/>
              <a:t>Safety recommendations from the Occupational Safety and Health Administration (OSHA), Oncology Nursing Society (ONS), hospitals, and other health care agencies for the preparation and handling of </a:t>
            </a:r>
            <a:r>
              <a:rPr lang="en-US" dirty="0" err="1" smtClean="0"/>
              <a:t>antineoplastic</a:t>
            </a:r>
            <a:r>
              <a:rPr lang="en-US" dirty="0" smtClean="0"/>
              <a:t> agents follow:</a:t>
            </a:r>
          </a:p>
          <a:p>
            <a:r>
              <a:rPr lang="en-US" dirty="0" smtClean="0"/>
              <a:t>Use a biologic safety cabinet for the preparation of all chemotherapy agents.</a:t>
            </a:r>
          </a:p>
          <a:p>
            <a:r>
              <a:rPr lang="en-US" dirty="0" smtClean="0"/>
              <a:t>Wear surgical gloves when handling </a:t>
            </a:r>
            <a:r>
              <a:rPr lang="en-US" dirty="0" err="1" smtClean="0"/>
              <a:t>antineoplastic</a:t>
            </a:r>
            <a:r>
              <a:rPr lang="en-US" dirty="0" smtClean="0"/>
              <a:t> agents and the excretions of patients who received chemotherapy.</a:t>
            </a:r>
          </a:p>
          <a:p>
            <a:r>
              <a:rPr lang="en-US" dirty="0" smtClean="0"/>
              <a:t>Wear disposable, long-sleeved gowns when preparing and administering chemotherapy agents.</a:t>
            </a:r>
          </a:p>
          <a:p>
            <a:r>
              <a:rPr lang="en-US" dirty="0" smtClean="0"/>
              <a:t>Use </a:t>
            </a:r>
            <a:r>
              <a:rPr lang="en-US" dirty="0" err="1" smtClean="0"/>
              <a:t>Luer-Lok</a:t>
            </a:r>
            <a:r>
              <a:rPr lang="en-US" dirty="0" smtClean="0"/>
              <a:t> fittings on all intravenous tubing used to deliver chemotherapy.</a:t>
            </a:r>
          </a:p>
          <a:p>
            <a:r>
              <a:rPr lang="en-US" dirty="0" smtClean="0"/>
              <a:t>Dispose of all equipment used in chemotherapy preparation and administration in appropriate, leak-proof, puncture-proof containers.</a:t>
            </a:r>
          </a:p>
          <a:p>
            <a:r>
              <a:rPr lang="en-US" dirty="0" smtClean="0"/>
              <a:t>Dispose of all chemotherapy wastes as hazardous materials.</a:t>
            </a:r>
          </a:p>
          <a:p>
            <a:r>
              <a:rPr lang="en-US" dirty="0" smtClean="0"/>
              <a:t>When followed, these precautions greatly minimize the risk of exposure to chemotherapy agents.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 Kill and the Cell Cycle</a:t>
            </a:r>
          </a:p>
        </p:txBody>
      </p:sp>
      <p:sp>
        <p:nvSpPr>
          <p:cNvPr id="3" name="Content Placeholder 2"/>
          <p:cNvSpPr>
            <a:spLocks noGrp="1"/>
          </p:cNvSpPr>
          <p:nvPr>
            <p:ph idx="1"/>
          </p:nvPr>
        </p:nvSpPr>
        <p:spPr/>
        <p:txBody>
          <a:bodyPr/>
          <a:lstStyle/>
          <a:p>
            <a:r>
              <a:rPr lang="en-US" dirty="0" smtClean="0"/>
              <a:t>Eradication of 100% of the tumor is nearly impossible, but a goal of treatment is to eradicate enough of the tumor so that the remaining tumor cells can be destroyed by the body’s immune system.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 Kill and the Cell Cycle</a:t>
            </a:r>
          </a:p>
        </p:txBody>
      </p:sp>
      <p:sp>
        <p:nvSpPr>
          <p:cNvPr id="3" name="Content Placeholder 2"/>
          <p:cNvSpPr>
            <a:spLocks noGrp="1"/>
          </p:cNvSpPr>
          <p:nvPr>
            <p:ph idx="1"/>
          </p:nvPr>
        </p:nvSpPr>
        <p:spPr/>
        <p:txBody>
          <a:bodyPr>
            <a:normAutofit fontScale="92500" lnSpcReduction="20000"/>
          </a:bodyPr>
          <a:lstStyle/>
          <a:p>
            <a:r>
              <a:rPr lang="en-US" dirty="0" smtClean="0"/>
              <a:t>Actively proliferating cells within a tumor are the most sensitive to chemotherapeutic agents. </a:t>
            </a:r>
          </a:p>
          <a:p>
            <a:r>
              <a:rPr lang="en-US" dirty="0" err="1" smtClean="0"/>
              <a:t>Nondividing</a:t>
            </a:r>
            <a:r>
              <a:rPr lang="en-US" dirty="0" smtClean="0"/>
              <a:t> cells capable of future proliferation are the least sensitive to antineoplastic medications and consequently are potentially dangerous. </a:t>
            </a:r>
          </a:p>
          <a:p>
            <a:r>
              <a:rPr lang="en-US" dirty="0" smtClean="0"/>
              <a:t>The </a:t>
            </a:r>
            <a:r>
              <a:rPr lang="en-US" dirty="0" err="1" smtClean="0"/>
              <a:t>nondividing</a:t>
            </a:r>
            <a:r>
              <a:rPr lang="en-US" dirty="0" smtClean="0"/>
              <a:t> cells must be destroyed, however, to eradicate a cancer completely. Repeated cycles of chemotherapy are used to kill more tumor cells by destroying these </a:t>
            </a:r>
            <a:r>
              <a:rPr lang="en-US" dirty="0" err="1" smtClean="0"/>
              <a:t>nondividing</a:t>
            </a:r>
            <a:r>
              <a:rPr lang="en-US" dirty="0" smtClean="0"/>
              <a:t> cells as they begin active cell division.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of Chemotherapeutic Agents</a:t>
            </a:r>
            <a:endParaRPr lang="en-US" dirty="0"/>
          </a:p>
        </p:txBody>
      </p:sp>
      <p:sp>
        <p:nvSpPr>
          <p:cNvPr id="3" name="Content Placeholder 2"/>
          <p:cNvSpPr>
            <a:spLocks noGrp="1"/>
          </p:cNvSpPr>
          <p:nvPr>
            <p:ph idx="1"/>
          </p:nvPr>
        </p:nvSpPr>
        <p:spPr/>
        <p:txBody>
          <a:bodyPr>
            <a:normAutofit/>
          </a:bodyPr>
          <a:lstStyle/>
          <a:p>
            <a:r>
              <a:rPr lang="en-US" dirty="0" smtClean="0"/>
              <a:t>Certain chemotherapeutic agents (cell cycle–specific drugs) destroy cells actively reproducing by means of the cell cycle. </a:t>
            </a:r>
          </a:p>
          <a:p>
            <a:r>
              <a:rPr lang="en-US" dirty="0" smtClean="0"/>
              <a:t>Most affect cells in the S phase by interfering with DNA and RNA synthesis. </a:t>
            </a:r>
          </a:p>
          <a:p>
            <a:r>
              <a:rPr lang="en-US" dirty="0" smtClean="0"/>
              <a:t>Others, such as the </a:t>
            </a:r>
            <a:r>
              <a:rPr lang="en-US" dirty="0" err="1" smtClean="0"/>
              <a:t>vinca</a:t>
            </a:r>
            <a:r>
              <a:rPr lang="en-US" dirty="0" smtClean="0"/>
              <a:t> or plant alkaloids, are specific to the M phase, where they halt mitotic spindle formation.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Classification of Chemotherapeutic Agents</a:t>
            </a:r>
          </a:p>
        </p:txBody>
      </p:sp>
      <p:sp>
        <p:nvSpPr>
          <p:cNvPr id="3" name="Content Placeholder 2"/>
          <p:cNvSpPr>
            <a:spLocks noGrp="1"/>
          </p:cNvSpPr>
          <p:nvPr>
            <p:ph idx="1"/>
          </p:nvPr>
        </p:nvSpPr>
        <p:spPr/>
        <p:txBody>
          <a:bodyPr>
            <a:normAutofit lnSpcReduction="10000"/>
          </a:bodyPr>
          <a:lstStyle/>
          <a:p>
            <a:r>
              <a:rPr lang="en-US" dirty="0" smtClean="0"/>
              <a:t>Chemotherapeutic agents that act independently of the cell cycle phases are termed cell cycle–nonspecific agents. </a:t>
            </a:r>
          </a:p>
          <a:p>
            <a:r>
              <a:rPr lang="en-US" dirty="0" smtClean="0"/>
              <a:t>These agents usually have a prolonged effect on cells, leading to cellular damage or death. </a:t>
            </a:r>
          </a:p>
          <a:p>
            <a:r>
              <a:rPr lang="en-US" dirty="0" smtClean="0"/>
              <a:t>Many treatment plans combine cell cycle–specific and cell cycle–nonspecific agents to increase the number of vulnerable tumor cells killed during a treatment period.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Classification of Chemotherapeutic Agents</a:t>
            </a:r>
          </a:p>
        </p:txBody>
      </p:sp>
      <p:sp>
        <p:nvSpPr>
          <p:cNvPr id="3" name="Content Placeholder 2"/>
          <p:cNvSpPr>
            <a:spLocks noGrp="1"/>
          </p:cNvSpPr>
          <p:nvPr>
            <p:ph idx="1"/>
          </p:nvPr>
        </p:nvSpPr>
        <p:spPr/>
        <p:txBody>
          <a:bodyPr>
            <a:normAutofit/>
          </a:bodyPr>
          <a:lstStyle/>
          <a:p>
            <a:r>
              <a:rPr lang="en-US" dirty="0" smtClean="0"/>
              <a:t>Chemotherapeutic agents are also classified according to various chemical groups, each with a different mechanism of action. </a:t>
            </a:r>
          </a:p>
          <a:p>
            <a:r>
              <a:rPr lang="en-US" dirty="0" smtClean="0"/>
              <a:t>These include the alkylating agents, </a:t>
            </a:r>
            <a:r>
              <a:rPr lang="en-US" dirty="0" err="1" smtClean="0"/>
              <a:t>nitrosureas</a:t>
            </a:r>
            <a:r>
              <a:rPr lang="en-US" dirty="0" smtClean="0"/>
              <a:t>, antimetabolites, antitumor antibiotics, plant alkaloids, hormonal agents, and miscellaneous agents.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2973</Words>
  <Application>Microsoft Office PowerPoint</Application>
  <PresentationFormat>On-screen Show (4:3)</PresentationFormat>
  <Paragraphs>268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Chemotherapy </vt:lpstr>
      <vt:lpstr>Introduction </vt:lpstr>
      <vt:lpstr>Introduction </vt:lpstr>
      <vt:lpstr>Cell Kill and the Cell Cycle</vt:lpstr>
      <vt:lpstr>Cell Kill and the Cell Cycle</vt:lpstr>
      <vt:lpstr>Cell Kill and the Cell Cycle</vt:lpstr>
      <vt:lpstr>Classification of Chemotherapeutic Agents</vt:lpstr>
      <vt:lpstr>Classification of Chemotherapeutic Agents</vt:lpstr>
      <vt:lpstr>Classification of Chemotherapeutic Agents</vt:lpstr>
      <vt:lpstr>Classification of Chemotherapeutic Agents</vt:lpstr>
      <vt:lpstr>Antineoplastic Agents </vt:lpstr>
      <vt:lpstr>Antineoplastic Agents </vt:lpstr>
      <vt:lpstr>Antineoplastic Agents </vt:lpstr>
      <vt:lpstr>Antineoplastic Agents </vt:lpstr>
      <vt:lpstr>Antineoplastic Agents </vt:lpstr>
      <vt:lpstr>Antineoplastic Agents </vt:lpstr>
      <vt:lpstr>Antineoplastic Agents </vt:lpstr>
      <vt:lpstr>Antineoplastic Agents </vt:lpstr>
      <vt:lpstr>Administration of Chemotherapeutic Agents</vt:lpstr>
      <vt:lpstr>Dosage </vt:lpstr>
      <vt:lpstr>Special Problems: Extravasation</vt:lpstr>
      <vt:lpstr>Special Problems: Extravasation</vt:lpstr>
      <vt:lpstr>Special Problems: Extravasation</vt:lpstr>
      <vt:lpstr>Special Problems: Extravasation</vt:lpstr>
      <vt:lpstr>Special Problems: Extravasation</vt:lpstr>
      <vt:lpstr>Special Problems: Extravasation</vt:lpstr>
      <vt:lpstr>A schematic diagram of an implanted vascular access device used for administering medication, fluids, blood products, and nutrition. The self-sealing septum permits repeated puncture by Huber needles without damage or leakage.</vt:lpstr>
      <vt:lpstr>Right atrial catheter. The right atrial catheter is inserted into the subclavian vein and advanced until its tip lies in the superior vena cava just above the right atrium. The proximal end is then tunneled from the entry site through the subcutaneous tissue of the chest wall and brought out through an exit site on the chest. The Dacron cuff anchors the catheter in place and serves as a barrier to infection.</vt:lpstr>
      <vt:lpstr>Toxicity </vt:lpstr>
      <vt:lpstr>Gastrointestinal System.</vt:lpstr>
      <vt:lpstr>PowerPoint Presentation</vt:lpstr>
      <vt:lpstr>Gastrointestinal System.</vt:lpstr>
      <vt:lpstr>PowerPoint Presentation</vt:lpstr>
      <vt:lpstr>Hematopoietic System.</vt:lpstr>
      <vt:lpstr>Renal System.</vt:lpstr>
      <vt:lpstr>Renal System.</vt:lpstr>
      <vt:lpstr>Cardiopulmonary System.</vt:lpstr>
      <vt:lpstr>Reproductive System.</vt:lpstr>
      <vt:lpstr>Neurologic System.</vt:lpstr>
      <vt:lpstr>Miscellaneous.</vt:lpstr>
      <vt:lpstr>Nursing Management in Chemotherapy</vt:lpstr>
      <vt:lpstr>Assessing fluid and electrolyte status</vt:lpstr>
      <vt:lpstr>Modifying risks for infection and bleeding</vt:lpstr>
      <vt:lpstr>Modifying risks for infection and bleeding</vt:lpstr>
      <vt:lpstr>Administering chemotherapy</vt:lpstr>
      <vt:lpstr>Implementing safeguards</vt:lpstr>
      <vt:lpstr>Implementing safeguards</vt:lpstr>
      <vt:lpstr>Implementing safeguards</vt:lpstr>
      <vt:lpstr>Safety in Administering Chemotherapy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Chemotherapy </dc:title>
  <dc:creator>motaz</dc:creator>
  <cp:lastModifiedBy>Windows User</cp:lastModifiedBy>
  <cp:revision>81</cp:revision>
  <dcterms:created xsi:type="dcterms:W3CDTF">2006-08-16T00:00:00Z</dcterms:created>
  <dcterms:modified xsi:type="dcterms:W3CDTF">2019-02-23T18:14:43Z</dcterms:modified>
</cp:coreProperties>
</file>