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08" r:id="rId3"/>
    <p:sldId id="263" r:id="rId4"/>
    <p:sldId id="264" r:id="rId5"/>
    <p:sldId id="265" r:id="rId6"/>
    <p:sldId id="266" r:id="rId7"/>
    <p:sldId id="267" r:id="rId8"/>
    <p:sldId id="268" r:id="rId9"/>
    <p:sldId id="269" r:id="rId10"/>
    <p:sldId id="271" r:id="rId11"/>
    <p:sldId id="272" r:id="rId12"/>
    <p:sldId id="273" r:id="rId13"/>
    <p:sldId id="274" r:id="rId14"/>
    <p:sldId id="275" r:id="rId15"/>
    <p:sldId id="276" r:id="rId16"/>
    <p:sldId id="277" r:id="rId17"/>
    <p:sldId id="278" r:id="rId18"/>
    <p:sldId id="279"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300" r:id="rId35"/>
    <p:sldId id="301" r:id="rId36"/>
    <p:sldId id="302" r:id="rId37"/>
    <p:sldId id="306" r:id="rId38"/>
    <p:sldId id="326" r:id="rId39"/>
    <p:sldId id="310" r:id="rId40"/>
    <p:sldId id="311" r:id="rId41"/>
    <p:sldId id="312" r:id="rId42"/>
    <p:sldId id="313" r:id="rId43"/>
    <p:sldId id="314" r:id="rId44"/>
    <p:sldId id="315" r:id="rId45"/>
    <p:sldId id="316" r:id="rId46"/>
    <p:sldId id="317" r:id="rId47"/>
    <p:sldId id="318" r:id="rId48"/>
    <p:sldId id="319" r:id="rId49"/>
    <p:sldId id="320" r:id="rId50"/>
    <p:sldId id="327" r:id="rId51"/>
    <p:sldId id="321" r:id="rId52"/>
    <p:sldId id="322" r:id="rId53"/>
    <p:sldId id="324" r:id="rId54"/>
    <p:sldId id="32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6C732-66D0-4DC4-AE1E-320745675E72}" type="datetimeFigureOut">
              <a:rPr lang="en-US" smtClean="0"/>
              <a:pPr/>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3174C-81AB-4108-9D13-CFAFEA4295C3}" type="slidenum">
              <a:rPr lang="en-US" smtClean="0"/>
              <a:pPr/>
              <a:t>‹#›</a:t>
            </a:fld>
            <a:endParaRPr lang="en-US"/>
          </a:p>
        </p:txBody>
      </p:sp>
    </p:spTree>
    <p:extLst>
      <p:ext uri="{BB962C8B-B14F-4D97-AF65-F5344CB8AC3E}">
        <p14:creationId xmlns:p14="http://schemas.microsoft.com/office/powerpoint/2010/main" val="170573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414" name="Rectangle 6"/>
          <p:cNvSpPr>
            <a:spLocks noGrp="1" noRot="1" noChangeAspect="1" noChangeArrowheads="1" noTextEdit="1"/>
          </p:cNvSpPr>
          <p:nvPr>
            <p:ph type="sldImg"/>
          </p:nvPr>
        </p:nvSpPr>
        <p:spPr>
          <a:xfrm>
            <a:off x="866775" y="692150"/>
            <a:ext cx="5124450" cy="3416300"/>
          </a:xfrm>
          <a:ln cap="flat"/>
        </p:spPr>
      </p:sp>
      <p:sp>
        <p:nvSpPr>
          <p:cNvPr id="17415" name="Rectangle 7"/>
          <p:cNvSpPr>
            <a:spLocks noGrp="1" noChangeArrowheads="1"/>
          </p:cNvSpPr>
          <p:nvPr>
            <p:ph type="body" idx="1"/>
          </p:nvPr>
        </p:nvSpPr>
        <p:spPr>
          <a:noFill/>
          <a:ln/>
        </p:spPr>
        <p:txBody>
          <a:bodyPr/>
          <a:lstStyle/>
          <a:p>
            <a:r>
              <a:rPr lang="en-US" altLang="en-US"/>
              <a:t>Once a patient has received treatment, a repeat work-up is done to measure tumor response.  The response is labeled as above.</a:t>
            </a:r>
          </a:p>
          <a:p>
            <a:endParaRPr lang="en-US" altLang="en-US"/>
          </a:p>
          <a:p>
            <a:r>
              <a:rPr lang="en-US" altLang="en-US"/>
              <a:t>Why is this important to know…………</a:t>
            </a:r>
          </a:p>
          <a:p>
            <a:endParaRPr lang="en-US" altLang="en-US"/>
          </a:p>
          <a:p>
            <a:r>
              <a:rPr lang="en-US" altLang="en-US"/>
              <a:t>Knowing the course of chemotherapy treatment based on disease response and normal chemotherapy courses, allows you to have information which enables you to prioritize patient educations.</a:t>
            </a:r>
          </a:p>
          <a:p>
            <a:r>
              <a:rPr lang="en-US" altLang="en-US"/>
              <a:t>Let’s look at some examples of how you would apply this information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35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10</a:t>
            </a:r>
          </a:p>
        </p:txBody>
      </p:sp>
      <p:sp>
        <p:nvSpPr>
          <p:cNvPr id="235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35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3558" name="Rectangle 6"/>
          <p:cNvSpPr>
            <a:spLocks noGrp="1" noChangeArrowheads="1"/>
          </p:cNvSpPr>
          <p:nvPr>
            <p:ph type="body" idx="1"/>
          </p:nvPr>
        </p:nvSpPr>
        <p:spPr>
          <a:noFill/>
          <a:ln/>
        </p:spPr>
        <p:txBody>
          <a:bodyPr/>
          <a:lstStyle/>
          <a:p>
            <a:r>
              <a:rPr lang="en-US" altLang="en-US"/>
              <a:t>This slide explains when they would where chemotherapy equipmet</a:t>
            </a:r>
          </a:p>
        </p:txBody>
      </p:sp>
      <p:sp>
        <p:nvSpPr>
          <p:cNvPr id="2355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56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11</a:t>
            </a:r>
          </a:p>
        </p:txBody>
      </p:sp>
      <p:sp>
        <p:nvSpPr>
          <p:cNvPr id="256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56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5606" name="Rectangle 6"/>
          <p:cNvSpPr>
            <a:spLocks noGrp="1" noRot="1" noChangeAspect="1" noChangeArrowheads="1" noTextEdit="1"/>
          </p:cNvSpPr>
          <p:nvPr>
            <p:ph type="sldImg"/>
          </p:nvPr>
        </p:nvSpPr>
        <p:spPr>
          <a:xfrm>
            <a:off x="1150938" y="692150"/>
            <a:ext cx="4556125" cy="3416300"/>
          </a:xfrm>
          <a:ln cap="flat"/>
        </p:spPr>
      </p:sp>
      <p:sp>
        <p:nvSpPr>
          <p:cNvPr id="25607" name="Rectangle 7"/>
          <p:cNvSpPr>
            <a:spLocks noGrp="1" noChangeArrowheads="1"/>
          </p:cNvSpPr>
          <p:nvPr>
            <p:ph type="body" idx="1"/>
          </p:nvPr>
        </p:nvSpPr>
        <p:spPr>
          <a:noFill/>
          <a:ln/>
        </p:spPr>
        <p:txBody>
          <a:bodyPr/>
          <a:lstStyle/>
          <a:p>
            <a:r>
              <a:rPr lang="en-US" altLang="en-US"/>
              <a:t>Quiz them about what they would wear.  Stess to use common sense and think about the routes of exposure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noFill/>
          <a:ln/>
        </p:spPr>
        <p:txBody>
          <a:bodyPr/>
          <a:lstStyle/>
          <a:p>
            <a:r>
              <a:rPr lang="en-US" altLang="en-US"/>
              <a:t>If you experience some of these signs and symptoms then consider if you have been exposed or in contact with chemo recently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96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13</a:t>
            </a:r>
          </a:p>
        </p:txBody>
      </p:sp>
      <p:sp>
        <p:nvSpPr>
          <p:cNvPr id="297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97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9702" name="Rectangle 6"/>
          <p:cNvSpPr>
            <a:spLocks noGrp="1" noRot="1" noChangeAspect="1" noChangeArrowheads="1" noTextEdit="1"/>
          </p:cNvSpPr>
          <p:nvPr>
            <p:ph type="sldImg"/>
          </p:nvPr>
        </p:nvSpPr>
        <p:spPr>
          <a:xfrm>
            <a:off x="1150938" y="692150"/>
            <a:ext cx="4556125" cy="3416300"/>
          </a:xfrm>
          <a:ln cap="flat"/>
        </p:spPr>
      </p:sp>
      <p:sp>
        <p:nvSpPr>
          <p:cNvPr id="29703"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317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14</a:t>
            </a:r>
          </a:p>
        </p:txBody>
      </p:sp>
      <p:sp>
        <p:nvSpPr>
          <p:cNvPr id="317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317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31750" name="Rectangle 6"/>
          <p:cNvSpPr>
            <a:spLocks noGrp="1" noRot="1" noChangeAspect="1" noChangeArrowheads="1" noTextEdit="1"/>
          </p:cNvSpPr>
          <p:nvPr>
            <p:ph type="sldImg"/>
          </p:nvPr>
        </p:nvSpPr>
        <p:spPr>
          <a:xfrm>
            <a:off x="1150938" y="692150"/>
            <a:ext cx="4556125" cy="3416300"/>
          </a:xfrm>
          <a:ln cap="flat"/>
        </p:spPr>
      </p:sp>
      <p:sp>
        <p:nvSpPr>
          <p:cNvPr id="31751" name="Rectangle 7"/>
          <p:cNvSpPr>
            <a:spLocks noGrp="1" noChangeArrowheads="1"/>
          </p:cNvSpPr>
          <p:nvPr>
            <p:ph type="body" idx="1"/>
          </p:nvPr>
        </p:nvSpPr>
        <p:spPr>
          <a:noFill/>
          <a:ln/>
        </p:spPr>
        <p:txBody>
          <a:bodyPr/>
          <a:lstStyle/>
          <a:p>
            <a:r>
              <a:rPr lang="en-US" altLang="en-US"/>
              <a:t>So you do all the precauions and you are still exposed.</a:t>
            </a:r>
          </a:p>
          <a:p>
            <a:endParaRPr lang="en-US" altLang="en-US"/>
          </a:p>
          <a:p>
            <a:r>
              <a:rPr lang="en-US" altLang="en-US"/>
              <a:t>What do you do?  Move to the next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41990" name="Rectangle 6"/>
          <p:cNvSpPr>
            <a:spLocks noGrp="1" noChangeArrowheads="1"/>
          </p:cNvSpPr>
          <p:nvPr>
            <p:ph type="body" idx="1"/>
          </p:nvPr>
        </p:nvSpPr>
        <p:spPr>
          <a:noFill/>
          <a:ln/>
        </p:spPr>
        <p:txBody>
          <a:bodyPr/>
          <a:lstStyle/>
          <a:p>
            <a:r>
              <a:rPr lang="en-US" altLang="en-US" dirty="0" err="1"/>
              <a:t>Asme</a:t>
            </a:r>
            <a:r>
              <a:rPr lang="en-US" altLang="en-US" dirty="0"/>
              <a:t> as exposure to blood body fluid</a:t>
            </a:r>
          </a:p>
          <a:p>
            <a:endParaRPr lang="en-US" altLang="en-US" dirty="0"/>
          </a:p>
          <a:p>
            <a:r>
              <a:rPr lang="en-US" altLang="en-US" dirty="0"/>
              <a:t>Flush eyes, hands, skin etc with </a:t>
            </a:r>
            <a:r>
              <a:rPr lang="en-US" altLang="en-US" dirty="0" err="1"/>
              <a:t>runningwater</a:t>
            </a:r>
            <a:r>
              <a:rPr lang="en-US" altLang="en-US" dirty="0"/>
              <a:t> for 10 </a:t>
            </a:r>
            <a:r>
              <a:rPr lang="en-US" altLang="en-US" dirty="0" err="1"/>
              <a:t>mins</a:t>
            </a:r>
            <a:r>
              <a:rPr lang="en-US" altLang="en-US" dirty="0"/>
              <a:t> </a:t>
            </a:r>
          </a:p>
          <a:p>
            <a:endParaRPr lang="en-US" altLang="en-US" dirty="0"/>
          </a:p>
          <a:p>
            <a:endParaRPr lang="en-US" altLang="en-US" dirty="0"/>
          </a:p>
        </p:txBody>
      </p:sp>
      <p:sp>
        <p:nvSpPr>
          <p:cNvPr id="4199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35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16</a:t>
            </a:r>
          </a:p>
        </p:txBody>
      </p:sp>
      <p:sp>
        <p:nvSpPr>
          <p:cNvPr id="35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35846" name="Rectangle 6"/>
          <p:cNvSpPr>
            <a:spLocks noGrp="1" noChangeArrowheads="1"/>
          </p:cNvSpPr>
          <p:nvPr>
            <p:ph type="body" idx="1"/>
          </p:nvPr>
        </p:nvSpPr>
        <p:spPr>
          <a:ln/>
        </p:spPr>
        <p:txBody>
          <a:bodyPr/>
          <a:lstStyle/>
          <a:p>
            <a:endParaRPr lang="en-US" altLang="en-US"/>
          </a:p>
        </p:txBody>
      </p:sp>
      <p:sp>
        <p:nvSpPr>
          <p:cNvPr id="35847"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44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20</a:t>
            </a:r>
          </a:p>
        </p:txBody>
      </p:sp>
      <p:sp>
        <p:nvSpPr>
          <p:cNvPr id="44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44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44038" name="Rectangle 6"/>
          <p:cNvSpPr>
            <a:spLocks noGrp="1" noChangeArrowheads="1"/>
          </p:cNvSpPr>
          <p:nvPr>
            <p:ph type="body" idx="1"/>
          </p:nvPr>
        </p:nvSpPr>
        <p:spPr>
          <a:noFill/>
          <a:ln/>
        </p:spPr>
        <p:txBody>
          <a:bodyPr/>
          <a:lstStyle/>
          <a:p>
            <a:r>
              <a:rPr lang="en-US" altLang="en-US" dirty="0"/>
              <a:t>After a brief </a:t>
            </a:r>
            <a:r>
              <a:rPr lang="en-US" altLang="en-US" dirty="0" err="1"/>
              <a:t>discription</a:t>
            </a:r>
            <a:r>
              <a:rPr lang="en-US" altLang="en-US" dirty="0"/>
              <a:t>, go through the process of putting on all the spill gear and demonstrate a chemo spill clean up</a:t>
            </a:r>
          </a:p>
          <a:p>
            <a:r>
              <a:rPr lang="en-US" altLang="en-US" dirty="0"/>
              <a:t>If </a:t>
            </a:r>
            <a:r>
              <a:rPr lang="en-US" altLang="en-US" dirty="0" err="1"/>
              <a:t>thereis</a:t>
            </a:r>
            <a:r>
              <a:rPr lang="en-US" altLang="en-US" dirty="0"/>
              <a:t> a spill you will need two nurses to do the clean up procedure</a:t>
            </a:r>
          </a:p>
          <a:p>
            <a:r>
              <a:rPr lang="en-US" altLang="en-US" dirty="0"/>
              <a:t>Instructions are on the back of the spill kit</a:t>
            </a:r>
          </a:p>
          <a:p>
            <a:r>
              <a:rPr lang="en-US" altLang="en-US" dirty="0"/>
              <a:t>Spill kits should be available on every unit that gives chemo (even if rarely)</a:t>
            </a:r>
          </a:p>
          <a:p>
            <a:r>
              <a:rPr lang="en-US" altLang="en-US" dirty="0"/>
              <a:t>The Red chemo bin found in the N.E.R building store room has a complete spill kit for </a:t>
            </a:r>
            <a:r>
              <a:rPr lang="en-US" altLang="en-US" dirty="0" err="1"/>
              <a:t>demostration</a:t>
            </a:r>
            <a:r>
              <a:rPr lang="en-US" altLang="en-US" dirty="0"/>
              <a:t>, a copy of the chemo policy IPP</a:t>
            </a:r>
          </a:p>
          <a:p>
            <a:r>
              <a:rPr lang="en-US" altLang="en-US" dirty="0"/>
              <a:t>Please carefully replace all items when finished for the next presentation</a:t>
            </a:r>
          </a:p>
          <a:p>
            <a:endParaRPr lang="en-US" altLang="en-US" dirty="0"/>
          </a:p>
          <a:p>
            <a:endParaRPr lang="en-US" altLang="en-US" dirty="0"/>
          </a:p>
          <a:p>
            <a:endParaRPr lang="en-US" altLang="en-US" dirty="0"/>
          </a:p>
          <a:p>
            <a:r>
              <a:rPr lang="en-US" altLang="en-US" b="1" dirty="0"/>
              <a:t>PLEASE STESS ESTIMATION OF SPIL</a:t>
            </a:r>
          </a:p>
        </p:txBody>
      </p:sp>
      <p:sp>
        <p:nvSpPr>
          <p:cNvPr id="4403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337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15</a:t>
            </a:r>
          </a:p>
        </p:txBody>
      </p:sp>
      <p:sp>
        <p:nvSpPr>
          <p:cNvPr id="337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337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33798" name="Rectangle 6"/>
          <p:cNvSpPr>
            <a:spLocks noGrp="1" noRot="1" noChangeAspect="1" noChangeArrowheads="1" noTextEdit="1"/>
          </p:cNvSpPr>
          <p:nvPr>
            <p:ph type="sldImg"/>
          </p:nvPr>
        </p:nvSpPr>
        <p:spPr>
          <a:xfrm>
            <a:off x="1150938" y="692150"/>
            <a:ext cx="4556125" cy="3416300"/>
          </a:xfrm>
          <a:ln cap="flat"/>
        </p:spPr>
      </p:sp>
      <p:sp>
        <p:nvSpPr>
          <p:cNvPr id="33799" name="Rectangle 7"/>
          <p:cNvSpPr>
            <a:spLocks noGrp="1" noChangeArrowheads="1"/>
          </p:cNvSpPr>
          <p:nvPr>
            <p:ph type="body" idx="1"/>
          </p:nvPr>
        </p:nvSpPr>
        <p:spPr>
          <a:noFill/>
          <a:ln/>
        </p:spPr>
        <p:txBody>
          <a:bodyPr/>
          <a:lstStyle/>
          <a:p>
            <a:r>
              <a:rPr lang="en-US" altLang="en-US"/>
              <a:t>Patients and family members need to follow the same precaustions as you and me.</a:t>
            </a:r>
          </a:p>
          <a:p>
            <a:endParaRPr lang="en-US" altLang="en-US"/>
          </a:p>
          <a:p>
            <a:r>
              <a:rPr lang="en-US" altLang="en-US"/>
              <a:t>Changing baby’s diaper= gloves</a:t>
            </a:r>
          </a:p>
          <a:p>
            <a:r>
              <a:rPr lang="en-US" altLang="en-US"/>
              <a:t>Double flusing toilet once discharged from clinic after chemotherapy……etc….patients need to know precautions too to protect family members.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39942" name="Rectangle 6"/>
          <p:cNvSpPr>
            <a:spLocks noGrp="1" noChangeArrowheads="1"/>
          </p:cNvSpPr>
          <p:nvPr>
            <p:ph type="body" idx="1"/>
          </p:nvPr>
        </p:nvSpPr>
        <p:spPr>
          <a:noFill/>
          <a:ln/>
        </p:spPr>
        <p:txBody>
          <a:bodyPr/>
          <a:lstStyle/>
          <a:p>
            <a:r>
              <a:rPr lang="en-US" altLang="en-US" dirty="0"/>
              <a:t>S/S to </a:t>
            </a:r>
            <a:r>
              <a:rPr lang="en-US" altLang="en-US" dirty="0" err="1"/>
              <a:t>repport</a:t>
            </a:r>
            <a:r>
              <a:rPr lang="en-US" altLang="en-US" dirty="0"/>
              <a:t> to MD (fever, bleeding, etc)</a:t>
            </a:r>
          </a:p>
          <a:p>
            <a:r>
              <a:rPr lang="en-US" altLang="en-US" dirty="0"/>
              <a:t>Protect from infection= Infection high risk of mortality n cancer patients</a:t>
            </a:r>
          </a:p>
          <a:p>
            <a:r>
              <a:rPr lang="en-US" altLang="en-US" dirty="0"/>
              <a:t>Follow-up visit and </a:t>
            </a:r>
            <a:r>
              <a:rPr lang="en-US" altLang="en-US" dirty="0" err="1"/>
              <a:t>labwork</a:t>
            </a:r>
            <a:endParaRPr lang="en-US" altLang="en-US" dirty="0"/>
          </a:p>
          <a:p>
            <a:r>
              <a:rPr lang="en-US" altLang="en-US" dirty="0" err="1"/>
              <a:t>prn</a:t>
            </a:r>
            <a:r>
              <a:rPr lang="en-US" altLang="en-US" dirty="0"/>
              <a:t> MEDICAITON</a:t>
            </a:r>
          </a:p>
          <a:p>
            <a:r>
              <a:rPr lang="en-US" altLang="en-US" dirty="0"/>
              <a:t>Any specifics related to chemotherapy drugs</a:t>
            </a:r>
          </a:p>
          <a:p>
            <a:endParaRPr lang="en-US" altLang="en-US" dirty="0"/>
          </a:p>
          <a:p>
            <a:r>
              <a:rPr lang="en-US" altLang="en-US" dirty="0"/>
              <a:t>MOST IMPORTANT is reporting a fever and other signs and symptoms.</a:t>
            </a:r>
          </a:p>
          <a:p>
            <a:r>
              <a:rPr lang="en-US" altLang="en-US" dirty="0"/>
              <a:t>This is new to the patient.  </a:t>
            </a:r>
          </a:p>
          <a:p>
            <a:endParaRPr lang="en-US" altLang="en-US" dirty="0"/>
          </a:p>
          <a:p>
            <a:r>
              <a:rPr lang="en-US" altLang="en-US" dirty="0"/>
              <a:t>Generally you have  a small window of time to educate a patient so prioritization is sometimes necessary and essential</a:t>
            </a:r>
          </a:p>
        </p:txBody>
      </p:sp>
      <p:sp>
        <p:nvSpPr>
          <p:cNvPr id="3994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F056E-CBC0-436D-B022-846BE4917260}" type="slidenum">
              <a:rPr lang="ar-JO"/>
              <a:pPr/>
              <a:t>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dirty="0"/>
              <a:t>Dose intensification:</a:t>
            </a:r>
          </a:p>
          <a:p>
            <a:r>
              <a:rPr lang="en-US" dirty="0"/>
              <a:t>	1. Divided fractional dose over 2 or more days to enhance cell kill</a:t>
            </a:r>
          </a:p>
          <a:p>
            <a:r>
              <a:rPr lang="en-US" dirty="0"/>
              <a:t>	2. Long term infusion in which dose is administered as a continuous infusion for from 1 to several days to minimize side effects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p:txBody>
          <a:bodyPr/>
          <a:lstStyle/>
          <a:p>
            <a:r>
              <a:rPr lang="en-US" dirty="0"/>
              <a:t>Patient is probably thinking that he /she does not need to return for follow-up.  It is important that the patient understands the follow- instructions.  </a:t>
            </a:r>
          </a:p>
          <a:p>
            <a:endParaRPr lang="en-US" dirty="0"/>
          </a:p>
          <a:p>
            <a:r>
              <a:rPr lang="en-US" dirty="0"/>
              <a:t>Know the treatment plan will enable you to communicate the appropriate discharge and follow up information.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0BB52-66C4-4D29-8083-64B45A9C31A7}" type="slidenum">
              <a:rPr lang="ar-JO"/>
              <a:pPr/>
              <a:t>6</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Mg/kg used most often in infants &lt;1 yr, &lt;10kg</a:t>
            </a:r>
          </a:p>
          <a:p>
            <a:r>
              <a:rPr lang="en-US"/>
              <a:t>BSA – use in adults &amp; kids &gt; 1yr &gt;10kg</a:t>
            </a:r>
          </a:p>
          <a:p>
            <a:endParaRPr lang="en-US"/>
          </a:p>
          <a:p>
            <a:r>
              <a:rPr lang="en-US"/>
              <a:t>Ideal body weight, pre-ascites weight, dose reduction</a:t>
            </a:r>
          </a:p>
          <a:p>
            <a:r>
              <a:rPr lang="en-US"/>
              <a:t>Carboplatin – Calvert formula – AUC based on glomerular filtration rate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7BDF5-25C6-4EA8-BD25-E3E900444764}" type="slidenum">
              <a:rPr lang="ar-JO"/>
              <a:pPr/>
              <a:t>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dirty="0"/>
              <a:t>Complete – absence of all S&amp;S of cancer for 1 month using objective criteria (</a:t>
            </a:r>
            <a:r>
              <a:rPr lang="en-US" dirty="0" err="1"/>
              <a:t>bidimensional</a:t>
            </a:r>
            <a:r>
              <a:rPr lang="en-US" dirty="0"/>
              <a:t> tumor measurements)</a:t>
            </a:r>
          </a:p>
          <a:p>
            <a:r>
              <a:rPr lang="en-US" dirty="0"/>
              <a:t>Partial – at least 50% decrease of measureable tumor mass for 1 month without development of a new tumor</a:t>
            </a:r>
          </a:p>
          <a:p>
            <a:r>
              <a:rPr lang="en-US" dirty="0"/>
              <a:t>Stable – decrease tumor mass of &lt;50% or &lt;25% increase growth</a:t>
            </a:r>
          </a:p>
          <a:p>
            <a:r>
              <a:rPr lang="en-US" dirty="0"/>
              <a:t>Progressive – growth of 25% or more or development of new tumors</a:t>
            </a:r>
          </a:p>
          <a:p>
            <a:r>
              <a:rPr lang="en-US" dirty="0"/>
              <a:t>Relapse – after CR, new tumor appears or original tumor reappears.  Or, from PR – a new tumor appears or the original tumor increases in size</a:t>
            </a:r>
          </a:p>
          <a:p>
            <a:endParaRPr lang="en-US" dirty="0"/>
          </a:p>
          <a:p>
            <a:r>
              <a:rPr lang="en-US" dirty="0"/>
              <a:t>Performance status:</a:t>
            </a:r>
          </a:p>
          <a:p>
            <a:r>
              <a:rPr lang="en-US" dirty="0"/>
              <a:t>	</a:t>
            </a:r>
            <a:r>
              <a:rPr lang="en-US" dirty="0" err="1"/>
              <a:t>Karnofsky</a:t>
            </a:r>
            <a:r>
              <a:rPr lang="en-US" dirty="0"/>
              <a:t> – evaluates adults in %</a:t>
            </a:r>
          </a:p>
          <a:p>
            <a:r>
              <a:rPr lang="en-US" dirty="0"/>
              <a:t>	Eastern Coop </a:t>
            </a:r>
            <a:r>
              <a:rPr lang="en-US" dirty="0" err="1"/>
              <a:t>Onc</a:t>
            </a:r>
            <a:r>
              <a:rPr lang="en-US" dirty="0"/>
              <a:t> Group (ECOG) – 1-5 scale</a:t>
            </a:r>
          </a:p>
          <a:p>
            <a:r>
              <a:rPr lang="en-US" dirty="0"/>
              <a:t>	</a:t>
            </a:r>
            <a:r>
              <a:rPr lang="en-US" dirty="0" err="1"/>
              <a:t>Zubrod</a:t>
            </a:r>
            <a:r>
              <a:rPr lang="en-US" dirty="0"/>
              <a:t> scale – 0-5 scale</a:t>
            </a:r>
          </a:p>
          <a:p>
            <a:r>
              <a:rPr lang="en-US" dirty="0"/>
              <a:t>	Lansky Play-Performance Scale – kids &lt;10yrs</a:t>
            </a:r>
          </a:p>
          <a:p>
            <a:r>
              <a:rPr lang="en-US" dirty="0"/>
              <a:t>Subjective </a:t>
            </a:r>
            <a:r>
              <a:rPr lang="en-US" dirty="0" err="1"/>
              <a:t>pt</a:t>
            </a:r>
            <a:r>
              <a:rPr lang="en-US" dirty="0"/>
              <a:t> response: </a:t>
            </a:r>
            <a:r>
              <a:rPr lang="en-US" dirty="0" err="1"/>
              <a:t>eval</a:t>
            </a:r>
            <a:r>
              <a:rPr lang="en-US" dirty="0"/>
              <a:t> based on </a:t>
            </a:r>
            <a:r>
              <a:rPr lang="en-US" dirty="0" err="1"/>
              <a:t>pt’s</a:t>
            </a:r>
            <a:r>
              <a:rPr lang="en-US" dirty="0"/>
              <a:t> perception of how he/she feels regardless of objective parameters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6D049-74CC-41C4-98D2-AAE2BB344C35}" type="slidenum">
              <a:rPr lang="ar-JO"/>
              <a:pPr/>
              <a:t>26</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sz="1800"/>
              <a:t>See Handout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1AC3A-0930-4D98-8CBB-DAED0D9FF4F6}" type="slidenum">
              <a:rPr lang="ar-JO"/>
              <a:pPr/>
              <a:t>33</a:t>
            </a:fld>
            <a:endParaRPr lang="en-US"/>
          </a:p>
        </p:txBody>
      </p:sp>
      <p:sp>
        <p:nvSpPr>
          <p:cNvPr id="186370" name="Rectangle 2"/>
          <p:cNvSpPr>
            <a:spLocks noGrp="1" noRot="1" noChangeAspect="1"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3318" name="Rectangle 6"/>
          <p:cNvSpPr>
            <a:spLocks noGrp="1" noChangeArrowheads="1"/>
          </p:cNvSpPr>
          <p:nvPr>
            <p:ph type="body" idx="1"/>
          </p:nvPr>
        </p:nvSpPr>
        <p:spPr>
          <a:noFill/>
          <a:ln/>
        </p:spPr>
        <p:txBody>
          <a:bodyPr/>
          <a:lstStyle/>
          <a:p>
            <a:r>
              <a:rPr lang="en-US" altLang="en-US"/>
              <a:t>Chemotherapy effects particularly new growing immature cells</a:t>
            </a:r>
          </a:p>
          <a:p>
            <a:r>
              <a:rPr lang="en-US" altLang="en-US"/>
              <a:t>Therefore embro’s or developing babies are at a higher risk if exposed to these chemicals</a:t>
            </a:r>
          </a:p>
          <a:p>
            <a:r>
              <a:rPr lang="en-US" altLang="en-US"/>
              <a:t>In relation the newer growing cells in our bodies are the ones effected by chemo and therefore that is where we see the common side effects </a:t>
            </a:r>
          </a:p>
          <a:p>
            <a:r>
              <a:rPr lang="en-US" altLang="en-US"/>
              <a:t>E.g hair cells , mucosal lining, G.I.T, Diarrhoea, vomiting result as these cells grow quickly and are relatively immature compared to bone and muscle cells which are mature and are rarely effected </a:t>
            </a:r>
          </a:p>
        </p:txBody>
      </p:sp>
      <p:sp>
        <p:nvSpPr>
          <p:cNvPr id="133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p:txBody>
          <a:bodyPr/>
          <a:lstStyle/>
          <a:p>
            <a:r>
              <a:rPr lang="en-US"/>
              <a:t>Talk to each component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15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9</a:t>
            </a:r>
          </a:p>
        </p:txBody>
      </p:sp>
      <p:sp>
        <p:nvSpPr>
          <p:cNvPr id="215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1510" name="Rectangle 6"/>
          <p:cNvSpPr>
            <a:spLocks noGrp="1" noChangeArrowheads="1"/>
          </p:cNvSpPr>
          <p:nvPr>
            <p:ph type="body" idx="1"/>
          </p:nvPr>
        </p:nvSpPr>
        <p:spPr>
          <a:noFill/>
          <a:ln/>
        </p:spPr>
        <p:txBody>
          <a:bodyPr/>
          <a:lstStyle/>
          <a:p>
            <a:r>
              <a:rPr lang="en-US" altLang="en-US"/>
              <a:t>Review equipment</a:t>
            </a:r>
          </a:p>
          <a:p>
            <a:endParaRPr lang="en-US" altLang="en-US"/>
          </a:p>
          <a:p>
            <a:endParaRPr lang="en-US" altLang="en-US"/>
          </a:p>
        </p:txBody>
      </p:sp>
      <p:sp>
        <p:nvSpPr>
          <p:cNvPr id="2151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BD408-ACA2-4BBD-A63E-40E3A9592B13}"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BD408-ACA2-4BBD-A63E-40E3A9592B13}"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BD408-ACA2-4BBD-A63E-40E3A9592B13}"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1C95A64A-BCA3-44BA-914D-EFFC7035505D}" type="slidenum">
              <a:rPr lang="ar-JO"/>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245225"/>
            <a:ext cx="1901825" cy="476250"/>
          </a:xfrm>
        </p:spPr>
        <p:txBody>
          <a:bodyPr/>
          <a:lstStyle>
            <a:lvl1pPr>
              <a:defRPr/>
            </a:lvl1pPr>
          </a:lstStyle>
          <a:p>
            <a:endParaRPr lang="en-US"/>
          </a:p>
        </p:txBody>
      </p:sp>
      <p:sp>
        <p:nvSpPr>
          <p:cNvPr id="8" name="Footer Placeholder 7"/>
          <p:cNvSpPr>
            <a:spLocks noGrp="1"/>
          </p:cNvSpPr>
          <p:nvPr>
            <p:ph type="ftr" sz="quarter" idx="11"/>
          </p:nvPr>
        </p:nvSpPr>
        <p:spPr>
          <a:xfrm>
            <a:off x="34290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937375" y="6245225"/>
            <a:ext cx="1901825" cy="476250"/>
          </a:xfrm>
        </p:spPr>
        <p:txBody>
          <a:bodyPr/>
          <a:lstStyle>
            <a:lvl1pPr>
              <a:defRPr/>
            </a:lvl1pPr>
          </a:lstStyle>
          <a:p>
            <a:fld id="{71864BB0-D5C3-4305-B9AA-F5D25BAAE201}" type="slidenum">
              <a:rPr lang="ar-JO"/>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9742C8D7-F722-4846-AF6A-C99AEE694513}" type="slidenum">
              <a:rPr lang="ar-JO"/>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56E537D5-C7CE-416F-95FD-B9A456AFF9B9}" type="slidenum">
              <a:rPr lang="ar-JO"/>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BD408-ACA2-4BBD-A63E-40E3A9592B13}"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BD408-ACA2-4BBD-A63E-40E3A9592B13}"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BD408-ACA2-4BBD-A63E-40E3A9592B13}"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BD408-ACA2-4BBD-A63E-40E3A9592B13}" type="datetimeFigureOut">
              <a:rPr lang="en-US" smtClean="0"/>
              <a:pPr/>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BD408-ACA2-4BBD-A63E-40E3A9592B13}" type="datetimeFigureOut">
              <a:rPr lang="en-US" smtClean="0"/>
              <a:pPr/>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BD408-ACA2-4BBD-A63E-40E3A9592B13}" type="datetimeFigureOut">
              <a:rPr lang="en-US" smtClean="0"/>
              <a:pPr/>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BD408-ACA2-4BBD-A63E-40E3A9592B13}"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BD408-ACA2-4BBD-A63E-40E3A9592B13}"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F280B-13A1-4F24-BE0A-A544455BD0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D408-ACA2-4BBD-A63E-40E3A9592B13}" type="datetimeFigureOut">
              <a:rPr lang="en-US" smtClean="0"/>
              <a:pPr/>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F280B-13A1-4F24-BE0A-A544455BD0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0.wmf"/><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5.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image" Target="../media/image14.jpeg"/><Relationship Id="rId2" Type="http://schemas.openxmlformats.org/officeDocument/2006/relationships/slideLayout" Target="../slideLayouts/slideLayout2.xml"/><Relationship Id="rId16"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image" Target="../media/image16.jpeg"/><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Chemotherapy Part II</a:t>
            </a:r>
            <a:endParaRPr lang="en-US" dirty="0"/>
          </a:p>
        </p:txBody>
      </p:sp>
      <p:pic>
        <p:nvPicPr>
          <p:cNvPr id="4" name="Picture 5" descr="gf0b1see[1]"/>
          <p:cNvPicPr>
            <a:picLocks noChangeAspect="1" noChangeArrowheads="1"/>
          </p:cNvPicPr>
          <p:nvPr/>
        </p:nvPicPr>
        <p:blipFill>
          <a:blip r:embed="rId2" cstate="print"/>
          <a:srcRect/>
          <a:stretch>
            <a:fillRect/>
          </a:stretch>
        </p:blipFill>
        <p:spPr bwMode="auto">
          <a:xfrm>
            <a:off x="6553200" y="152400"/>
            <a:ext cx="2438400" cy="24368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r>
              <a:rPr lang="en-US">
                <a:latin typeface="Comic Sans MS" pitchFamily="66" charset="0"/>
              </a:rPr>
              <a:t>Pre-Treatment Assessment</a:t>
            </a:r>
          </a:p>
        </p:txBody>
      </p:sp>
      <p:sp>
        <p:nvSpPr>
          <p:cNvPr id="161795" name="Rectangle 3"/>
          <p:cNvSpPr>
            <a:spLocks noGrp="1" noRot="1" noChangeArrowheads="1"/>
          </p:cNvSpPr>
          <p:nvPr>
            <p:ph type="body" idx="1"/>
          </p:nvPr>
        </p:nvSpPr>
        <p:spPr/>
        <p:txBody>
          <a:bodyPr/>
          <a:lstStyle/>
          <a:p>
            <a:r>
              <a:rPr lang="en-US">
                <a:latin typeface="Comic Sans MS" pitchFamily="66" charset="0"/>
              </a:rPr>
              <a:t>Medical history </a:t>
            </a:r>
          </a:p>
          <a:p>
            <a:pPr lvl="1"/>
            <a:r>
              <a:rPr lang="en-US">
                <a:latin typeface="Comic Sans MS" pitchFamily="66" charset="0"/>
              </a:rPr>
              <a:t>Allergies</a:t>
            </a:r>
          </a:p>
          <a:p>
            <a:pPr lvl="1"/>
            <a:r>
              <a:rPr lang="en-US">
                <a:latin typeface="Comic Sans MS" pitchFamily="66" charset="0"/>
              </a:rPr>
              <a:t>Performance scales</a:t>
            </a:r>
            <a:br>
              <a:rPr lang="en-US">
                <a:latin typeface="Comic Sans MS" pitchFamily="66" charset="0"/>
              </a:rPr>
            </a:br>
            <a:endParaRPr lang="en-US">
              <a:latin typeface="Comic Sans MS" pitchFamily="66" charset="0"/>
            </a:endParaRPr>
          </a:p>
          <a:p>
            <a:endParaRPr lang="en-US">
              <a:latin typeface="Comic Sans MS" pitchFamily="66" charset="0"/>
            </a:endParaRPr>
          </a:p>
        </p:txBody>
      </p:sp>
      <p:sp>
        <p:nvSpPr>
          <p:cNvPr id="161796" name="Rectangle 4"/>
          <p:cNvSpPr>
            <a:spLocks noChangeArrowheads="1"/>
          </p:cNvSpPr>
          <p:nvPr/>
        </p:nvSpPr>
        <p:spPr bwMode="auto">
          <a:xfrm>
            <a:off x="1219200" y="4267200"/>
            <a:ext cx="1143000" cy="2108200"/>
          </a:xfrm>
          <a:prstGeom prst="rect">
            <a:avLst/>
          </a:prstGeom>
          <a:noFill/>
          <a:ln w="12700">
            <a:noFill/>
            <a:miter lim="800000"/>
            <a:headEnd/>
            <a:tailEnd/>
          </a:ln>
          <a:effectLst/>
        </p:spPr>
        <p:txBody>
          <a:bodyPr>
            <a:spAutoFit/>
          </a:bodyPr>
          <a:lstStyle/>
          <a:p>
            <a:pPr algn="ctr">
              <a:spcBef>
                <a:spcPct val="20000"/>
              </a:spcBef>
              <a:buClr>
                <a:schemeClr val="accent1"/>
              </a:buClr>
              <a:buSzPct val="75000"/>
              <a:buFont typeface="Monotype Sorts" charset="2"/>
              <a:buNone/>
            </a:pPr>
            <a:r>
              <a:rPr lang="en-US" sz="2400" b="1" i="1" dirty="0">
                <a:latin typeface="Comic Sans MS" pitchFamily="66" charset="0"/>
              </a:rPr>
              <a:t>Score</a:t>
            </a:r>
            <a:endParaRPr lang="en-US" sz="2800" i="1" dirty="0">
              <a:latin typeface="Comic Sans MS" pitchFamily="66" charset="0"/>
            </a:endParaRPr>
          </a:p>
          <a:p>
            <a:pPr algn="ctr">
              <a:spcBef>
                <a:spcPct val="20000"/>
              </a:spcBef>
              <a:buClr>
                <a:schemeClr val="accent1"/>
              </a:buClr>
              <a:buSzPct val="75000"/>
              <a:buFont typeface="Monotype Sorts" charset="2"/>
              <a:buNone/>
            </a:pPr>
            <a:r>
              <a:rPr lang="en-US" b="1" dirty="0">
                <a:latin typeface="Comic Sans MS" pitchFamily="66" charset="0"/>
              </a:rPr>
              <a:t>0</a:t>
            </a:r>
          </a:p>
          <a:p>
            <a:pPr algn="ctr">
              <a:spcBef>
                <a:spcPct val="20000"/>
              </a:spcBef>
              <a:buClr>
                <a:schemeClr val="accent1"/>
              </a:buClr>
              <a:buSzPct val="75000"/>
              <a:buFont typeface="Monotype Sorts" charset="2"/>
              <a:buNone/>
            </a:pPr>
            <a:r>
              <a:rPr lang="en-US" b="1" dirty="0">
                <a:latin typeface="Comic Sans MS" pitchFamily="66" charset="0"/>
              </a:rPr>
              <a:t>1</a:t>
            </a:r>
          </a:p>
          <a:p>
            <a:pPr algn="ctr">
              <a:spcBef>
                <a:spcPct val="20000"/>
              </a:spcBef>
              <a:buClr>
                <a:schemeClr val="accent1"/>
              </a:buClr>
              <a:buSzPct val="75000"/>
              <a:buFont typeface="Monotype Sorts" charset="2"/>
              <a:buNone/>
            </a:pPr>
            <a:r>
              <a:rPr lang="en-US" b="1" dirty="0">
                <a:latin typeface="Comic Sans MS" pitchFamily="66" charset="0"/>
              </a:rPr>
              <a:t>2</a:t>
            </a:r>
          </a:p>
          <a:p>
            <a:pPr algn="ctr">
              <a:spcBef>
                <a:spcPct val="20000"/>
              </a:spcBef>
              <a:buClr>
                <a:schemeClr val="accent1"/>
              </a:buClr>
              <a:buSzPct val="75000"/>
              <a:buFont typeface="Monotype Sorts" charset="2"/>
              <a:buNone/>
            </a:pPr>
            <a:r>
              <a:rPr lang="en-US" b="1" dirty="0">
                <a:latin typeface="Comic Sans MS" pitchFamily="66" charset="0"/>
              </a:rPr>
              <a:t>3</a:t>
            </a:r>
          </a:p>
          <a:p>
            <a:pPr algn="ctr">
              <a:spcBef>
                <a:spcPct val="20000"/>
              </a:spcBef>
              <a:buClr>
                <a:schemeClr val="accent1"/>
              </a:buClr>
              <a:buSzPct val="75000"/>
              <a:buFont typeface="Monotype Sorts" charset="2"/>
              <a:buNone/>
            </a:pPr>
            <a:r>
              <a:rPr lang="en-US" b="1" dirty="0">
                <a:latin typeface="Comic Sans MS" pitchFamily="66" charset="0"/>
              </a:rPr>
              <a:t>4</a:t>
            </a:r>
          </a:p>
        </p:txBody>
      </p:sp>
      <p:sp>
        <p:nvSpPr>
          <p:cNvPr id="161797" name="Rectangle 5"/>
          <p:cNvSpPr>
            <a:spLocks noChangeArrowheads="1"/>
          </p:cNvSpPr>
          <p:nvPr/>
        </p:nvSpPr>
        <p:spPr bwMode="auto">
          <a:xfrm>
            <a:off x="2362200" y="4349750"/>
            <a:ext cx="6877204" cy="2117503"/>
          </a:xfrm>
          <a:prstGeom prst="rect">
            <a:avLst/>
          </a:prstGeom>
          <a:noFill/>
          <a:ln w="12700">
            <a:noFill/>
            <a:miter lim="800000"/>
            <a:headEnd/>
            <a:tailEnd/>
          </a:ln>
          <a:effectLst/>
        </p:spPr>
        <p:txBody>
          <a:bodyPr wrap="none">
            <a:spAutoFit/>
          </a:bodyPr>
          <a:lstStyle/>
          <a:p>
            <a:pPr>
              <a:lnSpc>
                <a:spcPct val="90000"/>
              </a:lnSpc>
              <a:spcBef>
                <a:spcPct val="20000"/>
              </a:spcBef>
              <a:buClr>
                <a:schemeClr val="accent1"/>
              </a:buClr>
              <a:buSzPct val="75000"/>
              <a:buFont typeface="Monotype Sorts" charset="2"/>
              <a:buNone/>
            </a:pPr>
            <a:r>
              <a:rPr lang="en-US" sz="2400" b="1" i="1" dirty="0">
                <a:latin typeface="Comic Sans MS" pitchFamily="66" charset="0"/>
              </a:rPr>
              <a:t>Clinical Status</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Asymptomatic</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Symptomatic, fully ambulatory</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Symptomatic, in bed &lt;50% of the day</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Symptomatic, in bed &gt;50% of the day but not bedridden</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Bedridden</a:t>
            </a:r>
          </a:p>
        </p:txBody>
      </p:sp>
      <p:sp>
        <p:nvSpPr>
          <p:cNvPr id="161798" name="Text Box 6"/>
          <p:cNvSpPr txBox="1">
            <a:spLocks noChangeArrowheads="1"/>
          </p:cNvSpPr>
          <p:nvPr/>
        </p:nvSpPr>
        <p:spPr bwMode="auto">
          <a:xfrm>
            <a:off x="914400" y="3212976"/>
            <a:ext cx="6172200" cy="954107"/>
          </a:xfrm>
          <a:prstGeom prst="rect">
            <a:avLst/>
          </a:prstGeom>
          <a:noFill/>
          <a:ln w="12700">
            <a:noFill/>
            <a:miter lim="800000"/>
            <a:headEnd/>
            <a:tailEnd/>
          </a:ln>
          <a:effectLst/>
        </p:spPr>
        <p:txBody>
          <a:bodyPr wrap="square">
            <a:spAutoFit/>
          </a:bodyPr>
          <a:lstStyle/>
          <a:p>
            <a:pPr lvl="1">
              <a:spcBef>
                <a:spcPct val="20000"/>
              </a:spcBef>
              <a:buClr>
                <a:schemeClr val="tx2"/>
              </a:buClr>
              <a:buSzPct val="100000"/>
            </a:pPr>
            <a:r>
              <a:rPr lang="en-US" sz="2800" i="1" dirty="0" smtClean="0">
                <a:solidFill>
                  <a:schemeClr val="folHlink"/>
                </a:solidFill>
                <a:latin typeface="Comic Sans MS" pitchFamily="66" charset="0"/>
              </a:rPr>
              <a:t>Eastern Cooperative Oncology Group ECOG </a:t>
            </a:r>
            <a:r>
              <a:rPr lang="en-US" sz="2800" i="1" dirty="0">
                <a:solidFill>
                  <a:schemeClr val="folHlink"/>
                </a:solidFill>
                <a:latin typeface="Comic Sans MS" pitchFamily="66" charset="0"/>
              </a:rPr>
              <a:t>Performance Status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r>
              <a:rPr lang="en-US">
                <a:latin typeface="Comic Sans MS" pitchFamily="66" charset="0"/>
              </a:rPr>
              <a:t>Pre-Treatment Assessment</a:t>
            </a:r>
          </a:p>
        </p:txBody>
      </p:sp>
      <p:sp>
        <p:nvSpPr>
          <p:cNvPr id="162819" name="Rectangle 3"/>
          <p:cNvSpPr>
            <a:spLocks noGrp="1" noRot="1" noChangeArrowheads="1"/>
          </p:cNvSpPr>
          <p:nvPr>
            <p:ph type="body" idx="1"/>
          </p:nvPr>
        </p:nvSpPr>
        <p:spPr/>
        <p:txBody>
          <a:bodyPr/>
          <a:lstStyle/>
          <a:p>
            <a:r>
              <a:rPr lang="en-US">
                <a:latin typeface="Comic Sans MS" pitchFamily="66" charset="0"/>
              </a:rPr>
              <a:t>Previous experience </a:t>
            </a:r>
          </a:p>
          <a:p>
            <a:r>
              <a:rPr lang="en-US">
                <a:latin typeface="Comic Sans MS" pitchFamily="66" charset="0"/>
              </a:rPr>
              <a:t>Psychosocial status</a:t>
            </a:r>
          </a:p>
          <a:p>
            <a:r>
              <a:rPr lang="en-US">
                <a:latin typeface="Comic Sans MS" pitchFamily="66" charset="0"/>
              </a:rPr>
              <a:t>Teaching requirements</a:t>
            </a:r>
          </a:p>
          <a:p>
            <a:r>
              <a:rPr lang="en-US">
                <a:latin typeface="Comic Sans MS" pitchFamily="66" charset="0"/>
              </a:rPr>
              <a:t>Symptom management</a:t>
            </a:r>
          </a:p>
        </p:txBody>
      </p:sp>
      <p:pic>
        <p:nvPicPr>
          <p:cNvPr id="162820" name="Picture 4" descr="alisa"/>
          <p:cNvPicPr>
            <a:picLocks noChangeAspect="1" noChangeArrowheads="1"/>
          </p:cNvPicPr>
          <p:nvPr/>
        </p:nvPicPr>
        <p:blipFill>
          <a:blip r:embed="rId2" cstate="print"/>
          <a:srcRect l="11461" t="6410" r="5882" b="5128"/>
          <a:stretch>
            <a:fillRect/>
          </a:stretch>
        </p:blipFill>
        <p:spPr bwMode="auto">
          <a:xfrm>
            <a:off x="6019800" y="2057400"/>
            <a:ext cx="2819400" cy="4343400"/>
          </a:xfrm>
          <a:prstGeom prst="rect">
            <a:avLst/>
          </a:prstGeom>
          <a:noFill/>
          <a:ln w="9525">
            <a:noFill/>
            <a:miter lim="800000"/>
            <a:headEnd/>
            <a:tailEnd/>
          </a:ln>
        </p:spPr>
      </p:pic>
      <p:pic>
        <p:nvPicPr>
          <p:cNvPr id="162821" name="Picture 5" descr="leslie pt teaching"/>
          <p:cNvPicPr>
            <a:picLocks noChangeAspect="1" noChangeArrowheads="1"/>
          </p:cNvPicPr>
          <p:nvPr/>
        </p:nvPicPr>
        <p:blipFill>
          <a:blip r:embed="rId3" cstate="print"/>
          <a:srcRect l="8888" t="6226" r="4443" b="9727"/>
          <a:stretch>
            <a:fillRect/>
          </a:stretch>
        </p:blipFill>
        <p:spPr bwMode="auto">
          <a:xfrm>
            <a:off x="1905000" y="4191000"/>
            <a:ext cx="3352800" cy="232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p:txBody>
          <a:bodyPr/>
          <a:lstStyle/>
          <a:p>
            <a:r>
              <a:rPr lang="en-US">
                <a:latin typeface="Comic Sans MS" pitchFamily="66" charset="0"/>
              </a:rPr>
              <a:t>Pre-Treatment Assessment</a:t>
            </a:r>
          </a:p>
        </p:txBody>
      </p:sp>
      <p:sp>
        <p:nvSpPr>
          <p:cNvPr id="284675" name="Rectangle 3"/>
          <p:cNvSpPr>
            <a:spLocks noGrp="1" noRot="1" noChangeArrowheads="1"/>
          </p:cNvSpPr>
          <p:nvPr>
            <p:ph type="body" sz="half" idx="1"/>
          </p:nvPr>
        </p:nvSpPr>
        <p:spPr>
          <a:xfrm>
            <a:off x="838200" y="1905000"/>
            <a:ext cx="7543800" cy="4191000"/>
          </a:xfrm>
        </p:spPr>
        <p:txBody>
          <a:bodyPr>
            <a:normAutofit fontScale="85000" lnSpcReduction="20000"/>
          </a:bodyPr>
          <a:lstStyle/>
          <a:p>
            <a:r>
              <a:rPr lang="en-US" sz="3600" dirty="0" smtClean="0">
                <a:latin typeface="Comic Sans MS" pitchFamily="66" charset="0"/>
              </a:rPr>
              <a:t>Rights </a:t>
            </a:r>
            <a:r>
              <a:rPr lang="en-US" sz="3600" dirty="0">
                <a:latin typeface="Comic Sans MS" pitchFamily="66" charset="0"/>
              </a:rPr>
              <a:t>in Drug </a:t>
            </a:r>
            <a:r>
              <a:rPr lang="en-US" sz="3600" dirty="0" smtClean="0">
                <a:latin typeface="Comic Sans MS" pitchFamily="66" charset="0"/>
              </a:rPr>
              <a:t>Administration</a:t>
            </a:r>
          </a:p>
          <a:p>
            <a:pPr marL="514350" indent="-514350">
              <a:buFont typeface="+mj-lt"/>
              <a:buAutoNum type="arabicPeriod"/>
            </a:pPr>
            <a:r>
              <a:rPr lang="en-US" sz="2800" dirty="0" smtClean="0">
                <a:latin typeface="Comic Sans MS" pitchFamily="66" charset="0"/>
              </a:rPr>
              <a:t>Right </a:t>
            </a:r>
            <a:r>
              <a:rPr lang="en-US" sz="2800" dirty="0">
                <a:latin typeface="Comic Sans MS" pitchFamily="66" charset="0"/>
              </a:rPr>
              <a:t>medication.</a:t>
            </a:r>
          </a:p>
          <a:p>
            <a:pPr marL="514350" indent="-514350">
              <a:buFont typeface="+mj-lt"/>
              <a:buAutoNum type="arabicPeriod"/>
            </a:pPr>
            <a:r>
              <a:rPr lang="en-US" sz="2800" dirty="0" smtClean="0">
                <a:latin typeface="Comic Sans MS" pitchFamily="66" charset="0"/>
              </a:rPr>
              <a:t>Right dose.</a:t>
            </a:r>
          </a:p>
          <a:p>
            <a:pPr marL="514350" indent="-514350">
              <a:buFont typeface="+mj-lt"/>
              <a:buAutoNum type="arabicPeriod"/>
            </a:pPr>
            <a:r>
              <a:rPr lang="en-US" sz="2800" dirty="0" smtClean="0">
                <a:latin typeface="Comic Sans MS" pitchFamily="66" charset="0"/>
              </a:rPr>
              <a:t>Right time.</a:t>
            </a:r>
          </a:p>
          <a:p>
            <a:pPr marL="514350" indent="-514350">
              <a:buFont typeface="+mj-lt"/>
              <a:buAutoNum type="arabicPeriod"/>
            </a:pPr>
            <a:r>
              <a:rPr lang="en-US" sz="2800" dirty="0" smtClean="0">
                <a:latin typeface="Comic Sans MS" pitchFamily="66" charset="0"/>
              </a:rPr>
              <a:t>Right route.</a:t>
            </a:r>
          </a:p>
          <a:p>
            <a:pPr marL="514350" indent="-514350">
              <a:buFont typeface="+mj-lt"/>
              <a:buAutoNum type="arabicPeriod"/>
            </a:pPr>
            <a:r>
              <a:rPr lang="en-US" sz="2800" dirty="0" smtClean="0">
                <a:latin typeface="Comic Sans MS" pitchFamily="66" charset="0"/>
              </a:rPr>
              <a:t>Right patient.</a:t>
            </a:r>
          </a:p>
          <a:p>
            <a:pPr marL="514350" indent="-514350">
              <a:buFont typeface="+mj-lt"/>
              <a:buAutoNum type="arabicPeriod"/>
            </a:pPr>
            <a:r>
              <a:rPr lang="en-US" sz="2800" dirty="0" smtClean="0">
                <a:latin typeface="Comic Sans MS" pitchFamily="66" charset="0"/>
              </a:rPr>
              <a:t>Right education.</a:t>
            </a:r>
          </a:p>
          <a:p>
            <a:pPr marL="514350" indent="-514350">
              <a:buFont typeface="+mj-lt"/>
              <a:buAutoNum type="arabicPeriod"/>
            </a:pPr>
            <a:r>
              <a:rPr lang="en-US" sz="2800" dirty="0" smtClean="0">
                <a:latin typeface="Comic Sans MS" pitchFamily="66" charset="0"/>
              </a:rPr>
              <a:t>Right documentation.</a:t>
            </a:r>
          </a:p>
          <a:p>
            <a:pPr marL="514350" indent="-514350">
              <a:buFont typeface="+mj-lt"/>
              <a:buAutoNum type="arabicPeriod"/>
            </a:pPr>
            <a:r>
              <a:rPr lang="en-US" sz="2800" dirty="0" smtClean="0">
                <a:latin typeface="Comic Sans MS" pitchFamily="66" charset="0"/>
              </a:rPr>
              <a:t>Right to refuse.</a:t>
            </a:r>
          </a:p>
          <a:p>
            <a:pPr marL="514350" indent="-514350">
              <a:buFont typeface="+mj-lt"/>
              <a:buAutoNum type="arabicPeriod"/>
            </a:pPr>
            <a:r>
              <a:rPr lang="en-US" sz="2800" dirty="0" smtClean="0">
                <a:latin typeface="Comic Sans MS" pitchFamily="66" charset="0"/>
              </a:rPr>
              <a:t>Right assessment.</a:t>
            </a:r>
          </a:p>
          <a:p>
            <a:pPr marL="514350" indent="-514350">
              <a:buFont typeface="+mj-lt"/>
              <a:buAutoNum type="arabicPeriod"/>
            </a:pPr>
            <a:r>
              <a:rPr lang="en-US" sz="2800" dirty="0" smtClean="0">
                <a:latin typeface="Comic Sans MS" pitchFamily="66" charset="0"/>
              </a:rPr>
              <a:t>Right evaluation.</a:t>
            </a:r>
            <a:endParaRPr lang="en-US" sz="2800" dirty="0">
              <a:latin typeface="Comic Sans MS" pitchFamily="66" charset="0"/>
            </a:endParaRPr>
          </a:p>
        </p:txBody>
      </p:sp>
      <p:pic>
        <p:nvPicPr>
          <p:cNvPr id="284676" name="Picture 4" descr="jahx4bem[1]"/>
          <p:cNvPicPr>
            <a:picLocks noGrp="1" noChangeAspect="1" noChangeArrowheads="1" noCrop="1"/>
          </p:cNvPicPr>
          <p:nvPr>
            <p:ph sz="half" idx="2"/>
          </p:nvPr>
        </p:nvPicPr>
        <p:blipFill>
          <a:blip r:embed="rId2" cstate="print"/>
          <a:srcRect/>
          <a:stretch>
            <a:fillRect/>
          </a:stretch>
        </p:blipFill>
        <p:spPr>
          <a:xfrm>
            <a:off x="5105400" y="2935288"/>
            <a:ext cx="3752850" cy="3465512"/>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r>
              <a:rPr lang="en-US">
                <a:latin typeface="Comic Sans MS" pitchFamily="66" charset="0"/>
              </a:rPr>
              <a:t>Prescriber Orders</a:t>
            </a:r>
          </a:p>
        </p:txBody>
      </p:sp>
      <p:sp>
        <p:nvSpPr>
          <p:cNvPr id="167939" name="Rectangle 3"/>
          <p:cNvSpPr>
            <a:spLocks noGrp="1" noRot="1" noChangeArrowheads="1"/>
          </p:cNvSpPr>
          <p:nvPr>
            <p:ph type="body" idx="1"/>
          </p:nvPr>
        </p:nvSpPr>
        <p:spPr/>
        <p:txBody>
          <a:bodyPr/>
          <a:lstStyle/>
          <a:p>
            <a:r>
              <a:rPr lang="en-US" dirty="0">
                <a:latin typeface="Comic Sans MS" pitchFamily="66" charset="0"/>
              </a:rPr>
              <a:t>Pre-medications</a:t>
            </a:r>
          </a:p>
          <a:p>
            <a:r>
              <a:rPr lang="en-US" dirty="0">
                <a:latin typeface="Comic Sans MS" pitchFamily="66" charset="0"/>
              </a:rPr>
              <a:t>Adjuvant medications</a:t>
            </a:r>
          </a:p>
          <a:p>
            <a:r>
              <a:rPr lang="en-US" dirty="0" err="1">
                <a:latin typeface="Comic Sans MS" pitchFamily="66" charset="0"/>
              </a:rPr>
              <a:t>Cytotoxic</a:t>
            </a:r>
            <a:r>
              <a:rPr lang="en-US" dirty="0">
                <a:latin typeface="Comic Sans MS" pitchFamily="66" charset="0"/>
              </a:rPr>
              <a:t> and/or </a:t>
            </a:r>
            <a:br>
              <a:rPr lang="en-US" dirty="0">
                <a:latin typeface="Comic Sans MS" pitchFamily="66" charset="0"/>
              </a:rPr>
            </a:br>
            <a:r>
              <a:rPr lang="en-US" dirty="0">
                <a:latin typeface="Comic Sans MS" pitchFamily="66" charset="0"/>
              </a:rPr>
              <a:t>biologic agents</a:t>
            </a:r>
          </a:p>
          <a:p>
            <a:r>
              <a:rPr lang="en-US" dirty="0">
                <a:latin typeface="Comic Sans MS" pitchFamily="66" charset="0"/>
              </a:rPr>
              <a:t>Hydration</a:t>
            </a:r>
          </a:p>
          <a:p>
            <a:r>
              <a:rPr lang="en-US" dirty="0" err="1">
                <a:latin typeface="Comic Sans MS" pitchFamily="66" charset="0"/>
              </a:rPr>
              <a:t>Antiemetics</a:t>
            </a:r>
            <a:endParaRPr lang="en-US" dirty="0">
              <a:latin typeface="Comic Sans MS" pitchFamily="66" charset="0"/>
            </a:endParaRPr>
          </a:p>
        </p:txBody>
      </p:sp>
      <p:pic>
        <p:nvPicPr>
          <p:cNvPr id="167940" name="Picture 4" descr="MD orders"/>
          <p:cNvPicPr>
            <a:picLocks noChangeAspect="1" noChangeArrowheads="1"/>
          </p:cNvPicPr>
          <p:nvPr/>
        </p:nvPicPr>
        <p:blipFill>
          <a:blip r:embed="rId2" cstate="print"/>
          <a:srcRect l="10527" t="6857" b="9872"/>
          <a:stretch>
            <a:fillRect/>
          </a:stretch>
        </p:blipFill>
        <p:spPr bwMode="auto">
          <a:xfrm>
            <a:off x="4800600" y="3276600"/>
            <a:ext cx="3962400" cy="2830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p:cNvSpPr>
            <a:spLocks noGrp="1" noRot="1" noChangeArrowheads="1"/>
          </p:cNvSpPr>
          <p:nvPr>
            <p:ph type="title"/>
          </p:nvPr>
        </p:nvSpPr>
        <p:spPr/>
        <p:txBody>
          <a:bodyPr>
            <a:normAutofit fontScale="90000"/>
          </a:bodyPr>
          <a:lstStyle/>
          <a:p>
            <a:pPr algn="ctr"/>
            <a:r>
              <a:rPr lang="en-US">
                <a:latin typeface="Comic Sans MS" pitchFamily="66" charset="0"/>
              </a:rPr>
              <a:t>Question Physician Orders When Appropriate</a:t>
            </a:r>
          </a:p>
        </p:txBody>
      </p:sp>
      <p:pic>
        <p:nvPicPr>
          <p:cNvPr id="109573" name="Picture 5" descr="jordan48"/>
          <p:cNvPicPr>
            <a:picLocks noGrp="1" noChangeAspect="1" noChangeArrowheads="1"/>
          </p:cNvPicPr>
          <p:nvPr>
            <p:ph idx="1"/>
          </p:nvPr>
        </p:nvPicPr>
        <p:blipFill>
          <a:blip r:embed="rId2" cstate="print"/>
          <a:srcRect t="10135"/>
          <a:stretch>
            <a:fillRect/>
          </a:stretch>
        </p:blipFill>
        <p:spPr>
          <a:xfrm>
            <a:off x="381000" y="1862138"/>
            <a:ext cx="8305800" cy="497840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Rot="1" noChangeArrowheads="1"/>
          </p:cNvSpPr>
          <p:nvPr>
            <p:ph type="title"/>
          </p:nvPr>
        </p:nvSpPr>
        <p:spPr/>
        <p:txBody>
          <a:bodyPr/>
          <a:lstStyle/>
          <a:p>
            <a:r>
              <a:rPr lang="en-US">
                <a:latin typeface="Comic Sans MS" pitchFamily="66" charset="0"/>
              </a:rPr>
              <a:t>Drug Preparation - Pharmacy</a:t>
            </a:r>
          </a:p>
        </p:txBody>
      </p:sp>
      <p:pic>
        <p:nvPicPr>
          <p:cNvPr id="91141" name="Picture 5" descr="jordan41"/>
          <p:cNvPicPr>
            <a:picLocks noGrp="1" noChangeAspect="1" noChangeArrowheads="1"/>
          </p:cNvPicPr>
          <p:nvPr>
            <p:ph idx="1"/>
          </p:nvPr>
        </p:nvPicPr>
        <p:blipFill>
          <a:blip r:embed="rId2" cstate="print"/>
          <a:srcRect/>
          <a:stretch>
            <a:fillRect/>
          </a:stretch>
        </p:blipFill>
        <p:spPr>
          <a:xfrm>
            <a:off x="2209800" y="1371600"/>
            <a:ext cx="5029200" cy="5486400"/>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r>
              <a:rPr lang="en-US">
                <a:latin typeface="Comic Sans MS" pitchFamily="66" charset="0"/>
              </a:rPr>
              <a:t>Clinical Area Preparation</a:t>
            </a:r>
          </a:p>
        </p:txBody>
      </p:sp>
      <p:sp>
        <p:nvSpPr>
          <p:cNvPr id="174083" name="Rectangle 3"/>
          <p:cNvSpPr>
            <a:spLocks noGrp="1" noRot="1" noChangeArrowheads="1"/>
          </p:cNvSpPr>
          <p:nvPr>
            <p:ph type="body" sz="half" idx="1"/>
          </p:nvPr>
        </p:nvSpPr>
        <p:spPr>
          <a:xfrm>
            <a:off x="838200" y="1905000"/>
            <a:ext cx="7772400" cy="4648200"/>
          </a:xfrm>
        </p:spPr>
        <p:txBody>
          <a:bodyPr>
            <a:normAutofit/>
          </a:bodyPr>
          <a:lstStyle/>
          <a:p>
            <a:r>
              <a:rPr lang="en-US" dirty="0" err="1">
                <a:latin typeface="Comic Sans MS" pitchFamily="66" charset="0"/>
              </a:rPr>
              <a:t>Cytotoxic</a:t>
            </a:r>
            <a:r>
              <a:rPr lang="en-US" dirty="0">
                <a:latin typeface="Comic Sans MS" pitchFamily="66" charset="0"/>
              </a:rPr>
              <a:t>/Biologic Agent</a:t>
            </a:r>
          </a:p>
          <a:p>
            <a:r>
              <a:rPr lang="en-US" dirty="0">
                <a:latin typeface="Comic Sans MS" pitchFamily="66" charset="0"/>
              </a:rPr>
              <a:t>IV equipment</a:t>
            </a:r>
          </a:p>
          <a:p>
            <a:r>
              <a:rPr lang="en-US" dirty="0">
                <a:latin typeface="Comic Sans MS" pitchFamily="66" charset="0"/>
              </a:rPr>
              <a:t>Appropriate fluids/</a:t>
            </a:r>
            <a:r>
              <a:rPr lang="en-US" dirty="0" err="1">
                <a:latin typeface="Comic Sans MS" pitchFamily="66" charset="0"/>
              </a:rPr>
              <a:t>antiemetics</a:t>
            </a:r>
            <a:endParaRPr lang="en-US" dirty="0">
              <a:latin typeface="Comic Sans MS" pitchFamily="66" charset="0"/>
            </a:endParaRPr>
          </a:p>
          <a:p>
            <a:r>
              <a:rPr lang="en-US" dirty="0">
                <a:latin typeface="Comic Sans MS" pitchFamily="66" charset="0"/>
              </a:rPr>
              <a:t>Safety gown</a:t>
            </a:r>
          </a:p>
          <a:p>
            <a:r>
              <a:rPr lang="en-US" dirty="0">
                <a:latin typeface="Comic Sans MS" pitchFamily="66" charset="0"/>
              </a:rPr>
              <a:t>Absorbent plastic backed pad </a:t>
            </a:r>
          </a:p>
          <a:p>
            <a:r>
              <a:rPr lang="en-US" dirty="0">
                <a:latin typeface="Comic Sans MS" pitchFamily="66" charset="0"/>
              </a:rPr>
              <a:t>Hazardous waste container</a:t>
            </a:r>
          </a:p>
          <a:p>
            <a:r>
              <a:rPr lang="en-US" dirty="0">
                <a:latin typeface="Comic Sans MS" pitchFamily="66" charset="0"/>
              </a:rPr>
              <a:t>Emergency </a:t>
            </a:r>
            <a:r>
              <a:rPr lang="en-US" dirty="0" smtClean="0">
                <a:latin typeface="Comic Sans MS" pitchFamily="66" charset="0"/>
              </a:rPr>
              <a:t>equipment/medications</a:t>
            </a:r>
            <a:endParaRPr lang="en-US" dirty="0">
              <a:latin typeface="Comic Sans MS" pitchFamily="66" charset="0"/>
            </a:endParaRPr>
          </a:p>
        </p:txBody>
      </p:sp>
      <p:pic>
        <p:nvPicPr>
          <p:cNvPr id="174084" name="Picture 4" descr="4bxpsjaw[1]"/>
          <p:cNvPicPr>
            <a:picLocks noGrp="1" noChangeAspect="1" noChangeArrowheads="1"/>
          </p:cNvPicPr>
          <p:nvPr>
            <p:ph sz="half" idx="2"/>
          </p:nvPr>
        </p:nvPicPr>
        <p:blipFill>
          <a:blip r:embed="rId2" cstate="print"/>
          <a:srcRect/>
          <a:stretch>
            <a:fillRect/>
          </a:stretch>
        </p:blipFill>
        <p:spPr>
          <a:xfrm>
            <a:off x="6046788" y="1371600"/>
            <a:ext cx="3097212" cy="2278063"/>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sz="quarter"/>
          </p:nvPr>
        </p:nvSpPr>
        <p:spPr/>
        <p:txBody>
          <a:bodyPr/>
          <a:lstStyle/>
          <a:p>
            <a:r>
              <a:rPr lang="en-US">
                <a:latin typeface="Comic Sans MS" pitchFamily="66" charset="0"/>
              </a:rPr>
              <a:t>Room Preparation: Equipment</a:t>
            </a:r>
          </a:p>
        </p:txBody>
      </p:sp>
      <p:pic>
        <p:nvPicPr>
          <p:cNvPr id="63492" name="Picture 4" descr="jordan21"/>
          <p:cNvPicPr>
            <a:picLocks noGrp="1" noChangeAspect="1" noChangeArrowheads="1"/>
          </p:cNvPicPr>
          <p:nvPr>
            <p:ph sz="quarter" idx="1"/>
          </p:nvPr>
        </p:nvPicPr>
        <p:blipFill>
          <a:blip r:embed="rId2" cstate="print"/>
          <a:srcRect/>
          <a:stretch>
            <a:fillRect/>
          </a:stretch>
        </p:blipFill>
        <p:spPr>
          <a:xfrm>
            <a:off x="14288" y="1371600"/>
            <a:ext cx="3867150" cy="5486400"/>
          </a:xfrm>
          <a:noFill/>
          <a:ln/>
        </p:spPr>
      </p:pic>
      <p:pic>
        <p:nvPicPr>
          <p:cNvPr id="63494" name="Picture 6" descr="jordan29"/>
          <p:cNvPicPr>
            <a:picLocks noGrp="1" noChangeAspect="1" noChangeArrowheads="1"/>
          </p:cNvPicPr>
          <p:nvPr>
            <p:ph sz="quarter" idx="2"/>
          </p:nvPr>
        </p:nvPicPr>
        <p:blipFill>
          <a:blip r:embed="rId3" cstate="print"/>
          <a:srcRect l="14815" r="14815"/>
          <a:stretch>
            <a:fillRect/>
          </a:stretch>
        </p:blipFill>
        <p:spPr>
          <a:xfrm>
            <a:off x="5502275" y="4446588"/>
            <a:ext cx="3641725" cy="2411412"/>
          </a:xfrm>
          <a:noFill/>
          <a:ln/>
        </p:spPr>
      </p:pic>
      <p:pic>
        <p:nvPicPr>
          <p:cNvPr id="63496" name="Picture 8" descr="jordan31"/>
          <p:cNvPicPr>
            <a:picLocks noGrp="1" noChangeAspect="1" noChangeArrowheads="1"/>
          </p:cNvPicPr>
          <p:nvPr>
            <p:ph sz="quarter" idx="3"/>
          </p:nvPr>
        </p:nvPicPr>
        <p:blipFill>
          <a:blip r:embed="rId4" cstate="print"/>
          <a:srcRect l="7500" b="10948"/>
          <a:stretch>
            <a:fillRect/>
          </a:stretch>
        </p:blipFill>
        <p:spPr>
          <a:xfrm>
            <a:off x="3200400" y="2895600"/>
            <a:ext cx="3124200" cy="2139950"/>
          </a:xfrm>
          <a:noFill/>
          <a:ln/>
        </p:spPr>
      </p:pic>
      <p:pic>
        <p:nvPicPr>
          <p:cNvPr id="63498" name="Picture 10" descr="P8240079"/>
          <p:cNvPicPr>
            <a:picLocks noGrp="1" noChangeAspect="1" noChangeArrowheads="1"/>
          </p:cNvPicPr>
          <p:nvPr>
            <p:ph sz="quarter" idx="4"/>
          </p:nvPr>
        </p:nvPicPr>
        <p:blipFill>
          <a:blip r:embed="rId5" cstate="print"/>
          <a:srcRect/>
          <a:stretch>
            <a:fillRect/>
          </a:stretch>
        </p:blipFill>
        <p:spPr>
          <a:xfrm>
            <a:off x="5716588" y="1600200"/>
            <a:ext cx="3427412" cy="2570163"/>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r>
              <a:rPr lang="en-US">
                <a:latin typeface="Comic Sans MS" pitchFamily="66" charset="0"/>
              </a:rPr>
              <a:t>What is a Body Surface Area?</a:t>
            </a:r>
          </a:p>
        </p:txBody>
      </p:sp>
      <p:sp>
        <p:nvSpPr>
          <p:cNvPr id="140291" name="Rectangle 3"/>
          <p:cNvSpPr>
            <a:spLocks noGrp="1" noRot="1" noChangeArrowheads="1"/>
          </p:cNvSpPr>
          <p:nvPr>
            <p:ph type="body" sz="half" idx="1"/>
          </p:nvPr>
        </p:nvSpPr>
        <p:spPr>
          <a:xfrm>
            <a:off x="838200" y="2057400"/>
            <a:ext cx="5334000" cy="4191000"/>
          </a:xfrm>
        </p:spPr>
        <p:txBody>
          <a:bodyPr/>
          <a:lstStyle/>
          <a:p>
            <a:pPr>
              <a:lnSpc>
                <a:spcPct val="90000"/>
              </a:lnSpc>
            </a:pPr>
            <a:r>
              <a:rPr lang="en-US" dirty="0">
                <a:latin typeface="Comic Sans MS" pitchFamily="66" charset="0"/>
              </a:rPr>
              <a:t>The calculation made using a patient’s height &amp; weight to ensure appropriate chemotherapy dosage</a:t>
            </a:r>
            <a:r>
              <a:rPr lang="en-US" dirty="0" smtClean="0">
                <a:latin typeface="Comic Sans MS" pitchFamily="66" charset="0"/>
              </a:rPr>
              <a:t>.</a:t>
            </a:r>
          </a:p>
          <a:p>
            <a:pPr>
              <a:lnSpc>
                <a:spcPct val="90000"/>
              </a:lnSpc>
            </a:pPr>
            <a:r>
              <a:rPr lang="en-US" dirty="0" smtClean="0">
                <a:latin typeface="Comic Sans MS" pitchFamily="66" charset="0"/>
              </a:rPr>
              <a:t>BSA = √ht (cm) x wt (kg)/ 3600</a:t>
            </a:r>
            <a:endParaRPr lang="en-US" dirty="0">
              <a:latin typeface="Comic Sans MS" pitchFamily="66" charset="0"/>
            </a:endParaRPr>
          </a:p>
        </p:txBody>
      </p:sp>
      <p:pic>
        <p:nvPicPr>
          <p:cNvPr id="140292" name="Picture 4" descr="j0302953"/>
          <p:cNvPicPr>
            <a:picLocks noGrp="1" noChangeAspect="1" noChangeArrowheads="1"/>
          </p:cNvPicPr>
          <p:nvPr>
            <p:ph sz="half" idx="2"/>
          </p:nvPr>
        </p:nvPicPr>
        <p:blipFill>
          <a:blip r:embed="rId2" cstate="print"/>
          <a:srcRect/>
          <a:stretch>
            <a:fillRect/>
          </a:stretch>
        </p:blipFill>
        <p:spPr>
          <a:xfrm>
            <a:off x="6172200" y="2133600"/>
            <a:ext cx="2609850" cy="365760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a:xfrm>
            <a:off x="457200" y="228600"/>
            <a:ext cx="8385175" cy="1431925"/>
          </a:xfrm>
        </p:spPr>
        <p:txBody>
          <a:bodyPr/>
          <a:lstStyle/>
          <a:p>
            <a:r>
              <a:rPr lang="en-US">
                <a:latin typeface="Comic Sans MS" pitchFamily="66" charset="0"/>
              </a:rPr>
              <a:t>Two Nurse Check</a:t>
            </a:r>
          </a:p>
        </p:txBody>
      </p:sp>
      <p:sp>
        <p:nvSpPr>
          <p:cNvPr id="286723" name="Rectangle 3"/>
          <p:cNvSpPr>
            <a:spLocks noGrp="1" noRot="1" noChangeArrowheads="1"/>
          </p:cNvSpPr>
          <p:nvPr>
            <p:ph type="body" sz="half" idx="1"/>
          </p:nvPr>
        </p:nvSpPr>
        <p:spPr>
          <a:xfrm>
            <a:off x="838200" y="1905000"/>
            <a:ext cx="8001000" cy="4191000"/>
          </a:xfrm>
        </p:spPr>
        <p:txBody>
          <a:bodyPr/>
          <a:lstStyle/>
          <a:p>
            <a:r>
              <a:rPr lang="en-US" sz="3600">
                <a:latin typeface="Comic Sans MS" pitchFamily="66" charset="0"/>
              </a:rPr>
              <a:t>With change of caregiver</a:t>
            </a:r>
          </a:p>
          <a:p>
            <a:r>
              <a:rPr lang="en-US" sz="3600">
                <a:latin typeface="Comic Sans MS" pitchFamily="66" charset="0"/>
              </a:rPr>
              <a:t>With change of cytotoxic agent bag</a:t>
            </a:r>
          </a:p>
          <a:p>
            <a:r>
              <a:rPr lang="en-US" sz="3600">
                <a:latin typeface="Comic Sans MS" pitchFamily="66" charset="0"/>
              </a:rPr>
              <a:t>With a change in pump settings</a:t>
            </a:r>
          </a:p>
        </p:txBody>
      </p:sp>
      <p:pic>
        <p:nvPicPr>
          <p:cNvPr id="286726" name="Picture 6" descr="wtpzkrb1[1]"/>
          <p:cNvPicPr>
            <a:picLocks noGrp="1" noChangeAspect="1" noChangeArrowheads="1"/>
          </p:cNvPicPr>
          <p:nvPr>
            <p:ph sz="quarter" idx="3"/>
          </p:nvPr>
        </p:nvPicPr>
        <p:blipFill>
          <a:blip r:embed="rId2" cstate="print"/>
          <a:srcRect/>
          <a:stretch>
            <a:fillRect/>
          </a:stretch>
        </p:blipFill>
        <p:spPr>
          <a:xfrm>
            <a:off x="5995988" y="4451350"/>
            <a:ext cx="2919412" cy="2090738"/>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388" name="Rectangle 4"/>
          <p:cNvSpPr>
            <a:spLocks noGrp="1" noChangeArrowheads="1"/>
          </p:cNvSpPr>
          <p:nvPr>
            <p:ph type="title"/>
          </p:nvPr>
        </p:nvSpPr>
        <p:spPr>
          <a:noFill/>
          <a:ln/>
        </p:spPr>
        <p:txBody>
          <a:bodyPr/>
          <a:lstStyle/>
          <a:p>
            <a:r>
              <a:rPr lang="en-US" altLang="ar-SA" sz="5400" b="1"/>
              <a:t>Measuring tumor response</a:t>
            </a:r>
            <a:endParaRPr lang="en-US" altLang="ar-SA" sz="4000" b="1"/>
          </a:p>
        </p:txBody>
      </p:sp>
      <p:sp>
        <p:nvSpPr>
          <p:cNvPr id="16389" name="Rectangle 5"/>
          <p:cNvSpPr>
            <a:spLocks noGrp="1" noChangeArrowheads="1"/>
          </p:cNvSpPr>
          <p:nvPr>
            <p:ph type="body" idx="1"/>
          </p:nvPr>
        </p:nvSpPr>
        <p:spPr>
          <a:xfrm>
            <a:off x="1151467" y="2438400"/>
            <a:ext cx="7459133" cy="3619500"/>
          </a:xfrm>
          <a:noFill/>
          <a:ln/>
        </p:spPr>
        <p:txBody>
          <a:bodyPr/>
          <a:lstStyle/>
          <a:p>
            <a:r>
              <a:rPr lang="en-US" altLang="ar-SA" b="1" i="1" u="sng"/>
              <a:t>Complete Response</a:t>
            </a:r>
            <a:r>
              <a:rPr lang="en-US" altLang="ar-SA"/>
              <a:t>- one month absence</a:t>
            </a:r>
          </a:p>
          <a:p>
            <a:r>
              <a:rPr lang="en-US" altLang="ar-SA" b="1" i="1" u="sng"/>
              <a:t>Partial Response</a:t>
            </a:r>
            <a:r>
              <a:rPr lang="en-US" altLang="ar-SA"/>
              <a:t>- 50% decrease tumor mass (one month)</a:t>
            </a:r>
          </a:p>
          <a:p>
            <a:r>
              <a:rPr lang="en-US" altLang="ar-SA" b="1" i="1" u="sng"/>
              <a:t>Stable Disease</a:t>
            </a:r>
            <a:r>
              <a:rPr lang="en-US" altLang="ar-SA"/>
              <a:t>- less than 50% decrease or less than 25% increase</a:t>
            </a:r>
          </a:p>
          <a:p>
            <a:r>
              <a:rPr lang="en-US" altLang="ar-SA" b="1" i="1" u="sng"/>
              <a:t>Progression</a:t>
            </a:r>
            <a:r>
              <a:rPr lang="en-US" altLang="ar-SA"/>
              <a:t>- 25% increase or new growth</a:t>
            </a:r>
            <a:endParaRPr lang="en-US" altLang="ar-SA" sz="2800"/>
          </a:p>
        </p:txBody>
      </p:sp>
      <p:grpSp>
        <p:nvGrpSpPr>
          <p:cNvPr id="2" name="Group 44"/>
          <p:cNvGrpSpPr>
            <a:grpSpLocks/>
          </p:cNvGrpSpPr>
          <p:nvPr/>
        </p:nvGrpSpPr>
        <p:grpSpPr bwMode="auto">
          <a:xfrm>
            <a:off x="9414934" y="1066800"/>
            <a:ext cx="2079978" cy="2552700"/>
            <a:chOff x="4385" y="607"/>
            <a:chExt cx="1474" cy="1608"/>
          </a:xfrm>
        </p:grpSpPr>
        <p:sp>
          <p:nvSpPr>
            <p:cNvPr id="16390" name="Freeform 6"/>
            <p:cNvSpPr>
              <a:spLocks/>
            </p:cNvSpPr>
            <p:nvPr/>
          </p:nvSpPr>
          <p:spPr bwMode="auto">
            <a:xfrm>
              <a:off x="4606" y="910"/>
              <a:ext cx="1090" cy="1134"/>
            </a:xfrm>
            <a:custGeom>
              <a:avLst/>
              <a:gdLst/>
              <a:ahLst/>
              <a:cxnLst>
                <a:cxn ang="0">
                  <a:pos x="1089" y="967"/>
                </a:cxn>
                <a:cxn ang="0">
                  <a:pos x="850" y="1133"/>
                </a:cxn>
                <a:cxn ang="0">
                  <a:pos x="0" y="166"/>
                </a:cxn>
                <a:cxn ang="0">
                  <a:pos x="238" y="0"/>
                </a:cxn>
                <a:cxn ang="0">
                  <a:pos x="1089" y="967"/>
                </a:cxn>
              </a:cxnLst>
              <a:rect l="0" t="0" r="r" b="b"/>
              <a:pathLst>
                <a:path w="1090" h="1134">
                  <a:moveTo>
                    <a:pt x="1089" y="967"/>
                  </a:moveTo>
                  <a:lnTo>
                    <a:pt x="850" y="1133"/>
                  </a:lnTo>
                  <a:lnTo>
                    <a:pt x="0" y="166"/>
                  </a:lnTo>
                  <a:lnTo>
                    <a:pt x="238" y="0"/>
                  </a:lnTo>
                  <a:lnTo>
                    <a:pt x="1089" y="967"/>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16391" name="Freeform 7"/>
            <p:cNvSpPr>
              <a:spLocks/>
            </p:cNvSpPr>
            <p:nvPr/>
          </p:nvSpPr>
          <p:spPr bwMode="auto">
            <a:xfrm>
              <a:off x="4667" y="972"/>
              <a:ext cx="983" cy="1027"/>
            </a:xfrm>
            <a:custGeom>
              <a:avLst/>
              <a:gdLst/>
              <a:ahLst/>
              <a:cxnLst>
                <a:cxn ang="0">
                  <a:pos x="982" y="884"/>
                </a:cxn>
                <a:cxn ang="0">
                  <a:pos x="776" y="1026"/>
                </a:cxn>
                <a:cxn ang="0">
                  <a:pos x="0" y="142"/>
                </a:cxn>
                <a:cxn ang="0">
                  <a:pos x="204" y="0"/>
                </a:cxn>
                <a:cxn ang="0">
                  <a:pos x="982" y="884"/>
                </a:cxn>
              </a:cxnLst>
              <a:rect l="0" t="0" r="r" b="b"/>
              <a:pathLst>
                <a:path w="983" h="1027">
                  <a:moveTo>
                    <a:pt x="982" y="884"/>
                  </a:moveTo>
                  <a:lnTo>
                    <a:pt x="776" y="1026"/>
                  </a:lnTo>
                  <a:lnTo>
                    <a:pt x="0" y="142"/>
                  </a:lnTo>
                  <a:lnTo>
                    <a:pt x="204" y="0"/>
                  </a:lnTo>
                  <a:lnTo>
                    <a:pt x="982" y="88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6392" name="Freeform 8"/>
            <p:cNvSpPr>
              <a:spLocks/>
            </p:cNvSpPr>
            <p:nvPr/>
          </p:nvSpPr>
          <p:spPr bwMode="auto">
            <a:xfrm>
              <a:off x="4992" y="1337"/>
              <a:ext cx="642" cy="646"/>
            </a:xfrm>
            <a:custGeom>
              <a:avLst/>
              <a:gdLst/>
              <a:ahLst/>
              <a:cxnLst>
                <a:cxn ang="0">
                  <a:pos x="641" y="512"/>
                </a:cxn>
                <a:cxn ang="0">
                  <a:pos x="449" y="645"/>
                </a:cxn>
                <a:cxn ang="0">
                  <a:pos x="0" y="133"/>
                </a:cxn>
                <a:cxn ang="0">
                  <a:pos x="191" y="0"/>
                </a:cxn>
                <a:cxn ang="0">
                  <a:pos x="641" y="512"/>
                </a:cxn>
              </a:cxnLst>
              <a:rect l="0" t="0" r="r" b="b"/>
              <a:pathLst>
                <a:path w="642" h="646">
                  <a:moveTo>
                    <a:pt x="641" y="512"/>
                  </a:moveTo>
                  <a:lnTo>
                    <a:pt x="449" y="645"/>
                  </a:lnTo>
                  <a:lnTo>
                    <a:pt x="0" y="133"/>
                  </a:lnTo>
                  <a:lnTo>
                    <a:pt x="191" y="0"/>
                  </a:lnTo>
                  <a:lnTo>
                    <a:pt x="641" y="512"/>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n-US"/>
            </a:p>
          </p:txBody>
        </p:sp>
        <p:sp>
          <p:nvSpPr>
            <p:cNvPr id="16393" name="Freeform 9"/>
            <p:cNvSpPr>
              <a:spLocks/>
            </p:cNvSpPr>
            <p:nvPr/>
          </p:nvSpPr>
          <p:spPr bwMode="auto">
            <a:xfrm>
              <a:off x="4687" y="992"/>
              <a:ext cx="467" cy="446"/>
            </a:xfrm>
            <a:custGeom>
              <a:avLst/>
              <a:gdLst/>
              <a:ahLst/>
              <a:cxnLst>
                <a:cxn ang="0">
                  <a:pos x="466" y="311"/>
                </a:cxn>
                <a:cxn ang="0">
                  <a:pos x="273" y="445"/>
                </a:cxn>
                <a:cxn ang="0">
                  <a:pos x="0" y="134"/>
                </a:cxn>
                <a:cxn ang="0">
                  <a:pos x="192" y="0"/>
                </a:cxn>
                <a:cxn ang="0">
                  <a:pos x="466" y="311"/>
                </a:cxn>
              </a:cxnLst>
              <a:rect l="0" t="0" r="r" b="b"/>
              <a:pathLst>
                <a:path w="467" h="446">
                  <a:moveTo>
                    <a:pt x="466" y="311"/>
                  </a:moveTo>
                  <a:lnTo>
                    <a:pt x="273" y="445"/>
                  </a:lnTo>
                  <a:lnTo>
                    <a:pt x="0" y="134"/>
                  </a:lnTo>
                  <a:lnTo>
                    <a:pt x="192" y="0"/>
                  </a:lnTo>
                  <a:lnTo>
                    <a:pt x="466" y="311"/>
                  </a:lnTo>
                </a:path>
              </a:pathLst>
            </a:custGeom>
            <a:solidFill>
              <a:srgbClr val="800000"/>
            </a:solidFill>
            <a:ln w="12700" cap="rnd" cmpd="sng">
              <a:solidFill>
                <a:srgbClr val="000000"/>
              </a:solidFill>
              <a:prstDash val="solid"/>
              <a:round/>
              <a:headEnd type="none" w="med" len="med"/>
              <a:tailEnd type="none" w="med" len="med"/>
            </a:ln>
            <a:effectLst/>
          </p:spPr>
          <p:txBody>
            <a:bodyPr/>
            <a:lstStyle/>
            <a:p>
              <a:endParaRPr lang="en-US"/>
            </a:p>
          </p:txBody>
        </p:sp>
        <p:sp>
          <p:nvSpPr>
            <p:cNvPr id="16394" name="Freeform 10"/>
            <p:cNvSpPr>
              <a:spLocks/>
            </p:cNvSpPr>
            <p:nvPr/>
          </p:nvSpPr>
          <p:spPr bwMode="auto">
            <a:xfrm>
              <a:off x="5525" y="1969"/>
              <a:ext cx="334" cy="246"/>
            </a:xfrm>
            <a:custGeom>
              <a:avLst/>
              <a:gdLst/>
              <a:ahLst/>
              <a:cxnLst>
                <a:cxn ang="0">
                  <a:pos x="333" y="33"/>
                </a:cxn>
                <a:cxn ang="0">
                  <a:pos x="28" y="245"/>
                </a:cxn>
                <a:cxn ang="0">
                  <a:pos x="0" y="212"/>
                </a:cxn>
                <a:cxn ang="0">
                  <a:pos x="303" y="0"/>
                </a:cxn>
                <a:cxn ang="0">
                  <a:pos x="333" y="33"/>
                </a:cxn>
              </a:cxnLst>
              <a:rect l="0" t="0" r="r" b="b"/>
              <a:pathLst>
                <a:path w="334" h="246">
                  <a:moveTo>
                    <a:pt x="333" y="33"/>
                  </a:moveTo>
                  <a:lnTo>
                    <a:pt x="28" y="245"/>
                  </a:lnTo>
                  <a:lnTo>
                    <a:pt x="0" y="212"/>
                  </a:lnTo>
                  <a:lnTo>
                    <a:pt x="303" y="0"/>
                  </a:lnTo>
                  <a:lnTo>
                    <a:pt x="333" y="33"/>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16395" name="Freeform 11"/>
            <p:cNvSpPr>
              <a:spLocks/>
            </p:cNvSpPr>
            <p:nvPr/>
          </p:nvSpPr>
          <p:spPr bwMode="auto">
            <a:xfrm>
              <a:off x="5587" y="2105"/>
              <a:ext cx="85" cy="70"/>
            </a:xfrm>
            <a:custGeom>
              <a:avLst/>
              <a:gdLst/>
              <a:ahLst/>
              <a:cxnLst>
                <a:cxn ang="0">
                  <a:pos x="84" y="26"/>
                </a:cxn>
                <a:cxn ang="0">
                  <a:pos x="22" y="69"/>
                </a:cxn>
                <a:cxn ang="0">
                  <a:pos x="0" y="43"/>
                </a:cxn>
                <a:cxn ang="0">
                  <a:pos x="60" y="0"/>
                </a:cxn>
                <a:cxn ang="0">
                  <a:pos x="84" y="26"/>
                </a:cxn>
              </a:cxnLst>
              <a:rect l="0" t="0" r="r" b="b"/>
              <a:pathLst>
                <a:path w="85" h="70">
                  <a:moveTo>
                    <a:pt x="84" y="26"/>
                  </a:moveTo>
                  <a:lnTo>
                    <a:pt x="22" y="69"/>
                  </a:lnTo>
                  <a:lnTo>
                    <a:pt x="0" y="43"/>
                  </a:lnTo>
                  <a:lnTo>
                    <a:pt x="60" y="0"/>
                  </a:lnTo>
                  <a:lnTo>
                    <a:pt x="84" y="26"/>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16396" name="Freeform 12"/>
            <p:cNvSpPr>
              <a:spLocks/>
            </p:cNvSpPr>
            <p:nvPr/>
          </p:nvSpPr>
          <p:spPr bwMode="auto">
            <a:xfrm>
              <a:off x="5551" y="1943"/>
              <a:ext cx="150" cy="150"/>
            </a:xfrm>
            <a:custGeom>
              <a:avLst/>
              <a:gdLst/>
              <a:ahLst/>
              <a:cxnLst>
                <a:cxn ang="0">
                  <a:pos x="149" y="114"/>
                </a:cxn>
                <a:cxn ang="0">
                  <a:pos x="99" y="149"/>
                </a:cxn>
                <a:cxn ang="0">
                  <a:pos x="0" y="35"/>
                </a:cxn>
                <a:cxn ang="0">
                  <a:pos x="49" y="0"/>
                </a:cxn>
                <a:cxn ang="0">
                  <a:pos x="149" y="114"/>
                </a:cxn>
              </a:cxnLst>
              <a:rect l="0" t="0" r="r" b="b"/>
              <a:pathLst>
                <a:path w="150" h="150">
                  <a:moveTo>
                    <a:pt x="149" y="114"/>
                  </a:moveTo>
                  <a:lnTo>
                    <a:pt x="99" y="149"/>
                  </a:lnTo>
                  <a:lnTo>
                    <a:pt x="0" y="35"/>
                  </a:lnTo>
                  <a:lnTo>
                    <a:pt x="49" y="0"/>
                  </a:lnTo>
                  <a:lnTo>
                    <a:pt x="149" y="114"/>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6397" name="Freeform 13"/>
            <p:cNvSpPr>
              <a:spLocks/>
            </p:cNvSpPr>
            <p:nvPr/>
          </p:nvSpPr>
          <p:spPr bwMode="auto">
            <a:xfrm>
              <a:off x="5582" y="1982"/>
              <a:ext cx="80" cy="83"/>
            </a:xfrm>
            <a:custGeom>
              <a:avLst/>
              <a:gdLst/>
              <a:ahLst/>
              <a:cxnLst>
                <a:cxn ang="0">
                  <a:pos x="79" y="72"/>
                </a:cxn>
                <a:cxn ang="0">
                  <a:pos x="64" y="82"/>
                </a:cxn>
                <a:cxn ang="0">
                  <a:pos x="0" y="10"/>
                </a:cxn>
                <a:cxn ang="0">
                  <a:pos x="15" y="0"/>
                </a:cxn>
                <a:cxn ang="0">
                  <a:pos x="79" y="72"/>
                </a:cxn>
              </a:cxnLst>
              <a:rect l="0" t="0" r="r" b="b"/>
              <a:pathLst>
                <a:path w="80" h="83">
                  <a:moveTo>
                    <a:pt x="79" y="72"/>
                  </a:moveTo>
                  <a:lnTo>
                    <a:pt x="64" y="82"/>
                  </a:lnTo>
                  <a:lnTo>
                    <a:pt x="0" y="10"/>
                  </a:lnTo>
                  <a:lnTo>
                    <a:pt x="15" y="0"/>
                  </a:lnTo>
                  <a:lnTo>
                    <a:pt x="79" y="72"/>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6398" name="Freeform 14"/>
            <p:cNvSpPr>
              <a:spLocks/>
            </p:cNvSpPr>
            <p:nvPr/>
          </p:nvSpPr>
          <p:spPr bwMode="auto">
            <a:xfrm>
              <a:off x="4968" y="1305"/>
              <a:ext cx="222" cy="165"/>
            </a:xfrm>
            <a:custGeom>
              <a:avLst/>
              <a:gdLst/>
              <a:ahLst/>
              <a:cxnLst>
                <a:cxn ang="0">
                  <a:pos x="221" y="27"/>
                </a:cxn>
                <a:cxn ang="0">
                  <a:pos x="22" y="164"/>
                </a:cxn>
                <a:cxn ang="0">
                  <a:pos x="0" y="137"/>
                </a:cxn>
                <a:cxn ang="0">
                  <a:pos x="197" y="0"/>
                </a:cxn>
                <a:cxn ang="0">
                  <a:pos x="221" y="27"/>
                </a:cxn>
              </a:cxnLst>
              <a:rect l="0" t="0" r="r" b="b"/>
              <a:pathLst>
                <a:path w="222" h="165">
                  <a:moveTo>
                    <a:pt x="221" y="27"/>
                  </a:moveTo>
                  <a:lnTo>
                    <a:pt x="22" y="164"/>
                  </a:lnTo>
                  <a:lnTo>
                    <a:pt x="0" y="137"/>
                  </a:lnTo>
                  <a:lnTo>
                    <a:pt x="197" y="0"/>
                  </a:lnTo>
                  <a:lnTo>
                    <a:pt x="221" y="27"/>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6399" name="Freeform 15"/>
            <p:cNvSpPr>
              <a:spLocks/>
            </p:cNvSpPr>
            <p:nvPr/>
          </p:nvSpPr>
          <p:spPr bwMode="auto">
            <a:xfrm>
              <a:off x="4518" y="759"/>
              <a:ext cx="234" cy="233"/>
            </a:xfrm>
            <a:custGeom>
              <a:avLst/>
              <a:gdLst/>
              <a:ahLst/>
              <a:cxnLst>
                <a:cxn ang="0">
                  <a:pos x="233" y="138"/>
                </a:cxn>
                <a:cxn ang="0">
                  <a:pos x="97" y="232"/>
                </a:cxn>
                <a:cxn ang="0">
                  <a:pos x="0" y="0"/>
                </a:cxn>
                <a:cxn ang="0">
                  <a:pos x="233" y="138"/>
                </a:cxn>
              </a:cxnLst>
              <a:rect l="0" t="0" r="r" b="b"/>
              <a:pathLst>
                <a:path w="234" h="233">
                  <a:moveTo>
                    <a:pt x="233" y="138"/>
                  </a:moveTo>
                  <a:lnTo>
                    <a:pt x="97" y="232"/>
                  </a:lnTo>
                  <a:lnTo>
                    <a:pt x="0" y="0"/>
                  </a:lnTo>
                  <a:lnTo>
                    <a:pt x="233" y="138"/>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16400" name="Freeform 16"/>
            <p:cNvSpPr>
              <a:spLocks/>
            </p:cNvSpPr>
            <p:nvPr/>
          </p:nvSpPr>
          <p:spPr bwMode="auto">
            <a:xfrm>
              <a:off x="4546" y="791"/>
              <a:ext cx="126" cy="171"/>
            </a:xfrm>
            <a:custGeom>
              <a:avLst/>
              <a:gdLst/>
              <a:ahLst/>
              <a:cxnLst>
                <a:cxn ang="0">
                  <a:pos x="125" y="141"/>
                </a:cxn>
                <a:cxn ang="0">
                  <a:pos x="82" y="170"/>
                </a:cxn>
                <a:cxn ang="0">
                  <a:pos x="0" y="0"/>
                </a:cxn>
                <a:cxn ang="0">
                  <a:pos x="125" y="141"/>
                </a:cxn>
              </a:cxnLst>
              <a:rect l="0" t="0" r="r" b="b"/>
              <a:pathLst>
                <a:path w="126" h="171">
                  <a:moveTo>
                    <a:pt x="125" y="141"/>
                  </a:moveTo>
                  <a:lnTo>
                    <a:pt x="82" y="170"/>
                  </a:lnTo>
                  <a:lnTo>
                    <a:pt x="0" y="0"/>
                  </a:lnTo>
                  <a:lnTo>
                    <a:pt x="125" y="141"/>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16401" name="Line 17"/>
            <p:cNvSpPr>
              <a:spLocks noChangeShapeType="1"/>
            </p:cNvSpPr>
            <p:nvPr/>
          </p:nvSpPr>
          <p:spPr bwMode="auto">
            <a:xfrm flipH="1" flipV="1">
              <a:off x="4385" y="607"/>
              <a:ext cx="139" cy="157"/>
            </a:xfrm>
            <a:prstGeom prst="line">
              <a:avLst/>
            </a:prstGeom>
            <a:noFill/>
            <a:ln w="12700">
              <a:solidFill>
                <a:srgbClr val="000000"/>
              </a:solidFill>
              <a:round/>
              <a:headEnd/>
              <a:tailEnd/>
            </a:ln>
            <a:effectLst/>
          </p:spPr>
          <p:txBody>
            <a:bodyPr wrap="none" anchor="ctr"/>
            <a:lstStyle/>
            <a:p>
              <a:endParaRPr lang="en-US"/>
            </a:p>
          </p:txBody>
        </p:sp>
        <p:sp>
          <p:nvSpPr>
            <p:cNvPr id="16402" name="Rectangle 18"/>
            <p:cNvSpPr>
              <a:spLocks noChangeArrowheads="1"/>
            </p:cNvSpPr>
            <p:nvPr/>
          </p:nvSpPr>
          <p:spPr bwMode="auto">
            <a:xfrm rot="8520000">
              <a:off x="4577" y="944"/>
              <a:ext cx="252" cy="32"/>
            </a:xfrm>
            <a:prstGeom prst="rect">
              <a:avLst/>
            </a:prstGeom>
            <a:solidFill>
              <a:srgbClr val="FFFFFF"/>
            </a:solidFill>
            <a:ln w="12700">
              <a:solidFill>
                <a:srgbClr val="000000"/>
              </a:solidFill>
              <a:miter lim="800000"/>
              <a:headEnd/>
              <a:tailEnd/>
            </a:ln>
            <a:effectLst/>
          </p:spPr>
          <p:txBody>
            <a:bodyPr wrap="none" anchor="ctr"/>
            <a:lstStyle/>
            <a:p>
              <a:endParaRPr lang="en-US"/>
            </a:p>
          </p:txBody>
        </p:sp>
        <p:sp>
          <p:nvSpPr>
            <p:cNvPr id="16403" name="Rectangle 19"/>
            <p:cNvSpPr>
              <a:spLocks noChangeArrowheads="1"/>
            </p:cNvSpPr>
            <p:nvPr/>
          </p:nvSpPr>
          <p:spPr bwMode="auto">
            <a:xfrm rot="8520000">
              <a:off x="4593" y="962"/>
              <a:ext cx="252" cy="33"/>
            </a:xfrm>
            <a:prstGeom prst="rect">
              <a:avLst/>
            </a:prstGeom>
            <a:solidFill>
              <a:srgbClr val="C0C0C0"/>
            </a:solidFill>
            <a:ln w="12700">
              <a:solidFill>
                <a:srgbClr val="000000"/>
              </a:solidFill>
              <a:miter lim="800000"/>
              <a:headEnd/>
              <a:tailEnd/>
            </a:ln>
            <a:effectLst/>
          </p:spPr>
          <p:txBody>
            <a:bodyPr wrap="none" anchor="ctr"/>
            <a:lstStyle/>
            <a:p>
              <a:endParaRPr lang="en-US"/>
            </a:p>
          </p:txBody>
        </p:sp>
        <p:sp>
          <p:nvSpPr>
            <p:cNvPr id="16404" name="Rectangle 20"/>
            <p:cNvSpPr>
              <a:spLocks noChangeArrowheads="1"/>
            </p:cNvSpPr>
            <p:nvPr/>
          </p:nvSpPr>
          <p:spPr bwMode="auto">
            <a:xfrm rot="8520000">
              <a:off x="4649" y="1003"/>
              <a:ext cx="43" cy="20"/>
            </a:xfrm>
            <a:prstGeom prst="rect">
              <a:avLst/>
            </a:prstGeom>
            <a:solidFill>
              <a:srgbClr val="FFFFFF"/>
            </a:solidFill>
            <a:ln w="12700">
              <a:noFill/>
              <a:miter lim="800000"/>
              <a:headEnd/>
              <a:tailEnd/>
            </a:ln>
            <a:effectLst/>
          </p:spPr>
          <p:txBody>
            <a:bodyPr wrap="none" anchor="ctr"/>
            <a:lstStyle/>
            <a:p>
              <a:endParaRPr lang="en-US"/>
            </a:p>
          </p:txBody>
        </p:sp>
        <p:sp>
          <p:nvSpPr>
            <p:cNvPr id="16405" name="Freeform 21"/>
            <p:cNvSpPr>
              <a:spLocks/>
            </p:cNvSpPr>
            <p:nvPr/>
          </p:nvSpPr>
          <p:spPr bwMode="auto">
            <a:xfrm>
              <a:off x="5086" y="1402"/>
              <a:ext cx="471" cy="526"/>
            </a:xfrm>
            <a:custGeom>
              <a:avLst/>
              <a:gdLst/>
              <a:ahLst/>
              <a:cxnLst>
                <a:cxn ang="0">
                  <a:pos x="470" y="506"/>
                </a:cxn>
                <a:cxn ang="0">
                  <a:pos x="444" y="525"/>
                </a:cxn>
                <a:cxn ang="0">
                  <a:pos x="0" y="19"/>
                </a:cxn>
                <a:cxn ang="0">
                  <a:pos x="25" y="0"/>
                </a:cxn>
                <a:cxn ang="0">
                  <a:pos x="470" y="506"/>
                </a:cxn>
              </a:cxnLst>
              <a:rect l="0" t="0" r="r" b="b"/>
              <a:pathLst>
                <a:path w="471" h="526">
                  <a:moveTo>
                    <a:pt x="470" y="506"/>
                  </a:moveTo>
                  <a:lnTo>
                    <a:pt x="444" y="525"/>
                  </a:lnTo>
                  <a:lnTo>
                    <a:pt x="0" y="19"/>
                  </a:lnTo>
                  <a:lnTo>
                    <a:pt x="25" y="0"/>
                  </a:lnTo>
                  <a:lnTo>
                    <a:pt x="470" y="506"/>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6406" name="Freeform 22"/>
            <p:cNvSpPr>
              <a:spLocks/>
            </p:cNvSpPr>
            <p:nvPr/>
          </p:nvSpPr>
          <p:spPr bwMode="auto">
            <a:xfrm>
              <a:off x="4735" y="1068"/>
              <a:ext cx="318" cy="339"/>
            </a:xfrm>
            <a:custGeom>
              <a:avLst/>
              <a:gdLst/>
              <a:ahLst/>
              <a:cxnLst>
                <a:cxn ang="0">
                  <a:pos x="317" y="301"/>
                </a:cxn>
                <a:cxn ang="0">
                  <a:pos x="264" y="338"/>
                </a:cxn>
                <a:cxn ang="0">
                  <a:pos x="0" y="37"/>
                </a:cxn>
                <a:cxn ang="0">
                  <a:pos x="52" y="0"/>
                </a:cxn>
                <a:cxn ang="0">
                  <a:pos x="317" y="301"/>
                </a:cxn>
              </a:cxnLst>
              <a:rect l="0" t="0" r="r" b="b"/>
              <a:pathLst>
                <a:path w="318" h="339">
                  <a:moveTo>
                    <a:pt x="317" y="301"/>
                  </a:moveTo>
                  <a:lnTo>
                    <a:pt x="264" y="338"/>
                  </a:lnTo>
                  <a:lnTo>
                    <a:pt x="0" y="37"/>
                  </a:lnTo>
                  <a:lnTo>
                    <a:pt x="52" y="0"/>
                  </a:lnTo>
                  <a:lnTo>
                    <a:pt x="317" y="301"/>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16407" name="Freeform 23"/>
            <p:cNvSpPr>
              <a:spLocks/>
            </p:cNvSpPr>
            <p:nvPr/>
          </p:nvSpPr>
          <p:spPr bwMode="auto">
            <a:xfrm>
              <a:off x="5653" y="2052"/>
              <a:ext cx="46" cy="35"/>
            </a:xfrm>
            <a:custGeom>
              <a:avLst/>
              <a:gdLst/>
              <a:ahLst/>
              <a:cxnLst>
                <a:cxn ang="0">
                  <a:pos x="45" y="4"/>
                </a:cxn>
                <a:cxn ang="0">
                  <a:pos x="3" y="34"/>
                </a:cxn>
                <a:cxn ang="0">
                  <a:pos x="0" y="30"/>
                </a:cxn>
                <a:cxn ang="0">
                  <a:pos x="41" y="0"/>
                </a:cxn>
                <a:cxn ang="0">
                  <a:pos x="45" y="4"/>
                </a:cxn>
              </a:cxnLst>
              <a:rect l="0" t="0" r="r" b="b"/>
              <a:pathLst>
                <a:path w="46" h="35">
                  <a:moveTo>
                    <a:pt x="45" y="4"/>
                  </a:moveTo>
                  <a:lnTo>
                    <a:pt x="3" y="34"/>
                  </a:lnTo>
                  <a:lnTo>
                    <a:pt x="0" y="30"/>
                  </a:lnTo>
                  <a:lnTo>
                    <a:pt x="41" y="0"/>
                  </a:lnTo>
                  <a:lnTo>
                    <a:pt x="45" y="4"/>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6408" name="Freeform 24"/>
            <p:cNvSpPr>
              <a:spLocks/>
            </p:cNvSpPr>
            <p:nvPr/>
          </p:nvSpPr>
          <p:spPr bwMode="auto">
            <a:xfrm>
              <a:off x="5525" y="1969"/>
              <a:ext cx="334" cy="246"/>
            </a:xfrm>
            <a:custGeom>
              <a:avLst/>
              <a:gdLst/>
              <a:ahLst/>
              <a:cxnLst>
                <a:cxn ang="0">
                  <a:pos x="333" y="33"/>
                </a:cxn>
                <a:cxn ang="0">
                  <a:pos x="28" y="245"/>
                </a:cxn>
                <a:cxn ang="0">
                  <a:pos x="0" y="212"/>
                </a:cxn>
                <a:cxn ang="0">
                  <a:pos x="303" y="0"/>
                </a:cxn>
                <a:cxn ang="0">
                  <a:pos x="333" y="33"/>
                </a:cxn>
              </a:cxnLst>
              <a:rect l="0" t="0" r="r" b="b"/>
              <a:pathLst>
                <a:path w="334" h="246">
                  <a:moveTo>
                    <a:pt x="333" y="33"/>
                  </a:moveTo>
                  <a:lnTo>
                    <a:pt x="28" y="245"/>
                  </a:lnTo>
                  <a:lnTo>
                    <a:pt x="0" y="212"/>
                  </a:lnTo>
                  <a:lnTo>
                    <a:pt x="303" y="0"/>
                  </a:lnTo>
                  <a:lnTo>
                    <a:pt x="333" y="3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nvGrpSpPr>
            <p:cNvPr id="3" name="Group 42"/>
            <p:cNvGrpSpPr>
              <a:grpSpLocks/>
            </p:cNvGrpSpPr>
            <p:nvPr/>
          </p:nvGrpSpPr>
          <p:grpSpPr bwMode="auto">
            <a:xfrm>
              <a:off x="4827" y="984"/>
              <a:ext cx="764" cy="827"/>
              <a:chOff x="4827" y="984"/>
              <a:chExt cx="764" cy="827"/>
            </a:xfrm>
          </p:grpSpPr>
          <p:sp>
            <p:nvSpPr>
              <p:cNvPr id="16409" name="Line 25"/>
              <p:cNvSpPr>
                <a:spLocks noChangeShapeType="1"/>
              </p:cNvSpPr>
              <p:nvPr/>
            </p:nvSpPr>
            <p:spPr bwMode="auto">
              <a:xfrm flipH="1">
                <a:off x="5514" y="1771"/>
                <a:ext cx="77" cy="40"/>
              </a:xfrm>
              <a:prstGeom prst="line">
                <a:avLst/>
              </a:prstGeom>
              <a:noFill/>
              <a:ln w="12700">
                <a:solidFill>
                  <a:srgbClr val="FFFFFF"/>
                </a:solidFill>
                <a:round/>
                <a:headEnd/>
                <a:tailEnd/>
              </a:ln>
              <a:effectLst/>
            </p:spPr>
            <p:txBody>
              <a:bodyPr wrap="none" anchor="ctr"/>
              <a:lstStyle/>
              <a:p>
                <a:endParaRPr lang="en-US"/>
              </a:p>
            </p:txBody>
          </p:sp>
          <p:sp>
            <p:nvSpPr>
              <p:cNvPr id="16410" name="Line 26"/>
              <p:cNvSpPr>
                <a:spLocks noChangeShapeType="1"/>
              </p:cNvSpPr>
              <p:nvPr/>
            </p:nvSpPr>
            <p:spPr bwMode="auto">
              <a:xfrm flipH="1">
                <a:off x="5488" y="1722"/>
                <a:ext cx="59" cy="26"/>
              </a:xfrm>
              <a:prstGeom prst="line">
                <a:avLst/>
              </a:prstGeom>
              <a:noFill/>
              <a:ln w="12700">
                <a:solidFill>
                  <a:srgbClr val="FFFFFF"/>
                </a:solidFill>
                <a:round/>
                <a:headEnd/>
                <a:tailEnd/>
              </a:ln>
              <a:effectLst/>
            </p:spPr>
            <p:txBody>
              <a:bodyPr wrap="none" anchor="ctr"/>
              <a:lstStyle/>
              <a:p>
                <a:endParaRPr lang="en-US"/>
              </a:p>
            </p:txBody>
          </p:sp>
          <p:sp>
            <p:nvSpPr>
              <p:cNvPr id="16411" name="Line 27"/>
              <p:cNvSpPr>
                <a:spLocks noChangeShapeType="1"/>
              </p:cNvSpPr>
              <p:nvPr/>
            </p:nvSpPr>
            <p:spPr bwMode="auto">
              <a:xfrm flipH="1">
                <a:off x="5428" y="1673"/>
                <a:ext cx="77" cy="40"/>
              </a:xfrm>
              <a:prstGeom prst="line">
                <a:avLst/>
              </a:prstGeom>
              <a:noFill/>
              <a:ln w="12700">
                <a:solidFill>
                  <a:srgbClr val="FFFFFF"/>
                </a:solidFill>
                <a:round/>
                <a:headEnd/>
                <a:tailEnd/>
              </a:ln>
              <a:effectLst/>
            </p:spPr>
            <p:txBody>
              <a:bodyPr wrap="none" anchor="ctr"/>
              <a:lstStyle/>
              <a:p>
                <a:endParaRPr lang="en-US"/>
              </a:p>
            </p:txBody>
          </p:sp>
          <p:sp>
            <p:nvSpPr>
              <p:cNvPr id="16412" name="Line 28"/>
              <p:cNvSpPr>
                <a:spLocks noChangeShapeType="1"/>
              </p:cNvSpPr>
              <p:nvPr/>
            </p:nvSpPr>
            <p:spPr bwMode="auto">
              <a:xfrm flipH="1">
                <a:off x="5402" y="1624"/>
                <a:ext cx="59" cy="27"/>
              </a:xfrm>
              <a:prstGeom prst="line">
                <a:avLst/>
              </a:prstGeom>
              <a:noFill/>
              <a:ln w="12700">
                <a:solidFill>
                  <a:srgbClr val="FFFFFF"/>
                </a:solidFill>
                <a:round/>
                <a:headEnd/>
                <a:tailEnd/>
              </a:ln>
              <a:effectLst/>
            </p:spPr>
            <p:txBody>
              <a:bodyPr wrap="none" anchor="ctr"/>
              <a:lstStyle/>
              <a:p>
                <a:endParaRPr lang="en-US"/>
              </a:p>
            </p:txBody>
          </p:sp>
          <p:sp>
            <p:nvSpPr>
              <p:cNvPr id="16413" name="Line 29"/>
              <p:cNvSpPr>
                <a:spLocks noChangeShapeType="1"/>
              </p:cNvSpPr>
              <p:nvPr/>
            </p:nvSpPr>
            <p:spPr bwMode="auto">
              <a:xfrm flipH="1">
                <a:off x="5347" y="1575"/>
                <a:ext cx="75" cy="39"/>
              </a:xfrm>
              <a:prstGeom prst="line">
                <a:avLst/>
              </a:prstGeom>
              <a:noFill/>
              <a:ln w="12700">
                <a:solidFill>
                  <a:srgbClr val="FFFFFF"/>
                </a:solidFill>
                <a:round/>
                <a:headEnd/>
                <a:tailEnd/>
              </a:ln>
              <a:effectLst/>
            </p:spPr>
            <p:txBody>
              <a:bodyPr wrap="none" anchor="ctr"/>
              <a:lstStyle/>
              <a:p>
                <a:endParaRPr lang="en-US"/>
              </a:p>
            </p:txBody>
          </p:sp>
          <p:sp>
            <p:nvSpPr>
              <p:cNvPr id="16414" name="Line 30"/>
              <p:cNvSpPr>
                <a:spLocks noChangeShapeType="1"/>
              </p:cNvSpPr>
              <p:nvPr/>
            </p:nvSpPr>
            <p:spPr bwMode="auto">
              <a:xfrm flipH="1">
                <a:off x="5321" y="1525"/>
                <a:ext cx="58" cy="28"/>
              </a:xfrm>
              <a:prstGeom prst="line">
                <a:avLst/>
              </a:prstGeom>
              <a:noFill/>
              <a:ln w="12700">
                <a:solidFill>
                  <a:srgbClr val="FFFFFF"/>
                </a:solidFill>
                <a:round/>
                <a:headEnd/>
                <a:tailEnd/>
              </a:ln>
              <a:effectLst/>
            </p:spPr>
            <p:txBody>
              <a:bodyPr wrap="none" anchor="ctr"/>
              <a:lstStyle/>
              <a:p>
                <a:endParaRPr lang="en-US"/>
              </a:p>
            </p:txBody>
          </p:sp>
          <p:sp>
            <p:nvSpPr>
              <p:cNvPr id="16415" name="Line 31"/>
              <p:cNvSpPr>
                <a:spLocks noChangeShapeType="1"/>
              </p:cNvSpPr>
              <p:nvPr/>
            </p:nvSpPr>
            <p:spPr bwMode="auto">
              <a:xfrm flipH="1">
                <a:off x="5260" y="1477"/>
                <a:ext cx="75" cy="39"/>
              </a:xfrm>
              <a:prstGeom prst="line">
                <a:avLst/>
              </a:prstGeom>
              <a:noFill/>
              <a:ln w="12700">
                <a:solidFill>
                  <a:srgbClr val="FFFFFF"/>
                </a:solidFill>
                <a:round/>
                <a:headEnd/>
                <a:tailEnd/>
              </a:ln>
              <a:effectLst/>
            </p:spPr>
            <p:txBody>
              <a:bodyPr wrap="none" anchor="ctr"/>
              <a:lstStyle/>
              <a:p>
                <a:endParaRPr lang="en-US"/>
              </a:p>
            </p:txBody>
          </p:sp>
          <p:sp>
            <p:nvSpPr>
              <p:cNvPr id="16416" name="Line 32"/>
              <p:cNvSpPr>
                <a:spLocks noChangeShapeType="1"/>
              </p:cNvSpPr>
              <p:nvPr/>
            </p:nvSpPr>
            <p:spPr bwMode="auto">
              <a:xfrm flipH="1">
                <a:off x="5233" y="1426"/>
                <a:ext cx="59" cy="28"/>
              </a:xfrm>
              <a:prstGeom prst="line">
                <a:avLst/>
              </a:prstGeom>
              <a:noFill/>
              <a:ln w="12700">
                <a:solidFill>
                  <a:srgbClr val="FFFFFF"/>
                </a:solidFill>
                <a:round/>
                <a:headEnd/>
                <a:tailEnd/>
              </a:ln>
              <a:effectLst/>
            </p:spPr>
            <p:txBody>
              <a:bodyPr wrap="none" anchor="ctr"/>
              <a:lstStyle/>
              <a:p>
                <a:endParaRPr lang="en-US"/>
              </a:p>
            </p:txBody>
          </p:sp>
          <p:sp>
            <p:nvSpPr>
              <p:cNvPr id="16417" name="Line 33"/>
              <p:cNvSpPr>
                <a:spLocks noChangeShapeType="1"/>
              </p:cNvSpPr>
              <p:nvPr/>
            </p:nvSpPr>
            <p:spPr bwMode="auto">
              <a:xfrm flipH="1">
                <a:off x="5173" y="1378"/>
                <a:ext cx="76" cy="39"/>
              </a:xfrm>
              <a:prstGeom prst="line">
                <a:avLst/>
              </a:prstGeom>
              <a:noFill/>
              <a:ln w="12700">
                <a:solidFill>
                  <a:srgbClr val="FFFFFF"/>
                </a:solidFill>
                <a:round/>
                <a:headEnd/>
                <a:tailEnd/>
              </a:ln>
              <a:effectLst/>
            </p:spPr>
            <p:txBody>
              <a:bodyPr wrap="none" anchor="ctr"/>
              <a:lstStyle/>
              <a:p>
                <a:endParaRPr lang="en-US"/>
              </a:p>
            </p:txBody>
          </p:sp>
          <p:sp>
            <p:nvSpPr>
              <p:cNvPr id="16418" name="Line 34"/>
              <p:cNvSpPr>
                <a:spLocks noChangeShapeType="1"/>
              </p:cNvSpPr>
              <p:nvPr/>
            </p:nvSpPr>
            <p:spPr bwMode="auto">
              <a:xfrm flipH="1">
                <a:off x="5146" y="1329"/>
                <a:ext cx="60" cy="28"/>
              </a:xfrm>
              <a:prstGeom prst="line">
                <a:avLst/>
              </a:prstGeom>
              <a:noFill/>
              <a:ln w="12700">
                <a:solidFill>
                  <a:srgbClr val="FFFFFF"/>
                </a:solidFill>
                <a:round/>
                <a:headEnd/>
                <a:tailEnd/>
              </a:ln>
              <a:effectLst/>
            </p:spPr>
            <p:txBody>
              <a:bodyPr wrap="none" anchor="ctr"/>
              <a:lstStyle/>
              <a:p>
                <a:endParaRPr lang="en-US"/>
              </a:p>
            </p:txBody>
          </p:sp>
          <p:sp>
            <p:nvSpPr>
              <p:cNvPr id="16419" name="Line 35"/>
              <p:cNvSpPr>
                <a:spLocks noChangeShapeType="1"/>
              </p:cNvSpPr>
              <p:nvPr/>
            </p:nvSpPr>
            <p:spPr bwMode="auto">
              <a:xfrm flipH="1">
                <a:off x="5087" y="1279"/>
                <a:ext cx="76" cy="40"/>
              </a:xfrm>
              <a:prstGeom prst="line">
                <a:avLst/>
              </a:prstGeom>
              <a:noFill/>
              <a:ln w="12700">
                <a:solidFill>
                  <a:srgbClr val="FFFFFF"/>
                </a:solidFill>
                <a:round/>
                <a:headEnd/>
                <a:tailEnd/>
              </a:ln>
              <a:effectLst/>
            </p:spPr>
            <p:txBody>
              <a:bodyPr wrap="none" anchor="ctr"/>
              <a:lstStyle/>
              <a:p>
                <a:endParaRPr lang="en-US"/>
              </a:p>
            </p:txBody>
          </p:sp>
          <p:sp>
            <p:nvSpPr>
              <p:cNvPr id="16420" name="Line 36"/>
              <p:cNvSpPr>
                <a:spLocks noChangeShapeType="1"/>
              </p:cNvSpPr>
              <p:nvPr/>
            </p:nvSpPr>
            <p:spPr bwMode="auto">
              <a:xfrm flipH="1">
                <a:off x="5061" y="1230"/>
                <a:ext cx="60" cy="28"/>
              </a:xfrm>
              <a:prstGeom prst="line">
                <a:avLst/>
              </a:prstGeom>
              <a:noFill/>
              <a:ln w="12700">
                <a:solidFill>
                  <a:srgbClr val="FFFFFF"/>
                </a:solidFill>
                <a:round/>
                <a:headEnd/>
                <a:tailEnd/>
              </a:ln>
              <a:effectLst/>
            </p:spPr>
            <p:txBody>
              <a:bodyPr wrap="none" anchor="ctr"/>
              <a:lstStyle/>
              <a:p>
                <a:endParaRPr lang="en-US"/>
              </a:p>
            </p:txBody>
          </p:sp>
          <p:sp>
            <p:nvSpPr>
              <p:cNvPr id="16421" name="Line 37"/>
              <p:cNvSpPr>
                <a:spLocks noChangeShapeType="1"/>
              </p:cNvSpPr>
              <p:nvPr/>
            </p:nvSpPr>
            <p:spPr bwMode="auto">
              <a:xfrm flipH="1">
                <a:off x="5001" y="1181"/>
                <a:ext cx="76" cy="39"/>
              </a:xfrm>
              <a:prstGeom prst="line">
                <a:avLst/>
              </a:prstGeom>
              <a:noFill/>
              <a:ln w="12700">
                <a:solidFill>
                  <a:srgbClr val="FFFFFF"/>
                </a:solidFill>
                <a:round/>
                <a:headEnd/>
                <a:tailEnd/>
              </a:ln>
              <a:effectLst/>
            </p:spPr>
            <p:txBody>
              <a:bodyPr wrap="none" anchor="ctr"/>
              <a:lstStyle/>
              <a:p>
                <a:endParaRPr lang="en-US"/>
              </a:p>
            </p:txBody>
          </p:sp>
          <p:sp>
            <p:nvSpPr>
              <p:cNvPr id="16422" name="Line 38"/>
              <p:cNvSpPr>
                <a:spLocks noChangeShapeType="1"/>
              </p:cNvSpPr>
              <p:nvPr/>
            </p:nvSpPr>
            <p:spPr bwMode="auto">
              <a:xfrm flipH="1">
                <a:off x="4974" y="1132"/>
                <a:ext cx="59" cy="28"/>
              </a:xfrm>
              <a:prstGeom prst="line">
                <a:avLst/>
              </a:prstGeom>
              <a:noFill/>
              <a:ln w="12700">
                <a:solidFill>
                  <a:srgbClr val="FFFFFF"/>
                </a:solidFill>
                <a:round/>
                <a:headEnd/>
                <a:tailEnd/>
              </a:ln>
              <a:effectLst/>
            </p:spPr>
            <p:txBody>
              <a:bodyPr wrap="none" anchor="ctr"/>
              <a:lstStyle/>
              <a:p>
                <a:endParaRPr lang="en-US"/>
              </a:p>
            </p:txBody>
          </p:sp>
          <p:sp>
            <p:nvSpPr>
              <p:cNvPr id="16423" name="Line 39"/>
              <p:cNvSpPr>
                <a:spLocks noChangeShapeType="1"/>
              </p:cNvSpPr>
              <p:nvPr/>
            </p:nvSpPr>
            <p:spPr bwMode="auto">
              <a:xfrm flipH="1">
                <a:off x="4915" y="1083"/>
                <a:ext cx="75" cy="39"/>
              </a:xfrm>
              <a:prstGeom prst="line">
                <a:avLst/>
              </a:prstGeom>
              <a:noFill/>
              <a:ln w="12700">
                <a:solidFill>
                  <a:srgbClr val="FFFFFF"/>
                </a:solidFill>
                <a:round/>
                <a:headEnd/>
                <a:tailEnd/>
              </a:ln>
              <a:effectLst/>
            </p:spPr>
            <p:txBody>
              <a:bodyPr wrap="none" anchor="ctr"/>
              <a:lstStyle/>
              <a:p>
                <a:endParaRPr lang="en-US"/>
              </a:p>
            </p:txBody>
          </p:sp>
          <p:sp>
            <p:nvSpPr>
              <p:cNvPr id="16424" name="Line 40"/>
              <p:cNvSpPr>
                <a:spLocks noChangeShapeType="1"/>
              </p:cNvSpPr>
              <p:nvPr/>
            </p:nvSpPr>
            <p:spPr bwMode="auto">
              <a:xfrm flipH="1">
                <a:off x="4888" y="1034"/>
                <a:ext cx="58" cy="28"/>
              </a:xfrm>
              <a:prstGeom prst="line">
                <a:avLst/>
              </a:prstGeom>
              <a:noFill/>
              <a:ln w="12700">
                <a:solidFill>
                  <a:srgbClr val="FFFFFF"/>
                </a:solidFill>
                <a:round/>
                <a:headEnd/>
                <a:tailEnd/>
              </a:ln>
              <a:effectLst/>
            </p:spPr>
            <p:txBody>
              <a:bodyPr wrap="none" anchor="ctr"/>
              <a:lstStyle/>
              <a:p>
                <a:endParaRPr lang="en-US"/>
              </a:p>
            </p:txBody>
          </p:sp>
          <p:sp>
            <p:nvSpPr>
              <p:cNvPr id="16425" name="Line 41"/>
              <p:cNvSpPr>
                <a:spLocks noChangeShapeType="1"/>
              </p:cNvSpPr>
              <p:nvPr/>
            </p:nvSpPr>
            <p:spPr bwMode="auto">
              <a:xfrm flipH="1">
                <a:off x="4827" y="984"/>
                <a:ext cx="75" cy="39"/>
              </a:xfrm>
              <a:prstGeom prst="line">
                <a:avLst/>
              </a:prstGeom>
              <a:noFill/>
              <a:ln w="12700">
                <a:solidFill>
                  <a:srgbClr val="FFFFFF"/>
                </a:solidFill>
                <a:round/>
                <a:headEnd/>
                <a:tailEnd/>
              </a:ln>
              <a:effectLst/>
            </p:spPr>
            <p:txBody>
              <a:bodyPr wrap="none" anchor="ctr"/>
              <a:lstStyle/>
              <a:p>
                <a:endParaRPr lang="en-US"/>
              </a:p>
            </p:txBody>
          </p:sp>
        </p:grpSp>
        <p:sp>
          <p:nvSpPr>
            <p:cNvPr id="16427" name="Freeform 43"/>
            <p:cNvSpPr>
              <a:spLocks/>
            </p:cNvSpPr>
            <p:nvPr/>
          </p:nvSpPr>
          <p:spPr bwMode="auto">
            <a:xfrm>
              <a:off x="4606" y="910"/>
              <a:ext cx="1090" cy="1134"/>
            </a:xfrm>
            <a:custGeom>
              <a:avLst/>
              <a:gdLst/>
              <a:ahLst/>
              <a:cxnLst>
                <a:cxn ang="0">
                  <a:pos x="1089" y="967"/>
                </a:cxn>
                <a:cxn ang="0">
                  <a:pos x="850" y="1133"/>
                </a:cxn>
                <a:cxn ang="0">
                  <a:pos x="0" y="166"/>
                </a:cxn>
                <a:cxn ang="0">
                  <a:pos x="238" y="0"/>
                </a:cxn>
                <a:cxn ang="0">
                  <a:pos x="1089" y="967"/>
                </a:cxn>
              </a:cxnLst>
              <a:rect l="0" t="0" r="r" b="b"/>
              <a:pathLst>
                <a:path w="1090" h="1134">
                  <a:moveTo>
                    <a:pt x="1089" y="967"/>
                  </a:moveTo>
                  <a:lnTo>
                    <a:pt x="850" y="1133"/>
                  </a:lnTo>
                  <a:lnTo>
                    <a:pt x="0" y="166"/>
                  </a:lnTo>
                  <a:lnTo>
                    <a:pt x="238" y="0"/>
                  </a:lnTo>
                  <a:lnTo>
                    <a:pt x="1089" y="967"/>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r>
              <a:rPr lang="en-US">
                <a:latin typeface="Comic Sans MS" pitchFamily="66" charset="0"/>
              </a:rPr>
              <a:t>Medication Labeling</a:t>
            </a:r>
          </a:p>
        </p:txBody>
      </p:sp>
      <p:pic>
        <p:nvPicPr>
          <p:cNvPr id="173059" name="Picture 3" descr="DSC00606"/>
          <p:cNvPicPr>
            <a:picLocks noGrp="1" noChangeAspect="1" noChangeArrowheads="1"/>
          </p:cNvPicPr>
          <p:nvPr>
            <p:ph sz="half" idx="1"/>
          </p:nvPr>
        </p:nvPicPr>
        <p:blipFill>
          <a:blip r:embed="rId2" cstate="print"/>
          <a:srcRect l="5769" r="22231"/>
          <a:stretch>
            <a:fillRect/>
          </a:stretch>
        </p:blipFill>
        <p:spPr>
          <a:xfrm>
            <a:off x="914400" y="3505200"/>
            <a:ext cx="2438400" cy="2971800"/>
          </a:xfrm>
          <a:noFill/>
          <a:ln/>
        </p:spPr>
      </p:pic>
      <p:pic>
        <p:nvPicPr>
          <p:cNvPr id="173060" name="Picture 4" descr="DSC00605"/>
          <p:cNvPicPr>
            <a:picLocks noGrp="1" noChangeAspect="1" noChangeArrowheads="1"/>
          </p:cNvPicPr>
          <p:nvPr>
            <p:ph sz="quarter" idx="2"/>
          </p:nvPr>
        </p:nvPicPr>
        <p:blipFill>
          <a:blip r:embed="rId3" cstate="print"/>
          <a:srcRect/>
          <a:stretch>
            <a:fillRect/>
          </a:stretch>
        </p:blipFill>
        <p:spPr>
          <a:xfrm>
            <a:off x="3271838" y="2525713"/>
            <a:ext cx="2473325" cy="3259137"/>
          </a:xfrm>
          <a:noFill/>
          <a:ln/>
        </p:spPr>
      </p:pic>
      <p:pic>
        <p:nvPicPr>
          <p:cNvPr id="173061" name="Picture 5" descr="DSC00607"/>
          <p:cNvPicPr>
            <a:picLocks noGrp="1" noChangeAspect="1" noChangeArrowheads="1"/>
          </p:cNvPicPr>
          <p:nvPr>
            <p:ph sz="quarter" idx="3"/>
          </p:nvPr>
        </p:nvPicPr>
        <p:blipFill>
          <a:blip r:embed="rId4" cstate="print"/>
          <a:srcRect l="8653" r="10577"/>
          <a:stretch>
            <a:fillRect/>
          </a:stretch>
        </p:blipFill>
        <p:spPr>
          <a:xfrm>
            <a:off x="6096000" y="1752600"/>
            <a:ext cx="2667000" cy="3097213"/>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r>
              <a:rPr lang="en-US">
                <a:latin typeface="Comic Sans MS" pitchFamily="66" charset="0"/>
              </a:rPr>
              <a:t>Syringe Labeling</a:t>
            </a:r>
          </a:p>
        </p:txBody>
      </p:sp>
      <p:pic>
        <p:nvPicPr>
          <p:cNvPr id="176132" name="Picture 4" descr="syringe check"/>
          <p:cNvPicPr>
            <a:picLocks noChangeAspect="1" noChangeArrowheads="1"/>
          </p:cNvPicPr>
          <p:nvPr/>
        </p:nvPicPr>
        <p:blipFill>
          <a:blip r:embed="rId2" cstate="print"/>
          <a:srcRect l="11374" t="6329" r="17130" b="10127"/>
          <a:stretch>
            <a:fillRect/>
          </a:stretch>
        </p:blipFill>
        <p:spPr bwMode="auto">
          <a:xfrm>
            <a:off x="2997200" y="1524000"/>
            <a:ext cx="3556000" cy="5217368"/>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normAutofit fontScale="90000"/>
          </a:bodyPr>
          <a:lstStyle/>
          <a:p>
            <a:r>
              <a:rPr lang="en-US">
                <a:latin typeface="Comic Sans MS" pitchFamily="66" charset="0"/>
              </a:rPr>
              <a:t>Double Checking Medications</a:t>
            </a:r>
            <a:r>
              <a:rPr lang="en-US"/>
              <a:t>	</a:t>
            </a:r>
          </a:p>
        </p:txBody>
      </p:sp>
      <p:pic>
        <p:nvPicPr>
          <p:cNvPr id="172035" name="Picture 3" descr="label check"/>
          <p:cNvPicPr>
            <a:picLocks noGrp="1" noChangeAspect="1" noChangeArrowheads="1"/>
          </p:cNvPicPr>
          <p:nvPr>
            <p:ph type="body" idx="1"/>
          </p:nvPr>
        </p:nvPicPr>
        <p:blipFill>
          <a:blip r:embed="rId2" cstate="print"/>
          <a:srcRect l="8170" t="9261" r="5556" b="9259"/>
          <a:stretch>
            <a:fillRect/>
          </a:stretch>
        </p:blipFill>
        <p:spPr>
          <a:xfrm>
            <a:off x="3429000" y="2209800"/>
            <a:ext cx="5715000" cy="3810000"/>
          </a:xfrm>
          <a:noFill/>
          <a:ln/>
        </p:spPr>
      </p:pic>
      <p:sp>
        <p:nvSpPr>
          <p:cNvPr id="172036" name="Text Box 4"/>
          <p:cNvSpPr txBox="1">
            <a:spLocks noChangeArrowheads="1"/>
          </p:cNvSpPr>
          <p:nvPr/>
        </p:nvSpPr>
        <p:spPr bwMode="auto">
          <a:xfrm>
            <a:off x="304800" y="1905000"/>
            <a:ext cx="3352800" cy="3597275"/>
          </a:xfrm>
          <a:prstGeom prst="rect">
            <a:avLst/>
          </a:prstGeom>
          <a:noFill/>
          <a:ln w="12700">
            <a:noFill/>
            <a:miter lim="800000"/>
            <a:headEnd/>
            <a:tailEnd/>
          </a:ln>
          <a:effectLst/>
        </p:spPr>
        <p:txBody>
          <a:bodyPr>
            <a:spAutoFit/>
          </a:bodyPr>
          <a:lstStyle/>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Patient name</a:t>
            </a:r>
          </a:p>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Medical record #</a:t>
            </a:r>
          </a:p>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Agent</a:t>
            </a:r>
          </a:p>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Dosage</a:t>
            </a:r>
          </a:p>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Route</a:t>
            </a:r>
          </a:p>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Volume</a:t>
            </a:r>
          </a:p>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Time of administration</a:t>
            </a:r>
          </a:p>
          <a:p>
            <a:pPr>
              <a:spcBef>
                <a:spcPct val="50000"/>
              </a:spcBef>
              <a:buFontTx/>
              <a:buChar char="•"/>
            </a:pPr>
            <a:r>
              <a:rPr lang="en-US" sz="2000" i="1">
                <a:solidFill>
                  <a:schemeClr val="folHlink"/>
                </a:solidFill>
                <a:effectLst>
                  <a:outerShdw blurRad="38100" dist="38100" dir="2700000" algn="tl">
                    <a:srgbClr val="000000"/>
                  </a:outerShdw>
                </a:effectLst>
                <a:latin typeface="Comic Sans MS" pitchFamily="66" charset="0"/>
              </a:rPr>
              <a:t>Expiration date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8" name="Rectangle 6"/>
          <p:cNvSpPr>
            <a:spLocks noGrp="1" noRot="1" noChangeArrowheads="1"/>
          </p:cNvSpPr>
          <p:nvPr>
            <p:ph type="title"/>
          </p:nvPr>
        </p:nvSpPr>
        <p:spPr>
          <a:xfrm>
            <a:off x="301625" y="228600"/>
            <a:ext cx="8842375" cy="1431925"/>
          </a:xfrm>
        </p:spPr>
        <p:txBody>
          <a:bodyPr/>
          <a:lstStyle/>
          <a:p>
            <a:r>
              <a:rPr lang="en-US" sz="4000">
                <a:latin typeface="Comic Sans MS" pitchFamily="66" charset="0"/>
              </a:rPr>
              <a:t>Check Calculations with 2</a:t>
            </a:r>
            <a:r>
              <a:rPr lang="en-US" sz="4000" baseline="30000">
                <a:latin typeface="Comic Sans MS" pitchFamily="66" charset="0"/>
              </a:rPr>
              <a:t>nd</a:t>
            </a:r>
            <a:r>
              <a:rPr lang="en-US" sz="4000">
                <a:latin typeface="Comic Sans MS" pitchFamily="66" charset="0"/>
              </a:rPr>
              <a:t> Nurse</a:t>
            </a:r>
          </a:p>
        </p:txBody>
      </p:sp>
      <p:pic>
        <p:nvPicPr>
          <p:cNvPr id="100357" name="Picture 5" descr="jordan45"/>
          <p:cNvPicPr>
            <a:picLocks noGrp="1" noChangeAspect="1" noChangeArrowheads="1"/>
          </p:cNvPicPr>
          <p:nvPr>
            <p:ph idx="1"/>
          </p:nvPr>
        </p:nvPicPr>
        <p:blipFill>
          <a:blip r:embed="rId2" cstate="print"/>
          <a:srcRect l="14999" t="10715" b="10715"/>
          <a:stretch>
            <a:fillRect/>
          </a:stretch>
        </p:blipFill>
        <p:spPr>
          <a:xfrm>
            <a:off x="1295400" y="1958975"/>
            <a:ext cx="7162800" cy="4635500"/>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6"/>
          <p:cNvSpPr>
            <a:spLocks noGrp="1" noRot="1" noChangeArrowheads="1"/>
          </p:cNvSpPr>
          <p:nvPr>
            <p:ph type="title"/>
          </p:nvPr>
        </p:nvSpPr>
        <p:spPr/>
        <p:txBody>
          <a:bodyPr/>
          <a:lstStyle/>
          <a:p>
            <a:r>
              <a:rPr lang="en-US">
                <a:latin typeface="Comic Sans MS" pitchFamily="66" charset="0"/>
              </a:rPr>
              <a:t>Check Pumps with 2</a:t>
            </a:r>
            <a:r>
              <a:rPr lang="en-US" baseline="30000">
                <a:latin typeface="Comic Sans MS" pitchFamily="66" charset="0"/>
              </a:rPr>
              <a:t>nd</a:t>
            </a:r>
            <a:r>
              <a:rPr lang="en-US">
                <a:latin typeface="Comic Sans MS" pitchFamily="66" charset="0"/>
              </a:rPr>
              <a:t> Nurse</a:t>
            </a:r>
          </a:p>
        </p:txBody>
      </p:sp>
      <p:pic>
        <p:nvPicPr>
          <p:cNvPr id="103429" name="Picture 5" descr="jordan46"/>
          <p:cNvPicPr>
            <a:picLocks noGrp="1" noChangeAspect="1" noChangeArrowheads="1"/>
          </p:cNvPicPr>
          <p:nvPr>
            <p:ph idx="1"/>
          </p:nvPr>
        </p:nvPicPr>
        <p:blipFill>
          <a:blip r:embed="rId2" cstate="print"/>
          <a:srcRect l="10753" t="7230"/>
          <a:stretch>
            <a:fillRect/>
          </a:stretch>
        </p:blipFill>
        <p:spPr>
          <a:xfrm>
            <a:off x="2057400" y="1395413"/>
            <a:ext cx="5486400" cy="5273947"/>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r>
              <a:rPr lang="en-US">
                <a:latin typeface="Comic Sans MS" pitchFamily="66" charset="0"/>
              </a:rPr>
              <a:t>Infusion Pump Double Check</a:t>
            </a:r>
          </a:p>
        </p:txBody>
      </p:sp>
      <p:pic>
        <p:nvPicPr>
          <p:cNvPr id="177155" name="Picture 3" descr="DSC00625"/>
          <p:cNvPicPr>
            <a:picLocks noGrp="1" noChangeAspect="1" noChangeArrowheads="1"/>
          </p:cNvPicPr>
          <p:nvPr>
            <p:ph sz="half" idx="1"/>
          </p:nvPr>
        </p:nvPicPr>
        <p:blipFill>
          <a:blip r:embed="rId2" cstate="print"/>
          <a:srcRect/>
          <a:stretch>
            <a:fillRect/>
          </a:stretch>
        </p:blipFill>
        <p:spPr>
          <a:xfrm>
            <a:off x="1600200" y="1828800"/>
            <a:ext cx="3314700" cy="4419600"/>
          </a:xfrm>
          <a:noFill/>
          <a:ln/>
        </p:spPr>
      </p:pic>
      <p:pic>
        <p:nvPicPr>
          <p:cNvPr id="177156" name="Picture 4" descr="DSC00604"/>
          <p:cNvPicPr>
            <a:picLocks noGrp="1" noChangeAspect="1" noChangeArrowheads="1"/>
          </p:cNvPicPr>
          <p:nvPr>
            <p:ph sz="half" idx="2"/>
          </p:nvPr>
        </p:nvPicPr>
        <p:blipFill>
          <a:blip r:embed="rId3" cstate="print"/>
          <a:srcRect b="23685"/>
          <a:stretch>
            <a:fillRect/>
          </a:stretch>
        </p:blipFill>
        <p:spPr>
          <a:xfrm>
            <a:off x="5233988" y="2681288"/>
            <a:ext cx="2932112" cy="294957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r>
              <a:rPr lang="en-US">
                <a:latin typeface="Comic Sans MS" pitchFamily="66" charset="0"/>
              </a:rPr>
              <a:t>The Antiemetic Dilemma</a:t>
            </a:r>
          </a:p>
        </p:txBody>
      </p:sp>
      <p:sp>
        <p:nvSpPr>
          <p:cNvPr id="143363" name="Rectangle 3"/>
          <p:cNvSpPr>
            <a:spLocks noGrp="1" noRot="1" noChangeArrowheads="1"/>
          </p:cNvSpPr>
          <p:nvPr>
            <p:ph type="body" sz="half" idx="1"/>
          </p:nvPr>
        </p:nvSpPr>
        <p:spPr>
          <a:xfrm>
            <a:off x="838200" y="1905000"/>
            <a:ext cx="4724400" cy="4191000"/>
          </a:xfrm>
        </p:spPr>
        <p:txBody>
          <a:bodyPr/>
          <a:lstStyle/>
          <a:p>
            <a:pPr>
              <a:lnSpc>
                <a:spcPct val="200000"/>
              </a:lnSpc>
            </a:pPr>
            <a:r>
              <a:rPr lang="en-US" dirty="0">
                <a:latin typeface="Comic Sans MS" pitchFamily="66" charset="0"/>
              </a:rPr>
              <a:t>Before Chemotherapy</a:t>
            </a:r>
          </a:p>
          <a:p>
            <a:pPr>
              <a:lnSpc>
                <a:spcPct val="200000"/>
              </a:lnSpc>
            </a:pPr>
            <a:r>
              <a:rPr lang="en-US" dirty="0">
                <a:latin typeface="Comic Sans MS" pitchFamily="66" charset="0"/>
              </a:rPr>
              <a:t>After </a:t>
            </a:r>
            <a:r>
              <a:rPr lang="en-US" dirty="0" smtClean="0">
                <a:latin typeface="Comic Sans MS" pitchFamily="66" charset="0"/>
              </a:rPr>
              <a:t>Chemotherapy</a:t>
            </a:r>
            <a:endParaRPr lang="en-US" dirty="0">
              <a:latin typeface="Comic Sans MS" pitchFamily="66" charset="0"/>
            </a:endParaRPr>
          </a:p>
        </p:txBody>
      </p:sp>
      <p:pic>
        <p:nvPicPr>
          <p:cNvPr id="143364" name="Picture 4" descr="d2ws3l2o[1]"/>
          <p:cNvPicPr>
            <a:picLocks noGrp="1" noChangeAspect="1" noChangeArrowheads="1"/>
          </p:cNvPicPr>
          <p:nvPr>
            <p:ph sz="half" idx="2"/>
          </p:nvPr>
        </p:nvPicPr>
        <p:blipFill>
          <a:blip r:embed="rId3" cstate="print"/>
          <a:srcRect/>
          <a:stretch>
            <a:fillRect/>
          </a:stretch>
        </p:blipFill>
        <p:spPr>
          <a:xfrm>
            <a:off x="5745163" y="1752600"/>
            <a:ext cx="2932112" cy="4495800"/>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normAutofit fontScale="90000"/>
          </a:bodyPr>
          <a:lstStyle/>
          <a:p>
            <a:r>
              <a:rPr lang="en-US">
                <a:latin typeface="Comic Sans MS" pitchFamily="66" charset="0"/>
              </a:rPr>
              <a:t>Veins - What’s Best For My Patient?</a:t>
            </a:r>
          </a:p>
        </p:txBody>
      </p:sp>
      <p:sp>
        <p:nvSpPr>
          <p:cNvPr id="135171" name="Rectangle 3"/>
          <p:cNvSpPr>
            <a:spLocks noGrp="1" noRot="1" noChangeArrowheads="1"/>
          </p:cNvSpPr>
          <p:nvPr>
            <p:ph type="body" sz="half" idx="1"/>
          </p:nvPr>
        </p:nvSpPr>
        <p:spPr>
          <a:xfrm>
            <a:off x="838200" y="1905000"/>
            <a:ext cx="7620000" cy="3657600"/>
          </a:xfrm>
        </p:spPr>
        <p:txBody>
          <a:bodyPr/>
          <a:lstStyle/>
          <a:p>
            <a:r>
              <a:rPr lang="en-US" sz="2800" dirty="0">
                <a:latin typeface="Comic Sans MS" pitchFamily="66" charset="0"/>
              </a:rPr>
              <a:t>Site Selection</a:t>
            </a:r>
          </a:p>
          <a:p>
            <a:pPr>
              <a:lnSpc>
                <a:spcPct val="200000"/>
              </a:lnSpc>
            </a:pPr>
            <a:r>
              <a:rPr lang="en-US" sz="2800" dirty="0">
                <a:latin typeface="Comic Sans MS" pitchFamily="66" charset="0"/>
              </a:rPr>
              <a:t>Factors Influencing Patency &amp; Fragility</a:t>
            </a:r>
          </a:p>
          <a:p>
            <a:pPr>
              <a:lnSpc>
                <a:spcPct val="200000"/>
              </a:lnSpc>
            </a:pPr>
            <a:r>
              <a:rPr lang="en-US" sz="2800" dirty="0">
                <a:latin typeface="Comic Sans MS" pitchFamily="66" charset="0"/>
              </a:rPr>
              <a:t>Needle Choices</a:t>
            </a:r>
            <a:r>
              <a:rPr lang="en-US" sz="2400" dirty="0">
                <a:latin typeface="Comic Sans MS" pitchFamily="66" charset="0"/>
              </a:rPr>
              <a:t> </a:t>
            </a:r>
          </a:p>
        </p:txBody>
      </p:sp>
      <p:pic>
        <p:nvPicPr>
          <p:cNvPr id="135172" name="Picture 4" descr="llvystmt[1]"/>
          <p:cNvPicPr>
            <a:picLocks noGrp="1" noChangeAspect="1" noChangeArrowheads="1"/>
          </p:cNvPicPr>
          <p:nvPr>
            <p:ph sz="half" idx="2"/>
          </p:nvPr>
        </p:nvPicPr>
        <p:blipFill>
          <a:blip r:embed="rId2" cstate="print"/>
          <a:srcRect/>
          <a:stretch>
            <a:fillRect/>
          </a:stretch>
        </p:blipFill>
        <p:spPr>
          <a:xfrm>
            <a:off x="6019800" y="3581400"/>
            <a:ext cx="2925763" cy="2938463"/>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Rot="1" noChangeArrowheads="1"/>
          </p:cNvSpPr>
          <p:nvPr>
            <p:ph type="title"/>
          </p:nvPr>
        </p:nvSpPr>
        <p:spPr/>
        <p:txBody>
          <a:bodyPr/>
          <a:lstStyle/>
          <a:p>
            <a:r>
              <a:rPr lang="en-US">
                <a:latin typeface="Comic Sans MS" pitchFamily="66" charset="0"/>
              </a:rPr>
              <a:t>VAD Anatomy</a:t>
            </a:r>
          </a:p>
        </p:txBody>
      </p:sp>
      <p:pic>
        <p:nvPicPr>
          <p:cNvPr id="18437" name="Picture 5" descr="jordan4"/>
          <p:cNvPicPr>
            <a:picLocks noGrp="1" noChangeAspect="1" noChangeArrowheads="1"/>
          </p:cNvPicPr>
          <p:nvPr>
            <p:ph idx="1"/>
          </p:nvPr>
        </p:nvPicPr>
        <p:blipFill>
          <a:blip r:embed="rId2" cstate="print"/>
          <a:srcRect/>
          <a:stretch>
            <a:fillRect/>
          </a:stretch>
        </p:blipFill>
        <p:spPr>
          <a:xfrm>
            <a:off x="990600" y="2011363"/>
            <a:ext cx="7162800" cy="4657997"/>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r>
              <a:rPr lang="en-US">
                <a:latin typeface="Comic Sans MS" pitchFamily="66" charset="0"/>
              </a:rPr>
              <a:t>Vascular Access: Peripheral</a:t>
            </a:r>
          </a:p>
        </p:txBody>
      </p:sp>
      <p:sp>
        <p:nvSpPr>
          <p:cNvPr id="182275" name="Rectangle 3"/>
          <p:cNvSpPr>
            <a:spLocks noGrp="1" noRot="1" noChangeArrowheads="1"/>
          </p:cNvSpPr>
          <p:nvPr>
            <p:ph type="body" idx="1"/>
          </p:nvPr>
        </p:nvSpPr>
        <p:spPr>
          <a:xfrm>
            <a:off x="3271838" y="2292350"/>
            <a:ext cx="3217862" cy="3492500"/>
          </a:xfrm>
        </p:spPr>
        <p:txBody>
          <a:bodyPr/>
          <a:lstStyle/>
          <a:p>
            <a:pPr>
              <a:lnSpc>
                <a:spcPct val="90000"/>
              </a:lnSpc>
            </a:pPr>
            <a:r>
              <a:rPr lang="en-US" sz="2000">
                <a:solidFill>
                  <a:schemeClr val="folHlink"/>
                </a:solidFill>
                <a:latin typeface="Comic Sans MS" pitchFamily="66" charset="0"/>
              </a:rPr>
              <a:t>Begin distally and </a:t>
            </a:r>
            <a:br>
              <a:rPr lang="en-US" sz="2000">
                <a:solidFill>
                  <a:schemeClr val="folHlink"/>
                </a:solidFill>
                <a:latin typeface="Comic Sans MS" pitchFamily="66" charset="0"/>
              </a:rPr>
            </a:br>
            <a:r>
              <a:rPr lang="en-US" sz="2000">
                <a:solidFill>
                  <a:schemeClr val="folHlink"/>
                </a:solidFill>
                <a:latin typeface="Comic Sans MS" pitchFamily="66" charset="0"/>
              </a:rPr>
              <a:t>proceed proximally</a:t>
            </a:r>
          </a:p>
          <a:p>
            <a:pPr>
              <a:lnSpc>
                <a:spcPct val="90000"/>
              </a:lnSpc>
            </a:pPr>
            <a:r>
              <a:rPr lang="en-US" sz="2000">
                <a:solidFill>
                  <a:schemeClr val="folHlink"/>
                </a:solidFill>
                <a:latin typeface="Comic Sans MS" pitchFamily="66" charset="0"/>
              </a:rPr>
              <a:t>Areas to avoid</a:t>
            </a:r>
          </a:p>
          <a:p>
            <a:pPr lvl="1">
              <a:lnSpc>
                <a:spcPct val="90000"/>
              </a:lnSpc>
            </a:pPr>
            <a:r>
              <a:rPr lang="en-US" sz="1800">
                <a:solidFill>
                  <a:schemeClr val="folHlink"/>
                </a:solidFill>
                <a:latin typeface="Comic Sans MS" pitchFamily="66" charset="0"/>
              </a:rPr>
              <a:t>Hematoma</a:t>
            </a:r>
          </a:p>
          <a:p>
            <a:pPr lvl="1">
              <a:lnSpc>
                <a:spcPct val="90000"/>
              </a:lnSpc>
            </a:pPr>
            <a:r>
              <a:rPr lang="en-US" sz="1800">
                <a:solidFill>
                  <a:schemeClr val="folHlink"/>
                </a:solidFill>
                <a:latin typeface="Comic Sans MS" pitchFamily="66" charset="0"/>
              </a:rPr>
              <a:t>Phlebitis</a:t>
            </a:r>
          </a:p>
          <a:p>
            <a:pPr lvl="1">
              <a:lnSpc>
                <a:spcPct val="90000"/>
              </a:lnSpc>
            </a:pPr>
            <a:r>
              <a:rPr lang="en-US" sz="1800">
                <a:solidFill>
                  <a:schemeClr val="folHlink"/>
                </a:solidFill>
                <a:latin typeface="Comic Sans MS" pitchFamily="66" charset="0"/>
              </a:rPr>
              <a:t>Sites distal to previous </a:t>
            </a:r>
            <a:br>
              <a:rPr lang="en-US" sz="1800">
                <a:solidFill>
                  <a:schemeClr val="folHlink"/>
                </a:solidFill>
                <a:latin typeface="Comic Sans MS" pitchFamily="66" charset="0"/>
              </a:rPr>
            </a:br>
            <a:r>
              <a:rPr lang="en-US" sz="1800">
                <a:solidFill>
                  <a:schemeClr val="folHlink"/>
                </a:solidFill>
                <a:latin typeface="Comic Sans MS" pitchFamily="66" charset="0"/>
              </a:rPr>
              <a:t>venipuncture</a:t>
            </a:r>
          </a:p>
          <a:p>
            <a:pPr lvl="1">
              <a:lnSpc>
                <a:spcPct val="90000"/>
              </a:lnSpc>
            </a:pPr>
            <a:r>
              <a:rPr lang="en-US" sz="1800">
                <a:solidFill>
                  <a:schemeClr val="folHlink"/>
                </a:solidFill>
                <a:latin typeface="Comic Sans MS" pitchFamily="66" charset="0"/>
              </a:rPr>
              <a:t>Dorsal aspect of wrist</a:t>
            </a:r>
          </a:p>
          <a:p>
            <a:pPr lvl="1">
              <a:lnSpc>
                <a:spcPct val="90000"/>
              </a:lnSpc>
            </a:pPr>
            <a:r>
              <a:rPr lang="en-US" sz="1800">
                <a:solidFill>
                  <a:schemeClr val="folHlink"/>
                </a:solidFill>
                <a:latin typeface="Comic Sans MS" pitchFamily="66" charset="0"/>
              </a:rPr>
              <a:t>Antecubital fossa</a:t>
            </a:r>
            <a:endParaRPr lang="en-US" sz="2000">
              <a:solidFill>
                <a:schemeClr val="folHlink"/>
              </a:solidFill>
              <a:latin typeface="Comic Sans MS" pitchFamily="66" charset="0"/>
            </a:endParaRPr>
          </a:p>
        </p:txBody>
      </p:sp>
      <p:pic>
        <p:nvPicPr>
          <p:cNvPr id="182276" name="Picture 4" descr="hand veins"/>
          <p:cNvPicPr>
            <a:picLocks noChangeAspect="1" noChangeArrowheads="1"/>
          </p:cNvPicPr>
          <p:nvPr/>
        </p:nvPicPr>
        <p:blipFill>
          <a:blip r:embed="rId2" cstate="print"/>
          <a:srcRect l="7698" t="10526" r="9543" b="17105"/>
          <a:stretch>
            <a:fillRect/>
          </a:stretch>
        </p:blipFill>
        <p:spPr bwMode="auto">
          <a:xfrm>
            <a:off x="6142038" y="2895600"/>
            <a:ext cx="2706687" cy="3657600"/>
          </a:xfrm>
          <a:prstGeom prst="rect">
            <a:avLst/>
          </a:prstGeom>
          <a:noFill/>
          <a:ln w="12700">
            <a:noFill/>
            <a:miter lim="800000"/>
            <a:headEnd/>
            <a:tailEnd/>
          </a:ln>
          <a:effectLst/>
        </p:spPr>
      </p:pic>
      <p:pic>
        <p:nvPicPr>
          <p:cNvPr id="182277" name="Picture 5" descr="forearm veins"/>
          <p:cNvPicPr>
            <a:picLocks noChangeAspect="1" noChangeArrowheads="1"/>
          </p:cNvPicPr>
          <p:nvPr/>
        </p:nvPicPr>
        <p:blipFill>
          <a:blip r:embed="rId3" cstate="print"/>
          <a:srcRect l="10638" t="6250" r="9567" b="10001"/>
          <a:stretch>
            <a:fillRect/>
          </a:stretch>
        </p:blipFill>
        <p:spPr bwMode="auto">
          <a:xfrm>
            <a:off x="363538" y="1295400"/>
            <a:ext cx="3217862"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457200" y="244475"/>
            <a:ext cx="7643192" cy="1431925"/>
          </a:xfrm>
        </p:spPr>
        <p:txBody>
          <a:bodyPr/>
          <a:lstStyle/>
          <a:p>
            <a:r>
              <a:rPr lang="en-US" dirty="0">
                <a:latin typeface="Comic Sans MS" pitchFamily="66" charset="0"/>
              </a:rPr>
              <a:t>Administration Schedule</a:t>
            </a:r>
          </a:p>
        </p:txBody>
      </p:sp>
      <p:sp>
        <p:nvSpPr>
          <p:cNvPr id="245763" name="Rectangle 3"/>
          <p:cNvSpPr>
            <a:spLocks noGrp="1" noRot="1" noChangeArrowheads="1"/>
          </p:cNvSpPr>
          <p:nvPr>
            <p:ph type="body" sz="half" idx="1"/>
          </p:nvPr>
        </p:nvSpPr>
        <p:spPr>
          <a:xfrm>
            <a:off x="609600" y="1905000"/>
            <a:ext cx="8001000" cy="4191000"/>
          </a:xfrm>
        </p:spPr>
        <p:txBody>
          <a:bodyPr/>
          <a:lstStyle/>
          <a:p>
            <a:r>
              <a:rPr lang="en-US" dirty="0">
                <a:latin typeface="Comic Sans MS" pitchFamily="66" charset="0"/>
              </a:rPr>
              <a:t>Bolus therapy:</a:t>
            </a:r>
          </a:p>
          <a:p>
            <a:pPr lvl="1"/>
            <a:r>
              <a:rPr lang="en-US" dirty="0">
                <a:latin typeface="Comic Sans MS" pitchFamily="66" charset="0"/>
              </a:rPr>
              <a:t>Used to rapidly administer </a:t>
            </a:r>
            <a:r>
              <a:rPr lang="en-US" dirty="0" smtClean="0">
                <a:latin typeface="Comic Sans MS" pitchFamily="66" charset="0"/>
              </a:rPr>
              <a:t>Parenteral </a:t>
            </a:r>
            <a:r>
              <a:rPr lang="en-US" dirty="0">
                <a:latin typeface="Comic Sans MS" pitchFamily="66" charset="0"/>
              </a:rPr>
              <a:t>therapy</a:t>
            </a:r>
          </a:p>
          <a:p>
            <a:pPr lvl="1"/>
            <a:r>
              <a:rPr lang="en-US" dirty="0">
                <a:latin typeface="Comic Sans MS" pitchFamily="66" charset="0"/>
              </a:rPr>
              <a:t>Mostly administered in outpatient setting</a:t>
            </a:r>
          </a:p>
          <a:p>
            <a:r>
              <a:rPr lang="en-US" dirty="0">
                <a:latin typeface="Comic Sans MS" pitchFamily="66" charset="0"/>
              </a:rPr>
              <a:t>Infusion therapy:</a:t>
            </a:r>
          </a:p>
          <a:p>
            <a:pPr lvl="1"/>
            <a:r>
              <a:rPr lang="en-US" dirty="0" smtClean="0">
                <a:latin typeface="Comic Sans MS" pitchFamily="66" charset="0"/>
              </a:rPr>
              <a:t>Parenteral </a:t>
            </a:r>
            <a:r>
              <a:rPr lang="en-US" dirty="0">
                <a:latin typeface="Comic Sans MS" pitchFamily="66" charset="0"/>
              </a:rPr>
              <a:t>therapy lasting 30min-24hrs</a:t>
            </a:r>
          </a:p>
          <a:p>
            <a:pPr lvl="1"/>
            <a:r>
              <a:rPr lang="en-US" dirty="0">
                <a:latin typeface="Comic Sans MS" pitchFamily="66" charset="0"/>
              </a:rPr>
              <a:t>Given as inpatient or outpatient setting</a:t>
            </a:r>
            <a:r>
              <a:rPr lang="en-US" dirty="0" smtClean="0">
                <a:latin typeface="Comic Sans MS" pitchFamily="66" charset="0"/>
              </a:rPr>
              <a:t>.</a:t>
            </a:r>
            <a:endParaRPr lang="en-US" dirty="0">
              <a:latin typeface="Comic Sans MS" pitchFamily="66" charset="0"/>
            </a:endParaRPr>
          </a:p>
          <a:p>
            <a:pPr lvl="1"/>
            <a:endParaRPr lang="en-US" dirty="0">
              <a:latin typeface="Comic Sans MS" pitchFamily="66" charset="0"/>
            </a:endParaRPr>
          </a:p>
        </p:txBody>
      </p:sp>
      <p:pic>
        <p:nvPicPr>
          <p:cNvPr id="245764" name="Picture 4" descr="ezxktinv[1]"/>
          <p:cNvPicPr>
            <a:picLocks noGrp="1" noChangeAspect="1" noChangeArrowheads="1"/>
          </p:cNvPicPr>
          <p:nvPr>
            <p:ph sz="half" idx="2"/>
          </p:nvPr>
        </p:nvPicPr>
        <p:blipFill>
          <a:blip r:embed="rId2" cstate="print"/>
          <a:srcRect/>
          <a:stretch>
            <a:fillRect/>
          </a:stretch>
        </p:blipFill>
        <p:spPr>
          <a:xfrm>
            <a:off x="7572375" y="0"/>
            <a:ext cx="1571625" cy="2590800"/>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Rot="1" noChangeArrowheads="1"/>
          </p:cNvSpPr>
          <p:nvPr>
            <p:ph type="title"/>
          </p:nvPr>
        </p:nvSpPr>
        <p:spPr/>
        <p:txBody>
          <a:bodyPr/>
          <a:lstStyle/>
          <a:p>
            <a:r>
              <a:rPr lang="en-US">
                <a:latin typeface="Comic Sans MS" pitchFamily="66" charset="0"/>
              </a:rPr>
              <a:t>IV Insertion</a:t>
            </a:r>
          </a:p>
        </p:txBody>
      </p:sp>
      <p:pic>
        <p:nvPicPr>
          <p:cNvPr id="84997" name="Picture 5" descr="jordan33"/>
          <p:cNvPicPr>
            <a:picLocks noGrp="1" noChangeAspect="1" noChangeArrowheads="1"/>
          </p:cNvPicPr>
          <p:nvPr>
            <p:ph idx="1"/>
          </p:nvPr>
        </p:nvPicPr>
        <p:blipFill>
          <a:blip r:embed="rId2" cstate="print"/>
          <a:srcRect/>
          <a:stretch>
            <a:fillRect/>
          </a:stretch>
        </p:blipFill>
        <p:spPr>
          <a:xfrm>
            <a:off x="2057400" y="1928813"/>
            <a:ext cx="6248400" cy="4648200"/>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r>
              <a:rPr lang="en-US">
                <a:latin typeface="Comic Sans MS" pitchFamily="66" charset="0"/>
              </a:rPr>
              <a:t>Vascular Access: Peripheral</a:t>
            </a:r>
          </a:p>
        </p:txBody>
      </p:sp>
      <p:pic>
        <p:nvPicPr>
          <p:cNvPr id="183299" name="Picture 3" descr="butterfly start"/>
          <p:cNvPicPr>
            <a:picLocks noGrp="1" noChangeAspect="1" noChangeArrowheads="1"/>
          </p:cNvPicPr>
          <p:nvPr>
            <p:ph type="body" idx="4294967295"/>
          </p:nvPr>
        </p:nvPicPr>
        <p:blipFill>
          <a:blip r:embed="rId2" cstate="print"/>
          <a:srcRect l="8395" t="13876" r="7954" b="10646"/>
          <a:stretch>
            <a:fillRect/>
          </a:stretch>
        </p:blipFill>
        <p:spPr>
          <a:xfrm>
            <a:off x="4114800" y="2514600"/>
            <a:ext cx="2689225" cy="1739900"/>
          </a:xfrm>
          <a:noFill/>
          <a:ln/>
        </p:spPr>
      </p:pic>
      <p:pic>
        <p:nvPicPr>
          <p:cNvPr id="183300" name="Picture 4" descr="cartoon IV"/>
          <p:cNvPicPr>
            <a:picLocks noChangeAspect="1" noChangeArrowheads="1"/>
          </p:cNvPicPr>
          <p:nvPr/>
        </p:nvPicPr>
        <p:blipFill>
          <a:blip r:embed="rId3" cstate="print"/>
          <a:srcRect l="12849" t="7895" r="8221" b="5263"/>
          <a:stretch>
            <a:fillRect/>
          </a:stretch>
        </p:blipFill>
        <p:spPr bwMode="auto">
          <a:xfrm>
            <a:off x="354013" y="1371600"/>
            <a:ext cx="3430587" cy="5257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r>
              <a:rPr lang="en-US">
                <a:latin typeface="Comic Sans MS" pitchFamily="66" charset="0"/>
              </a:rPr>
              <a:t>Vascular Access: Central</a:t>
            </a:r>
          </a:p>
        </p:txBody>
      </p:sp>
      <p:pic>
        <p:nvPicPr>
          <p:cNvPr id="184324" name="Picture 4" descr="cathergram 2"/>
          <p:cNvPicPr>
            <a:picLocks noChangeAspect="1" noChangeArrowheads="1"/>
          </p:cNvPicPr>
          <p:nvPr/>
        </p:nvPicPr>
        <p:blipFill>
          <a:blip r:embed="rId2" cstate="print"/>
          <a:srcRect l="17647" t="12041" r="12941" b="14381"/>
          <a:stretch>
            <a:fillRect/>
          </a:stretch>
        </p:blipFill>
        <p:spPr bwMode="auto">
          <a:xfrm>
            <a:off x="1219200" y="2362200"/>
            <a:ext cx="3733800" cy="3481388"/>
          </a:xfrm>
          <a:prstGeom prst="rect">
            <a:avLst/>
          </a:prstGeom>
          <a:noFill/>
          <a:ln w="9525">
            <a:noFill/>
            <a:miter lim="800000"/>
            <a:headEnd/>
            <a:tailEnd/>
          </a:ln>
        </p:spPr>
      </p:pic>
      <p:pic>
        <p:nvPicPr>
          <p:cNvPr id="184325" name="Picture 5" descr="clot 2"/>
          <p:cNvPicPr>
            <a:picLocks noChangeAspect="1" noChangeArrowheads="1"/>
          </p:cNvPicPr>
          <p:nvPr/>
        </p:nvPicPr>
        <p:blipFill>
          <a:blip r:embed="rId3" cstate="print"/>
          <a:srcRect l="9897" t="7353" r="10928" b="12010"/>
          <a:stretch>
            <a:fillRect/>
          </a:stretch>
        </p:blipFill>
        <p:spPr bwMode="auto">
          <a:xfrm>
            <a:off x="5867400" y="1676400"/>
            <a:ext cx="2590800" cy="2590800"/>
          </a:xfrm>
          <a:prstGeom prst="rect">
            <a:avLst/>
          </a:prstGeom>
          <a:noFill/>
          <a:ln w="12700">
            <a:noFill/>
            <a:miter lim="800000"/>
            <a:headEnd/>
            <a:tailEnd/>
          </a:ln>
          <a:effectLst/>
        </p:spPr>
      </p:pic>
      <p:pic>
        <p:nvPicPr>
          <p:cNvPr id="184326" name="Picture 6" descr="cathergram"/>
          <p:cNvPicPr>
            <a:picLocks noChangeAspect="1" noChangeArrowheads="1"/>
          </p:cNvPicPr>
          <p:nvPr/>
        </p:nvPicPr>
        <p:blipFill>
          <a:blip r:embed="rId4" cstate="print"/>
          <a:srcRect l="8298" t="12962" r="12613" b="16667"/>
          <a:stretch>
            <a:fillRect/>
          </a:stretch>
        </p:blipFill>
        <p:spPr bwMode="auto">
          <a:xfrm>
            <a:off x="5562600" y="4419600"/>
            <a:ext cx="3200400" cy="2209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p:txBody>
          <a:bodyPr>
            <a:normAutofit fontScale="90000"/>
          </a:bodyPr>
          <a:lstStyle/>
          <a:p>
            <a:r>
              <a:rPr lang="en-US" sz="3800">
                <a:latin typeface="Comic Sans MS" pitchFamily="66" charset="0"/>
              </a:rPr>
              <a:t>Routes of Administration: Continuous</a:t>
            </a:r>
            <a:endParaRPr lang="en-US">
              <a:latin typeface="Comic Sans MS" pitchFamily="66" charset="0"/>
            </a:endParaRPr>
          </a:p>
        </p:txBody>
      </p:sp>
      <p:sp>
        <p:nvSpPr>
          <p:cNvPr id="185347" name="Rectangle 3"/>
          <p:cNvSpPr>
            <a:spLocks noGrp="1" noRot="1" noChangeArrowheads="1"/>
          </p:cNvSpPr>
          <p:nvPr>
            <p:ph type="body" idx="1"/>
          </p:nvPr>
        </p:nvSpPr>
        <p:spPr>
          <a:xfrm>
            <a:off x="1143000" y="1828800"/>
            <a:ext cx="7772400" cy="4495800"/>
          </a:xfrm>
        </p:spPr>
        <p:txBody>
          <a:bodyPr/>
          <a:lstStyle/>
          <a:p>
            <a:r>
              <a:rPr lang="en-US" dirty="0">
                <a:latin typeface="Comic Sans MS" pitchFamily="66" charset="0"/>
              </a:rPr>
              <a:t>General </a:t>
            </a:r>
          </a:p>
          <a:p>
            <a:pPr lvl="1"/>
            <a:r>
              <a:rPr lang="en-US" sz="2400" dirty="0">
                <a:latin typeface="Comic Sans MS" pitchFamily="66" charset="0"/>
              </a:rPr>
              <a:t>Infusion device required</a:t>
            </a:r>
          </a:p>
          <a:p>
            <a:pPr lvl="1"/>
            <a:r>
              <a:rPr lang="en-US" sz="2400" dirty="0">
                <a:latin typeface="Comic Sans MS" pitchFamily="66" charset="0"/>
              </a:rPr>
              <a:t>Site assessment:  observe hourly</a:t>
            </a:r>
          </a:p>
          <a:p>
            <a:pPr lvl="1"/>
            <a:r>
              <a:rPr lang="en-US" sz="2400" dirty="0">
                <a:latin typeface="Comic Sans MS" pitchFamily="66" charset="0"/>
              </a:rPr>
              <a:t>Check blood return prior to initiation, with tubing change and at end of infusion</a:t>
            </a:r>
          </a:p>
          <a:p>
            <a:pPr>
              <a:buNone/>
            </a:pPr>
            <a:endParaRPr lang="en-US" dirty="0">
              <a:latin typeface="Comic Sans MS" pitchFamily="66" charset="0"/>
            </a:endParaRPr>
          </a:p>
        </p:txBody>
      </p:sp>
      <p:pic>
        <p:nvPicPr>
          <p:cNvPr id="185348" name="Picture 4" descr="IV pump"/>
          <p:cNvPicPr>
            <a:picLocks noChangeAspect="1" noChangeArrowheads="1"/>
          </p:cNvPicPr>
          <p:nvPr/>
        </p:nvPicPr>
        <p:blipFill>
          <a:blip r:embed="rId3" cstate="print"/>
          <a:srcRect l="8690" t="5952" r="7893" b="7143"/>
          <a:stretch>
            <a:fillRect/>
          </a:stretch>
        </p:blipFill>
        <p:spPr bwMode="auto">
          <a:xfrm>
            <a:off x="6934200" y="4149080"/>
            <a:ext cx="1933575" cy="24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r>
              <a:rPr lang="en-US">
                <a:latin typeface="Comic Sans MS" pitchFamily="66" charset="0"/>
              </a:rPr>
              <a:t>Administration</a:t>
            </a:r>
          </a:p>
        </p:txBody>
      </p:sp>
      <p:pic>
        <p:nvPicPr>
          <p:cNvPr id="191491" name="Picture 3" descr="DSC00624"/>
          <p:cNvPicPr>
            <a:picLocks noGrp="1" noChangeAspect="1" noChangeArrowheads="1"/>
          </p:cNvPicPr>
          <p:nvPr>
            <p:ph sz="half" idx="1"/>
          </p:nvPr>
        </p:nvPicPr>
        <p:blipFill>
          <a:blip r:embed="rId2" cstate="print"/>
          <a:srcRect/>
          <a:stretch>
            <a:fillRect/>
          </a:stretch>
        </p:blipFill>
        <p:spPr>
          <a:xfrm>
            <a:off x="1543050" y="1981200"/>
            <a:ext cx="3181350" cy="4140200"/>
          </a:xfrm>
          <a:noFill/>
          <a:ln/>
        </p:spPr>
      </p:pic>
      <p:pic>
        <p:nvPicPr>
          <p:cNvPr id="191492" name="Picture 4" descr="DSC00625"/>
          <p:cNvPicPr>
            <a:picLocks noGrp="1" noChangeAspect="1" noChangeArrowheads="1"/>
          </p:cNvPicPr>
          <p:nvPr>
            <p:ph sz="half" idx="2"/>
          </p:nvPr>
        </p:nvPicPr>
        <p:blipFill>
          <a:blip r:embed="rId3" cstate="print"/>
          <a:srcRect/>
          <a:stretch>
            <a:fillRect/>
          </a:stretch>
        </p:blipFill>
        <p:spPr>
          <a:xfrm>
            <a:off x="5334000" y="1981200"/>
            <a:ext cx="3333750" cy="411480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6"/>
          <p:cNvSpPr>
            <a:spLocks noGrp="1" noRot="1" noChangeArrowheads="1"/>
          </p:cNvSpPr>
          <p:nvPr>
            <p:ph type="title"/>
          </p:nvPr>
        </p:nvSpPr>
        <p:spPr/>
        <p:txBody>
          <a:bodyPr/>
          <a:lstStyle/>
          <a:p>
            <a:r>
              <a:rPr lang="en-US">
                <a:latin typeface="Comic Sans MS" pitchFamily="66" charset="0"/>
              </a:rPr>
              <a:t>Back-Flow Technique</a:t>
            </a:r>
          </a:p>
        </p:txBody>
      </p:sp>
      <p:pic>
        <p:nvPicPr>
          <p:cNvPr id="88069" name="Picture 5" descr="jordan34"/>
          <p:cNvPicPr>
            <a:picLocks noGrp="1" noChangeAspect="1" noChangeArrowheads="1"/>
          </p:cNvPicPr>
          <p:nvPr>
            <p:ph idx="1"/>
          </p:nvPr>
        </p:nvPicPr>
        <p:blipFill>
          <a:blip r:embed="rId2" cstate="print"/>
          <a:srcRect/>
          <a:stretch>
            <a:fillRect/>
          </a:stretch>
        </p:blipFill>
        <p:spPr>
          <a:xfrm>
            <a:off x="3413125" y="1905000"/>
            <a:ext cx="3376613" cy="4953000"/>
          </a:xfrm>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r>
              <a:rPr lang="en-US">
                <a:latin typeface="Comic Sans MS" pitchFamily="66" charset="0"/>
              </a:rPr>
              <a:t>Administration</a:t>
            </a:r>
          </a:p>
        </p:txBody>
      </p:sp>
      <p:pic>
        <p:nvPicPr>
          <p:cNvPr id="192515" name="Picture 3" descr="DSC00629"/>
          <p:cNvPicPr>
            <a:picLocks noGrp="1" noChangeAspect="1" noChangeArrowheads="1"/>
          </p:cNvPicPr>
          <p:nvPr>
            <p:ph sz="half" idx="1"/>
          </p:nvPr>
        </p:nvPicPr>
        <p:blipFill>
          <a:blip r:embed="rId2" cstate="print"/>
          <a:srcRect/>
          <a:stretch>
            <a:fillRect/>
          </a:stretch>
        </p:blipFill>
        <p:spPr>
          <a:xfrm>
            <a:off x="1524000" y="1676400"/>
            <a:ext cx="3048000" cy="3962400"/>
          </a:xfrm>
          <a:noFill/>
          <a:ln/>
        </p:spPr>
      </p:pic>
      <p:pic>
        <p:nvPicPr>
          <p:cNvPr id="192516" name="Picture 4" descr="DSC00627"/>
          <p:cNvPicPr>
            <a:picLocks noGrp="1" noChangeAspect="1" noChangeArrowheads="1"/>
          </p:cNvPicPr>
          <p:nvPr>
            <p:ph sz="half" idx="2"/>
          </p:nvPr>
        </p:nvPicPr>
        <p:blipFill>
          <a:blip r:embed="rId3" cstate="print"/>
          <a:srcRect/>
          <a:stretch>
            <a:fillRect/>
          </a:stretch>
        </p:blipFill>
        <p:spPr>
          <a:xfrm>
            <a:off x="5562600" y="2743200"/>
            <a:ext cx="3105150" cy="38100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3" name="Rectangle 9"/>
          <p:cNvSpPr>
            <a:spLocks noGrp="1" noRot="1" noChangeArrowheads="1"/>
          </p:cNvSpPr>
          <p:nvPr>
            <p:ph type="title"/>
          </p:nvPr>
        </p:nvSpPr>
        <p:spPr/>
        <p:txBody>
          <a:bodyPr/>
          <a:lstStyle/>
          <a:p>
            <a:r>
              <a:rPr lang="en-US">
                <a:latin typeface="Comic Sans MS" pitchFamily="66" charset="0"/>
              </a:rPr>
              <a:t>Waste</a:t>
            </a:r>
          </a:p>
        </p:txBody>
      </p:sp>
      <p:pic>
        <p:nvPicPr>
          <p:cNvPr id="72709" name="Picture 5" descr="jordan23"/>
          <p:cNvPicPr>
            <a:picLocks noGrp="1" noChangeAspect="1" noChangeArrowheads="1"/>
          </p:cNvPicPr>
          <p:nvPr>
            <p:ph sz="half" idx="1"/>
          </p:nvPr>
        </p:nvPicPr>
        <p:blipFill>
          <a:blip r:embed="rId2" cstate="print"/>
          <a:srcRect/>
          <a:stretch>
            <a:fillRect/>
          </a:stretch>
        </p:blipFill>
        <p:spPr>
          <a:xfrm>
            <a:off x="609600" y="1905000"/>
            <a:ext cx="3444875" cy="4953000"/>
          </a:xfrm>
          <a:noFill/>
          <a:ln/>
        </p:spPr>
      </p:pic>
      <p:pic>
        <p:nvPicPr>
          <p:cNvPr id="72712" name="Picture 8" descr="P8240080"/>
          <p:cNvPicPr>
            <a:picLocks noGrp="1" noChangeAspect="1" noChangeArrowheads="1"/>
          </p:cNvPicPr>
          <p:nvPr>
            <p:ph sz="half" idx="2"/>
          </p:nvPr>
        </p:nvPicPr>
        <p:blipFill>
          <a:blip r:embed="rId3" cstate="print"/>
          <a:srcRect/>
          <a:stretch>
            <a:fillRect/>
          </a:stretch>
        </p:blipFill>
        <p:spPr>
          <a:xfrm rot="2107274">
            <a:off x="4572000" y="2133600"/>
            <a:ext cx="3143250" cy="4191000"/>
          </a:xfrm>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292" name="Rectangle 4"/>
          <p:cNvSpPr>
            <a:spLocks noGrp="1" noChangeArrowheads="1"/>
          </p:cNvSpPr>
          <p:nvPr>
            <p:ph type="title"/>
          </p:nvPr>
        </p:nvSpPr>
        <p:spPr>
          <a:noFill/>
          <a:ln/>
        </p:spPr>
        <p:txBody>
          <a:bodyPr/>
          <a:lstStyle/>
          <a:p>
            <a:r>
              <a:rPr lang="en-US" altLang="ar-SA" sz="4000" b="1"/>
              <a:t>Characteristics of Chemotherapy</a:t>
            </a:r>
          </a:p>
        </p:txBody>
      </p:sp>
      <p:sp>
        <p:nvSpPr>
          <p:cNvPr id="12293" name="Rectangle 5"/>
          <p:cNvSpPr>
            <a:spLocks noGrp="1" noChangeArrowheads="1"/>
          </p:cNvSpPr>
          <p:nvPr>
            <p:ph type="body" idx="1"/>
          </p:nvPr>
        </p:nvSpPr>
        <p:spPr>
          <a:xfrm>
            <a:off x="685800" y="1600200"/>
            <a:ext cx="7772400" cy="4305300"/>
          </a:xfrm>
          <a:noFill/>
          <a:ln/>
        </p:spPr>
        <p:txBody>
          <a:bodyPr>
            <a:normAutofit fontScale="92500" lnSpcReduction="20000"/>
          </a:bodyPr>
          <a:lstStyle/>
          <a:p>
            <a:pPr>
              <a:buFont typeface="Monotype Sorts" pitchFamily="2" charset="2"/>
              <a:buChar char="E"/>
            </a:pPr>
            <a:r>
              <a:rPr lang="en-US" altLang="ar-SA" b="1" dirty="0"/>
              <a:t>Carcinogenic</a:t>
            </a:r>
            <a:endParaRPr lang="en-US" altLang="ar-SA" dirty="0"/>
          </a:p>
          <a:p>
            <a:pPr>
              <a:buFont typeface="Monotype Sorts" pitchFamily="2" charset="2"/>
              <a:buNone/>
            </a:pPr>
            <a:endParaRPr lang="en-US" altLang="ar-SA" b="1" dirty="0"/>
          </a:p>
          <a:p>
            <a:pPr>
              <a:buFont typeface="Monotype Sorts" pitchFamily="2" charset="2"/>
              <a:buChar char="E"/>
            </a:pPr>
            <a:r>
              <a:rPr lang="en-US" altLang="ar-SA" b="1" dirty="0"/>
              <a:t>Mutagenic</a:t>
            </a:r>
          </a:p>
          <a:p>
            <a:pPr>
              <a:buFont typeface="Monotype Sorts" pitchFamily="2" charset="2"/>
              <a:buChar char="E"/>
            </a:pPr>
            <a:endParaRPr lang="en-US" altLang="ar-SA" b="1" dirty="0"/>
          </a:p>
          <a:p>
            <a:pPr>
              <a:buFont typeface="Monotype Sorts" pitchFamily="2" charset="2"/>
              <a:buChar char="E"/>
            </a:pPr>
            <a:r>
              <a:rPr lang="en-US" altLang="ar-SA" b="1" dirty="0" err="1" smtClean="0"/>
              <a:t>Teratogenic</a:t>
            </a:r>
            <a:r>
              <a:rPr lang="en-US" altLang="ar-SA" b="1" dirty="0" smtClean="0"/>
              <a:t>:  </a:t>
            </a:r>
            <a:r>
              <a:rPr lang="en-US" altLang="ar-SA" dirty="0" smtClean="0"/>
              <a:t>cause development malformations. </a:t>
            </a:r>
            <a:endParaRPr lang="en-US" altLang="ar-SA" dirty="0"/>
          </a:p>
          <a:p>
            <a:pPr>
              <a:buFont typeface="Monotype Sorts" pitchFamily="2" charset="2"/>
              <a:buNone/>
            </a:pPr>
            <a:endParaRPr lang="en-US" altLang="ar-SA" b="1" dirty="0"/>
          </a:p>
          <a:p>
            <a:pPr>
              <a:buFont typeface="Monotype Sorts" pitchFamily="2" charset="2"/>
              <a:buChar char="E"/>
            </a:pPr>
            <a:r>
              <a:rPr lang="en-US" altLang="ar-SA" b="1" dirty="0" err="1" smtClean="0"/>
              <a:t>Fetotoxic</a:t>
            </a:r>
            <a:r>
              <a:rPr lang="en-US" altLang="ar-SA" b="1" dirty="0" smtClean="0"/>
              <a:t>: </a:t>
            </a:r>
            <a:r>
              <a:rPr lang="en-US" dirty="0">
                <a:solidFill>
                  <a:schemeClr val="tx1"/>
                </a:solidFill>
                <a:latin typeface="+mn-lt"/>
                <a:ea typeface="+mn-ea"/>
                <a:cs typeface="+mn-cs"/>
              </a:rPr>
              <a:t>ability of a substance to cause harm to the developing fetus.</a:t>
            </a:r>
            <a:endParaRPr lang="en-US" altLang="ar-SA" b="1" dirty="0"/>
          </a:p>
          <a:p>
            <a:endParaRPr lang="en-US" altLang="ar-SA" sz="2800" dirty="0"/>
          </a:p>
        </p:txBody>
      </p:sp>
      <p:sp>
        <p:nvSpPr>
          <p:cNvPr id="12294" name="Freeform 6"/>
          <p:cNvSpPr>
            <a:spLocks/>
          </p:cNvSpPr>
          <p:nvPr/>
        </p:nvSpPr>
        <p:spPr bwMode="auto">
          <a:xfrm>
            <a:off x="6326012" y="1387475"/>
            <a:ext cx="1893711" cy="2084388"/>
          </a:xfrm>
          <a:custGeom>
            <a:avLst/>
            <a:gdLst/>
            <a:ahLst/>
            <a:cxnLst>
              <a:cxn ang="0">
                <a:pos x="34" y="108"/>
              </a:cxn>
              <a:cxn ang="0">
                <a:pos x="16" y="133"/>
              </a:cxn>
              <a:cxn ang="0">
                <a:pos x="2" y="164"/>
              </a:cxn>
              <a:cxn ang="0">
                <a:pos x="0" y="181"/>
              </a:cxn>
              <a:cxn ang="0">
                <a:pos x="7" y="200"/>
              </a:cxn>
              <a:cxn ang="0">
                <a:pos x="24" y="219"/>
              </a:cxn>
              <a:cxn ang="0">
                <a:pos x="46" y="231"/>
              </a:cxn>
              <a:cxn ang="0">
                <a:pos x="101" y="243"/>
              </a:cxn>
              <a:cxn ang="0">
                <a:pos x="165" y="247"/>
              </a:cxn>
              <a:cxn ang="0">
                <a:pos x="221" y="254"/>
              </a:cxn>
              <a:cxn ang="0">
                <a:pos x="241" y="260"/>
              </a:cxn>
              <a:cxn ang="0">
                <a:pos x="285" y="289"/>
              </a:cxn>
              <a:cxn ang="0">
                <a:pos x="327" y="327"/>
              </a:cxn>
              <a:cxn ang="0">
                <a:pos x="370" y="373"/>
              </a:cxn>
              <a:cxn ang="0">
                <a:pos x="452" y="475"/>
              </a:cxn>
              <a:cxn ang="0">
                <a:pos x="509" y="550"/>
              </a:cxn>
              <a:cxn ang="0">
                <a:pos x="544" y="593"/>
              </a:cxn>
              <a:cxn ang="0">
                <a:pos x="655" y="701"/>
              </a:cxn>
              <a:cxn ang="0">
                <a:pos x="829" y="888"/>
              </a:cxn>
              <a:cxn ang="0">
                <a:pos x="909" y="980"/>
              </a:cxn>
              <a:cxn ang="0">
                <a:pos x="982" y="1068"/>
              </a:cxn>
              <a:cxn ang="0">
                <a:pos x="1044" y="1148"/>
              </a:cxn>
              <a:cxn ang="0">
                <a:pos x="1096" y="1220"/>
              </a:cxn>
              <a:cxn ang="0">
                <a:pos x="1139" y="1280"/>
              </a:cxn>
              <a:cxn ang="0">
                <a:pos x="1155" y="1298"/>
              </a:cxn>
              <a:cxn ang="0">
                <a:pos x="1174" y="1309"/>
              </a:cxn>
              <a:cxn ang="0">
                <a:pos x="1194" y="1312"/>
              </a:cxn>
              <a:cxn ang="0">
                <a:pos x="1217" y="1309"/>
              </a:cxn>
              <a:cxn ang="0">
                <a:pos x="1238" y="1300"/>
              </a:cxn>
              <a:cxn ang="0">
                <a:pos x="1289" y="1266"/>
              </a:cxn>
              <a:cxn ang="0">
                <a:pos x="1319" y="1238"/>
              </a:cxn>
              <a:cxn ang="0">
                <a:pos x="1333" y="1217"/>
              </a:cxn>
              <a:cxn ang="0">
                <a:pos x="1341" y="1178"/>
              </a:cxn>
              <a:cxn ang="0">
                <a:pos x="1336" y="1158"/>
              </a:cxn>
              <a:cxn ang="0">
                <a:pos x="1321" y="1140"/>
              </a:cxn>
              <a:cxn ang="0">
                <a:pos x="1297" y="1124"/>
              </a:cxn>
              <a:cxn ang="0">
                <a:pos x="1260" y="1112"/>
              </a:cxn>
              <a:cxn ang="0">
                <a:pos x="1189" y="1082"/>
              </a:cxn>
              <a:cxn ang="0">
                <a:pos x="1125" y="1051"/>
              </a:cxn>
              <a:cxn ang="0">
                <a:pos x="1017" y="981"/>
              </a:cxn>
              <a:cxn ang="0">
                <a:pos x="925" y="906"/>
              </a:cxn>
              <a:cxn ang="0">
                <a:pos x="848" y="824"/>
              </a:cxn>
              <a:cxn ang="0">
                <a:pos x="778" y="736"/>
              </a:cxn>
              <a:cxn ang="0">
                <a:pos x="709" y="642"/>
              </a:cxn>
              <a:cxn ang="0">
                <a:pos x="634" y="541"/>
              </a:cxn>
              <a:cxn ang="0">
                <a:pos x="551" y="433"/>
              </a:cxn>
              <a:cxn ang="0">
                <a:pos x="535" y="415"/>
              </a:cxn>
              <a:cxn ang="0">
                <a:pos x="495" y="364"/>
              </a:cxn>
              <a:cxn ang="0">
                <a:pos x="441" y="299"/>
              </a:cxn>
              <a:cxn ang="0">
                <a:pos x="346" y="195"/>
              </a:cxn>
              <a:cxn ang="0">
                <a:pos x="282" y="125"/>
              </a:cxn>
              <a:cxn ang="0">
                <a:pos x="218" y="66"/>
              </a:cxn>
              <a:cxn ang="0">
                <a:pos x="159" y="23"/>
              </a:cxn>
              <a:cxn ang="0">
                <a:pos x="133" y="10"/>
              </a:cxn>
              <a:cxn ang="0">
                <a:pos x="111" y="2"/>
              </a:cxn>
              <a:cxn ang="0">
                <a:pos x="93" y="2"/>
              </a:cxn>
              <a:cxn ang="0">
                <a:pos x="77" y="8"/>
              </a:cxn>
              <a:cxn ang="0">
                <a:pos x="51" y="35"/>
              </a:cxn>
              <a:cxn ang="0">
                <a:pos x="37" y="69"/>
              </a:cxn>
              <a:cxn ang="0">
                <a:pos x="39" y="100"/>
              </a:cxn>
            </a:cxnLst>
            <a:rect l="0" t="0" r="r" b="b"/>
            <a:pathLst>
              <a:path w="1342" h="1313">
                <a:moveTo>
                  <a:pt x="39" y="100"/>
                </a:moveTo>
                <a:lnTo>
                  <a:pt x="34" y="108"/>
                </a:lnTo>
                <a:lnTo>
                  <a:pt x="27" y="120"/>
                </a:lnTo>
                <a:lnTo>
                  <a:pt x="16" y="133"/>
                </a:lnTo>
                <a:lnTo>
                  <a:pt x="7" y="147"/>
                </a:lnTo>
                <a:lnTo>
                  <a:pt x="2" y="164"/>
                </a:lnTo>
                <a:lnTo>
                  <a:pt x="0" y="172"/>
                </a:lnTo>
                <a:lnTo>
                  <a:pt x="0" y="181"/>
                </a:lnTo>
                <a:lnTo>
                  <a:pt x="3" y="191"/>
                </a:lnTo>
                <a:lnTo>
                  <a:pt x="7" y="200"/>
                </a:lnTo>
                <a:lnTo>
                  <a:pt x="14" y="210"/>
                </a:lnTo>
                <a:lnTo>
                  <a:pt x="24" y="219"/>
                </a:lnTo>
                <a:lnTo>
                  <a:pt x="33" y="226"/>
                </a:lnTo>
                <a:lnTo>
                  <a:pt x="46" y="231"/>
                </a:lnTo>
                <a:lnTo>
                  <a:pt x="72" y="239"/>
                </a:lnTo>
                <a:lnTo>
                  <a:pt x="101" y="243"/>
                </a:lnTo>
                <a:lnTo>
                  <a:pt x="133" y="246"/>
                </a:lnTo>
                <a:lnTo>
                  <a:pt x="165" y="247"/>
                </a:lnTo>
                <a:lnTo>
                  <a:pt x="195" y="250"/>
                </a:lnTo>
                <a:lnTo>
                  <a:pt x="221" y="254"/>
                </a:lnTo>
                <a:lnTo>
                  <a:pt x="232" y="256"/>
                </a:lnTo>
                <a:lnTo>
                  <a:pt x="241" y="260"/>
                </a:lnTo>
                <a:lnTo>
                  <a:pt x="263" y="273"/>
                </a:lnTo>
                <a:lnTo>
                  <a:pt x="285" y="289"/>
                </a:lnTo>
                <a:lnTo>
                  <a:pt x="307" y="306"/>
                </a:lnTo>
                <a:lnTo>
                  <a:pt x="327" y="327"/>
                </a:lnTo>
                <a:lnTo>
                  <a:pt x="349" y="349"/>
                </a:lnTo>
                <a:lnTo>
                  <a:pt x="370" y="373"/>
                </a:lnTo>
                <a:lnTo>
                  <a:pt x="412" y="424"/>
                </a:lnTo>
                <a:lnTo>
                  <a:pt x="452" y="475"/>
                </a:lnTo>
                <a:lnTo>
                  <a:pt x="490" y="526"/>
                </a:lnTo>
                <a:lnTo>
                  <a:pt x="509" y="550"/>
                </a:lnTo>
                <a:lnTo>
                  <a:pt x="526" y="572"/>
                </a:lnTo>
                <a:lnTo>
                  <a:pt x="544" y="593"/>
                </a:lnTo>
                <a:lnTo>
                  <a:pt x="560" y="611"/>
                </a:lnTo>
                <a:lnTo>
                  <a:pt x="655" y="701"/>
                </a:lnTo>
                <a:lnTo>
                  <a:pt x="744" y="794"/>
                </a:lnTo>
                <a:lnTo>
                  <a:pt x="829" y="888"/>
                </a:lnTo>
                <a:lnTo>
                  <a:pt x="870" y="934"/>
                </a:lnTo>
                <a:lnTo>
                  <a:pt x="909" y="980"/>
                </a:lnTo>
                <a:lnTo>
                  <a:pt x="946" y="1024"/>
                </a:lnTo>
                <a:lnTo>
                  <a:pt x="982" y="1068"/>
                </a:lnTo>
                <a:lnTo>
                  <a:pt x="1013" y="1108"/>
                </a:lnTo>
                <a:lnTo>
                  <a:pt x="1044" y="1148"/>
                </a:lnTo>
                <a:lnTo>
                  <a:pt x="1072" y="1186"/>
                </a:lnTo>
                <a:lnTo>
                  <a:pt x="1096" y="1220"/>
                </a:lnTo>
                <a:lnTo>
                  <a:pt x="1120" y="1251"/>
                </a:lnTo>
                <a:lnTo>
                  <a:pt x="1139" y="1280"/>
                </a:lnTo>
                <a:lnTo>
                  <a:pt x="1146" y="1289"/>
                </a:lnTo>
                <a:lnTo>
                  <a:pt x="1155" y="1298"/>
                </a:lnTo>
                <a:lnTo>
                  <a:pt x="1164" y="1304"/>
                </a:lnTo>
                <a:lnTo>
                  <a:pt x="1174" y="1309"/>
                </a:lnTo>
                <a:lnTo>
                  <a:pt x="1184" y="1312"/>
                </a:lnTo>
                <a:lnTo>
                  <a:pt x="1194" y="1312"/>
                </a:lnTo>
                <a:lnTo>
                  <a:pt x="1204" y="1312"/>
                </a:lnTo>
                <a:lnTo>
                  <a:pt x="1217" y="1309"/>
                </a:lnTo>
                <a:lnTo>
                  <a:pt x="1227" y="1305"/>
                </a:lnTo>
                <a:lnTo>
                  <a:pt x="1238" y="1300"/>
                </a:lnTo>
                <a:lnTo>
                  <a:pt x="1263" y="1285"/>
                </a:lnTo>
                <a:lnTo>
                  <a:pt x="1289" y="1266"/>
                </a:lnTo>
                <a:lnTo>
                  <a:pt x="1315" y="1243"/>
                </a:lnTo>
                <a:lnTo>
                  <a:pt x="1319" y="1238"/>
                </a:lnTo>
                <a:lnTo>
                  <a:pt x="1324" y="1232"/>
                </a:lnTo>
                <a:lnTo>
                  <a:pt x="1333" y="1217"/>
                </a:lnTo>
                <a:lnTo>
                  <a:pt x="1339" y="1199"/>
                </a:lnTo>
                <a:lnTo>
                  <a:pt x="1341" y="1178"/>
                </a:lnTo>
                <a:lnTo>
                  <a:pt x="1339" y="1169"/>
                </a:lnTo>
                <a:lnTo>
                  <a:pt x="1336" y="1158"/>
                </a:lnTo>
                <a:lnTo>
                  <a:pt x="1330" y="1149"/>
                </a:lnTo>
                <a:lnTo>
                  <a:pt x="1321" y="1140"/>
                </a:lnTo>
                <a:lnTo>
                  <a:pt x="1311" y="1131"/>
                </a:lnTo>
                <a:lnTo>
                  <a:pt x="1297" y="1124"/>
                </a:lnTo>
                <a:lnTo>
                  <a:pt x="1280" y="1118"/>
                </a:lnTo>
                <a:lnTo>
                  <a:pt x="1260" y="1112"/>
                </a:lnTo>
                <a:lnTo>
                  <a:pt x="1222" y="1098"/>
                </a:lnTo>
                <a:lnTo>
                  <a:pt x="1189" y="1082"/>
                </a:lnTo>
                <a:lnTo>
                  <a:pt x="1157" y="1066"/>
                </a:lnTo>
                <a:lnTo>
                  <a:pt x="1125" y="1051"/>
                </a:lnTo>
                <a:lnTo>
                  <a:pt x="1067" y="1017"/>
                </a:lnTo>
                <a:lnTo>
                  <a:pt x="1017" y="981"/>
                </a:lnTo>
                <a:lnTo>
                  <a:pt x="969" y="944"/>
                </a:lnTo>
                <a:lnTo>
                  <a:pt x="925" y="906"/>
                </a:lnTo>
                <a:lnTo>
                  <a:pt x="886" y="866"/>
                </a:lnTo>
                <a:lnTo>
                  <a:pt x="848" y="824"/>
                </a:lnTo>
                <a:lnTo>
                  <a:pt x="813" y="781"/>
                </a:lnTo>
                <a:lnTo>
                  <a:pt x="778" y="736"/>
                </a:lnTo>
                <a:lnTo>
                  <a:pt x="744" y="690"/>
                </a:lnTo>
                <a:lnTo>
                  <a:pt x="709" y="642"/>
                </a:lnTo>
                <a:lnTo>
                  <a:pt x="672" y="592"/>
                </a:lnTo>
                <a:lnTo>
                  <a:pt x="634" y="541"/>
                </a:lnTo>
                <a:lnTo>
                  <a:pt x="595" y="488"/>
                </a:lnTo>
                <a:lnTo>
                  <a:pt x="551" y="433"/>
                </a:lnTo>
                <a:lnTo>
                  <a:pt x="544" y="424"/>
                </a:lnTo>
                <a:lnTo>
                  <a:pt x="535" y="415"/>
                </a:lnTo>
                <a:lnTo>
                  <a:pt x="516" y="391"/>
                </a:lnTo>
                <a:lnTo>
                  <a:pt x="495" y="364"/>
                </a:lnTo>
                <a:lnTo>
                  <a:pt x="468" y="333"/>
                </a:lnTo>
                <a:lnTo>
                  <a:pt x="441" y="299"/>
                </a:lnTo>
                <a:lnTo>
                  <a:pt x="411" y="265"/>
                </a:lnTo>
                <a:lnTo>
                  <a:pt x="346" y="195"/>
                </a:lnTo>
                <a:lnTo>
                  <a:pt x="315" y="159"/>
                </a:lnTo>
                <a:lnTo>
                  <a:pt x="282" y="125"/>
                </a:lnTo>
                <a:lnTo>
                  <a:pt x="248" y="95"/>
                </a:lnTo>
                <a:lnTo>
                  <a:pt x="218" y="66"/>
                </a:lnTo>
                <a:lnTo>
                  <a:pt x="187" y="42"/>
                </a:lnTo>
                <a:lnTo>
                  <a:pt x="159" y="23"/>
                </a:lnTo>
                <a:lnTo>
                  <a:pt x="146" y="15"/>
                </a:lnTo>
                <a:lnTo>
                  <a:pt x="133" y="10"/>
                </a:lnTo>
                <a:lnTo>
                  <a:pt x="121" y="4"/>
                </a:lnTo>
                <a:lnTo>
                  <a:pt x="111" y="2"/>
                </a:lnTo>
                <a:lnTo>
                  <a:pt x="102" y="0"/>
                </a:lnTo>
                <a:lnTo>
                  <a:pt x="93" y="2"/>
                </a:lnTo>
                <a:lnTo>
                  <a:pt x="86" y="4"/>
                </a:lnTo>
                <a:lnTo>
                  <a:pt x="77" y="8"/>
                </a:lnTo>
                <a:lnTo>
                  <a:pt x="64" y="20"/>
                </a:lnTo>
                <a:lnTo>
                  <a:pt x="51" y="35"/>
                </a:lnTo>
                <a:lnTo>
                  <a:pt x="42" y="52"/>
                </a:lnTo>
                <a:lnTo>
                  <a:pt x="37" y="69"/>
                </a:lnTo>
                <a:lnTo>
                  <a:pt x="34" y="86"/>
                </a:lnTo>
                <a:lnTo>
                  <a:pt x="39" y="100"/>
                </a:lnTo>
              </a:path>
            </a:pathLst>
          </a:custGeom>
          <a:solidFill>
            <a:schemeClr val="accent2"/>
          </a:solidFill>
          <a:ln w="12700" cap="rnd" cmpd="sng">
            <a:solidFill>
              <a:srgbClr val="808080"/>
            </a:solidFill>
            <a:prstDash val="solid"/>
            <a:round/>
            <a:headEnd type="none" w="med" len="med"/>
            <a:tailEnd type="none" w="med" len="med"/>
          </a:ln>
          <a:effectLst/>
        </p:spPr>
        <p:txBody>
          <a:bodyPr/>
          <a:lstStyle/>
          <a:p>
            <a:endParaRPr lang="en-US"/>
          </a:p>
        </p:txBody>
      </p:sp>
      <p:sp>
        <p:nvSpPr>
          <p:cNvPr id="12295" name="Freeform 7"/>
          <p:cNvSpPr>
            <a:spLocks/>
          </p:cNvSpPr>
          <p:nvPr/>
        </p:nvSpPr>
        <p:spPr bwMode="auto">
          <a:xfrm>
            <a:off x="6299201" y="1452564"/>
            <a:ext cx="2125133" cy="1900237"/>
          </a:xfrm>
          <a:custGeom>
            <a:avLst/>
            <a:gdLst/>
            <a:ahLst/>
            <a:cxnLst>
              <a:cxn ang="0">
                <a:pos x="125" y="1177"/>
              </a:cxn>
              <a:cxn ang="0">
                <a:pos x="148" y="1189"/>
              </a:cxn>
              <a:cxn ang="0">
                <a:pos x="181" y="1191"/>
              </a:cxn>
              <a:cxn ang="0">
                <a:pos x="219" y="1184"/>
              </a:cxn>
              <a:cxn ang="0">
                <a:pos x="249" y="1175"/>
              </a:cxn>
              <a:cxn ang="0">
                <a:pos x="268" y="1153"/>
              </a:cxn>
              <a:cxn ang="0">
                <a:pos x="278" y="1109"/>
              </a:cxn>
              <a:cxn ang="0">
                <a:pos x="286" y="1041"/>
              </a:cxn>
              <a:cxn ang="0">
                <a:pos x="307" y="1006"/>
              </a:cxn>
              <a:cxn ang="0">
                <a:pos x="340" y="969"/>
              </a:cxn>
              <a:cxn ang="0">
                <a:pos x="404" y="920"/>
              </a:cxn>
              <a:cxn ang="0">
                <a:pos x="552" y="831"/>
              </a:cxn>
              <a:cxn ang="0">
                <a:pos x="619" y="788"/>
              </a:cxn>
              <a:cxn ang="0">
                <a:pos x="740" y="686"/>
              </a:cxn>
              <a:cxn ang="0">
                <a:pos x="945" y="508"/>
              </a:cxn>
              <a:cxn ang="0">
                <a:pos x="1052" y="424"/>
              </a:cxn>
              <a:cxn ang="0">
                <a:pos x="1156" y="350"/>
              </a:cxn>
              <a:cxn ang="0">
                <a:pos x="1259" y="291"/>
              </a:cxn>
              <a:cxn ang="0">
                <a:pos x="1360" y="249"/>
              </a:cxn>
              <a:cxn ang="0">
                <a:pos x="1410" y="236"/>
              </a:cxn>
              <a:cxn ang="0">
                <a:pos x="1458" y="230"/>
              </a:cxn>
              <a:cxn ang="0">
                <a:pos x="1489" y="219"/>
              </a:cxn>
              <a:cxn ang="0">
                <a:pos x="1503" y="195"/>
              </a:cxn>
              <a:cxn ang="0">
                <a:pos x="1507" y="163"/>
              </a:cxn>
              <a:cxn ang="0">
                <a:pos x="1496" y="125"/>
              </a:cxn>
              <a:cxn ang="0">
                <a:pos x="1477" y="87"/>
              </a:cxn>
              <a:cxn ang="0">
                <a:pos x="1449" y="51"/>
              </a:cxn>
              <a:cxn ang="0">
                <a:pos x="1418" y="22"/>
              </a:cxn>
              <a:cxn ang="0">
                <a:pos x="1379" y="4"/>
              </a:cxn>
              <a:cxn ang="0">
                <a:pos x="1359" y="0"/>
              </a:cxn>
              <a:cxn ang="0">
                <a:pos x="1313" y="3"/>
              </a:cxn>
              <a:cxn ang="0">
                <a:pos x="1288" y="15"/>
              </a:cxn>
              <a:cxn ang="0">
                <a:pos x="1247" y="88"/>
              </a:cxn>
              <a:cxn ang="0">
                <a:pos x="1167" y="206"/>
              </a:cxn>
              <a:cxn ang="0">
                <a:pos x="1076" y="312"/>
              </a:cxn>
              <a:cxn ang="0">
                <a:pos x="973" y="408"/>
              </a:cxn>
              <a:cxn ang="0">
                <a:pos x="862" y="497"/>
              </a:cxn>
              <a:cxn ang="0">
                <a:pos x="687" y="622"/>
              </a:cxn>
              <a:cxn ang="0">
                <a:pos x="430" y="788"/>
              </a:cxn>
              <a:cxn ang="0">
                <a:pos x="394" y="810"/>
              </a:cxn>
              <a:cxn ang="0">
                <a:pos x="328" y="847"/>
              </a:cxn>
              <a:cxn ang="0">
                <a:pos x="254" y="890"/>
              </a:cxn>
              <a:cxn ang="0">
                <a:pos x="138" y="960"/>
              </a:cxn>
              <a:cxn ang="0">
                <a:pos x="73" y="1008"/>
              </a:cxn>
              <a:cxn ang="0">
                <a:pos x="23" y="1056"/>
              </a:cxn>
              <a:cxn ang="0">
                <a:pos x="8" y="1079"/>
              </a:cxn>
              <a:cxn ang="0">
                <a:pos x="1" y="1100"/>
              </a:cxn>
              <a:cxn ang="0">
                <a:pos x="1" y="1120"/>
              </a:cxn>
              <a:cxn ang="0">
                <a:pos x="6" y="1137"/>
              </a:cxn>
              <a:cxn ang="0">
                <a:pos x="24" y="1155"/>
              </a:cxn>
              <a:cxn ang="0">
                <a:pos x="59" y="1168"/>
              </a:cxn>
              <a:cxn ang="0">
                <a:pos x="84" y="1171"/>
              </a:cxn>
              <a:cxn ang="0">
                <a:pos x="118" y="1168"/>
              </a:cxn>
            </a:cxnLst>
            <a:rect l="0" t="0" r="r" b="b"/>
            <a:pathLst>
              <a:path w="1508" h="1192">
                <a:moveTo>
                  <a:pt x="118" y="1168"/>
                </a:moveTo>
                <a:lnTo>
                  <a:pt x="125" y="1177"/>
                </a:lnTo>
                <a:lnTo>
                  <a:pt x="136" y="1185"/>
                </a:lnTo>
                <a:lnTo>
                  <a:pt x="148" y="1189"/>
                </a:lnTo>
                <a:lnTo>
                  <a:pt x="163" y="1191"/>
                </a:lnTo>
                <a:lnTo>
                  <a:pt x="181" y="1191"/>
                </a:lnTo>
                <a:lnTo>
                  <a:pt x="200" y="1188"/>
                </a:lnTo>
                <a:lnTo>
                  <a:pt x="219" y="1184"/>
                </a:lnTo>
                <a:lnTo>
                  <a:pt x="240" y="1179"/>
                </a:lnTo>
                <a:lnTo>
                  <a:pt x="249" y="1175"/>
                </a:lnTo>
                <a:lnTo>
                  <a:pt x="258" y="1168"/>
                </a:lnTo>
                <a:lnTo>
                  <a:pt x="268" y="1153"/>
                </a:lnTo>
                <a:lnTo>
                  <a:pt x="274" y="1133"/>
                </a:lnTo>
                <a:lnTo>
                  <a:pt x="278" y="1109"/>
                </a:lnTo>
                <a:lnTo>
                  <a:pt x="282" y="1062"/>
                </a:lnTo>
                <a:lnTo>
                  <a:pt x="286" y="1041"/>
                </a:lnTo>
                <a:lnTo>
                  <a:pt x="292" y="1024"/>
                </a:lnTo>
                <a:lnTo>
                  <a:pt x="307" y="1006"/>
                </a:lnTo>
                <a:lnTo>
                  <a:pt x="321" y="987"/>
                </a:lnTo>
                <a:lnTo>
                  <a:pt x="340" y="969"/>
                </a:lnTo>
                <a:lnTo>
                  <a:pt x="361" y="952"/>
                </a:lnTo>
                <a:lnTo>
                  <a:pt x="404" y="920"/>
                </a:lnTo>
                <a:lnTo>
                  <a:pt x="453" y="889"/>
                </a:lnTo>
                <a:lnTo>
                  <a:pt x="552" y="831"/>
                </a:lnTo>
                <a:lnTo>
                  <a:pt x="599" y="802"/>
                </a:lnTo>
                <a:lnTo>
                  <a:pt x="619" y="788"/>
                </a:lnTo>
                <a:lnTo>
                  <a:pt x="639" y="774"/>
                </a:lnTo>
                <a:lnTo>
                  <a:pt x="740" y="686"/>
                </a:lnTo>
                <a:lnTo>
                  <a:pt x="842" y="595"/>
                </a:lnTo>
                <a:lnTo>
                  <a:pt x="945" y="508"/>
                </a:lnTo>
                <a:lnTo>
                  <a:pt x="998" y="464"/>
                </a:lnTo>
                <a:lnTo>
                  <a:pt x="1052" y="424"/>
                </a:lnTo>
                <a:lnTo>
                  <a:pt x="1105" y="386"/>
                </a:lnTo>
                <a:lnTo>
                  <a:pt x="1156" y="350"/>
                </a:lnTo>
                <a:lnTo>
                  <a:pt x="1208" y="319"/>
                </a:lnTo>
                <a:lnTo>
                  <a:pt x="1259" y="291"/>
                </a:lnTo>
                <a:lnTo>
                  <a:pt x="1311" y="268"/>
                </a:lnTo>
                <a:lnTo>
                  <a:pt x="1360" y="249"/>
                </a:lnTo>
                <a:lnTo>
                  <a:pt x="1385" y="241"/>
                </a:lnTo>
                <a:lnTo>
                  <a:pt x="1410" y="236"/>
                </a:lnTo>
                <a:lnTo>
                  <a:pt x="1435" y="232"/>
                </a:lnTo>
                <a:lnTo>
                  <a:pt x="1458" y="230"/>
                </a:lnTo>
                <a:lnTo>
                  <a:pt x="1476" y="226"/>
                </a:lnTo>
                <a:lnTo>
                  <a:pt x="1489" y="219"/>
                </a:lnTo>
                <a:lnTo>
                  <a:pt x="1498" y="209"/>
                </a:lnTo>
                <a:lnTo>
                  <a:pt x="1503" y="195"/>
                </a:lnTo>
                <a:lnTo>
                  <a:pt x="1507" y="180"/>
                </a:lnTo>
                <a:lnTo>
                  <a:pt x="1507" y="163"/>
                </a:lnTo>
                <a:lnTo>
                  <a:pt x="1502" y="144"/>
                </a:lnTo>
                <a:lnTo>
                  <a:pt x="1496" y="125"/>
                </a:lnTo>
                <a:lnTo>
                  <a:pt x="1487" y="106"/>
                </a:lnTo>
                <a:lnTo>
                  <a:pt x="1477" y="87"/>
                </a:lnTo>
                <a:lnTo>
                  <a:pt x="1464" y="68"/>
                </a:lnTo>
                <a:lnTo>
                  <a:pt x="1449" y="51"/>
                </a:lnTo>
                <a:lnTo>
                  <a:pt x="1435" y="36"/>
                </a:lnTo>
                <a:lnTo>
                  <a:pt x="1418" y="22"/>
                </a:lnTo>
                <a:lnTo>
                  <a:pt x="1399" y="12"/>
                </a:lnTo>
                <a:lnTo>
                  <a:pt x="1379" y="4"/>
                </a:lnTo>
                <a:lnTo>
                  <a:pt x="1370" y="1"/>
                </a:lnTo>
                <a:lnTo>
                  <a:pt x="1359" y="0"/>
                </a:lnTo>
                <a:lnTo>
                  <a:pt x="1328" y="1"/>
                </a:lnTo>
                <a:lnTo>
                  <a:pt x="1313" y="3"/>
                </a:lnTo>
                <a:lnTo>
                  <a:pt x="1301" y="8"/>
                </a:lnTo>
                <a:lnTo>
                  <a:pt x="1288" y="15"/>
                </a:lnTo>
                <a:lnTo>
                  <a:pt x="1282" y="24"/>
                </a:lnTo>
                <a:lnTo>
                  <a:pt x="1247" y="88"/>
                </a:lnTo>
                <a:lnTo>
                  <a:pt x="1208" y="148"/>
                </a:lnTo>
                <a:lnTo>
                  <a:pt x="1167" y="206"/>
                </a:lnTo>
                <a:lnTo>
                  <a:pt x="1122" y="260"/>
                </a:lnTo>
                <a:lnTo>
                  <a:pt x="1076" y="312"/>
                </a:lnTo>
                <a:lnTo>
                  <a:pt x="1025" y="361"/>
                </a:lnTo>
                <a:lnTo>
                  <a:pt x="973" y="408"/>
                </a:lnTo>
                <a:lnTo>
                  <a:pt x="918" y="454"/>
                </a:lnTo>
                <a:lnTo>
                  <a:pt x="862" y="497"/>
                </a:lnTo>
                <a:lnTo>
                  <a:pt x="805" y="539"/>
                </a:lnTo>
                <a:lnTo>
                  <a:pt x="687" y="622"/>
                </a:lnTo>
                <a:lnTo>
                  <a:pt x="440" y="783"/>
                </a:lnTo>
                <a:lnTo>
                  <a:pt x="430" y="788"/>
                </a:lnTo>
                <a:lnTo>
                  <a:pt x="420" y="796"/>
                </a:lnTo>
                <a:lnTo>
                  <a:pt x="394" y="810"/>
                </a:lnTo>
                <a:lnTo>
                  <a:pt x="363" y="829"/>
                </a:lnTo>
                <a:lnTo>
                  <a:pt x="328" y="847"/>
                </a:lnTo>
                <a:lnTo>
                  <a:pt x="292" y="868"/>
                </a:lnTo>
                <a:lnTo>
                  <a:pt x="254" y="890"/>
                </a:lnTo>
                <a:lnTo>
                  <a:pt x="176" y="936"/>
                </a:lnTo>
                <a:lnTo>
                  <a:pt x="138" y="960"/>
                </a:lnTo>
                <a:lnTo>
                  <a:pt x="103" y="985"/>
                </a:lnTo>
                <a:lnTo>
                  <a:pt x="73" y="1008"/>
                </a:lnTo>
                <a:lnTo>
                  <a:pt x="44" y="1033"/>
                </a:lnTo>
                <a:lnTo>
                  <a:pt x="23" y="1056"/>
                </a:lnTo>
                <a:lnTo>
                  <a:pt x="15" y="1067"/>
                </a:lnTo>
                <a:lnTo>
                  <a:pt x="8" y="1079"/>
                </a:lnTo>
                <a:lnTo>
                  <a:pt x="4" y="1090"/>
                </a:lnTo>
                <a:lnTo>
                  <a:pt x="1" y="1100"/>
                </a:lnTo>
                <a:lnTo>
                  <a:pt x="0" y="1111"/>
                </a:lnTo>
                <a:lnTo>
                  <a:pt x="1" y="1120"/>
                </a:lnTo>
                <a:lnTo>
                  <a:pt x="2" y="1128"/>
                </a:lnTo>
                <a:lnTo>
                  <a:pt x="6" y="1137"/>
                </a:lnTo>
                <a:lnTo>
                  <a:pt x="14" y="1146"/>
                </a:lnTo>
                <a:lnTo>
                  <a:pt x="24" y="1155"/>
                </a:lnTo>
                <a:lnTo>
                  <a:pt x="39" y="1163"/>
                </a:lnTo>
                <a:lnTo>
                  <a:pt x="59" y="1168"/>
                </a:lnTo>
                <a:lnTo>
                  <a:pt x="70" y="1170"/>
                </a:lnTo>
                <a:lnTo>
                  <a:pt x="84" y="1171"/>
                </a:lnTo>
                <a:lnTo>
                  <a:pt x="100" y="1170"/>
                </a:lnTo>
                <a:lnTo>
                  <a:pt x="118" y="1168"/>
                </a:lnTo>
              </a:path>
            </a:pathLst>
          </a:custGeom>
          <a:solidFill>
            <a:schemeClr val="accent2"/>
          </a:solidFill>
          <a:ln w="12700" cap="rnd" cmpd="sng">
            <a:solidFill>
              <a:srgbClr val="808080"/>
            </a:solidFill>
            <a:prstDash val="solid"/>
            <a:round/>
            <a:headEnd type="none" w="med" len="med"/>
            <a:tailEnd type="none" w="med" len="med"/>
          </a:ln>
          <a:effectLst/>
        </p:spPr>
        <p:txBody>
          <a:bodyPr/>
          <a:lstStyle/>
          <a:p>
            <a:endParaRPr lang="en-US"/>
          </a:p>
        </p:txBody>
      </p:sp>
      <p:sp>
        <p:nvSpPr>
          <p:cNvPr id="12296" name="Freeform 8"/>
          <p:cNvSpPr>
            <a:spLocks/>
          </p:cNvSpPr>
          <p:nvPr/>
        </p:nvSpPr>
        <p:spPr bwMode="auto">
          <a:xfrm>
            <a:off x="6811434" y="1652589"/>
            <a:ext cx="1008944" cy="998537"/>
          </a:xfrm>
          <a:custGeom>
            <a:avLst/>
            <a:gdLst/>
            <a:ahLst/>
            <a:cxnLst>
              <a:cxn ang="0">
                <a:pos x="251" y="597"/>
              </a:cxn>
              <a:cxn ang="0">
                <a:pos x="265" y="606"/>
              </a:cxn>
              <a:cxn ang="0">
                <a:pos x="290" y="604"/>
              </a:cxn>
              <a:cxn ang="0">
                <a:pos x="304" y="611"/>
              </a:cxn>
              <a:cxn ang="0">
                <a:pos x="314" y="610"/>
              </a:cxn>
              <a:cxn ang="0">
                <a:pos x="333" y="610"/>
              </a:cxn>
              <a:cxn ang="0">
                <a:pos x="345" y="628"/>
              </a:cxn>
              <a:cxn ang="0">
                <a:pos x="355" y="611"/>
              </a:cxn>
              <a:cxn ang="0">
                <a:pos x="371" y="612"/>
              </a:cxn>
              <a:cxn ang="0">
                <a:pos x="382" y="619"/>
              </a:cxn>
              <a:cxn ang="0">
                <a:pos x="396" y="607"/>
              </a:cxn>
              <a:cxn ang="0">
                <a:pos x="409" y="615"/>
              </a:cxn>
              <a:cxn ang="0">
                <a:pos x="420" y="611"/>
              </a:cxn>
              <a:cxn ang="0">
                <a:pos x="435" y="606"/>
              </a:cxn>
              <a:cxn ang="0">
                <a:pos x="453" y="617"/>
              </a:cxn>
              <a:cxn ang="0">
                <a:pos x="466" y="604"/>
              </a:cxn>
              <a:cxn ang="0">
                <a:pos x="488" y="612"/>
              </a:cxn>
              <a:cxn ang="0">
                <a:pos x="504" y="599"/>
              </a:cxn>
              <a:cxn ang="0">
                <a:pos x="524" y="590"/>
              </a:cxn>
              <a:cxn ang="0">
                <a:pos x="536" y="582"/>
              </a:cxn>
              <a:cxn ang="0">
                <a:pos x="548" y="591"/>
              </a:cxn>
              <a:cxn ang="0">
                <a:pos x="558" y="577"/>
              </a:cxn>
              <a:cxn ang="0">
                <a:pos x="566" y="577"/>
              </a:cxn>
              <a:cxn ang="0">
                <a:pos x="572" y="581"/>
              </a:cxn>
              <a:cxn ang="0">
                <a:pos x="583" y="582"/>
              </a:cxn>
              <a:cxn ang="0">
                <a:pos x="609" y="595"/>
              </a:cxn>
              <a:cxn ang="0">
                <a:pos x="658" y="583"/>
              </a:cxn>
              <a:cxn ang="0">
                <a:pos x="700" y="534"/>
              </a:cxn>
              <a:cxn ang="0">
                <a:pos x="702" y="493"/>
              </a:cxn>
              <a:cxn ang="0">
                <a:pos x="693" y="455"/>
              </a:cxn>
              <a:cxn ang="0">
                <a:pos x="683" y="413"/>
              </a:cxn>
              <a:cxn ang="0">
                <a:pos x="702" y="370"/>
              </a:cxn>
              <a:cxn ang="0">
                <a:pos x="714" y="308"/>
              </a:cxn>
              <a:cxn ang="0">
                <a:pos x="709" y="245"/>
              </a:cxn>
              <a:cxn ang="0">
                <a:pos x="674" y="152"/>
              </a:cxn>
              <a:cxn ang="0">
                <a:pos x="646" y="113"/>
              </a:cxn>
              <a:cxn ang="0">
                <a:pos x="546" y="49"/>
              </a:cxn>
              <a:cxn ang="0">
                <a:pos x="422" y="8"/>
              </a:cxn>
              <a:cxn ang="0">
                <a:pos x="305" y="0"/>
              </a:cxn>
              <a:cxn ang="0">
                <a:pos x="182" y="30"/>
              </a:cxn>
              <a:cxn ang="0">
                <a:pos x="69" y="97"/>
              </a:cxn>
              <a:cxn ang="0">
                <a:pos x="21" y="157"/>
              </a:cxn>
              <a:cxn ang="0">
                <a:pos x="2" y="237"/>
              </a:cxn>
              <a:cxn ang="0">
                <a:pos x="5" y="342"/>
              </a:cxn>
              <a:cxn ang="0">
                <a:pos x="19" y="389"/>
              </a:cxn>
              <a:cxn ang="0">
                <a:pos x="31" y="422"/>
              </a:cxn>
              <a:cxn ang="0">
                <a:pos x="29" y="455"/>
              </a:cxn>
              <a:cxn ang="0">
                <a:pos x="15" y="493"/>
              </a:cxn>
              <a:cxn ang="0">
                <a:pos x="19" y="530"/>
              </a:cxn>
              <a:cxn ang="0">
                <a:pos x="48" y="566"/>
              </a:cxn>
              <a:cxn ang="0">
                <a:pos x="84" y="590"/>
              </a:cxn>
              <a:cxn ang="0">
                <a:pos x="136" y="599"/>
              </a:cxn>
              <a:cxn ang="0">
                <a:pos x="173" y="586"/>
              </a:cxn>
              <a:cxn ang="0">
                <a:pos x="185" y="579"/>
              </a:cxn>
              <a:cxn ang="0">
                <a:pos x="191" y="578"/>
              </a:cxn>
              <a:cxn ang="0">
                <a:pos x="199" y="578"/>
              </a:cxn>
              <a:cxn ang="0">
                <a:pos x="210" y="594"/>
              </a:cxn>
              <a:cxn ang="0">
                <a:pos x="225" y="581"/>
              </a:cxn>
              <a:cxn ang="0">
                <a:pos x="234" y="587"/>
              </a:cxn>
            </a:cxnLst>
            <a:rect l="0" t="0" r="r" b="b"/>
            <a:pathLst>
              <a:path w="715" h="629">
                <a:moveTo>
                  <a:pt x="238" y="602"/>
                </a:moveTo>
                <a:lnTo>
                  <a:pt x="243" y="599"/>
                </a:lnTo>
                <a:lnTo>
                  <a:pt x="251" y="597"/>
                </a:lnTo>
                <a:lnTo>
                  <a:pt x="255" y="597"/>
                </a:lnTo>
                <a:lnTo>
                  <a:pt x="260" y="600"/>
                </a:lnTo>
                <a:lnTo>
                  <a:pt x="265" y="606"/>
                </a:lnTo>
                <a:lnTo>
                  <a:pt x="269" y="615"/>
                </a:lnTo>
                <a:lnTo>
                  <a:pt x="280" y="607"/>
                </a:lnTo>
                <a:lnTo>
                  <a:pt x="290" y="604"/>
                </a:lnTo>
                <a:lnTo>
                  <a:pt x="295" y="606"/>
                </a:lnTo>
                <a:lnTo>
                  <a:pt x="299" y="607"/>
                </a:lnTo>
                <a:lnTo>
                  <a:pt x="304" y="611"/>
                </a:lnTo>
                <a:lnTo>
                  <a:pt x="308" y="616"/>
                </a:lnTo>
                <a:lnTo>
                  <a:pt x="309" y="612"/>
                </a:lnTo>
                <a:lnTo>
                  <a:pt x="314" y="610"/>
                </a:lnTo>
                <a:lnTo>
                  <a:pt x="319" y="608"/>
                </a:lnTo>
                <a:lnTo>
                  <a:pt x="326" y="608"/>
                </a:lnTo>
                <a:lnTo>
                  <a:pt x="333" y="610"/>
                </a:lnTo>
                <a:lnTo>
                  <a:pt x="337" y="614"/>
                </a:lnTo>
                <a:lnTo>
                  <a:pt x="342" y="619"/>
                </a:lnTo>
                <a:lnTo>
                  <a:pt x="345" y="628"/>
                </a:lnTo>
                <a:lnTo>
                  <a:pt x="347" y="620"/>
                </a:lnTo>
                <a:lnTo>
                  <a:pt x="351" y="615"/>
                </a:lnTo>
                <a:lnTo>
                  <a:pt x="355" y="611"/>
                </a:lnTo>
                <a:lnTo>
                  <a:pt x="361" y="608"/>
                </a:lnTo>
                <a:lnTo>
                  <a:pt x="366" y="610"/>
                </a:lnTo>
                <a:lnTo>
                  <a:pt x="371" y="612"/>
                </a:lnTo>
                <a:lnTo>
                  <a:pt x="376" y="619"/>
                </a:lnTo>
                <a:lnTo>
                  <a:pt x="380" y="627"/>
                </a:lnTo>
                <a:lnTo>
                  <a:pt x="382" y="619"/>
                </a:lnTo>
                <a:lnTo>
                  <a:pt x="387" y="612"/>
                </a:lnTo>
                <a:lnTo>
                  <a:pt x="391" y="608"/>
                </a:lnTo>
                <a:lnTo>
                  <a:pt x="396" y="607"/>
                </a:lnTo>
                <a:lnTo>
                  <a:pt x="400" y="607"/>
                </a:lnTo>
                <a:lnTo>
                  <a:pt x="405" y="610"/>
                </a:lnTo>
                <a:lnTo>
                  <a:pt x="409" y="615"/>
                </a:lnTo>
                <a:lnTo>
                  <a:pt x="414" y="621"/>
                </a:lnTo>
                <a:lnTo>
                  <a:pt x="416" y="615"/>
                </a:lnTo>
                <a:lnTo>
                  <a:pt x="420" y="611"/>
                </a:lnTo>
                <a:lnTo>
                  <a:pt x="424" y="607"/>
                </a:lnTo>
                <a:lnTo>
                  <a:pt x="430" y="606"/>
                </a:lnTo>
                <a:lnTo>
                  <a:pt x="435" y="606"/>
                </a:lnTo>
                <a:lnTo>
                  <a:pt x="441" y="608"/>
                </a:lnTo>
                <a:lnTo>
                  <a:pt x="448" y="612"/>
                </a:lnTo>
                <a:lnTo>
                  <a:pt x="453" y="617"/>
                </a:lnTo>
                <a:lnTo>
                  <a:pt x="458" y="611"/>
                </a:lnTo>
                <a:lnTo>
                  <a:pt x="462" y="607"/>
                </a:lnTo>
                <a:lnTo>
                  <a:pt x="466" y="604"/>
                </a:lnTo>
                <a:lnTo>
                  <a:pt x="472" y="604"/>
                </a:lnTo>
                <a:lnTo>
                  <a:pt x="480" y="607"/>
                </a:lnTo>
                <a:lnTo>
                  <a:pt x="488" y="612"/>
                </a:lnTo>
                <a:lnTo>
                  <a:pt x="492" y="607"/>
                </a:lnTo>
                <a:lnTo>
                  <a:pt x="494" y="603"/>
                </a:lnTo>
                <a:lnTo>
                  <a:pt x="504" y="599"/>
                </a:lnTo>
                <a:lnTo>
                  <a:pt x="513" y="599"/>
                </a:lnTo>
                <a:lnTo>
                  <a:pt x="519" y="603"/>
                </a:lnTo>
                <a:lnTo>
                  <a:pt x="524" y="590"/>
                </a:lnTo>
                <a:lnTo>
                  <a:pt x="528" y="586"/>
                </a:lnTo>
                <a:lnTo>
                  <a:pt x="531" y="583"/>
                </a:lnTo>
                <a:lnTo>
                  <a:pt x="536" y="582"/>
                </a:lnTo>
                <a:lnTo>
                  <a:pt x="539" y="582"/>
                </a:lnTo>
                <a:lnTo>
                  <a:pt x="543" y="586"/>
                </a:lnTo>
                <a:lnTo>
                  <a:pt x="548" y="591"/>
                </a:lnTo>
                <a:lnTo>
                  <a:pt x="551" y="585"/>
                </a:lnTo>
                <a:lnTo>
                  <a:pt x="556" y="581"/>
                </a:lnTo>
                <a:lnTo>
                  <a:pt x="558" y="577"/>
                </a:lnTo>
                <a:lnTo>
                  <a:pt x="561" y="576"/>
                </a:lnTo>
                <a:lnTo>
                  <a:pt x="565" y="576"/>
                </a:lnTo>
                <a:lnTo>
                  <a:pt x="566" y="577"/>
                </a:lnTo>
                <a:lnTo>
                  <a:pt x="568" y="581"/>
                </a:lnTo>
                <a:lnTo>
                  <a:pt x="570" y="585"/>
                </a:lnTo>
                <a:lnTo>
                  <a:pt x="572" y="581"/>
                </a:lnTo>
                <a:lnTo>
                  <a:pt x="576" y="578"/>
                </a:lnTo>
                <a:lnTo>
                  <a:pt x="581" y="579"/>
                </a:lnTo>
                <a:lnTo>
                  <a:pt x="583" y="582"/>
                </a:lnTo>
                <a:lnTo>
                  <a:pt x="585" y="586"/>
                </a:lnTo>
                <a:lnTo>
                  <a:pt x="595" y="593"/>
                </a:lnTo>
                <a:lnTo>
                  <a:pt x="609" y="595"/>
                </a:lnTo>
                <a:lnTo>
                  <a:pt x="625" y="595"/>
                </a:lnTo>
                <a:lnTo>
                  <a:pt x="640" y="591"/>
                </a:lnTo>
                <a:lnTo>
                  <a:pt x="658" y="583"/>
                </a:lnTo>
                <a:lnTo>
                  <a:pt x="674" y="572"/>
                </a:lnTo>
                <a:lnTo>
                  <a:pt x="689" y="556"/>
                </a:lnTo>
                <a:lnTo>
                  <a:pt x="700" y="534"/>
                </a:lnTo>
                <a:lnTo>
                  <a:pt x="702" y="518"/>
                </a:lnTo>
                <a:lnTo>
                  <a:pt x="702" y="503"/>
                </a:lnTo>
                <a:lnTo>
                  <a:pt x="702" y="493"/>
                </a:lnTo>
                <a:lnTo>
                  <a:pt x="700" y="482"/>
                </a:lnTo>
                <a:lnTo>
                  <a:pt x="698" y="467"/>
                </a:lnTo>
                <a:lnTo>
                  <a:pt x="693" y="455"/>
                </a:lnTo>
                <a:lnTo>
                  <a:pt x="684" y="434"/>
                </a:lnTo>
                <a:lnTo>
                  <a:pt x="683" y="421"/>
                </a:lnTo>
                <a:lnTo>
                  <a:pt x="683" y="413"/>
                </a:lnTo>
                <a:lnTo>
                  <a:pt x="684" y="404"/>
                </a:lnTo>
                <a:lnTo>
                  <a:pt x="694" y="387"/>
                </a:lnTo>
                <a:lnTo>
                  <a:pt x="702" y="370"/>
                </a:lnTo>
                <a:lnTo>
                  <a:pt x="708" y="350"/>
                </a:lnTo>
                <a:lnTo>
                  <a:pt x="712" y="329"/>
                </a:lnTo>
                <a:lnTo>
                  <a:pt x="714" y="308"/>
                </a:lnTo>
                <a:lnTo>
                  <a:pt x="714" y="287"/>
                </a:lnTo>
                <a:lnTo>
                  <a:pt x="712" y="266"/>
                </a:lnTo>
                <a:lnTo>
                  <a:pt x="709" y="245"/>
                </a:lnTo>
                <a:lnTo>
                  <a:pt x="698" y="205"/>
                </a:lnTo>
                <a:lnTo>
                  <a:pt x="683" y="168"/>
                </a:lnTo>
                <a:lnTo>
                  <a:pt x="674" y="152"/>
                </a:lnTo>
                <a:lnTo>
                  <a:pt x="665" y="136"/>
                </a:lnTo>
                <a:lnTo>
                  <a:pt x="656" y="125"/>
                </a:lnTo>
                <a:lnTo>
                  <a:pt x="646" y="113"/>
                </a:lnTo>
                <a:lnTo>
                  <a:pt x="617" y="89"/>
                </a:lnTo>
                <a:lnTo>
                  <a:pt x="583" y="67"/>
                </a:lnTo>
                <a:lnTo>
                  <a:pt x="546" y="49"/>
                </a:lnTo>
                <a:lnTo>
                  <a:pt x="506" y="31"/>
                </a:lnTo>
                <a:lnTo>
                  <a:pt x="463" y="18"/>
                </a:lnTo>
                <a:lnTo>
                  <a:pt x="422" y="8"/>
                </a:lnTo>
                <a:lnTo>
                  <a:pt x="382" y="1"/>
                </a:lnTo>
                <a:lnTo>
                  <a:pt x="345" y="0"/>
                </a:lnTo>
                <a:lnTo>
                  <a:pt x="305" y="0"/>
                </a:lnTo>
                <a:lnTo>
                  <a:pt x="264" y="7"/>
                </a:lnTo>
                <a:lnTo>
                  <a:pt x="224" y="16"/>
                </a:lnTo>
                <a:lnTo>
                  <a:pt x="182" y="30"/>
                </a:lnTo>
                <a:lnTo>
                  <a:pt x="141" y="49"/>
                </a:lnTo>
                <a:lnTo>
                  <a:pt x="103" y="71"/>
                </a:lnTo>
                <a:lnTo>
                  <a:pt x="69" y="97"/>
                </a:lnTo>
                <a:lnTo>
                  <a:pt x="39" y="127"/>
                </a:lnTo>
                <a:lnTo>
                  <a:pt x="29" y="140"/>
                </a:lnTo>
                <a:lnTo>
                  <a:pt x="21" y="157"/>
                </a:lnTo>
                <a:lnTo>
                  <a:pt x="14" y="174"/>
                </a:lnTo>
                <a:lnTo>
                  <a:pt x="9" y="194"/>
                </a:lnTo>
                <a:lnTo>
                  <a:pt x="2" y="237"/>
                </a:lnTo>
                <a:lnTo>
                  <a:pt x="0" y="281"/>
                </a:lnTo>
                <a:lnTo>
                  <a:pt x="2" y="323"/>
                </a:lnTo>
                <a:lnTo>
                  <a:pt x="5" y="342"/>
                </a:lnTo>
                <a:lnTo>
                  <a:pt x="9" y="361"/>
                </a:lnTo>
                <a:lnTo>
                  <a:pt x="14" y="376"/>
                </a:lnTo>
                <a:lnTo>
                  <a:pt x="19" y="389"/>
                </a:lnTo>
                <a:lnTo>
                  <a:pt x="24" y="400"/>
                </a:lnTo>
                <a:lnTo>
                  <a:pt x="31" y="408"/>
                </a:lnTo>
                <a:lnTo>
                  <a:pt x="31" y="422"/>
                </a:lnTo>
                <a:lnTo>
                  <a:pt x="31" y="435"/>
                </a:lnTo>
                <a:lnTo>
                  <a:pt x="30" y="446"/>
                </a:lnTo>
                <a:lnTo>
                  <a:pt x="29" y="455"/>
                </a:lnTo>
                <a:lnTo>
                  <a:pt x="23" y="469"/>
                </a:lnTo>
                <a:lnTo>
                  <a:pt x="19" y="482"/>
                </a:lnTo>
                <a:lnTo>
                  <a:pt x="15" y="493"/>
                </a:lnTo>
                <a:lnTo>
                  <a:pt x="14" y="505"/>
                </a:lnTo>
                <a:lnTo>
                  <a:pt x="15" y="520"/>
                </a:lnTo>
                <a:lnTo>
                  <a:pt x="19" y="530"/>
                </a:lnTo>
                <a:lnTo>
                  <a:pt x="21" y="540"/>
                </a:lnTo>
                <a:lnTo>
                  <a:pt x="36" y="555"/>
                </a:lnTo>
                <a:lnTo>
                  <a:pt x="48" y="566"/>
                </a:lnTo>
                <a:lnTo>
                  <a:pt x="60" y="577"/>
                </a:lnTo>
                <a:lnTo>
                  <a:pt x="73" y="585"/>
                </a:lnTo>
                <a:lnTo>
                  <a:pt x="84" y="590"/>
                </a:lnTo>
                <a:lnTo>
                  <a:pt x="96" y="594"/>
                </a:lnTo>
                <a:lnTo>
                  <a:pt x="117" y="599"/>
                </a:lnTo>
                <a:lnTo>
                  <a:pt x="136" y="599"/>
                </a:lnTo>
                <a:lnTo>
                  <a:pt x="152" y="597"/>
                </a:lnTo>
                <a:lnTo>
                  <a:pt x="163" y="591"/>
                </a:lnTo>
                <a:lnTo>
                  <a:pt x="173" y="586"/>
                </a:lnTo>
                <a:lnTo>
                  <a:pt x="177" y="579"/>
                </a:lnTo>
                <a:lnTo>
                  <a:pt x="182" y="577"/>
                </a:lnTo>
                <a:lnTo>
                  <a:pt x="185" y="579"/>
                </a:lnTo>
                <a:lnTo>
                  <a:pt x="186" y="587"/>
                </a:lnTo>
                <a:lnTo>
                  <a:pt x="190" y="582"/>
                </a:lnTo>
                <a:lnTo>
                  <a:pt x="191" y="578"/>
                </a:lnTo>
                <a:lnTo>
                  <a:pt x="192" y="577"/>
                </a:lnTo>
                <a:lnTo>
                  <a:pt x="195" y="577"/>
                </a:lnTo>
                <a:lnTo>
                  <a:pt x="199" y="578"/>
                </a:lnTo>
                <a:lnTo>
                  <a:pt x="201" y="582"/>
                </a:lnTo>
                <a:lnTo>
                  <a:pt x="206" y="587"/>
                </a:lnTo>
                <a:lnTo>
                  <a:pt x="210" y="594"/>
                </a:lnTo>
                <a:lnTo>
                  <a:pt x="216" y="587"/>
                </a:lnTo>
                <a:lnTo>
                  <a:pt x="220" y="583"/>
                </a:lnTo>
                <a:lnTo>
                  <a:pt x="225" y="581"/>
                </a:lnTo>
                <a:lnTo>
                  <a:pt x="229" y="581"/>
                </a:lnTo>
                <a:lnTo>
                  <a:pt x="231" y="582"/>
                </a:lnTo>
                <a:lnTo>
                  <a:pt x="234" y="587"/>
                </a:lnTo>
                <a:lnTo>
                  <a:pt x="236" y="594"/>
                </a:lnTo>
                <a:lnTo>
                  <a:pt x="238" y="60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297" name="Freeform 9"/>
          <p:cNvSpPr>
            <a:spLocks/>
          </p:cNvSpPr>
          <p:nvPr/>
        </p:nvSpPr>
        <p:spPr bwMode="auto">
          <a:xfrm>
            <a:off x="6890457" y="2557463"/>
            <a:ext cx="859366" cy="487362"/>
          </a:xfrm>
          <a:custGeom>
            <a:avLst/>
            <a:gdLst/>
            <a:ahLst/>
            <a:cxnLst>
              <a:cxn ang="0">
                <a:pos x="590" y="37"/>
              </a:cxn>
              <a:cxn ang="0">
                <a:pos x="585" y="80"/>
              </a:cxn>
              <a:cxn ang="0">
                <a:pos x="600" y="121"/>
              </a:cxn>
              <a:cxn ang="0">
                <a:pos x="593" y="134"/>
              </a:cxn>
              <a:cxn ang="0">
                <a:pos x="519" y="184"/>
              </a:cxn>
              <a:cxn ang="0">
                <a:pos x="458" y="243"/>
              </a:cxn>
              <a:cxn ang="0">
                <a:pos x="410" y="298"/>
              </a:cxn>
              <a:cxn ang="0">
                <a:pos x="349" y="306"/>
              </a:cxn>
              <a:cxn ang="0">
                <a:pos x="278" y="306"/>
              </a:cxn>
              <a:cxn ang="0">
                <a:pos x="188" y="286"/>
              </a:cxn>
              <a:cxn ang="0">
                <a:pos x="149" y="213"/>
              </a:cxn>
              <a:cxn ang="0">
                <a:pos x="91" y="164"/>
              </a:cxn>
              <a:cxn ang="0">
                <a:pos x="38" y="130"/>
              </a:cxn>
              <a:cxn ang="0">
                <a:pos x="41" y="113"/>
              </a:cxn>
              <a:cxn ang="0">
                <a:pos x="48" y="75"/>
              </a:cxn>
              <a:cxn ang="0">
                <a:pos x="29" y="36"/>
              </a:cxn>
              <a:cxn ang="0">
                <a:pos x="13" y="9"/>
              </a:cxn>
              <a:cxn ang="0">
                <a:pos x="58" y="28"/>
              </a:cxn>
              <a:cxn ang="0">
                <a:pos x="103" y="24"/>
              </a:cxn>
              <a:cxn ang="0">
                <a:pos x="111" y="37"/>
              </a:cxn>
              <a:cxn ang="0">
                <a:pos x="116" y="54"/>
              </a:cxn>
              <a:cxn ang="0">
                <a:pos x="126" y="68"/>
              </a:cxn>
              <a:cxn ang="0">
                <a:pos x="149" y="86"/>
              </a:cxn>
              <a:cxn ang="0">
                <a:pos x="164" y="100"/>
              </a:cxn>
              <a:cxn ang="0">
                <a:pos x="179" y="103"/>
              </a:cxn>
              <a:cxn ang="0">
                <a:pos x="197" y="125"/>
              </a:cxn>
              <a:cxn ang="0">
                <a:pos x="207" y="118"/>
              </a:cxn>
              <a:cxn ang="0">
                <a:pos x="219" y="131"/>
              </a:cxn>
              <a:cxn ang="0">
                <a:pos x="239" y="129"/>
              </a:cxn>
              <a:cxn ang="0">
                <a:pos x="251" y="143"/>
              </a:cxn>
              <a:cxn ang="0">
                <a:pos x="275" y="143"/>
              </a:cxn>
              <a:cxn ang="0">
                <a:pos x="292" y="146"/>
              </a:cxn>
              <a:cxn ang="0">
                <a:pos x="307" y="158"/>
              </a:cxn>
              <a:cxn ang="0">
                <a:pos x="327" y="148"/>
              </a:cxn>
              <a:cxn ang="0">
                <a:pos x="343" y="158"/>
              </a:cxn>
              <a:cxn ang="0">
                <a:pos x="363" y="150"/>
              </a:cxn>
              <a:cxn ang="0">
                <a:pos x="383" y="150"/>
              </a:cxn>
              <a:cxn ang="0">
                <a:pos x="400" y="145"/>
              </a:cxn>
              <a:cxn ang="0">
                <a:pos x="413" y="133"/>
              </a:cxn>
              <a:cxn ang="0">
                <a:pos x="421" y="135"/>
              </a:cxn>
              <a:cxn ang="0">
                <a:pos x="438" y="124"/>
              </a:cxn>
              <a:cxn ang="0">
                <a:pos x="446" y="124"/>
              </a:cxn>
              <a:cxn ang="0">
                <a:pos x="456" y="122"/>
              </a:cxn>
              <a:cxn ang="0">
                <a:pos x="470" y="104"/>
              </a:cxn>
              <a:cxn ang="0">
                <a:pos x="479" y="105"/>
              </a:cxn>
              <a:cxn ang="0">
                <a:pos x="505" y="78"/>
              </a:cxn>
              <a:cxn ang="0">
                <a:pos x="516" y="66"/>
              </a:cxn>
              <a:cxn ang="0">
                <a:pos x="531" y="54"/>
              </a:cxn>
              <a:cxn ang="0">
                <a:pos x="538" y="33"/>
              </a:cxn>
              <a:cxn ang="0">
                <a:pos x="549" y="24"/>
              </a:cxn>
              <a:cxn ang="0">
                <a:pos x="574" y="24"/>
              </a:cxn>
              <a:cxn ang="0">
                <a:pos x="608" y="8"/>
              </a:cxn>
            </a:cxnLst>
            <a:rect l="0" t="0" r="r" b="b"/>
            <a:pathLst>
              <a:path w="609" h="307">
                <a:moveTo>
                  <a:pt x="608" y="8"/>
                </a:moveTo>
                <a:lnTo>
                  <a:pt x="597" y="23"/>
                </a:lnTo>
                <a:lnTo>
                  <a:pt x="590" y="37"/>
                </a:lnTo>
                <a:lnTo>
                  <a:pt x="585" y="49"/>
                </a:lnTo>
                <a:lnTo>
                  <a:pt x="584" y="61"/>
                </a:lnTo>
                <a:lnTo>
                  <a:pt x="585" y="80"/>
                </a:lnTo>
                <a:lnTo>
                  <a:pt x="590" y="96"/>
                </a:lnTo>
                <a:lnTo>
                  <a:pt x="596" y="109"/>
                </a:lnTo>
                <a:lnTo>
                  <a:pt x="600" y="121"/>
                </a:lnTo>
                <a:lnTo>
                  <a:pt x="600" y="125"/>
                </a:lnTo>
                <a:lnTo>
                  <a:pt x="597" y="130"/>
                </a:lnTo>
                <a:lnTo>
                  <a:pt x="593" y="134"/>
                </a:lnTo>
                <a:lnTo>
                  <a:pt x="585" y="138"/>
                </a:lnTo>
                <a:lnTo>
                  <a:pt x="540" y="168"/>
                </a:lnTo>
                <a:lnTo>
                  <a:pt x="519" y="184"/>
                </a:lnTo>
                <a:lnTo>
                  <a:pt x="496" y="202"/>
                </a:lnTo>
                <a:lnTo>
                  <a:pt x="476" y="222"/>
                </a:lnTo>
                <a:lnTo>
                  <a:pt x="458" y="243"/>
                </a:lnTo>
                <a:lnTo>
                  <a:pt x="446" y="266"/>
                </a:lnTo>
                <a:lnTo>
                  <a:pt x="438" y="291"/>
                </a:lnTo>
                <a:lnTo>
                  <a:pt x="410" y="298"/>
                </a:lnTo>
                <a:lnTo>
                  <a:pt x="383" y="303"/>
                </a:lnTo>
                <a:lnTo>
                  <a:pt x="366" y="304"/>
                </a:lnTo>
                <a:lnTo>
                  <a:pt x="349" y="306"/>
                </a:lnTo>
                <a:lnTo>
                  <a:pt x="330" y="306"/>
                </a:lnTo>
                <a:lnTo>
                  <a:pt x="310" y="304"/>
                </a:lnTo>
                <a:lnTo>
                  <a:pt x="278" y="306"/>
                </a:lnTo>
                <a:lnTo>
                  <a:pt x="249" y="302"/>
                </a:lnTo>
                <a:lnTo>
                  <a:pt x="219" y="295"/>
                </a:lnTo>
                <a:lnTo>
                  <a:pt x="188" y="286"/>
                </a:lnTo>
                <a:lnTo>
                  <a:pt x="178" y="257"/>
                </a:lnTo>
                <a:lnTo>
                  <a:pt x="165" y="234"/>
                </a:lnTo>
                <a:lnTo>
                  <a:pt x="149" y="213"/>
                </a:lnTo>
                <a:lnTo>
                  <a:pt x="131" y="194"/>
                </a:lnTo>
                <a:lnTo>
                  <a:pt x="111" y="179"/>
                </a:lnTo>
                <a:lnTo>
                  <a:pt x="91" y="164"/>
                </a:lnTo>
                <a:lnTo>
                  <a:pt x="49" y="138"/>
                </a:lnTo>
                <a:lnTo>
                  <a:pt x="42" y="134"/>
                </a:lnTo>
                <a:lnTo>
                  <a:pt x="38" y="130"/>
                </a:lnTo>
                <a:lnTo>
                  <a:pt x="37" y="126"/>
                </a:lnTo>
                <a:lnTo>
                  <a:pt x="37" y="122"/>
                </a:lnTo>
                <a:lnTo>
                  <a:pt x="41" y="113"/>
                </a:lnTo>
                <a:lnTo>
                  <a:pt x="47" y="101"/>
                </a:lnTo>
                <a:lnTo>
                  <a:pt x="49" y="84"/>
                </a:lnTo>
                <a:lnTo>
                  <a:pt x="48" y="75"/>
                </a:lnTo>
                <a:lnTo>
                  <a:pt x="44" y="63"/>
                </a:lnTo>
                <a:lnTo>
                  <a:pt x="39" y="50"/>
                </a:lnTo>
                <a:lnTo>
                  <a:pt x="29" y="36"/>
                </a:lnTo>
                <a:lnTo>
                  <a:pt x="17" y="19"/>
                </a:lnTo>
                <a:lnTo>
                  <a:pt x="0" y="0"/>
                </a:lnTo>
                <a:lnTo>
                  <a:pt x="13" y="9"/>
                </a:lnTo>
                <a:lnTo>
                  <a:pt x="28" y="17"/>
                </a:lnTo>
                <a:lnTo>
                  <a:pt x="42" y="24"/>
                </a:lnTo>
                <a:lnTo>
                  <a:pt x="58" y="28"/>
                </a:lnTo>
                <a:lnTo>
                  <a:pt x="73" y="29"/>
                </a:lnTo>
                <a:lnTo>
                  <a:pt x="88" y="28"/>
                </a:lnTo>
                <a:lnTo>
                  <a:pt x="103" y="24"/>
                </a:lnTo>
                <a:lnTo>
                  <a:pt x="116" y="16"/>
                </a:lnTo>
                <a:lnTo>
                  <a:pt x="112" y="28"/>
                </a:lnTo>
                <a:lnTo>
                  <a:pt x="111" y="37"/>
                </a:lnTo>
                <a:lnTo>
                  <a:pt x="111" y="45"/>
                </a:lnTo>
                <a:lnTo>
                  <a:pt x="111" y="49"/>
                </a:lnTo>
                <a:lnTo>
                  <a:pt x="116" y="54"/>
                </a:lnTo>
                <a:lnTo>
                  <a:pt x="126" y="58"/>
                </a:lnTo>
                <a:lnTo>
                  <a:pt x="126" y="63"/>
                </a:lnTo>
                <a:lnTo>
                  <a:pt x="126" y="68"/>
                </a:lnTo>
                <a:lnTo>
                  <a:pt x="132" y="74"/>
                </a:lnTo>
                <a:lnTo>
                  <a:pt x="147" y="78"/>
                </a:lnTo>
                <a:lnTo>
                  <a:pt x="149" y="86"/>
                </a:lnTo>
                <a:lnTo>
                  <a:pt x="151" y="92"/>
                </a:lnTo>
                <a:lnTo>
                  <a:pt x="158" y="96"/>
                </a:lnTo>
                <a:lnTo>
                  <a:pt x="164" y="100"/>
                </a:lnTo>
                <a:lnTo>
                  <a:pt x="174" y="104"/>
                </a:lnTo>
                <a:lnTo>
                  <a:pt x="178" y="104"/>
                </a:lnTo>
                <a:lnTo>
                  <a:pt x="179" y="103"/>
                </a:lnTo>
                <a:lnTo>
                  <a:pt x="187" y="113"/>
                </a:lnTo>
                <a:lnTo>
                  <a:pt x="194" y="122"/>
                </a:lnTo>
                <a:lnTo>
                  <a:pt x="197" y="125"/>
                </a:lnTo>
                <a:lnTo>
                  <a:pt x="202" y="125"/>
                </a:lnTo>
                <a:lnTo>
                  <a:pt x="204" y="124"/>
                </a:lnTo>
                <a:lnTo>
                  <a:pt x="207" y="118"/>
                </a:lnTo>
                <a:lnTo>
                  <a:pt x="210" y="125"/>
                </a:lnTo>
                <a:lnTo>
                  <a:pt x="214" y="129"/>
                </a:lnTo>
                <a:lnTo>
                  <a:pt x="219" y="131"/>
                </a:lnTo>
                <a:lnTo>
                  <a:pt x="223" y="134"/>
                </a:lnTo>
                <a:lnTo>
                  <a:pt x="232" y="133"/>
                </a:lnTo>
                <a:lnTo>
                  <a:pt x="239" y="129"/>
                </a:lnTo>
                <a:lnTo>
                  <a:pt x="241" y="135"/>
                </a:lnTo>
                <a:lnTo>
                  <a:pt x="246" y="141"/>
                </a:lnTo>
                <a:lnTo>
                  <a:pt x="251" y="143"/>
                </a:lnTo>
                <a:lnTo>
                  <a:pt x="260" y="145"/>
                </a:lnTo>
                <a:lnTo>
                  <a:pt x="267" y="145"/>
                </a:lnTo>
                <a:lnTo>
                  <a:pt x="275" y="143"/>
                </a:lnTo>
                <a:lnTo>
                  <a:pt x="282" y="141"/>
                </a:lnTo>
                <a:lnTo>
                  <a:pt x="286" y="137"/>
                </a:lnTo>
                <a:lnTo>
                  <a:pt x="292" y="146"/>
                </a:lnTo>
                <a:lnTo>
                  <a:pt x="297" y="154"/>
                </a:lnTo>
                <a:lnTo>
                  <a:pt x="304" y="156"/>
                </a:lnTo>
                <a:lnTo>
                  <a:pt x="307" y="158"/>
                </a:lnTo>
                <a:lnTo>
                  <a:pt x="312" y="158"/>
                </a:lnTo>
                <a:lnTo>
                  <a:pt x="319" y="155"/>
                </a:lnTo>
                <a:lnTo>
                  <a:pt x="327" y="148"/>
                </a:lnTo>
                <a:lnTo>
                  <a:pt x="333" y="155"/>
                </a:lnTo>
                <a:lnTo>
                  <a:pt x="337" y="156"/>
                </a:lnTo>
                <a:lnTo>
                  <a:pt x="343" y="158"/>
                </a:lnTo>
                <a:lnTo>
                  <a:pt x="349" y="156"/>
                </a:lnTo>
                <a:lnTo>
                  <a:pt x="356" y="154"/>
                </a:lnTo>
                <a:lnTo>
                  <a:pt x="363" y="150"/>
                </a:lnTo>
                <a:lnTo>
                  <a:pt x="369" y="143"/>
                </a:lnTo>
                <a:lnTo>
                  <a:pt x="378" y="148"/>
                </a:lnTo>
                <a:lnTo>
                  <a:pt x="383" y="150"/>
                </a:lnTo>
                <a:lnTo>
                  <a:pt x="388" y="150"/>
                </a:lnTo>
                <a:lnTo>
                  <a:pt x="394" y="148"/>
                </a:lnTo>
                <a:lnTo>
                  <a:pt x="400" y="145"/>
                </a:lnTo>
                <a:lnTo>
                  <a:pt x="406" y="138"/>
                </a:lnTo>
                <a:lnTo>
                  <a:pt x="412" y="127"/>
                </a:lnTo>
                <a:lnTo>
                  <a:pt x="413" y="133"/>
                </a:lnTo>
                <a:lnTo>
                  <a:pt x="414" y="135"/>
                </a:lnTo>
                <a:lnTo>
                  <a:pt x="416" y="137"/>
                </a:lnTo>
                <a:lnTo>
                  <a:pt x="421" y="135"/>
                </a:lnTo>
                <a:lnTo>
                  <a:pt x="424" y="133"/>
                </a:lnTo>
                <a:lnTo>
                  <a:pt x="431" y="129"/>
                </a:lnTo>
                <a:lnTo>
                  <a:pt x="438" y="124"/>
                </a:lnTo>
                <a:lnTo>
                  <a:pt x="446" y="116"/>
                </a:lnTo>
                <a:lnTo>
                  <a:pt x="446" y="120"/>
                </a:lnTo>
                <a:lnTo>
                  <a:pt x="446" y="124"/>
                </a:lnTo>
                <a:lnTo>
                  <a:pt x="448" y="125"/>
                </a:lnTo>
                <a:lnTo>
                  <a:pt x="451" y="125"/>
                </a:lnTo>
                <a:lnTo>
                  <a:pt x="456" y="122"/>
                </a:lnTo>
                <a:lnTo>
                  <a:pt x="460" y="118"/>
                </a:lnTo>
                <a:lnTo>
                  <a:pt x="466" y="113"/>
                </a:lnTo>
                <a:lnTo>
                  <a:pt x="470" y="104"/>
                </a:lnTo>
                <a:lnTo>
                  <a:pt x="472" y="106"/>
                </a:lnTo>
                <a:lnTo>
                  <a:pt x="475" y="106"/>
                </a:lnTo>
                <a:lnTo>
                  <a:pt x="479" y="105"/>
                </a:lnTo>
                <a:lnTo>
                  <a:pt x="483" y="103"/>
                </a:lnTo>
                <a:lnTo>
                  <a:pt x="494" y="92"/>
                </a:lnTo>
                <a:lnTo>
                  <a:pt x="505" y="78"/>
                </a:lnTo>
                <a:lnTo>
                  <a:pt x="509" y="75"/>
                </a:lnTo>
                <a:lnTo>
                  <a:pt x="512" y="71"/>
                </a:lnTo>
                <a:lnTo>
                  <a:pt x="516" y="66"/>
                </a:lnTo>
                <a:lnTo>
                  <a:pt x="519" y="58"/>
                </a:lnTo>
                <a:lnTo>
                  <a:pt x="525" y="57"/>
                </a:lnTo>
                <a:lnTo>
                  <a:pt x="531" y="54"/>
                </a:lnTo>
                <a:lnTo>
                  <a:pt x="538" y="46"/>
                </a:lnTo>
                <a:lnTo>
                  <a:pt x="539" y="40"/>
                </a:lnTo>
                <a:lnTo>
                  <a:pt x="538" y="33"/>
                </a:lnTo>
                <a:lnTo>
                  <a:pt x="536" y="25"/>
                </a:lnTo>
                <a:lnTo>
                  <a:pt x="533" y="19"/>
                </a:lnTo>
                <a:lnTo>
                  <a:pt x="549" y="24"/>
                </a:lnTo>
                <a:lnTo>
                  <a:pt x="556" y="25"/>
                </a:lnTo>
                <a:lnTo>
                  <a:pt x="565" y="25"/>
                </a:lnTo>
                <a:lnTo>
                  <a:pt x="574" y="24"/>
                </a:lnTo>
                <a:lnTo>
                  <a:pt x="584" y="21"/>
                </a:lnTo>
                <a:lnTo>
                  <a:pt x="596" y="15"/>
                </a:lnTo>
                <a:lnTo>
                  <a:pt x="608" y="8"/>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298" name="Freeform 10"/>
          <p:cNvSpPr>
            <a:spLocks/>
          </p:cNvSpPr>
          <p:nvPr/>
        </p:nvSpPr>
        <p:spPr bwMode="auto">
          <a:xfrm>
            <a:off x="7286978" y="2614614"/>
            <a:ext cx="59267" cy="109537"/>
          </a:xfrm>
          <a:custGeom>
            <a:avLst/>
            <a:gdLst/>
            <a:ahLst/>
            <a:cxnLst>
              <a:cxn ang="0">
                <a:pos x="19" y="4"/>
              </a:cxn>
              <a:cxn ang="0">
                <a:pos x="16" y="4"/>
              </a:cxn>
              <a:cxn ang="0">
                <a:pos x="14" y="8"/>
              </a:cxn>
              <a:cxn ang="0">
                <a:pos x="11" y="15"/>
              </a:cxn>
              <a:cxn ang="0">
                <a:pos x="8" y="26"/>
              </a:cxn>
              <a:cxn ang="0">
                <a:pos x="5" y="35"/>
              </a:cxn>
              <a:cxn ang="0">
                <a:pos x="0" y="46"/>
              </a:cxn>
              <a:cxn ang="0">
                <a:pos x="0" y="51"/>
              </a:cxn>
              <a:cxn ang="0">
                <a:pos x="0" y="56"/>
              </a:cxn>
              <a:cxn ang="0">
                <a:pos x="2" y="61"/>
              </a:cxn>
              <a:cxn ang="0">
                <a:pos x="6" y="65"/>
              </a:cxn>
              <a:cxn ang="0">
                <a:pos x="15" y="68"/>
              </a:cxn>
              <a:cxn ang="0">
                <a:pos x="35" y="67"/>
              </a:cxn>
              <a:cxn ang="0">
                <a:pos x="38" y="65"/>
              </a:cxn>
              <a:cxn ang="0">
                <a:pos x="41" y="61"/>
              </a:cxn>
              <a:cxn ang="0">
                <a:pos x="41" y="51"/>
              </a:cxn>
              <a:cxn ang="0">
                <a:pos x="39" y="42"/>
              </a:cxn>
              <a:cxn ang="0">
                <a:pos x="39" y="35"/>
              </a:cxn>
              <a:cxn ang="0">
                <a:pos x="41" y="25"/>
              </a:cxn>
              <a:cxn ang="0">
                <a:pos x="39" y="14"/>
              </a:cxn>
              <a:cxn ang="0">
                <a:pos x="37" y="9"/>
              </a:cxn>
              <a:cxn ang="0">
                <a:pos x="33" y="4"/>
              </a:cxn>
              <a:cxn ang="0">
                <a:pos x="25" y="0"/>
              </a:cxn>
              <a:cxn ang="0">
                <a:pos x="23" y="1"/>
              </a:cxn>
              <a:cxn ang="0">
                <a:pos x="19" y="4"/>
              </a:cxn>
            </a:cxnLst>
            <a:rect l="0" t="0" r="r" b="b"/>
            <a:pathLst>
              <a:path w="42" h="69">
                <a:moveTo>
                  <a:pt x="19" y="4"/>
                </a:moveTo>
                <a:lnTo>
                  <a:pt x="16" y="4"/>
                </a:lnTo>
                <a:lnTo>
                  <a:pt x="14" y="8"/>
                </a:lnTo>
                <a:lnTo>
                  <a:pt x="11" y="15"/>
                </a:lnTo>
                <a:lnTo>
                  <a:pt x="8" y="26"/>
                </a:lnTo>
                <a:lnTo>
                  <a:pt x="5" y="35"/>
                </a:lnTo>
                <a:lnTo>
                  <a:pt x="0" y="46"/>
                </a:lnTo>
                <a:lnTo>
                  <a:pt x="0" y="51"/>
                </a:lnTo>
                <a:lnTo>
                  <a:pt x="0" y="56"/>
                </a:lnTo>
                <a:lnTo>
                  <a:pt x="2" y="61"/>
                </a:lnTo>
                <a:lnTo>
                  <a:pt x="6" y="65"/>
                </a:lnTo>
                <a:lnTo>
                  <a:pt x="15" y="68"/>
                </a:lnTo>
                <a:lnTo>
                  <a:pt x="35" y="67"/>
                </a:lnTo>
                <a:lnTo>
                  <a:pt x="38" y="65"/>
                </a:lnTo>
                <a:lnTo>
                  <a:pt x="41" y="61"/>
                </a:lnTo>
                <a:lnTo>
                  <a:pt x="41" y="51"/>
                </a:lnTo>
                <a:lnTo>
                  <a:pt x="39" y="42"/>
                </a:lnTo>
                <a:lnTo>
                  <a:pt x="39" y="35"/>
                </a:lnTo>
                <a:lnTo>
                  <a:pt x="41" y="25"/>
                </a:lnTo>
                <a:lnTo>
                  <a:pt x="39" y="14"/>
                </a:lnTo>
                <a:lnTo>
                  <a:pt x="37" y="9"/>
                </a:lnTo>
                <a:lnTo>
                  <a:pt x="33" y="4"/>
                </a:lnTo>
                <a:lnTo>
                  <a:pt x="25" y="0"/>
                </a:lnTo>
                <a:lnTo>
                  <a:pt x="23" y="1"/>
                </a:lnTo>
                <a:lnTo>
                  <a:pt x="19" y="4"/>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299" name="Freeform 11"/>
          <p:cNvSpPr>
            <a:spLocks/>
          </p:cNvSpPr>
          <p:nvPr/>
        </p:nvSpPr>
        <p:spPr bwMode="auto">
          <a:xfrm>
            <a:off x="7350478" y="2614614"/>
            <a:ext cx="62089" cy="109537"/>
          </a:xfrm>
          <a:custGeom>
            <a:avLst/>
            <a:gdLst/>
            <a:ahLst/>
            <a:cxnLst>
              <a:cxn ang="0">
                <a:pos x="22" y="2"/>
              </a:cxn>
              <a:cxn ang="0">
                <a:pos x="26" y="4"/>
              </a:cxn>
              <a:cxn ang="0">
                <a:pos x="29" y="6"/>
              </a:cxn>
              <a:cxn ang="0">
                <a:pos x="32" y="14"/>
              </a:cxn>
              <a:cxn ang="0">
                <a:pos x="33" y="25"/>
              </a:cxn>
              <a:cxn ang="0">
                <a:pos x="37" y="34"/>
              </a:cxn>
              <a:cxn ang="0">
                <a:pos x="40" y="46"/>
              </a:cxn>
              <a:cxn ang="0">
                <a:pos x="43" y="51"/>
              </a:cxn>
              <a:cxn ang="0">
                <a:pos x="40" y="55"/>
              </a:cxn>
              <a:cxn ang="0">
                <a:pos x="38" y="60"/>
              </a:cxn>
              <a:cxn ang="0">
                <a:pos x="33" y="64"/>
              </a:cxn>
              <a:cxn ang="0">
                <a:pos x="26" y="68"/>
              </a:cxn>
              <a:cxn ang="0">
                <a:pos x="5" y="67"/>
              </a:cxn>
              <a:cxn ang="0">
                <a:pos x="3" y="64"/>
              </a:cxn>
              <a:cxn ang="0">
                <a:pos x="0" y="60"/>
              </a:cxn>
              <a:cxn ang="0">
                <a:pos x="0" y="50"/>
              </a:cxn>
              <a:cxn ang="0">
                <a:pos x="1" y="25"/>
              </a:cxn>
              <a:cxn ang="0">
                <a:pos x="3" y="13"/>
              </a:cxn>
              <a:cxn ang="0">
                <a:pos x="9" y="2"/>
              </a:cxn>
              <a:cxn ang="0">
                <a:pos x="15" y="0"/>
              </a:cxn>
              <a:cxn ang="0">
                <a:pos x="19" y="0"/>
              </a:cxn>
              <a:cxn ang="0">
                <a:pos x="22" y="2"/>
              </a:cxn>
            </a:cxnLst>
            <a:rect l="0" t="0" r="r" b="b"/>
            <a:pathLst>
              <a:path w="44" h="69">
                <a:moveTo>
                  <a:pt x="22" y="2"/>
                </a:moveTo>
                <a:lnTo>
                  <a:pt x="26" y="4"/>
                </a:lnTo>
                <a:lnTo>
                  <a:pt x="29" y="6"/>
                </a:lnTo>
                <a:lnTo>
                  <a:pt x="32" y="14"/>
                </a:lnTo>
                <a:lnTo>
                  <a:pt x="33" y="25"/>
                </a:lnTo>
                <a:lnTo>
                  <a:pt x="37" y="34"/>
                </a:lnTo>
                <a:lnTo>
                  <a:pt x="40" y="46"/>
                </a:lnTo>
                <a:lnTo>
                  <a:pt x="43" y="51"/>
                </a:lnTo>
                <a:lnTo>
                  <a:pt x="40" y="55"/>
                </a:lnTo>
                <a:lnTo>
                  <a:pt x="38" y="60"/>
                </a:lnTo>
                <a:lnTo>
                  <a:pt x="33" y="64"/>
                </a:lnTo>
                <a:lnTo>
                  <a:pt x="26" y="68"/>
                </a:lnTo>
                <a:lnTo>
                  <a:pt x="5" y="67"/>
                </a:lnTo>
                <a:lnTo>
                  <a:pt x="3" y="64"/>
                </a:lnTo>
                <a:lnTo>
                  <a:pt x="0" y="60"/>
                </a:lnTo>
                <a:lnTo>
                  <a:pt x="0" y="50"/>
                </a:lnTo>
                <a:lnTo>
                  <a:pt x="1" y="25"/>
                </a:lnTo>
                <a:lnTo>
                  <a:pt x="3" y="13"/>
                </a:lnTo>
                <a:lnTo>
                  <a:pt x="9" y="2"/>
                </a:lnTo>
                <a:lnTo>
                  <a:pt x="15" y="0"/>
                </a:lnTo>
                <a:lnTo>
                  <a:pt x="19" y="0"/>
                </a:lnTo>
                <a:lnTo>
                  <a:pt x="22"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0" name="Freeform 12"/>
          <p:cNvSpPr>
            <a:spLocks/>
          </p:cNvSpPr>
          <p:nvPr/>
        </p:nvSpPr>
        <p:spPr bwMode="auto">
          <a:xfrm>
            <a:off x="7222067" y="2616201"/>
            <a:ext cx="76200" cy="93663"/>
          </a:xfrm>
          <a:custGeom>
            <a:avLst/>
            <a:gdLst/>
            <a:ahLst/>
            <a:cxnLst>
              <a:cxn ang="0">
                <a:pos x="27" y="1"/>
              </a:cxn>
              <a:cxn ang="0">
                <a:pos x="21" y="3"/>
              </a:cxn>
              <a:cxn ang="0">
                <a:pos x="11" y="20"/>
              </a:cxn>
              <a:cxn ang="0">
                <a:pos x="2" y="30"/>
              </a:cxn>
              <a:cxn ang="0">
                <a:pos x="0" y="38"/>
              </a:cxn>
              <a:cxn ang="0">
                <a:pos x="2" y="45"/>
              </a:cxn>
              <a:cxn ang="0">
                <a:pos x="11" y="51"/>
              </a:cxn>
              <a:cxn ang="0">
                <a:pos x="21" y="56"/>
              </a:cxn>
              <a:cxn ang="0">
                <a:pos x="31" y="58"/>
              </a:cxn>
              <a:cxn ang="0">
                <a:pos x="42" y="58"/>
              </a:cxn>
              <a:cxn ang="0">
                <a:pos x="51" y="33"/>
              </a:cxn>
              <a:cxn ang="0">
                <a:pos x="53" y="20"/>
              </a:cxn>
              <a:cxn ang="0">
                <a:pos x="53" y="14"/>
              </a:cxn>
              <a:cxn ang="0">
                <a:pos x="50" y="9"/>
              </a:cxn>
              <a:cxn ang="0">
                <a:pos x="43" y="3"/>
              </a:cxn>
              <a:cxn ang="0">
                <a:pos x="38" y="0"/>
              </a:cxn>
              <a:cxn ang="0">
                <a:pos x="33" y="0"/>
              </a:cxn>
              <a:cxn ang="0">
                <a:pos x="36" y="0"/>
              </a:cxn>
              <a:cxn ang="0">
                <a:pos x="33" y="0"/>
              </a:cxn>
              <a:cxn ang="0">
                <a:pos x="31" y="1"/>
              </a:cxn>
              <a:cxn ang="0">
                <a:pos x="28" y="1"/>
              </a:cxn>
              <a:cxn ang="0">
                <a:pos x="27" y="1"/>
              </a:cxn>
            </a:cxnLst>
            <a:rect l="0" t="0" r="r" b="b"/>
            <a:pathLst>
              <a:path w="54" h="59">
                <a:moveTo>
                  <a:pt x="27" y="1"/>
                </a:moveTo>
                <a:lnTo>
                  <a:pt x="21" y="3"/>
                </a:lnTo>
                <a:lnTo>
                  <a:pt x="11" y="20"/>
                </a:lnTo>
                <a:lnTo>
                  <a:pt x="2" y="30"/>
                </a:lnTo>
                <a:lnTo>
                  <a:pt x="0" y="38"/>
                </a:lnTo>
                <a:lnTo>
                  <a:pt x="2" y="45"/>
                </a:lnTo>
                <a:lnTo>
                  <a:pt x="11" y="51"/>
                </a:lnTo>
                <a:lnTo>
                  <a:pt x="21" y="56"/>
                </a:lnTo>
                <a:lnTo>
                  <a:pt x="31" y="58"/>
                </a:lnTo>
                <a:lnTo>
                  <a:pt x="42" y="58"/>
                </a:lnTo>
                <a:lnTo>
                  <a:pt x="51" y="33"/>
                </a:lnTo>
                <a:lnTo>
                  <a:pt x="53" y="20"/>
                </a:lnTo>
                <a:lnTo>
                  <a:pt x="53" y="14"/>
                </a:lnTo>
                <a:lnTo>
                  <a:pt x="50" y="9"/>
                </a:lnTo>
                <a:lnTo>
                  <a:pt x="43" y="3"/>
                </a:lnTo>
                <a:lnTo>
                  <a:pt x="38" y="0"/>
                </a:lnTo>
                <a:lnTo>
                  <a:pt x="33" y="0"/>
                </a:lnTo>
                <a:lnTo>
                  <a:pt x="36" y="0"/>
                </a:lnTo>
                <a:lnTo>
                  <a:pt x="33" y="0"/>
                </a:lnTo>
                <a:lnTo>
                  <a:pt x="31" y="1"/>
                </a:lnTo>
                <a:lnTo>
                  <a:pt x="28" y="1"/>
                </a:lnTo>
                <a:lnTo>
                  <a:pt x="27" y="1"/>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1" name="Freeform 13"/>
          <p:cNvSpPr>
            <a:spLocks/>
          </p:cNvSpPr>
          <p:nvPr/>
        </p:nvSpPr>
        <p:spPr bwMode="auto">
          <a:xfrm>
            <a:off x="7398457" y="2611439"/>
            <a:ext cx="74788" cy="98425"/>
          </a:xfrm>
          <a:custGeom>
            <a:avLst/>
            <a:gdLst/>
            <a:ahLst/>
            <a:cxnLst>
              <a:cxn ang="0">
                <a:pos x="25" y="2"/>
              </a:cxn>
              <a:cxn ang="0">
                <a:pos x="32" y="4"/>
              </a:cxn>
              <a:cxn ang="0">
                <a:pos x="43" y="20"/>
              </a:cxn>
              <a:cxn ang="0">
                <a:pos x="44" y="24"/>
              </a:cxn>
              <a:cxn ang="0">
                <a:pos x="47" y="31"/>
              </a:cxn>
              <a:cxn ang="0">
                <a:pos x="48" y="36"/>
              </a:cxn>
              <a:cxn ang="0">
                <a:pos x="52" y="40"/>
              </a:cxn>
              <a:cxn ang="0">
                <a:pos x="52" y="44"/>
              </a:cxn>
              <a:cxn ang="0">
                <a:pos x="49" y="46"/>
              </a:cxn>
              <a:cxn ang="0">
                <a:pos x="43" y="53"/>
              </a:cxn>
              <a:cxn ang="0">
                <a:pos x="37" y="58"/>
              </a:cxn>
              <a:cxn ang="0">
                <a:pos x="29" y="61"/>
              </a:cxn>
              <a:cxn ang="0">
                <a:pos x="21" y="61"/>
              </a:cxn>
              <a:cxn ang="0">
                <a:pos x="11" y="59"/>
              </a:cxn>
              <a:cxn ang="0">
                <a:pos x="4" y="48"/>
              </a:cxn>
              <a:cxn ang="0">
                <a:pos x="0" y="34"/>
              </a:cxn>
              <a:cxn ang="0">
                <a:pos x="0" y="21"/>
              </a:cxn>
              <a:cxn ang="0">
                <a:pos x="4" y="10"/>
              </a:cxn>
              <a:cxn ang="0">
                <a:pos x="8" y="2"/>
              </a:cxn>
              <a:cxn ang="0">
                <a:pos x="11" y="0"/>
              </a:cxn>
              <a:cxn ang="0">
                <a:pos x="17" y="0"/>
              </a:cxn>
              <a:cxn ang="0">
                <a:pos x="18" y="0"/>
              </a:cxn>
              <a:cxn ang="0">
                <a:pos x="21" y="2"/>
              </a:cxn>
              <a:cxn ang="0">
                <a:pos x="25" y="2"/>
              </a:cxn>
            </a:cxnLst>
            <a:rect l="0" t="0" r="r" b="b"/>
            <a:pathLst>
              <a:path w="53" h="62">
                <a:moveTo>
                  <a:pt x="25" y="2"/>
                </a:moveTo>
                <a:lnTo>
                  <a:pt x="32" y="4"/>
                </a:lnTo>
                <a:lnTo>
                  <a:pt x="43" y="20"/>
                </a:lnTo>
                <a:lnTo>
                  <a:pt x="44" y="24"/>
                </a:lnTo>
                <a:lnTo>
                  <a:pt x="47" y="31"/>
                </a:lnTo>
                <a:lnTo>
                  <a:pt x="48" y="36"/>
                </a:lnTo>
                <a:lnTo>
                  <a:pt x="52" y="40"/>
                </a:lnTo>
                <a:lnTo>
                  <a:pt x="52" y="44"/>
                </a:lnTo>
                <a:lnTo>
                  <a:pt x="49" y="46"/>
                </a:lnTo>
                <a:lnTo>
                  <a:pt x="43" y="53"/>
                </a:lnTo>
                <a:lnTo>
                  <a:pt x="37" y="58"/>
                </a:lnTo>
                <a:lnTo>
                  <a:pt x="29" y="61"/>
                </a:lnTo>
                <a:lnTo>
                  <a:pt x="21" y="61"/>
                </a:lnTo>
                <a:lnTo>
                  <a:pt x="11" y="59"/>
                </a:lnTo>
                <a:lnTo>
                  <a:pt x="4" y="48"/>
                </a:lnTo>
                <a:lnTo>
                  <a:pt x="0" y="34"/>
                </a:lnTo>
                <a:lnTo>
                  <a:pt x="0" y="21"/>
                </a:lnTo>
                <a:lnTo>
                  <a:pt x="4" y="10"/>
                </a:lnTo>
                <a:lnTo>
                  <a:pt x="8" y="2"/>
                </a:lnTo>
                <a:lnTo>
                  <a:pt x="11" y="0"/>
                </a:lnTo>
                <a:lnTo>
                  <a:pt x="17" y="0"/>
                </a:lnTo>
                <a:lnTo>
                  <a:pt x="18" y="0"/>
                </a:lnTo>
                <a:lnTo>
                  <a:pt x="21" y="2"/>
                </a:lnTo>
                <a:lnTo>
                  <a:pt x="25"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2" name="Freeform 14"/>
          <p:cNvSpPr>
            <a:spLocks/>
          </p:cNvSpPr>
          <p:nvPr/>
        </p:nvSpPr>
        <p:spPr bwMode="auto">
          <a:xfrm>
            <a:off x="7183968" y="2605089"/>
            <a:ext cx="64911" cy="85725"/>
          </a:xfrm>
          <a:custGeom>
            <a:avLst/>
            <a:gdLst/>
            <a:ahLst/>
            <a:cxnLst>
              <a:cxn ang="0">
                <a:pos x="14" y="3"/>
              </a:cxn>
              <a:cxn ang="0">
                <a:pos x="6" y="14"/>
              </a:cxn>
              <a:cxn ang="0">
                <a:pos x="2" y="24"/>
              </a:cxn>
              <a:cxn ang="0">
                <a:pos x="0" y="35"/>
              </a:cxn>
              <a:cxn ang="0">
                <a:pos x="1" y="46"/>
              </a:cxn>
              <a:cxn ang="0">
                <a:pos x="4" y="52"/>
              </a:cxn>
              <a:cxn ang="0">
                <a:pos x="11" y="53"/>
              </a:cxn>
              <a:cxn ang="0">
                <a:pos x="19" y="53"/>
              </a:cxn>
              <a:cxn ang="0">
                <a:pos x="24" y="50"/>
              </a:cxn>
              <a:cxn ang="0">
                <a:pos x="29" y="41"/>
              </a:cxn>
              <a:cxn ang="0">
                <a:pos x="40" y="23"/>
              </a:cxn>
              <a:cxn ang="0">
                <a:pos x="45" y="15"/>
              </a:cxn>
              <a:cxn ang="0">
                <a:pos x="43" y="11"/>
              </a:cxn>
              <a:cxn ang="0">
                <a:pos x="41" y="7"/>
              </a:cxn>
              <a:cxn ang="0">
                <a:pos x="36" y="2"/>
              </a:cxn>
              <a:cxn ang="0">
                <a:pos x="30" y="0"/>
              </a:cxn>
              <a:cxn ang="0">
                <a:pos x="14" y="3"/>
              </a:cxn>
            </a:cxnLst>
            <a:rect l="0" t="0" r="r" b="b"/>
            <a:pathLst>
              <a:path w="46" h="54">
                <a:moveTo>
                  <a:pt x="14" y="3"/>
                </a:moveTo>
                <a:lnTo>
                  <a:pt x="6" y="14"/>
                </a:lnTo>
                <a:lnTo>
                  <a:pt x="2" y="24"/>
                </a:lnTo>
                <a:lnTo>
                  <a:pt x="0" y="35"/>
                </a:lnTo>
                <a:lnTo>
                  <a:pt x="1" y="46"/>
                </a:lnTo>
                <a:lnTo>
                  <a:pt x="4" y="52"/>
                </a:lnTo>
                <a:lnTo>
                  <a:pt x="11" y="53"/>
                </a:lnTo>
                <a:lnTo>
                  <a:pt x="19" y="53"/>
                </a:lnTo>
                <a:lnTo>
                  <a:pt x="24" y="50"/>
                </a:lnTo>
                <a:lnTo>
                  <a:pt x="29" y="41"/>
                </a:lnTo>
                <a:lnTo>
                  <a:pt x="40" y="23"/>
                </a:lnTo>
                <a:lnTo>
                  <a:pt x="45" y="15"/>
                </a:lnTo>
                <a:lnTo>
                  <a:pt x="43" y="11"/>
                </a:lnTo>
                <a:lnTo>
                  <a:pt x="41" y="7"/>
                </a:lnTo>
                <a:lnTo>
                  <a:pt x="36" y="2"/>
                </a:lnTo>
                <a:lnTo>
                  <a:pt x="30" y="0"/>
                </a:lnTo>
                <a:lnTo>
                  <a:pt x="14" y="3"/>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3" name="Freeform 15"/>
          <p:cNvSpPr>
            <a:spLocks/>
          </p:cNvSpPr>
          <p:nvPr/>
        </p:nvSpPr>
        <p:spPr bwMode="auto">
          <a:xfrm>
            <a:off x="7449256" y="2605088"/>
            <a:ext cx="66322" cy="87312"/>
          </a:xfrm>
          <a:custGeom>
            <a:avLst/>
            <a:gdLst/>
            <a:ahLst/>
            <a:cxnLst>
              <a:cxn ang="0">
                <a:pos x="31" y="3"/>
              </a:cxn>
              <a:cxn ang="0">
                <a:pos x="38" y="14"/>
              </a:cxn>
              <a:cxn ang="0">
                <a:pos x="42" y="24"/>
              </a:cxn>
              <a:cxn ang="0">
                <a:pos x="46" y="35"/>
              </a:cxn>
              <a:cxn ang="0">
                <a:pos x="43" y="46"/>
              </a:cxn>
              <a:cxn ang="0">
                <a:pos x="40" y="52"/>
              </a:cxn>
              <a:cxn ang="0">
                <a:pos x="33" y="54"/>
              </a:cxn>
              <a:cxn ang="0">
                <a:pos x="26" y="54"/>
              </a:cxn>
              <a:cxn ang="0">
                <a:pos x="21" y="52"/>
              </a:cxn>
              <a:cxn ang="0">
                <a:pos x="13" y="38"/>
              </a:cxn>
              <a:cxn ang="0">
                <a:pos x="6" y="29"/>
              </a:cxn>
              <a:cxn ang="0">
                <a:pos x="2" y="21"/>
              </a:cxn>
              <a:cxn ang="0">
                <a:pos x="0" y="15"/>
              </a:cxn>
              <a:cxn ang="0">
                <a:pos x="0" y="11"/>
              </a:cxn>
              <a:cxn ang="0">
                <a:pos x="3" y="7"/>
              </a:cxn>
              <a:cxn ang="0">
                <a:pos x="8" y="2"/>
              </a:cxn>
              <a:cxn ang="0">
                <a:pos x="14" y="0"/>
              </a:cxn>
              <a:cxn ang="0">
                <a:pos x="31" y="3"/>
              </a:cxn>
            </a:cxnLst>
            <a:rect l="0" t="0" r="r" b="b"/>
            <a:pathLst>
              <a:path w="47" h="55">
                <a:moveTo>
                  <a:pt x="31" y="3"/>
                </a:moveTo>
                <a:lnTo>
                  <a:pt x="38" y="14"/>
                </a:lnTo>
                <a:lnTo>
                  <a:pt x="42" y="24"/>
                </a:lnTo>
                <a:lnTo>
                  <a:pt x="46" y="35"/>
                </a:lnTo>
                <a:lnTo>
                  <a:pt x="43" y="46"/>
                </a:lnTo>
                <a:lnTo>
                  <a:pt x="40" y="52"/>
                </a:lnTo>
                <a:lnTo>
                  <a:pt x="33" y="54"/>
                </a:lnTo>
                <a:lnTo>
                  <a:pt x="26" y="54"/>
                </a:lnTo>
                <a:lnTo>
                  <a:pt x="21" y="52"/>
                </a:lnTo>
                <a:lnTo>
                  <a:pt x="13" y="38"/>
                </a:lnTo>
                <a:lnTo>
                  <a:pt x="6" y="29"/>
                </a:lnTo>
                <a:lnTo>
                  <a:pt x="2" y="21"/>
                </a:lnTo>
                <a:lnTo>
                  <a:pt x="0" y="15"/>
                </a:lnTo>
                <a:lnTo>
                  <a:pt x="0" y="11"/>
                </a:lnTo>
                <a:lnTo>
                  <a:pt x="3" y="7"/>
                </a:lnTo>
                <a:lnTo>
                  <a:pt x="8" y="2"/>
                </a:lnTo>
                <a:lnTo>
                  <a:pt x="14" y="0"/>
                </a:lnTo>
                <a:lnTo>
                  <a:pt x="31" y="3"/>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4" name="Freeform 16"/>
          <p:cNvSpPr>
            <a:spLocks/>
          </p:cNvSpPr>
          <p:nvPr/>
        </p:nvSpPr>
        <p:spPr bwMode="auto">
          <a:xfrm>
            <a:off x="7145867" y="2597150"/>
            <a:ext cx="46567" cy="82550"/>
          </a:xfrm>
          <a:custGeom>
            <a:avLst/>
            <a:gdLst/>
            <a:ahLst/>
            <a:cxnLst>
              <a:cxn ang="0">
                <a:pos x="3" y="2"/>
              </a:cxn>
              <a:cxn ang="0">
                <a:pos x="2" y="7"/>
              </a:cxn>
              <a:cxn ang="0">
                <a:pos x="2" y="13"/>
              </a:cxn>
              <a:cxn ang="0">
                <a:pos x="0" y="24"/>
              </a:cxn>
              <a:cxn ang="0">
                <a:pos x="3" y="36"/>
              </a:cxn>
              <a:cxn ang="0">
                <a:pos x="3" y="45"/>
              </a:cxn>
              <a:cxn ang="0">
                <a:pos x="7" y="50"/>
              </a:cxn>
              <a:cxn ang="0">
                <a:pos x="9" y="51"/>
              </a:cxn>
              <a:cxn ang="0">
                <a:pos x="14" y="50"/>
              </a:cxn>
              <a:cxn ang="0">
                <a:pos x="18" y="47"/>
              </a:cxn>
              <a:cxn ang="0">
                <a:pos x="23" y="42"/>
              </a:cxn>
              <a:cxn ang="0">
                <a:pos x="27" y="40"/>
              </a:cxn>
              <a:cxn ang="0">
                <a:pos x="30" y="24"/>
              </a:cxn>
              <a:cxn ang="0">
                <a:pos x="32" y="17"/>
              </a:cxn>
              <a:cxn ang="0">
                <a:pos x="30" y="9"/>
              </a:cxn>
              <a:cxn ang="0">
                <a:pos x="26" y="4"/>
              </a:cxn>
              <a:cxn ang="0">
                <a:pos x="18" y="2"/>
              </a:cxn>
              <a:cxn ang="0">
                <a:pos x="12" y="0"/>
              </a:cxn>
              <a:cxn ang="0">
                <a:pos x="3" y="2"/>
              </a:cxn>
            </a:cxnLst>
            <a:rect l="0" t="0" r="r" b="b"/>
            <a:pathLst>
              <a:path w="33" h="52">
                <a:moveTo>
                  <a:pt x="3" y="2"/>
                </a:moveTo>
                <a:lnTo>
                  <a:pt x="2" y="7"/>
                </a:lnTo>
                <a:lnTo>
                  <a:pt x="2" y="13"/>
                </a:lnTo>
                <a:lnTo>
                  <a:pt x="0" y="24"/>
                </a:lnTo>
                <a:lnTo>
                  <a:pt x="3" y="36"/>
                </a:lnTo>
                <a:lnTo>
                  <a:pt x="3" y="45"/>
                </a:lnTo>
                <a:lnTo>
                  <a:pt x="7" y="50"/>
                </a:lnTo>
                <a:lnTo>
                  <a:pt x="9" y="51"/>
                </a:lnTo>
                <a:lnTo>
                  <a:pt x="14" y="50"/>
                </a:lnTo>
                <a:lnTo>
                  <a:pt x="18" y="47"/>
                </a:lnTo>
                <a:lnTo>
                  <a:pt x="23" y="42"/>
                </a:lnTo>
                <a:lnTo>
                  <a:pt x="27" y="40"/>
                </a:lnTo>
                <a:lnTo>
                  <a:pt x="30" y="24"/>
                </a:lnTo>
                <a:lnTo>
                  <a:pt x="32" y="17"/>
                </a:lnTo>
                <a:lnTo>
                  <a:pt x="30" y="9"/>
                </a:lnTo>
                <a:lnTo>
                  <a:pt x="26" y="4"/>
                </a:lnTo>
                <a:lnTo>
                  <a:pt x="18" y="2"/>
                </a:lnTo>
                <a:lnTo>
                  <a:pt x="12" y="0"/>
                </a:lnTo>
                <a:lnTo>
                  <a:pt x="3"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5" name="Freeform 17"/>
          <p:cNvSpPr>
            <a:spLocks/>
          </p:cNvSpPr>
          <p:nvPr/>
        </p:nvSpPr>
        <p:spPr bwMode="auto">
          <a:xfrm>
            <a:off x="7502878" y="2597150"/>
            <a:ext cx="45156" cy="82550"/>
          </a:xfrm>
          <a:custGeom>
            <a:avLst/>
            <a:gdLst/>
            <a:ahLst/>
            <a:cxnLst>
              <a:cxn ang="0">
                <a:pos x="27" y="2"/>
              </a:cxn>
              <a:cxn ang="0">
                <a:pos x="28" y="4"/>
              </a:cxn>
              <a:cxn ang="0">
                <a:pos x="31" y="7"/>
              </a:cxn>
              <a:cxn ang="0">
                <a:pos x="28" y="13"/>
              </a:cxn>
              <a:cxn ang="0">
                <a:pos x="31" y="24"/>
              </a:cxn>
              <a:cxn ang="0">
                <a:pos x="28" y="36"/>
              </a:cxn>
              <a:cxn ang="0">
                <a:pos x="26" y="45"/>
              </a:cxn>
              <a:cxn ang="0">
                <a:pos x="24" y="49"/>
              </a:cxn>
              <a:cxn ang="0">
                <a:pos x="22" y="50"/>
              </a:cxn>
              <a:cxn ang="0">
                <a:pos x="18" y="51"/>
              </a:cxn>
              <a:cxn ang="0">
                <a:pos x="14" y="50"/>
              </a:cxn>
              <a:cxn ang="0">
                <a:pos x="12" y="47"/>
              </a:cxn>
              <a:cxn ang="0">
                <a:pos x="8" y="42"/>
              </a:cxn>
              <a:cxn ang="0">
                <a:pos x="4" y="40"/>
              </a:cxn>
              <a:cxn ang="0">
                <a:pos x="0" y="24"/>
              </a:cxn>
              <a:cxn ang="0">
                <a:pos x="0" y="17"/>
              </a:cxn>
              <a:cxn ang="0">
                <a:pos x="2" y="9"/>
              </a:cxn>
              <a:cxn ang="0">
                <a:pos x="5" y="4"/>
              </a:cxn>
              <a:cxn ang="0">
                <a:pos x="12" y="2"/>
              </a:cxn>
              <a:cxn ang="0">
                <a:pos x="19" y="0"/>
              </a:cxn>
              <a:cxn ang="0">
                <a:pos x="27" y="2"/>
              </a:cxn>
            </a:cxnLst>
            <a:rect l="0" t="0" r="r" b="b"/>
            <a:pathLst>
              <a:path w="32" h="52">
                <a:moveTo>
                  <a:pt x="27" y="2"/>
                </a:moveTo>
                <a:lnTo>
                  <a:pt x="28" y="4"/>
                </a:lnTo>
                <a:lnTo>
                  <a:pt x="31" y="7"/>
                </a:lnTo>
                <a:lnTo>
                  <a:pt x="28" y="13"/>
                </a:lnTo>
                <a:lnTo>
                  <a:pt x="31" y="24"/>
                </a:lnTo>
                <a:lnTo>
                  <a:pt x="28" y="36"/>
                </a:lnTo>
                <a:lnTo>
                  <a:pt x="26" y="45"/>
                </a:lnTo>
                <a:lnTo>
                  <a:pt x="24" y="49"/>
                </a:lnTo>
                <a:lnTo>
                  <a:pt x="22" y="50"/>
                </a:lnTo>
                <a:lnTo>
                  <a:pt x="18" y="51"/>
                </a:lnTo>
                <a:lnTo>
                  <a:pt x="14" y="50"/>
                </a:lnTo>
                <a:lnTo>
                  <a:pt x="12" y="47"/>
                </a:lnTo>
                <a:lnTo>
                  <a:pt x="8" y="42"/>
                </a:lnTo>
                <a:lnTo>
                  <a:pt x="4" y="40"/>
                </a:lnTo>
                <a:lnTo>
                  <a:pt x="0" y="24"/>
                </a:lnTo>
                <a:lnTo>
                  <a:pt x="0" y="17"/>
                </a:lnTo>
                <a:lnTo>
                  <a:pt x="2" y="9"/>
                </a:lnTo>
                <a:lnTo>
                  <a:pt x="5" y="4"/>
                </a:lnTo>
                <a:lnTo>
                  <a:pt x="12" y="2"/>
                </a:lnTo>
                <a:lnTo>
                  <a:pt x="19" y="0"/>
                </a:lnTo>
                <a:lnTo>
                  <a:pt x="27"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6" name="Freeform 18"/>
          <p:cNvSpPr>
            <a:spLocks/>
          </p:cNvSpPr>
          <p:nvPr/>
        </p:nvSpPr>
        <p:spPr bwMode="auto">
          <a:xfrm>
            <a:off x="7102123" y="2574926"/>
            <a:ext cx="49388" cy="74613"/>
          </a:xfrm>
          <a:custGeom>
            <a:avLst/>
            <a:gdLst/>
            <a:ahLst/>
            <a:cxnLst>
              <a:cxn ang="0">
                <a:pos x="18" y="1"/>
              </a:cxn>
              <a:cxn ang="0">
                <a:pos x="13" y="0"/>
              </a:cxn>
              <a:cxn ang="0">
                <a:pos x="9" y="4"/>
              </a:cxn>
              <a:cxn ang="0">
                <a:pos x="5" y="9"/>
              </a:cxn>
              <a:cxn ang="0">
                <a:pos x="3" y="18"/>
              </a:cxn>
              <a:cxn ang="0">
                <a:pos x="0" y="26"/>
              </a:cxn>
              <a:cxn ang="0">
                <a:pos x="1" y="35"/>
              </a:cxn>
              <a:cxn ang="0">
                <a:pos x="9" y="43"/>
              </a:cxn>
              <a:cxn ang="0">
                <a:pos x="22" y="46"/>
              </a:cxn>
              <a:cxn ang="0">
                <a:pos x="26" y="44"/>
              </a:cxn>
              <a:cxn ang="0">
                <a:pos x="30" y="40"/>
              </a:cxn>
              <a:cxn ang="0">
                <a:pos x="34" y="30"/>
              </a:cxn>
              <a:cxn ang="0">
                <a:pos x="32" y="18"/>
              </a:cxn>
              <a:cxn ang="0">
                <a:pos x="28" y="8"/>
              </a:cxn>
              <a:cxn ang="0">
                <a:pos x="18" y="1"/>
              </a:cxn>
            </a:cxnLst>
            <a:rect l="0" t="0" r="r" b="b"/>
            <a:pathLst>
              <a:path w="35" h="47">
                <a:moveTo>
                  <a:pt x="18" y="1"/>
                </a:moveTo>
                <a:lnTo>
                  <a:pt x="13" y="0"/>
                </a:lnTo>
                <a:lnTo>
                  <a:pt x="9" y="4"/>
                </a:lnTo>
                <a:lnTo>
                  <a:pt x="5" y="9"/>
                </a:lnTo>
                <a:lnTo>
                  <a:pt x="3" y="18"/>
                </a:lnTo>
                <a:lnTo>
                  <a:pt x="0" y="26"/>
                </a:lnTo>
                <a:lnTo>
                  <a:pt x="1" y="35"/>
                </a:lnTo>
                <a:lnTo>
                  <a:pt x="9" y="43"/>
                </a:lnTo>
                <a:lnTo>
                  <a:pt x="22" y="46"/>
                </a:lnTo>
                <a:lnTo>
                  <a:pt x="26" y="44"/>
                </a:lnTo>
                <a:lnTo>
                  <a:pt x="30" y="40"/>
                </a:lnTo>
                <a:lnTo>
                  <a:pt x="34" y="30"/>
                </a:lnTo>
                <a:lnTo>
                  <a:pt x="32" y="18"/>
                </a:lnTo>
                <a:lnTo>
                  <a:pt x="28" y="8"/>
                </a:lnTo>
                <a:lnTo>
                  <a:pt x="18" y="1"/>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7" name="Freeform 19"/>
          <p:cNvSpPr>
            <a:spLocks/>
          </p:cNvSpPr>
          <p:nvPr/>
        </p:nvSpPr>
        <p:spPr bwMode="auto">
          <a:xfrm>
            <a:off x="7546623" y="2574926"/>
            <a:ext cx="47978" cy="74613"/>
          </a:xfrm>
          <a:custGeom>
            <a:avLst/>
            <a:gdLst/>
            <a:ahLst/>
            <a:cxnLst>
              <a:cxn ang="0">
                <a:pos x="15" y="1"/>
              </a:cxn>
              <a:cxn ang="0">
                <a:pos x="20" y="0"/>
              </a:cxn>
              <a:cxn ang="0">
                <a:pos x="25" y="4"/>
              </a:cxn>
              <a:cxn ang="0">
                <a:pos x="27" y="9"/>
              </a:cxn>
              <a:cxn ang="0">
                <a:pos x="30" y="18"/>
              </a:cxn>
              <a:cxn ang="0">
                <a:pos x="33" y="26"/>
              </a:cxn>
              <a:cxn ang="0">
                <a:pos x="31" y="35"/>
              </a:cxn>
              <a:cxn ang="0">
                <a:pos x="25" y="43"/>
              </a:cxn>
              <a:cxn ang="0">
                <a:pos x="11" y="46"/>
              </a:cxn>
              <a:cxn ang="0">
                <a:pos x="6" y="44"/>
              </a:cxn>
              <a:cxn ang="0">
                <a:pos x="2" y="40"/>
              </a:cxn>
              <a:cxn ang="0">
                <a:pos x="0" y="30"/>
              </a:cxn>
              <a:cxn ang="0">
                <a:pos x="1" y="18"/>
              </a:cxn>
              <a:cxn ang="0">
                <a:pos x="5" y="8"/>
              </a:cxn>
              <a:cxn ang="0">
                <a:pos x="15" y="1"/>
              </a:cxn>
            </a:cxnLst>
            <a:rect l="0" t="0" r="r" b="b"/>
            <a:pathLst>
              <a:path w="34" h="47">
                <a:moveTo>
                  <a:pt x="15" y="1"/>
                </a:moveTo>
                <a:lnTo>
                  <a:pt x="20" y="0"/>
                </a:lnTo>
                <a:lnTo>
                  <a:pt x="25" y="4"/>
                </a:lnTo>
                <a:lnTo>
                  <a:pt x="27" y="9"/>
                </a:lnTo>
                <a:lnTo>
                  <a:pt x="30" y="18"/>
                </a:lnTo>
                <a:lnTo>
                  <a:pt x="33" y="26"/>
                </a:lnTo>
                <a:lnTo>
                  <a:pt x="31" y="35"/>
                </a:lnTo>
                <a:lnTo>
                  <a:pt x="25" y="43"/>
                </a:lnTo>
                <a:lnTo>
                  <a:pt x="11" y="46"/>
                </a:lnTo>
                <a:lnTo>
                  <a:pt x="6" y="44"/>
                </a:lnTo>
                <a:lnTo>
                  <a:pt x="2" y="40"/>
                </a:lnTo>
                <a:lnTo>
                  <a:pt x="0" y="30"/>
                </a:lnTo>
                <a:lnTo>
                  <a:pt x="1" y="18"/>
                </a:lnTo>
                <a:lnTo>
                  <a:pt x="5" y="8"/>
                </a:lnTo>
                <a:lnTo>
                  <a:pt x="15" y="1"/>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8" name="Freeform 20"/>
          <p:cNvSpPr>
            <a:spLocks/>
          </p:cNvSpPr>
          <p:nvPr/>
        </p:nvSpPr>
        <p:spPr bwMode="auto">
          <a:xfrm>
            <a:off x="7072489" y="2568576"/>
            <a:ext cx="36689" cy="53975"/>
          </a:xfrm>
          <a:custGeom>
            <a:avLst/>
            <a:gdLst/>
            <a:ahLst/>
            <a:cxnLst>
              <a:cxn ang="0">
                <a:pos x="12" y="0"/>
              </a:cxn>
              <a:cxn ang="0">
                <a:pos x="10" y="0"/>
              </a:cxn>
              <a:cxn ang="0">
                <a:pos x="6" y="1"/>
              </a:cxn>
              <a:cxn ang="0">
                <a:pos x="3" y="5"/>
              </a:cxn>
              <a:cxn ang="0">
                <a:pos x="1" y="13"/>
              </a:cxn>
              <a:cxn ang="0">
                <a:pos x="0" y="18"/>
              </a:cxn>
              <a:cxn ang="0">
                <a:pos x="1" y="25"/>
              </a:cxn>
              <a:cxn ang="0">
                <a:pos x="6" y="31"/>
              </a:cxn>
              <a:cxn ang="0">
                <a:pos x="15" y="33"/>
              </a:cxn>
              <a:cxn ang="0">
                <a:pos x="20" y="33"/>
              </a:cxn>
              <a:cxn ang="0">
                <a:pos x="22" y="29"/>
              </a:cxn>
              <a:cxn ang="0">
                <a:pos x="25" y="21"/>
              </a:cxn>
              <a:cxn ang="0">
                <a:pos x="25" y="13"/>
              </a:cxn>
              <a:cxn ang="0">
                <a:pos x="20" y="5"/>
              </a:cxn>
              <a:cxn ang="0">
                <a:pos x="12" y="0"/>
              </a:cxn>
            </a:cxnLst>
            <a:rect l="0" t="0" r="r" b="b"/>
            <a:pathLst>
              <a:path w="26" h="34">
                <a:moveTo>
                  <a:pt x="12" y="0"/>
                </a:moveTo>
                <a:lnTo>
                  <a:pt x="10" y="0"/>
                </a:lnTo>
                <a:lnTo>
                  <a:pt x="6" y="1"/>
                </a:lnTo>
                <a:lnTo>
                  <a:pt x="3" y="5"/>
                </a:lnTo>
                <a:lnTo>
                  <a:pt x="1" y="13"/>
                </a:lnTo>
                <a:lnTo>
                  <a:pt x="0" y="18"/>
                </a:lnTo>
                <a:lnTo>
                  <a:pt x="1" y="25"/>
                </a:lnTo>
                <a:lnTo>
                  <a:pt x="6" y="31"/>
                </a:lnTo>
                <a:lnTo>
                  <a:pt x="15" y="33"/>
                </a:lnTo>
                <a:lnTo>
                  <a:pt x="20" y="33"/>
                </a:lnTo>
                <a:lnTo>
                  <a:pt x="22" y="29"/>
                </a:lnTo>
                <a:lnTo>
                  <a:pt x="25" y="21"/>
                </a:lnTo>
                <a:lnTo>
                  <a:pt x="25" y="13"/>
                </a:lnTo>
                <a:lnTo>
                  <a:pt x="20" y="5"/>
                </a:lnTo>
                <a:lnTo>
                  <a:pt x="12"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9" name="Freeform 21"/>
          <p:cNvSpPr>
            <a:spLocks/>
          </p:cNvSpPr>
          <p:nvPr/>
        </p:nvSpPr>
        <p:spPr bwMode="auto">
          <a:xfrm>
            <a:off x="7055556" y="2568576"/>
            <a:ext cx="26812" cy="41275"/>
          </a:xfrm>
          <a:custGeom>
            <a:avLst/>
            <a:gdLst/>
            <a:ahLst/>
            <a:cxnLst>
              <a:cxn ang="0">
                <a:pos x="10" y="0"/>
              </a:cxn>
              <a:cxn ang="0">
                <a:pos x="7" y="0"/>
              </a:cxn>
              <a:cxn ang="0">
                <a:pos x="3" y="4"/>
              </a:cxn>
              <a:cxn ang="0">
                <a:pos x="1" y="9"/>
              </a:cxn>
              <a:cxn ang="0">
                <a:pos x="0" y="14"/>
              </a:cxn>
              <a:cxn ang="0">
                <a:pos x="0" y="18"/>
              </a:cxn>
              <a:cxn ang="0">
                <a:pos x="4" y="23"/>
              </a:cxn>
              <a:cxn ang="0">
                <a:pos x="12" y="25"/>
              </a:cxn>
              <a:cxn ang="0">
                <a:pos x="14" y="23"/>
              </a:cxn>
              <a:cxn ang="0">
                <a:pos x="15" y="22"/>
              </a:cxn>
              <a:cxn ang="0">
                <a:pos x="18" y="16"/>
              </a:cxn>
              <a:cxn ang="0">
                <a:pos x="18" y="9"/>
              </a:cxn>
              <a:cxn ang="0">
                <a:pos x="14" y="4"/>
              </a:cxn>
              <a:cxn ang="0">
                <a:pos x="10" y="0"/>
              </a:cxn>
            </a:cxnLst>
            <a:rect l="0" t="0" r="r" b="b"/>
            <a:pathLst>
              <a:path w="19" h="26">
                <a:moveTo>
                  <a:pt x="10" y="0"/>
                </a:moveTo>
                <a:lnTo>
                  <a:pt x="7" y="0"/>
                </a:lnTo>
                <a:lnTo>
                  <a:pt x="3" y="4"/>
                </a:lnTo>
                <a:lnTo>
                  <a:pt x="1" y="9"/>
                </a:lnTo>
                <a:lnTo>
                  <a:pt x="0" y="14"/>
                </a:lnTo>
                <a:lnTo>
                  <a:pt x="0" y="18"/>
                </a:lnTo>
                <a:lnTo>
                  <a:pt x="4" y="23"/>
                </a:lnTo>
                <a:lnTo>
                  <a:pt x="12" y="25"/>
                </a:lnTo>
                <a:lnTo>
                  <a:pt x="14" y="23"/>
                </a:lnTo>
                <a:lnTo>
                  <a:pt x="15" y="22"/>
                </a:lnTo>
                <a:lnTo>
                  <a:pt x="18" y="16"/>
                </a:lnTo>
                <a:lnTo>
                  <a:pt x="18" y="9"/>
                </a:lnTo>
                <a:lnTo>
                  <a:pt x="14" y="4"/>
                </a:lnTo>
                <a:lnTo>
                  <a:pt x="10"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0" name="Freeform 22"/>
          <p:cNvSpPr>
            <a:spLocks/>
          </p:cNvSpPr>
          <p:nvPr/>
        </p:nvSpPr>
        <p:spPr bwMode="auto">
          <a:xfrm>
            <a:off x="7281334" y="2711450"/>
            <a:ext cx="71967" cy="101600"/>
          </a:xfrm>
          <a:custGeom>
            <a:avLst/>
            <a:gdLst/>
            <a:ahLst/>
            <a:cxnLst>
              <a:cxn ang="0">
                <a:pos x="4" y="0"/>
              </a:cxn>
              <a:cxn ang="0">
                <a:pos x="14" y="6"/>
              </a:cxn>
              <a:cxn ang="0">
                <a:pos x="25" y="8"/>
              </a:cxn>
              <a:cxn ang="0">
                <a:pos x="35" y="9"/>
              </a:cxn>
              <a:cxn ang="0">
                <a:pos x="43" y="11"/>
              </a:cxn>
              <a:cxn ang="0">
                <a:pos x="47" y="16"/>
              </a:cxn>
              <a:cxn ang="0">
                <a:pos x="50" y="21"/>
              </a:cxn>
              <a:cxn ang="0">
                <a:pos x="50" y="28"/>
              </a:cxn>
              <a:cxn ang="0">
                <a:pos x="50" y="34"/>
              </a:cxn>
              <a:cxn ang="0">
                <a:pos x="44" y="48"/>
              </a:cxn>
              <a:cxn ang="0">
                <a:pos x="37" y="61"/>
              </a:cxn>
              <a:cxn ang="0">
                <a:pos x="32" y="62"/>
              </a:cxn>
              <a:cxn ang="0">
                <a:pos x="27" y="63"/>
              </a:cxn>
              <a:cxn ang="0">
                <a:pos x="19" y="62"/>
              </a:cxn>
              <a:cxn ang="0">
                <a:pos x="14" y="58"/>
              </a:cxn>
              <a:cxn ang="0">
                <a:pos x="10" y="38"/>
              </a:cxn>
              <a:cxn ang="0">
                <a:pos x="9" y="29"/>
              </a:cxn>
              <a:cxn ang="0">
                <a:pos x="3" y="19"/>
              </a:cxn>
              <a:cxn ang="0">
                <a:pos x="0" y="15"/>
              </a:cxn>
              <a:cxn ang="0">
                <a:pos x="1" y="11"/>
              </a:cxn>
              <a:cxn ang="0">
                <a:pos x="4" y="6"/>
              </a:cxn>
              <a:cxn ang="0">
                <a:pos x="4" y="0"/>
              </a:cxn>
            </a:cxnLst>
            <a:rect l="0" t="0" r="r" b="b"/>
            <a:pathLst>
              <a:path w="51" h="64">
                <a:moveTo>
                  <a:pt x="4" y="0"/>
                </a:moveTo>
                <a:lnTo>
                  <a:pt x="14" y="6"/>
                </a:lnTo>
                <a:lnTo>
                  <a:pt x="25" y="8"/>
                </a:lnTo>
                <a:lnTo>
                  <a:pt x="35" y="9"/>
                </a:lnTo>
                <a:lnTo>
                  <a:pt x="43" y="11"/>
                </a:lnTo>
                <a:lnTo>
                  <a:pt x="47" y="16"/>
                </a:lnTo>
                <a:lnTo>
                  <a:pt x="50" y="21"/>
                </a:lnTo>
                <a:lnTo>
                  <a:pt x="50" y="28"/>
                </a:lnTo>
                <a:lnTo>
                  <a:pt x="50" y="34"/>
                </a:lnTo>
                <a:lnTo>
                  <a:pt x="44" y="48"/>
                </a:lnTo>
                <a:lnTo>
                  <a:pt x="37" y="61"/>
                </a:lnTo>
                <a:lnTo>
                  <a:pt x="32" y="62"/>
                </a:lnTo>
                <a:lnTo>
                  <a:pt x="27" y="63"/>
                </a:lnTo>
                <a:lnTo>
                  <a:pt x="19" y="62"/>
                </a:lnTo>
                <a:lnTo>
                  <a:pt x="14" y="58"/>
                </a:lnTo>
                <a:lnTo>
                  <a:pt x="10" y="38"/>
                </a:lnTo>
                <a:lnTo>
                  <a:pt x="9" y="29"/>
                </a:lnTo>
                <a:lnTo>
                  <a:pt x="3" y="19"/>
                </a:lnTo>
                <a:lnTo>
                  <a:pt x="0" y="15"/>
                </a:lnTo>
                <a:lnTo>
                  <a:pt x="1" y="11"/>
                </a:lnTo>
                <a:lnTo>
                  <a:pt x="4" y="6"/>
                </a:lnTo>
                <a:lnTo>
                  <a:pt x="4"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1" name="Freeform 23"/>
          <p:cNvSpPr>
            <a:spLocks/>
          </p:cNvSpPr>
          <p:nvPr/>
        </p:nvSpPr>
        <p:spPr bwMode="auto">
          <a:xfrm>
            <a:off x="7342012" y="2708275"/>
            <a:ext cx="70556" cy="103188"/>
          </a:xfrm>
          <a:custGeom>
            <a:avLst/>
            <a:gdLst/>
            <a:ahLst/>
            <a:cxnLst>
              <a:cxn ang="0">
                <a:pos x="44" y="0"/>
              </a:cxn>
              <a:cxn ang="0">
                <a:pos x="35" y="5"/>
              </a:cxn>
              <a:cxn ang="0">
                <a:pos x="25" y="8"/>
              </a:cxn>
              <a:cxn ang="0">
                <a:pos x="15" y="9"/>
              </a:cxn>
              <a:cxn ang="0">
                <a:pos x="9" y="11"/>
              </a:cxn>
              <a:cxn ang="0">
                <a:pos x="2" y="17"/>
              </a:cxn>
              <a:cxn ang="0">
                <a:pos x="0" y="22"/>
              </a:cxn>
              <a:cxn ang="0">
                <a:pos x="0" y="29"/>
              </a:cxn>
              <a:cxn ang="0">
                <a:pos x="1" y="35"/>
              </a:cxn>
              <a:cxn ang="0">
                <a:pos x="5" y="48"/>
              </a:cxn>
              <a:cxn ang="0">
                <a:pos x="13" y="61"/>
              </a:cxn>
              <a:cxn ang="0">
                <a:pos x="17" y="63"/>
              </a:cxn>
              <a:cxn ang="0">
                <a:pos x="25" y="64"/>
              </a:cxn>
              <a:cxn ang="0">
                <a:pos x="30" y="63"/>
              </a:cxn>
              <a:cxn ang="0">
                <a:pos x="35" y="59"/>
              </a:cxn>
              <a:cxn ang="0">
                <a:pos x="38" y="39"/>
              </a:cxn>
              <a:cxn ang="0">
                <a:pos x="41" y="29"/>
              </a:cxn>
              <a:cxn ang="0">
                <a:pos x="46" y="19"/>
              </a:cxn>
              <a:cxn ang="0">
                <a:pos x="49" y="15"/>
              </a:cxn>
              <a:cxn ang="0">
                <a:pos x="46" y="10"/>
              </a:cxn>
              <a:cxn ang="0">
                <a:pos x="44" y="0"/>
              </a:cxn>
            </a:cxnLst>
            <a:rect l="0" t="0" r="r" b="b"/>
            <a:pathLst>
              <a:path w="50" h="65">
                <a:moveTo>
                  <a:pt x="44" y="0"/>
                </a:moveTo>
                <a:lnTo>
                  <a:pt x="35" y="5"/>
                </a:lnTo>
                <a:lnTo>
                  <a:pt x="25" y="8"/>
                </a:lnTo>
                <a:lnTo>
                  <a:pt x="15" y="9"/>
                </a:lnTo>
                <a:lnTo>
                  <a:pt x="9" y="11"/>
                </a:lnTo>
                <a:lnTo>
                  <a:pt x="2" y="17"/>
                </a:lnTo>
                <a:lnTo>
                  <a:pt x="0" y="22"/>
                </a:lnTo>
                <a:lnTo>
                  <a:pt x="0" y="29"/>
                </a:lnTo>
                <a:lnTo>
                  <a:pt x="1" y="35"/>
                </a:lnTo>
                <a:lnTo>
                  <a:pt x="5" y="48"/>
                </a:lnTo>
                <a:lnTo>
                  <a:pt x="13" y="61"/>
                </a:lnTo>
                <a:lnTo>
                  <a:pt x="17" y="63"/>
                </a:lnTo>
                <a:lnTo>
                  <a:pt x="25" y="64"/>
                </a:lnTo>
                <a:lnTo>
                  <a:pt x="30" y="63"/>
                </a:lnTo>
                <a:lnTo>
                  <a:pt x="35" y="59"/>
                </a:lnTo>
                <a:lnTo>
                  <a:pt x="38" y="39"/>
                </a:lnTo>
                <a:lnTo>
                  <a:pt x="41" y="29"/>
                </a:lnTo>
                <a:lnTo>
                  <a:pt x="46" y="19"/>
                </a:lnTo>
                <a:lnTo>
                  <a:pt x="49" y="15"/>
                </a:lnTo>
                <a:lnTo>
                  <a:pt x="46" y="10"/>
                </a:lnTo>
                <a:lnTo>
                  <a:pt x="44"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2" name="Freeform 24"/>
          <p:cNvSpPr>
            <a:spLocks/>
          </p:cNvSpPr>
          <p:nvPr/>
        </p:nvSpPr>
        <p:spPr bwMode="auto">
          <a:xfrm>
            <a:off x="7412567" y="2698751"/>
            <a:ext cx="67733" cy="100013"/>
          </a:xfrm>
          <a:custGeom>
            <a:avLst/>
            <a:gdLst/>
            <a:ahLst/>
            <a:cxnLst>
              <a:cxn ang="0">
                <a:pos x="19" y="6"/>
              </a:cxn>
              <a:cxn ang="0">
                <a:pos x="5" y="11"/>
              </a:cxn>
              <a:cxn ang="0">
                <a:pos x="1" y="15"/>
              </a:cxn>
              <a:cxn ang="0">
                <a:pos x="0" y="20"/>
              </a:cxn>
              <a:cxn ang="0">
                <a:pos x="1" y="32"/>
              </a:cxn>
              <a:cxn ang="0">
                <a:pos x="5" y="45"/>
              </a:cxn>
              <a:cxn ang="0">
                <a:pos x="8" y="57"/>
              </a:cxn>
              <a:cxn ang="0">
                <a:pos x="13" y="61"/>
              </a:cxn>
              <a:cxn ang="0">
                <a:pos x="19" y="62"/>
              </a:cxn>
              <a:cxn ang="0">
                <a:pos x="25" y="61"/>
              </a:cxn>
              <a:cxn ang="0">
                <a:pos x="29" y="59"/>
              </a:cxn>
              <a:cxn ang="0">
                <a:pos x="30" y="52"/>
              </a:cxn>
              <a:cxn ang="0">
                <a:pos x="33" y="44"/>
              </a:cxn>
              <a:cxn ang="0">
                <a:pos x="40" y="29"/>
              </a:cxn>
              <a:cxn ang="0">
                <a:pos x="47" y="16"/>
              </a:cxn>
              <a:cxn ang="0">
                <a:pos x="47" y="10"/>
              </a:cxn>
              <a:cxn ang="0">
                <a:pos x="43" y="3"/>
              </a:cxn>
              <a:cxn ang="0">
                <a:pos x="38" y="0"/>
              </a:cxn>
              <a:cxn ang="0">
                <a:pos x="32" y="0"/>
              </a:cxn>
              <a:cxn ang="0">
                <a:pos x="19" y="6"/>
              </a:cxn>
            </a:cxnLst>
            <a:rect l="0" t="0" r="r" b="b"/>
            <a:pathLst>
              <a:path w="48" h="63">
                <a:moveTo>
                  <a:pt x="19" y="6"/>
                </a:moveTo>
                <a:lnTo>
                  <a:pt x="5" y="11"/>
                </a:lnTo>
                <a:lnTo>
                  <a:pt x="1" y="15"/>
                </a:lnTo>
                <a:lnTo>
                  <a:pt x="0" y="20"/>
                </a:lnTo>
                <a:lnTo>
                  <a:pt x="1" y="32"/>
                </a:lnTo>
                <a:lnTo>
                  <a:pt x="5" y="45"/>
                </a:lnTo>
                <a:lnTo>
                  <a:pt x="8" y="57"/>
                </a:lnTo>
                <a:lnTo>
                  <a:pt x="13" y="61"/>
                </a:lnTo>
                <a:lnTo>
                  <a:pt x="19" y="62"/>
                </a:lnTo>
                <a:lnTo>
                  <a:pt x="25" y="61"/>
                </a:lnTo>
                <a:lnTo>
                  <a:pt x="29" y="59"/>
                </a:lnTo>
                <a:lnTo>
                  <a:pt x="30" y="52"/>
                </a:lnTo>
                <a:lnTo>
                  <a:pt x="33" y="44"/>
                </a:lnTo>
                <a:lnTo>
                  <a:pt x="40" y="29"/>
                </a:lnTo>
                <a:lnTo>
                  <a:pt x="47" y="16"/>
                </a:lnTo>
                <a:lnTo>
                  <a:pt x="47" y="10"/>
                </a:lnTo>
                <a:lnTo>
                  <a:pt x="43" y="3"/>
                </a:lnTo>
                <a:lnTo>
                  <a:pt x="38" y="0"/>
                </a:lnTo>
                <a:lnTo>
                  <a:pt x="32" y="0"/>
                </a:lnTo>
                <a:lnTo>
                  <a:pt x="19" y="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3" name="Freeform 25"/>
          <p:cNvSpPr>
            <a:spLocks/>
          </p:cNvSpPr>
          <p:nvPr/>
        </p:nvSpPr>
        <p:spPr bwMode="auto">
          <a:xfrm>
            <a:off x="7217834" y="2698751"/>
            <a:ext cx="67733" cy="98425"/>
          </a:xfrm>
          <a:custGeom>
            <a:avLst/>
            <a:gdLst/>
            <a:ahLst/>
            <a:cxnLst>
              <a:cxn ang="0">
                <a:pos x="28" y="6"/>
              </a:cxn>
              <a:cxn ang="0">
                <a:pos x="41" y="11"/>
              </a:cxn>
              <a:cxn ang="0">
                <a:pos x="45" y="15"/>
              </a:cxn>
              <a:cxn ang="0">
                <a:pos x="47" y="20"/>
              </a:cxn>
              <a:cxn ang="0">
                <a:pos x="45" y="25"/>
              </a:cxn>
              <a:cxn ang="0">
                <a:pos x="44" y="32"/>
              </a:cxn>
              <a:cxn ang="0">
                <a:pos x="38" y="44"/>
              </a:cxn>
              <a:cxn ang="0">
                <a:pos x="35" y="54"/>
              </a:cxn>
              <a:cxn ang="0">
                <a:pos x="32" y="59"/>
              </a:cxn>
              <a:cxn ang="0">
                <a:pos x="26" y="61"/>
              </a:cxn>
              <a:cxn ang="0">
                <a:pos x="20" y="61"/>
              </a:cxn>
              <a:cxn ang="0">
                <a:pos x="17" y="59"/>
              </a:cxn>
              <a:cxn ang="0">
                <a:pos x="16" y="52"/>
              </a:cxn>
              <a:cxn ang="0">
                <a:pos x="13" y="44"/>
              </a:cxn>
              <a:cxn ang="0">
                <a:pos x="5" y="29"/>
              </a:cxn>
              <a:cxn ang="0">
                <a:pos x="0" y="16"/>
              </a:cxn>
              <a:cxn ang="0">
                <a:pos x="0" y="10"/>
              </a:cxn>
              <a:cxn ang="0">
                <a:pos x="2" y="3"/>
              </a:cxn>
              <a:cxn ang="0">
                <a:pos x="9" y="0"/>
              </a:cxn>
              <a:cxn ang="0">
                <a:pos x="14" y="0"/>
              </a:cxn>
              <a:cxn ang="0">
                <a:pos x="28" y="6"/>
              </a:cxn>
            </a:cxnLst>
            <a:rect l="0" t="0" r="r" b="b"/>
            <a:pathLst>
              <a:path w="48" h="62">
                <a:moveTo>
                  <a:pt x="28" y="6"/>
                </a:moveTo>
                <a:lnTo>
                  <a:pt x="41" y="11"/>
                </a:lnTo>
                <a:lnTo>
                  <a:pt x="45" y="15"/>
                </a:lnTo>
                <a:lnTo>
                  <a:pt x="47" y="20"/>
                </a:lnTo>
                <a:lnTo>
                  <a:pt x="45" y="25"/>
                </a:lnTo>
                <a:lnTo>
                  <a:pt x="44" y="32"/>
                </a:lnTo>
                <a:lnTo>
                  <a:pt x="38" y="44"/>
                </a:lnTo>
                <a:lnTo>
                  <a:pt x="35" y="54"/>
                </a:lnTo>
                <a:lnTo>
                  <a:pt x="32" y="59"/>
                </a:lnTo>
                <a:lnTo>
                  <a:pt x="26" y="61"/>
                </a:lnTo>
                <a:lnTo>
                  <a:pt x="20" y="61"/>
                </a:lnTo>
                <a:lnTo>
                  <a:pt x="17" y="59"/>
                </a:lnTo>
                <a:lnTo>
                  <a:pt x="16" y="52"/>
                </a:lnTo>
                <a:lnTo>
                  <a:pt x="13" y="44"/>
                </a:lnTo>
                <a:lnTo>
                  <a:pt x="5" y="29"/>
                </a:lnTo>
                <a:lnTo>
                  <a:pt x="0" y="16"/>
                </a:lnTo>
                <a:lnTo>
                  <a:pt x="0" y="10"/>
                </a:lnTo>
                <a:lnTo>
                  <a:pt x="2" y="3"/>
                </a:lnTo>
                <a:lnTo>
                  <a:pt x="9" y="0"/>
                </a:lnTo>
                <a:lnTo>
                  <a:pt x="14" y="0"/>
                </a:lnTo>
                <a:lnTo>
                  <a:pt x="28" y="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4" name="Freeform 26"/>
          <p:cNvSpPr>
            <a:spLocks/>
          </p:cNvSpPr>
          <p:nvPr/>
        </p:nvSpPr>
        <p:spPr bwMode="auto">
          <a:xfrm>
            <a:off x="7471834" y="2682875"/>
            <a:ext cx="52211" cy="90488"/>
          </a:xfrm>
          <a:custGeom>
            <a:avLst/>
            <a:gdLst/>
            <a:ahLst/>
            <a:cxnLst>
              <a:cxn ang="0">
                <a:pos x="19" y="5"/>
              </a:cxn>
              <a:cxn ang="0">
                <a:pos x="10" y="5"/>
              </a:cxn>
              <a:cxn ang="0">
                <a:pos x="6" y="7"/>
              </a:cxn>
              <a:cxn ang="0">
                <a:pos x="5" y="9"/>
              </a:cxn>
              <a:cxn ang="0">
                <a:pos x="5" y="31"/>
              </a:cxn>
              <a:cxn ang="0">
                <a:pos x="1" y="42"/>
              </a:cxn>
              <a:cxn ang="0">
                <a:pos x="0" y="47"/>
              </a:cxn>
              <a:cxn ang="0">
                <a:pos x="1" y="54"/>
              </a:cxn>
              <a:cxn ang="0">
                <a:pos x="5" y="56"/>
              </a:cxn>
              <a:cxn ang="0">
                <a:pos x="11" y="55"/>
              </a:cxn>
              <a:cxn ang="0">
                <a:pos x="24" y="45"/>
              </a:cxn>
              <a:cxn ang="0">
                <a:pos x="33" y="30"/>
              </a:cxn>
              <a:cxn ang="0">
                <a:pos x="36" y="22"/>
              </a:cxn>
              <a:cxn ang="0">
                <a:pos x="36" y="14"/>
              </a:cxn>
              <a:cxn ang="0">
                <a:pos x="34" y="8"/>
              </a:cxn>
              <a:cxn ang="0">
                <a:pos x="30" y="0"/>
              </a:cxn>
              <a:cxn ang="0">
                <a:pos x="29" y="0"/>
              </a:cxn>
              <a:cxn ang="0">
                <a:pos x="25" y="1"/>
              </a:cxn>
              <a:cxn ang="0">
                <a:pos x="19" y="5"/>
              </a:cxn>
            </a:cxnLst>
            <a:rect l="0" t="0" r="r" b="b"/>
            <a:pathLst>
              <a:path w="37" h="57">
                <a:moveTo>
                  <a:pt x="19" y="5"/>
                </a:moveTo>
                <a:lnTo>
                  <a:pt x="10" y="5"/>
                </a:lnTo>
                <a:lnTo>
                  <a:pt x="6" y="7"/>
                </a:lnTo>
                <a:lnTo>
                  <a:pt x="5" y="9"/>
                </a:lnTo>
                <a:lnTo>
                  <a:pt x="5" y="31"/>
                </a:lnTo>
                <a:lnTo>
                  <a:pt x="1" y="42"/>
                </a:lnTo>
                <a:lnTo>
                  <a:pt x="0" y="47"/>
                </a:lnTo>
                <a:lnTo>
                  <a:pt x="1" y="54"/>
                </a:lnTo>
                <a:lnTo>
                  <a:pt x="5" y="56"/>
                </a:lnTo>
                <a:lnTo>
                  <a:pt x="11" y="55"/>
                </a:lnTo>
                <a:lnTo>
                  <a:pt x="24" y="45"/>
                </a:lnTo>
                <a:lnTo>
                  <a:pt x="33" y="30"/>
                </a:lnTo>
                <a:lnTo>
                  <a:pt x="36" y="22"/>
                </a:lnTo>
                <a:lnTo>
                  <a:pt x="36" y="14"/>
                </a:lnTo>
                <a:lnTo>
                  <a:pt x="34" y="8"/>
                </a:lnTo>
                <a:lnTo>
                  <a:pt x="30" y="0"/>
                </a:lnTo>
                <a:lnTo>
                  <a:pt x="29" y="0"/>
                </a:lnTo>
                <a:lnTo>
                  <a:pt x="25" y="1"/>
                </a:lnTo>
                <a:lnTo>
                  <a:pt x="19" y="5"/>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5" name="Freeform 27"/>
          <p:cNvSpPr>
            <a:spLocks/>
          </p:cNvSpPr>
          <p:nvPr/>
        </p:nvSpPr>
        <p:spPr bwMode="auto">
          <a:xfrm>
            <a:off x="7172678" y="2682875"/>
            <a:ext cx="50800" cy="90488"/>
          </a:xfrm>
          <a:custGeom>
            <a:avLst/>
            <a:gdLst/>
            <a:ahLst/>
            <a:cxnLst>
              <a:cxn ang="0">
                <a:pos x="18" y="5"/>
              </a:cxn>
              <a:cxn ang="0">
                <a:pos x="27" y="5"/>
              </a:cxn>
              <a:cxn ang="0">
                <a:pos x="29" y="7"/>
              </a:cxn>
              <a:cxn ang="0">
                <a:pos x="31" y="9"/>
              </a:cxn>
              <a:cxn ang="0">
                <a:pos x="32" y="14"/>
              </a:cxn>
              <a:cxn ang="0">
                <a:pos x="31" y="20"/>
              </a:cxn>
              <a:cxn ang="0">
                <a:pos x="31" y="26"/>
              </a:cxn>
              <a:cxn ang="0">
                <a:pos x="31" y="31"/>
              </a:cxn>
              <a:cxn ang="0">
                <a:pos x="35" y="42"/>
              </a:cxn>
              <a:cxn ang="0">
                <a:pos x="35" y="47"/>
              </a:cxn>
              <a:cxn ang="0">
                <a:pos x="35" y="54"/>
              </a:cxn>
              <a:cxn ang="0">
                <a:pos x="31" y="56"/>
              </a:cxn>
              <a:cxn ang="0">
                <a:pos x="27" y="55"/>
              </a:cxn>
              <a:cxn ang="0">
                <a:pos x="12" y="45"/>
              </a:cxn>
              <a:cxn ang="0">
                <a:pos x="3" y="30"/>
              </a:cxn>
              <a:cxn ang="0">
                <a:pos x="0" y="22"/>
              </a:cxn>
              <a:cxn ang="0">
                <a:pos x="0" y="14"/>
              </a:cxn>
              <a:cxn ang="0">
                <a:pos x="2" y="8"/>
              </a:cxn>
              <a:cxn ang="0">
                <a:pos x="5" y="0"/>
              </a:cxn>
              <a:cxn ang="0">
                <a:pos x="7" y="0"/>
              </a:cxn>
              <a:cxn ang="0">
                <a:pos x="10" y="1"/>
              </a:cxn>
              <a:cxn ang="0">
                <a:pos x="18" y="5"/>
              </a:cxn>
            </a:cxnLst>
            <a:rect l="0" t="0" r="r" b="b"/>
            <a:pathLst>
              <a:path w="36" h="57">
                <a:moveTo>
                  <a:pt x="18" y="5"/>
                </a:moveTo>
                <a:lnTo>
                  <a:pt x="27" y="5"/>
                </a:lnTo>
                <a:lnTo>
                  <a:pt x="29" y="7"/>
                </a:lnTo>
                <a:lnTo>
                  <a:pt x="31" y="9"/>
                </a:lnTo>
                <a:lnTo>
                  <a:pt x="32" y="14"/>
                </a:lnTo>
                <a:lnTo>
                  <a:pt x="31" y="20"/>
                </a:lnTo>
                <a:lnTo>
                  <a:pt x="31" y="26"/>
                </a:lnTo>
                <a:lnTo>
                  <a:pt x="31" y="31"/>
                </a:lnTo>
                <a:lnTo>
                  <a:pt x="35" y="42"/>
                </a:lnTo>
                <a:lnTo>
                  <a:pt x="35" y="47"/>
                </a:lnTo>
                <a:lnTo>
                  <a:pt x="35" y="54"/>
                </a:lnTo>
                <a:lnTo>
                  <a:pt x="31" y="56"/>
                </a:lnTo>
                <a:lnTo>
                  <a:pt x="27" y="55"/>
                </a:lnTo>
                <a:lnTo>
                  <a:pt x="12" y="45"/>
                </a:lnTo>
                <a:lnTo>
                  <a:pt x="3" y="30"/>
                </a:lnTo>
                <a:lnTo>
                  <a:pt x="0" y="22"/>
                </a:lnTo>
                <a:lnTo>
                  <a:pt x="0" y="14"/>
                </a:lnTo>
                <a:lnTo>
                  <a:pt x="2" y="8"/>
                </a:lnTo>
                <a:lnTo>
                  <a:pt x="5" y="0"/>
                </a:lnTo>
                <a:lnTo>
                  <a:pt x="7" y="0"/>
                </a:lnTo>
                <a:lnTo>
                  <a:pt x="10" y="1"/>
                </a:lnTo>
                <a:lnTo>
                  <a:pt x="18" y="5"/>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6" name="Freeform 28"/>
          <p:cNvSpPr>
            <a:spLocks/>
          </p:cNvSpPr>
          <p:nvPr/>
        </p:nvSpPr>
        <p:spPr bwMode="auto">
          <a:xfrm>
            <a:off x="7519812" y="2665414"/>
            <a:ext cx="46566" cy="92075"/>
          </a:xfrm>
          <a:custGeom>
            <a:avLst/>
            <a:gdLst/>
            <a:ahLst/>
            <a:cxnLst>
              <a:cxn ang="0">
                <a:pos x="8" y="10"/>
              </a:cxn>
              <a:cxn ang="0">
                <a:pos x="2" y="12"/>
              </a:cxn>
              <a:cxn ang="0">
                <a:pos x="1" y="23"/>
              </a:cxn>
              <a:cxn ang="0">
                <a:pos x="2" y="35"/>
              </a:cxn>
              <a:cxn ang="0">
                <a:pos x="4" y="46"/>
              </a:cxn>
              <a:cxn ang="0">
                <a:pos x="0" y="57"/>
              </a:cxn>
              <a:cxn ang="0">
                <a:pos x="8" y="56"/>
              </a:cxn>
              <a:cxn ang="0">
                <a:pos x="16" y="50"/>
              </a:cxn>
              <a:cxn ang="0">
                <a:pos x="25" y="36"/>
              </a:cxn>
              <a:cxn ang="0">
                <a:pos x="32" y="23"/>
              </a:cxn>
              <a:cxn ang="0">
                <a:pos x="32" y="15"/>
              </a:cxn>
              <a:cxn ang="0">
                <a:pos x="30" y="7"/>
              </a:cxn>
              <a:cxn ang="0">
                <a:pos x="27" y="2"/>
              </a:cxn>
              <a:cxn ang="0">
                <a:pos x="25" y="0"/>
              </a:cxn>
              <a:cxn ang="0">
                <a:pos x="22" y="2"/>
              </a:cxn>
              <a:cxn ang="0">
                <a:pos x="16" y="7"/>
              </a:cxn>
              <a:cxn ang="0">
                <a:pos x="8" y="10"/>
              </a:cxn>
            </a:cxnLst>
            <a:rect l="0" t="0" r="r" b="b"/>
            <a:pathLst>
              <a:path w="33" h="58">
                <a:moveTo>
                  <a:pt x="8" y="10"/>
                </a:moveTo>
                <a:lnTo>
                  <a:pt x="2" y="12"/>
                </a:lnTo>
                <a:lnTo>
                  <a:pt x="1" y="23"/>
                </a:lnTo>
                <a:lnTo>
                  <a:pt x="2" y="35"/>
                </a:lnTo>
                <a:lnTo>
                  <a:pt x="4" y="46"/>
                </a:lnTo>
                <a:lnTo>
                  <a:pt x="0" y="57"/>
                </a:lnTo>
                <a:lnTo>
                  <a:pt x="8" y="56"/>
                </a:lnTo>
                <a:lnTo>
                  <a:pt x="16" y="50"/>
                </a:lnTo>
                <a:lnTo>
                  <a:pt x="25" y="36"/>
                </a:lnTo>
                <a:lnTo>
                  <a:pt x="32" y="23"/>
                </a:lnTo>
                <a:lnTo>
                  <a:pt x="32" y="15"/>
                </a:lnTo>
                <a:lnTo>
                  <a:pt x="30" y="7"/>
                </a:lnTo>
                <a:lnTo>
                  <a:pt x="27" y="2"/>
                </a:lnTo>
                <a:lnTo>
                  <a:pt x="25" y="0"/>
                </a:lnTo>
                <a:lnTo>
                  <a:pt x="22" y="2"/>
                </a:lnTo>
                <a:lnTo>
                  <a:pt x="16" y="7"/>
                </a:lnTo>
                <a:lnTo>
                  <a:pt x="8" y="1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7" name="Freeform 29"/>
          <p:cNvSpPr>
            <a:spLocks/>
          </p:cNvSpPr>
          <p:nvPr/>
        </p:nvSpPr>
        <p:spPr bwMode="auto">
          <a:xfrm>
            <a:off x="7131756" y="2662239"/>
            <a:ext cx="46567" cy="90487"/>
          </a:xfrm>
          <a:custGeom>
            <a:avLst/>
            <a:gdLst/>
            <a:ahLst/>
            <a:cxnLst>
              <a:cxn ang="0">
                <a:pos x="24" y="9"/>
              </a:cxn>
              <a:cxn ang="0">
                <a:pos x="30" y="10"/>
              </a:cxn>
              <a:cxn ang="0">
                <a:pos x="32" y="22"/>
              </a:cxn>
              <a:cxn ang="0">
                <a:pos x="30" y="34"/>
              </a:cxn>
              <a:cxn ang="0">
                <a:pos x="28" y="44"/>
              </a:cxn>
              <a:cxn ang="0">
                <a:pos x="32" y="56"/>
              </a:cxn>
              <a:cxn ang="0">
                <a:pos x="27" y="54"/>
              </a:cxn>
              <a:cxn ang="0">
                <a:pos x="19" y="50"/>
              </a:cxn>
              <a:cxn ang="0">
                <a:pos x="13" y="42"/>
              </a:cxn>
              <a:cxn ang="0">
                <a:pos x="8" y="35"/>
              </a:cxn>
              <a:cxn ang="0">
                <a:pos x="2" y="21"/>
              </a:cxn>
              <a:cxn ang="0">
                <a:pos x="0" y="14"/>
              </a:cxn>
              <a:cxn ang="0">
                <a:pos x="3" y="6"/>
              </a:cxn>
              <a:cxn ang="0">
                <a:pos x="5" y="1"/>
              </a:cxn>
              <a:cxn ang="0">
                <a:pos x="7" y="0"/>
              </a:cxn>
              <a:cxn ang="0">
                <a:pos x="9" y="0"/>
              </a:cxn>
              <a:cxn ang="0">
                <a:pos x="17" y="6"/>
              </a:cxn>
              <a:cxn ang="0">
                <a:pos x="24" y="9"/>
              </a:cxn>
            </a:cxnLst>
            <a:rect l="0" t="0" r="r" b="b"/>
            <a:pathLst>
              <a:path w="33" h="57">
                <a:moveTo>
                  <a:pt x="24" y="9"/>
                </a:moveTo>
                <a:lnTo>
                  <a:pt x="30" y="10"/>
                </a:lnTo>
                <a:lnTo>
                  <a:pt x="32" y="22"/>
                </a:lnTo>
                <a:lnTo>
                  <a:pt x="30" y="34"/>
                </a:lnTo>
                <a:lnTo>
                  <a:pt x="28" y="44"/>
                </a:lnTo>
                <a:lnTo>
                  <a:pt x="32" y="56"/>
                </a:lnTo>
                <a:lnTo>
                  <a:pt x="27" y="54"/>
                </a:lnTo>
                <a:lnTo>
                  <a:pt x="19" y="50"/>
                </a:lnTo>
                <a:lnTo>
                  <a:pt x="13" y="42"/>
                </a:lnTo>
                <a:lnTo>
                  <a:pt x="8" y="35"/>
                </a:lnTo>
                <a:lnTo>
                  <a:pt x="2" y="21"/>
                </a:lnTo>
                <a:lnTo>
                  <a:pt x="0" y="14"/>
                </a:lnTo>
                <a:lnTo>
                  <a:pt x="3" y="6"/>
                </a:lnTo>
                <a:lnTo>
                  <a:pt x="5" y="1"/>
                </a:lnTo>
                <a:lnTo>
                  <a:pt x="7" y="0"/>
                </a:lnTo>
                <a:lnTo>
                  <a:pt x="9" y="0"/>
                </a:lnTo>
                <a:lnTo>
                  <a:pt x="17" y="6"/>
                </a:lnTo>
                <a:lnTo>
                  <a:pt x="24" y="9"/>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8" name="Freeform 30"/>
          <p:cNvSpPr>
            <a:spLocks/>
          </p:cNvSpPr>
          <p:nvPr/>
        </p:nvSpPr>
        <p:spPr bwMode="auto">
          <a:xfrm>
            <a:off x="7555090" y="2636838"/>
            <a:ext cx="42333" cy="80962"/>
          </a:xfrm>
          <a:custGeom>
            <a:avLst/>
            <a:gdLst/>
            <a:ahLst/>
            <a:cxnLst>
              <a:cxn ang="0">
                <a:pos x="13" y="1"/>
              </a:cxn>
              <a:cxn ang="0">
                <a:pos x="7" y="4"/>
              </a:cxn>
              <a:cxn ang="0">
                <a:pos x="2" y="7"/>
              </a:cxn>
              <a:cxn ang="0">
                <a:pos x="1" y="12"/>
              </a:cxn>
              <a:cxn ang="0">
                <a:pos x="2" y="16"/>
              </a:cxn>
              <a:cxn ang="0">
                <a:pos x="4" y="20"/>
              </a:cxn>
              <a:cxn ang="0">
                <a:pos x="5" y="25"/>
              </a:cxn>
              <a:cxn ang="0">
                <a:pos x="0" y="50"/>
              </a:cxn>
              <a:cxn ang="0">
                <a:pos x="2" y="50"/>
              </a:cxn>
              <a:cxn ang="0">
                <a:pos x="5" y="48"/>
              </a:cxn>
              <a:cxn ang="0">
                <a:pos x="13" y="42"/>
              </a:cxn>
              <a:cxn ang="0">
                <a:pos x="22" y="34"/>
              </a:cxn>
              <a:cxn ang="0">
                <a:pos x="25" y="29"/>
              </a:cxn>
              <a:cxn ang="0">
                <a:pos x="26" y="23"/>
              </a:cxn>
              <a:cxn ang="0">
                <a:pos x="29" y="12"/>
              </a:cxn>
              <a:cxn ang="0">
                <a:pos x="27" y="6"/>
              </a:cxn>
              <a:cxn ang="0">
                <a:pos x="23" y="1"/>
              </a:cxn>
              <a:cxn ang="0">
                <a:pos x="21" y="0"/>
              </a:cxn>
              <a:cxn ang="0">
                <a:pos x="16" y="0"/>
              </a:cxn>
              <a:cxn ang="0">
                <a:pos x="10" y="4"/>
              </a:cxn>
              <a:cxn ang="0">
                <a:pos x="13" y="1"/>
              </a:cxn>
            </a:cxnLst>
            <a:rect l="0" t="0" r="r" b="b"/>
            <a:pathLst>
              <a:path w="30" h="51">
                <a:moveTo>
                  <a:pt x="13" y="1"/>
                </a:moveTo>
                <a:lnTo>
                  <a:pt x="7" y="4"/>
                </a:lnTo>
                <a:lnTo>
                  <a:pt x="2" y="7"/>
                </a:lnTo>
                <a:lnTo>
                  <a:pt x="1" y="12"/>
                </a:lnTo>
                <a:lnTo>
                  <a:pt x="2" y="16"/>
                </a:lnTo>
                <a:lnTo>
                  <a:pt x="4" y="20"/>
                </a:lnTo>
                <a:lnTo>
                  <a:pt x="5" y="25"/>
                </a:lnTo>
                <a:lnTo>
                  <a:pt x="0" y="50"/>
                </a:lnTo>
                <a:lnTo>
                  <a:pt x="2" y="50"/>
                </a:lnTo>
                <a:lnTo>
                  <a:pt x="5" y="48"/>
                </a:lnTo>
                <a:lnTo>
                  <a:pt x="13" y="42"/>
                </a:lnTo>
                <a:lnTo>
                  <a:pt x="22" y="34"/>
                </a:lnTo>
                <a:lnTo>
                  <a:pt x="25" y="29"/>
                </a:lnTo>
                <a:lnTo>
                  <a:pt x="26" y="23"/>
                </a:lnTo>
                <a:lnTo>
                  <a:pt x="29" y="12"/>
                </a:lnTo>
                <a:lnTo>
                  <a:pt x="27" y="6"/>
                </a:lnTo>
                <a:lnTo>
                  <a:pt x="23" y="1"/>
                </a:lnTo>
                <a:lnTo>
                  <a:pt x="21" y="0"/>
                </a:lnTo>
                <a:lnTo>
                  <a:pt x="16" y="0"/>
                </a:lnTo>
                <a:lnTo>
                  <a:pt x="10" y="4"/>
                </a:lnTo>
                <a:lnTo>
                  <a:pt x="13" y="1"/>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19" name="Freeform 31"/>
          <p:cNvSpPr>
            <a:spLocks/>
          </p:cNvSpPr>
          <p:nvPr/>
        </p:nvSpPr>
        <p:spPr bwMode="auto">
          <a:xfrm>
            <a:off x="7555089" y="2636839"/>
            <a:ext cx="52212" cy="90487"/>
          </a:xfrm>
          <a:custGeom>
            <a:avLst/>
            <a:gdLst/>
            <a:ahLst/>
            <a:cxnLst>
              <a:cxn ang="0">
                <a:pos x="16" y="1"/>
              </a:cxn>
              <a:cxn ang="0">
                <a:pos x="10" y="4"/>
              </a:cxn>
              <a:cxn ang="0">
                <a:pos x="2" y="8"/>
              </a:cxn>
              <a:cxn ang="0">
                <a:pos x="1" y="13"/>
              </a:cxn>
              <a:cxn ang="0">
                <a:pos x="2" y="18"/>
              </a:cxn>
              <a:cxn ang="0">
                <a:pos x="5" y="22"/>
              </a:cxn>
              <a:cxn ang="0">
                <a:pos x="6" y="28"/>
              </a:cxn>
              <a:cxn ang="0">
                <a:pos x="0" y="56"/>
              </a:cxn>
              <a:cxn ang="0">
                <a:pos x="2" y="56"/>
              </a:cxn>
              <a:cxn ang="0">
                <a:pos x="6" y="54"/>
              </a:cxn>
              <a:cxn ang="0">
                <a:pos x="16" y="47"/>
              </a:cxn>
              <a:cxn ang="0">
                <a:pos x="27" y="38"/>
              </a:cxn>
              <a:cxn ang="0">
                <a:pos x="31" y="33"/>
              </a:cxn>
              <a:cxn ang="0">
                <a:pos x="33" y="26"/>
              </a:cxn>
              <a:cxn ang="0">
                <a:pos x="36" y="13"/>
              </a:cxn>
              <a:cxn ang="0">
                <a:pos x="34" y="7"/>
              </a:cxn>
              <a:cxn ang="0">
                <a:pos x="29" y="1"/>
              </a:cxn>
              <a:cxn ang="0">
                <a:pos x="25" y="0"/>
              </a:cxn>
              <a:cxn ang="0">
                <a:pos x="21" y="0"/>
              </a:cxn>
              <a:cxn ang="0">
                <a:pos x="12" y="4"/>
              </a:cxn>
            </a:cxnLst>
            <a:rect l="0" t="0" r="r" b="b"/>
            <a:pathLst>
              <a:path w="37" h="57">
                <a:moveTo>
                  <a:pt x="16" y="1"/>
                </a:moveTo>
                <a:lnTo>
                  <a:pt x="10" y="4"/>
                </a:lnTo>
                <a:lnTo>
                  <a:pt x="2" y="8"/>
                </a:lnTo>
                <a:lnTo>
                  <a:pt x="1" y="13"/>
                </a:lnTo>
                <a:lnTo>
                  <a:pt x="2" y="18"/>
                </a:lnTo>
                <a:lnTo>
                  <a:pt x="5" y="22"/>
                </a:lnTo>
                <a:lnTo>
                  <a:pt x="6" y="28"/>
                </a:lnTo>
                <a:lnTo>
                  <a:pt x="0" y="56"/>
                </a:lnTo>
                <a:lnTo>
                  <a:pt x="2" y="56"/>
                </a:lnTo>
                <a:lnTo>
                  <a:pt x="6" y="54"/>
                </a:lnTo>
                <a:lnTo>
                  <a:pt x="16" y="47"/>
                </a:lnTo>
                <a:lnTo>
                  <a:pt x="27" y="38"/>
                </a:lnTo>
                <a:lnTo>
                  <a:pt x="31" y="33"/>
                </a:lnTo>
                <a:lnTo>
                  <a:pt x="33" y="26"/>
                </a:lnTo>
                <a:lnTo>
                  <a:pt x="36" y="13"/>
                </a:lnTo>
                <a:lnTo>
                  <a:pt x="34" y="7"/>
                </a:lnTo>
                <a:lnTo>
                  <a:pt x="29" y="1"/>
                </a:lnTo>
                <a:lnTo>
                  <a:pt x="25" y="0"/>
                </a:lnTo>
                <a:lnTo>
                  <a:pt x="21" y="0"/>
                </a:lnTo>
                <a:lnTo>
                  <a:pt x="12" y="4"/>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0" name="Freeform 32"/>
          <p:cNvSpPr>
            <a:spLocks/>
          </p:cNvSpPr>
          <p:nvPr/>
        </p:nvSpPr>
        <p:spPr bwMode="auto">
          <a:xfrm>
            <a:off x="7093656" y="2638426"/>
            <a:ext cx="40922" cy="79375"/>
          </a:xfrm>
          <a:custGeom>
            <a:avLst/>
            <a:gdLst/>
            <a:ahLst/>
            <a:cxnLst>
              <a:cxn ang="0">
                <a:pos x="14" y="3"/>
              </a:cxn>
              <a:cxn ang="0">
                <a:pos x="21" y="4"/>
              </a:cxn>
              <a:cxn ang="0">
                <a:pos x="25" y="7"/>
              </a:cxn>
              <a:cxn ang="0">
                <a:pos x="28" y="12"/>
              </a:cxn>
              <a:cxn ang="0">
                <a:pos x="25" y="17"/>
              </a:cxn>
              <a:cxn ang="0">
                <a:pos x="24" y="20"/>
              </a:cxn>
              <a:cxn ang="0">
                <a:pos x="23" y="25"/>
              </a:cxn>
              <a:cxn ang="0">
                <a:pos x="25" y="49"/>
              </a:cxn>
              <a:cxn ang="0">
                <a:pos x="17" y="46"/>
              </a:cxn>
              <a:cxn ang="0">
                <a:pos x="10" y="41"/>
              </a:cxn>
              <a:cxn ang="0">
                <a:pos x="4" y="33"/>
              </a:cxn>
              <a:cxn ang="0">
                <a:pos x="2" y="24"/>
              </a:cxn>
              <a:cxn ang="0">
                <a:pos x="0" y="12"/>
              </a:cxn>
              <a:cxn ang="0">
                <a:pos x="1" y="6"/>
              </a:cxn>
              <a:cxn ang="0">
                <a:pos x="5" y="2"/>
              </a:cxn>
              <a:cxn ang="0">
                <a:pos x="7" y="0"/>
              </a:cxn>
              <a:cxn ang="0">
                <a:pos x="11" y="0"/>
              </a:cxn>
              <a:cxn ang="0">
                <a:pos x="17" y="4"/>
              </a:cxn>
              <a:cxn ang="0">
                <a:pos x="14" y="3"/>
              </a:cxn>
            </a:cxnLst>
            <a:rect l="0" t="0" r="r" b="b"/>
            <a:pathLst>
              <a:path w="29" h="50">
                <a:moveTo>
                  <a:pt x="14" y="3"/>
                </a:moveTo>
                <a:lnTo>
                  <a:pt x="21" y="4"/>
                </a:lnTo>
                <a:lnTo>
                  <a:pt x="25" y="7"/>
                </a:lnTo>
                <a:lnTo>
                  <a:pt x="28" y="12"/>
                </a:lnTo>
                <a:lnTo>
                  <a:pt x="25" y="17"/>
                </a:lnTo>
                <a:lnTo>
                  <a:pt x="24" y="20"/>
                </a:lnTo>
                <a:lnTo>
                  <a:pt x="23" y="25"/>
                </a:lnTo>
                <a:lnTo>
                  <a:pt x="25" y="49"/>
                </a:lnTo>
                <a:lnTo>
                  <a:pt x="17" y="46"/>
                </a:lnTo>
                <a:lnTo>
                  <a:pt x="10" y="41"/>
                </a:lnTo>
                <a:lnTo>
                  <a:pt x="4" y="33"/>
                </a:lnTo>
                <a:lnTo>
                  <a:pt x="2" y="24"/>
                </a:lnTo>
                <a:lnTo>
                  <a:pt x="0" y="12"/>
                </a:lnTo>
                <a:lnTo>
                  <a:pt x="1" y="6"/>
                </a:lnTo>
                <a:lnTo>
                  <a:pt x="5" y="2"/>
                </a:lnTo>
                <a:lnTo>
                  <a:pt x="7" y="0"/>
                </a:lnTo>
                <a:lnTo>
                  <a:pt x="11" y="0"/>
                </a:lnTo>
                <a:lnTo>
                  <a:pt x="17" y="4"/>
                </a:lnTo>
                <a:lnTo>
                  <a:pt x="14" y="3"/>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1" name="Freeform 33"/>
          <p:cNvSpPr>
            <a:spLocks/>
          </p:cNvSpPr>
          <p:nvPr/>
        </p:nvSpPr>
        <p:spPr bwMode="auto">
          <a:xfrm>
            <a:off x="7093656" y="2638425"/>
            <a:ext cx="49388" cy="88900"/>
          </a:xfrm>
          <a:custGeom>
            <a:avLst/>
            <a:gdLst/>
            <a:ahLst/>
            <a:cxnLst>
              <a:cxn ang="0">
                <a:pos x="17" y="3"/>
              </a:cxn>
              <a:cxn ang="0">
                <a:pos x="26" y="4"/>
              </a:cxn>
              <a:cxn ang="0">
                <a:pos x="31" y="8"/>
              </a:cxn>
              <a:cxn ang="0">
                <a:pos x="34" y="14"/>
              </a:cxn>
              <a:cxn ang="0">
                <a:pos x="31" y="19"/>
              </a:cxn>
              <a:cxn ang="0">
                <a:pos x="29" y="23"/>
              </a:cxn>
              <a:cxn ang="0">
                <a:pos x="28" y="28"/>
              </a:cxn>
              <a:cxn ang="0">
                <a:pos x="31" y="55"/>
              </a:cxn>
              <a:cxn ang="0">
                <a:pos x="21" y="52"/>
              </a:cxn>
              <a:cxn ang="0">
                <a:pos x="12" y="46"/>
              </a:cxn>
              <a:cxn ang="0">
                <a:pos x="5" y="37"/>
              </a:cxn>
              <a:cxn ang="0">
                <a:pos x="2" y="27"/>
              </a:cxn>
              <a:cxn ang="0">
                <a:pos x="0" y="14"/>
              </a:cxn>
              <a:cxn ang="0">
                <a:pos x="1" y="7"/>
              </a:cxn>
              <a:cxn ang="0">
                <a:pos x="6" y="2"/>
              </a:cxn>
              <a:cxn ang="0">
                <a:pos x="9" y="0"/>
              </a:cxn>
              <a:cxn ang="0">
                <a:pos x="14" y="0"/>
              </a:cxn>
              <a:cxn ang="0">
                <a:pos x="21" y="4"/>
              </a:cxn>
            </a:cxnLst>
            <a:rect l="0" t="0" r="r" b="b"/>
            <a:pathLst>
              <a:path w="35" h="56">
                <a:moveTo>
                  <a:pt x="17" y="3"/>
                </a:moveTo>
                <a:lnTo>
                  <a:pt x="26" y="4"/>
                </a:lnTo>
                <a:lnTo>
                  <a:pt x="31" y="8"/>
                </a:lnTo>
                <a:lnTo>
                  <a:pt x="34" y="14"/>
                </a:lnTo>
                <a:lnTo>
                  <a:pt x="31" y="19"/>
                </a:lnTo>
                <a:lnTo>
                  <a:pt x="29" y="23"/>
                </a:lnTo>
                <a:lnTo>
                  <a:pt x="28" y="28"/>
                </a:lnTo>
                <a:lnTo>
                  <a:pt x="31" y="55"/>
                </a:lnTo>
                <a:lnTo>
                  <a:pt x="21" y="52"/>
                </a:lnTo>
                <a:lnTo>
                  <a:pt x="12" y="46"/>
                </a:lnTo>
                <a:lnTo>
                  <a:pt x="5" y="37"/>
                </a:lnTo>
                <a:lnTo>
                  <a:pt x="2" y="27"/>
                </a:lnTo>
                <a:lnTo>
                  <a:pt x="0" y="14"/>
                </a:lnTo>
                <a:lnTo>
                  <a:pt x="1" y="7"/>
                </a:lnTo>
                <a:lnTo>
                  <a:pt x="6" y="2"/>
                </a:lnTo>
                <a:lnTo>
                  <a:pt x="9" y="0"/>
                </a:lnTo>
                <a:lnTo>
                  <a:pt x="14" y="0"/>
                </a:lnTo>
                <a:lnTo>
                  <a:pt x="21" y="4"/>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2" name="Freeform 34"/>
          <p:cNvSpPr>
            <a:spLocks/>
          </p:cNvSpPr>
          <p:nvPr/>
        </p:nvSpPr>
        <p:spPr bwMode="auto">
          <a:xfrm>
            <a:off x="7065434" y="2617788"/>
            <a:ext cx="29633" cy="57150"/>
          </a:xfrm>
          <a:custGeom>
            <a:avLst/>
            <a:gdLst/>
            <a:ahLst/>
            <a:cxnLst>
              <a:cxn ang="0">
                <a:pos x="11" y="0"/>
              </a:cxn>
              <a:cxn ang="0">
                <a:pos x="15" y="3"/>
              </a:cxn>
              <a:cxn ang="0">
                <a:pos x="18" y="5"/>
              </a:cxn>
              <a:cxn ang="0">
                <a:pos x="20" y="8"/>
              </a:cxn>
              <a:cxn ang="0">
                <a:pos x="18" y="11"/>
              </a:cxn>
              <a:cxn ang="0">
                <a:pos x="17" y="17"/>
              </a:cxn>
              <a:cxn ang="0">
                <a:pos x="18" y="35"/>
              </a:cxn>
              <a:cxn ang="0">
                <a:pos x="12" y="32"/>
              </a:cxn>
              <a:cxn ang="0">
                <a:pos x="8" y="28"/>
              </a:cxn>
              <a:cxn ang="0">
                <a:pos x="4" y="24"/>
              </a:cxn>
              <a:cxn ang="0">
                <a:pos x="1" y="17"/>
              </a:cxn>
              <a:cxn ang="0">
                <a:pos x="0" y="8"/>
              </a:cxn>
              <a:cxn ang="0">
                <a:pos x="1" y="3"/>
              </a:cxn>
              <a:cxn ang="0">
                <a:pos x="4" y="0"/>
              </a:cxn>
              <a:cxn ang="0">
                <a:pos x="8" y="0"/>
              </a:cxn>
              <a:cxn ang="0">
                <a:pos x="12" y="2"/>
              </a:cxn>
              <a:cxn ang="0">
                <a:pos x="11" y="0"/>
              </a:cxn>
            </a:cxnLst>
            <a:rect l="0" t="0" r="r" b="b"/>
            <a:pathLst>
              <a:path w="21" h="36">
                <a:moveTo>
                  <a:pt x="11" y="0"/>
                </a:moveTo>
                <a:lnTo>
                  <a:pt x="15" y="3"/>
                </a:lnTo>
                <a:lnTo>
                  <a:pt x="18" y="5"/>
                </a:lnTo>
                <a:lnTo>
                  <a:pt x="20" y="8"/>
                </a:lnTo>
                <a:lnTo>
                  <a:pt x="18" y="11"/>
                </a:lnTo>
                <a:lnTo>
                  <a:pt x="17" y="17"/>
                </a:lnTo>
                <a:lnTo>
                  <a:pt x="18" y="35"/>
                </a:lnTo>
                <a:lnTo>
                  <a:pt x="12" y="32"/>
                </a:lnTo>
                <a:lnTo>
                  <a:pt x="8" y="28"/>
                </a:lnTo>
                <a:lnTo>
                  <a:pt x="4" y="24"/>
                </a:lnTo>
                <a:lnTo>
                  <a:pt x="1" y="17"/>
                </a:lnTo>
                <a:lnTo>
                  <a:pt x="0" y="8"/>
                </a:lnTo>
                <a:lnTo>
                  <a:pt x="1" y="3"/>
                </a:lnTo>
                <a:lnTo>
                  <a:pt x="4" y="0"/>
                </a:lnTo>
                <a:lnTo>
                  <a:pt x="8" y="0"/>
                </a:lnTo>
                <a:lnTo>
                  <a:pt x="12" y="2"/>
                </a:lnTo>
                <a:lnTo>
                  <a:pt x="11" y="0"/>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3" name="Freeform 35"/>
          <p:cNvSpPr>
            <a:spLocks/>
          </p:cNvSpPr>
          <p:nvPr/>
        </p:nvSpPr>
        <p:spPr bwMode="auto">
          <a:xfrm>
            <a:off x="7065434" y="2617789"/>
            <a:ext cx="38100" cy="66675"/>
          </a:xfrm>
          <a:custGeom>
            <a:avLst/>
            <a:gdLst/>
            <a:ahLst/>
            <a:cxnLst>
              <a:cxn ang="0">
                <a:pos x="14" y="0"/>
              </a:cxn>
              <a:cxn ang="0">
                <a:pos x="20" y="3"/>
              </a:cxn>
              <a:cxn ang="0">
                <a:pos x="24" y="6"/>
              </a:cxn>
              <a:cxn ang="0">
                <a:pos x="26" y="9"/>
              </a:cxn>
              <a:cxn ang="0">
                <a:pos x="24" y="13"/>
              </a:cxn>
              <a:cxn ang="0">
                <a:pos x="22" y="20"/>
              </a:cxn>
              <a:cxn ang="0">
                <a:pos x="24" y="41"/>
              </a:cxn>
              <a:cxn ang="0">
                <a:pos x="16" y="38"/>
              </a:cxn>
              <a:cxn ang="0">
                <a:pos x="10" y="33"/>
              </a:cxn>
              <a:cxn ang="0">
                <a:pos x="5" y="28"/>
              </a:cxn>
              <a:cxn ang="0">
                <a:pos x="2" y="20"/>
              </a:cxn>
              <a:cxn ang="0">
                <a:pos x="0" y="9"/>
              </a:cxn>
              <a:cxn ang="0">
                <a:pos x="1" y="4"/>
              </a:cxn>
              <a:cxn ang="0">
                <a:pos x="5" y="0"/>
              </a:cxn>
              <a:cxn ang="0">
                <a:pos x="11" y="0"/>
              </a:cxn>
              <a:cxn ang="0">
                <a:pos x="16" y="2"/>
              </a:cxn>
            </a:cxnLst>
            <a:rect l="0" t="0" r="r" b="b"/>
            <a:pathLst>
              <a:path w="27" h="42">
                <a:moveTo>
                  <a:pt x="14" y="0"/>
                </a:moveTo>
                <a:lnTo>
                  <a:pt x="20" y="3"/>
                </a:lnTo>
                <a:lnTo>
                  <a:pt x="24" y="6"/>
                </a:lnTo>
                <a:lnTo>
                  <a:pt x="26" y="9"/>
                </a:lnTo>
                <a:lnTo>
                  <a:pt x="24" y="13"/>
                </a:lnTo>
                <a:lnTo>
                  <a:pt x="22" y="20"/>
                </a:lnTo>
                <a:lnTo>
                  <a:pt x="24" y="41"/>
                </a:lnTo>
                <a:lnTo>
                  <a:pt x="16" y="38"/>
                </a:lnTo>
                <a:lnTo>
                  <a:pt x="10" y="33"/>
                </a:lnTo>
                <a:lnTo>
                  <a:pt x="5" y="28"/>
                </a:lnTo>
                <a:lnTo>
                  <a:pt x="2" y="20"/>
                </a:lnTo>
                <a:lnTo>
                  <a:pt x="0" y="9"/>
                </a:lnTo>
                <a:lnTo>
                  <a:pt x="1" y="4"/>
                </a:lnTo>
                <a:lnTo>
                  <a:pt x="5" y="0"/>
                </a:lnTo>
                <a:lnTo>
                  <a:pt x="11" y="0"/>
                </a:lnTo>
                <a:lnTo>
                  <a:pt x="16"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4" name="Freeform 36"/>
          <p:cNvSpPr>
            <a:spLocks/>
          </p:cNvSpPr>
          <p:nvPr/>
        </p:nvSpPr>
        <p:spPr bwMode="auto">
          <a:xfrm>
            <a:off x="7045678" y="2601914"/>
            <a:ext cx="26811" cy="41275"/>
          </a:xfrm>
          <a:custGeom>
            <a:avLst/>
            <a:gdLst/>
            <a:ahLst/>
            <a:cxnLst>
              <a:cxn ang="0">
                <a:pos x="9" y="1"/>
              </a:cxn>
              <a:cxn ang="0">
                <a:pos x="18" y="4"/>
              </a:cxn>
              <a:cxn ang="0">
                <a:pos x="18" y="6"/>
              </a:cxn>
              <a:cxn ang="0">
                <a:pos x="18" y="8"/>
              </a:cxn>
              <a:cxn ang="0">
                <a:pos x="14" y="13"/>
              </a:cxn>
              <a:cxn ang="0">
                <a:pos x="18" y="25"/>
              </a:cxn>
              <a:cxn ang="0">
                <a:pos x="11" y="23"/>
              </a:cxn>
              <a:cxn ang="0">
                <a:pos x="6" y="21"/>
              </a:cxn>
              <a:cxn ang="0">
                <a:pos x="1" y="17"/>
              </a:cxn>
              <a:cxn ang="0">
                <a:pos x="1" y="13"/>
              </a:cxn>
              <a:cxn ang="0">
                <a:pos x="0" y="6"/>
              </a:cxn>
              <a:cxn ang="0">
                <a:pos x="0" y="3"/>
              </a:cxn>
              <a:cxn ang="0">
                <a:pos x="1" y="1"/>
              </a:cxn>
              <a:cxn ang="0">
                <a:pos x="6" y="0"/>
              </a:cxn>
              <a:cxn ang="0">
                <a:pos x="11" y="2"/>
              </a:cxn>
              <a:cxn ang="0">
                <a:pos x="9" y="1"/>
              </a:cxn>
            </a:cxnLst>
            <a:rect l="0" t="0" r="r" b="b"/>
            <a:pathLst>
              <a:path w="19" h="26">
                <a:moveTo>
                  <a:pt x="9" y="1"/>
                </a:moveTo>
                <a:lnTo>
                  <a:pt x="18" y="4"/>
                </a:lnTo>
                <a:lnTo>
                  <a:pt x="18" y="6"/>
                </a:lnTo>
                <a:lnTo>
                  <a:pt x="18" y="8"/>
                </a:lnTo>
                <a:lnTo>
                  <a:pt x="14" y="13"/>
                </a:lnTo>
                <a:lnTo>
                  <a:pt x="18" y="25"/>
                </a:lnTo>
                <a:lnTo>
                  <a:pt x="11" y="23"/>
                </a:lnTo>
                <a:lnTo>
                  <a:pt x="6" y="21"/>
                </a:lnTo>
                <a:lnTo>
                  <a:pt x="1" y="17"/>
                </a:lnTo>
                <a:lnTo>
                  <a:pt x="1" y="13"/>
                </a:lnTo>
                <a:lnTo>
                  <a:pt x="0" y="6"/>
                </a:lnTo>
                <a:lnTo>
                  <a:pt x="0" y="3"/>
                </a:lnTo>
                <a:lnTo>
                  <a:pt x="1" y="1"/>
                </a:lnTo>
                <a:lnTo>
                  <a:pt x="6" y="0"/>
                </a:lnTo>
                <a:lnTo>
                  <a:pt x="11" y="2"/>
                </a:lnTo>
                <a:lnTo>
                  <a:pt x="9" y="1"/>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5" name="Freeform 37"/>
          <p:cNvSpPr>
            <a:spLocks/>
          </p:cNvSpPr>
          <p:nvPr/>
        </p:nvSpPr>
        <p:spPr bwMode="auto">
          <a:xfrm>
            <a:off x="7045678" y="2601913"/>
            <a:ext cx="28222" cy="50800"/>
          </a:xfrm>
          <a:custGeom>
            <a:avLst/>
            <a:gdLst/>
            <a:ahLst/>
            <a:cxnLst>
              <a:cxn ang="0">
                <a:pos x="10" y="1"/>
              </a:cxn>
              <a:cxn ang="0">
                <a:pos x="19" y="5"/>
              </a:cxn>
              <a:cxn ang="0">
                <a:pos x="19" y="8"/>
              </a:cxn>
              <a:cxn ang="0">
                <a:pos x="19" y="10"/>
              </a:cxn>
              <a:cxn ang="0">
                <a:pos x="15" y="16"/>
              </a:cxn>
              <a:cxn ang="0">
                <a:pos x="19" y="31"/>
              </a:cxn>
              <a:cxn ang="0">
                <a:pos x="12" y="29"/>
              </a:cxn>
              <a:cxn ang="0">
                <a:pos x="6" y="26"/>
              </a:cxn>
              <a:cxn ang="0">
                <a:pos x="2" y="21"/>
              </a:cxn>
              <a:cxn ang="0">
                <a:pos x="1" y="16"/>
              </a:cxn>
              <a:cxn ang="0">
                <a:pos x="0" y="8"/>
              </a:cxn>
              <a:cxn ang="0">
                <a:pos x="0" y="4"/>
              </a:cxn>
              <a:cxn ang="0">
                <a:pos x="2" y="1"/>
              </a:cxn>
              <a:cxn ang="0">
                <a:pos x="6" y="0"/>
              </a:cxn>
              <a:cxn ang="0">
                <a:pos x="12" y="2"/>
              </a:cxn>
            </a:cxnLst>
            <a:rect l="0" t="0" r="r" b="b"/>
            <a:pathLst>
              <a:path w="20" h="32">
                <a:moveTo>
                  <a:pt x="10" y="1"/>
                </a:moveTo>
                <a:lnTo>
                  <a:pt x="19" y="5"/>
                </a:lnTo>
                <a:lnTo>
                  <a:pt x="19" y="8"/>
                </a:lnTo>
                <a:lnTo>
                  <a:pt x="19" y="10"/>
                </a:lnTo>
                <a:lnTo>
                  <a:pt x="15" y="16"/>
                </a:lnTo>
                <a:lnTo>
                  <a:pt x="19" y="31"/>
                </a:lnTo>
                <a:lnTo>
                  <a:pt x="12" y="29"/>
                </a:lnTo>
                <a:lnTo>
                  <a:pt x="6" y="26"/>
                </a:lnTo>
                <a:lnTo>
                  <a:pt x="2" y="21"/>
                </a:lnTo>
                <a:lnTo>
                  <a:pt x="1" y="16"/>
                </a:lnTo>
                <a:lnTo>
                  <a:pt x="0" y="8"/>
                </a:lnTo>
                <a:lnTo>
                  <a:pt x="0" y="4"/>
                </a:lnTo>
                <a:lnTo>
                  <a:pt x="2" y="1"/>
                </a:lnTo>
                <a:lnTo>
                  <a:pt x="6" y="0"/>
                </a:lnTo>
                <a:lnTo>
                  <a:pt x="12"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6" name="Freeform 38"/>
          <p:cNvSpPr>
            <a:spLocks/>
          </p:cNvSpPr>
          <p:nvPr/>
        </p:nvSpPr>
        <p:spPr bwMode="auto">
          <a:xfrm>
            <a:off x="7596012" y="2617789"/>
            <a:ext cx="28222" cy="52387"/>
          </a:xfrm>
          <a:custGeom>
            <a:avLst/>
            <a:gdLst/>
            <a:ahLst/>
            <a:cxnLst>
              <a:cxn ang="0">
                <a:pos x="7" y="0"/>
              </a:cxn>
              <a:cxn ang="0">
                <a:pos x="4" y="3"/>
              </a:cxn>
              <a:cxn ang="0">
                <a:pos x="1" y="5"/>
              </a:cxn>
              <a:cxn ang="0">
                <a:pos x="0" y="8"/>
              </a:cxn>
              <a:cxn ang="0">
                <a:pos x="1" y="10"/>
              </a:cxn>
              <a:cxn ang="0">
                <a:pos x="4" y="13"/>
              </a:cxn>
              <a:cxn ang="0">
                <a:pos x="4" y="16"/>
              </a:cxn>
              <a:cxn ang="0">
                <a:pos x="3" y="32"/>
              </a:cxn>
              <a:cxn ang="0">
                <a:pos x="11" y="30"/>
              </a:cxn>
              <a:cxn ang="0">
                <a:pos x="14" y="27"/>
              </a:cxn>
              <a:cxn ang="0">
                <a:pos x="15" y="23"/>
              </a:cxn>
              <a:cxn ang="0">
                <a:pos x="17" y="17"/>
              </a:cxn>
              <a:cxn ang="0">
                <a:pos x="19" y="8"/>
              </a:cxn>
              <a:cxn ang="0">
                <a:pos x="17" y="3"/>
              </a:cxn>
              <a:cxn ang="0">
                <a:pos x="15" y="0"/>
              </a:cxn>
              <a:cxn ang="0">
                <a:pos x="11" y="0"/>
              </a:cxn>
              <a:cxn ang="0">
                <a:pos x="6" y="2"/>
              </a:cxn>
              <a:cxn ang="0">
                <a:pos x="7" y="0"/>
              </a:cxn>
            </a:cxnLst>
            <a:rect l="0" t="0" r="r" b="b"/>
            <a:pathLst>
              <a:path w="20" h="33">
                <a:moveTo>
                  <a:pt x="7" y="0"/>
                </a:moveTo>
                <a:lnTo>
                  <a:pt x="4" y="3"/>
                </a:lnTo>
                <a:lnTo>
                  <a:pt x="1" y="5"/>
                </a:lnTo>
                <a:lnTo>
                  <a:pt x="0" y="8"/>
                </a:lnTo>
                <a:lnTo>
                  <a:pt x="1" y="10"/>
                </a:lnTo>
                <a:lnTo>
                  <a:pt x="4" y="13"/>
                </a:lnTo>
                <a:lnTo>
                  <a:pt x="4" y="16"/>
                </a:lnTo>
                <a:lnTo>
                  <a:pt x="3" y="32"/>
                </a:lnTo>
                <a:lnTo>
                  <a:pt x="11" y="30"/>
                </a:lnTo>
                <a:lnTo>
                  <a:pt x="14" y="27"/>
                </a:lnTo>
                <a:lnTo>
                  <a:pt x="15" y="23"/>
                </a:lnTo>
                <a:lnTo>
                  <a:pt x="17" y="17"/>
                </a:lnTo>
                <a:lnTo>
                  <a:pt x="19" y="8"/>
                </a:lnTo>
                <a:lnTo>
                  <a:pt x="17" y="3"/>
                </a:lnTo>
                <a:lnTo>
                  <a:pt x="15" y="0"/>
                </a:lnTo>
                <a:lnTo>
                  <a:pt x="11" y="0"/>
                </a:lnTo>
                <a:lnTo>
                  <a:pt x="6" y="2"/>
                </a:lnTo>
                <a:lnTo>
                  <a:pt x="7" y="0"/>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7" name="Freeform 39"/>
          <p:cNvSpPr>
            <a:spLocks/>
          </p:cNvSpPr>
          <p:nvPr/>
        </p:nvSpPr>
        <p:spPr bwMode="auto">
          <a:xfrm>
            <a:off x="7596011" y="2617788"/>
            <a:ext cx="38100" cy="61912"/>
          </a:xfrm>
          <a:custGeom>
            <a:avLst/>
            <a:gdLst/>
            <a:ahLst/>
            <a:cxnLst>
              <a:cxn ang="0">
                <a:pos x="11" y="0"/>
              </a:cxn>
              <a:cxn ang="0">
                <a:pos x="5" y="3"/>
              </a:cxn>
              <a:cxn ang="0">
                <a:pos x="1" y="6"/>
              </a:cxn>
              <a:cxn ang="0">
                <a:pos x="0" y="9"/>
              </a:cxn>
              <a:cxn ang="0">
                <a:pos x="2" y="12"/>
              </a:cxn>
              <a:cxn ang="0">
                <a:pos x="5" y="16"/>
              </a:cxn>
              <a:cxn ang="0">
                <a:pos x="6" y="19"/>
              </a:cxn>
              <a:cxn ang="0">
                <a:pos x="4" y="38"/>
              </a:cxn>
              <a:cxn ang="0">
                <a:pos x="14" y="36"/>
              </a:cxn>
              <a:cxn ang="0">
                <a:pos x="19" y="32"/>
              </a:cxn>
              <a:cxn ang="0">
                <a:pos x="21" y="27"/>
              </a:cxn>
              <a:cxn ang="0">
                <a:pos x="24" y="20"/>
              </a:cxn>
              <a:cxn ang="0">
                <a:pos x="26" y="9"/>
              </a:cxn>
              <a:cxn ang="0">
                <a:pos x="24" y="4"/>
              </a:cxn>
              <a:cxn ang="0">
                <a:pos x="21" y="0"/>
              </a:cxn>
              <a:cxn ang="0">
                <a:pos x="14" y="0"/>
              </a:cxn>
              <a:cxn ang="0">
                <a:pos x="9" y="2"/>
              </a:cxn>
            </a:cxnLst>
            <a:rect l="0" t="0" r="r" b="b"/>
            <a:pathLst>
              <a:path w="27" h="39">
                <a:moveTo>
                  <a:pt x="11" y="0"/>
                </a:moveTo>
                <a:lnTo>
                  <a:pt x="5" y="3"/>
                </a:lnTo>
                <a:lnTo>
                  <a:pt x="1" y="6"/>
                </a:lnTo>
                <a:lnTo>
                  <a:pt x="0" y="9"/>
                </a:lnTo>
                <a:lnTo>
                  <a:pt x="2" y="12"/>
                </a:lnTo>
                <a:lnTo>
                  <a:pt x="5" y="16"/>
                </a:lnTo>
                <a:lnTo>
                  <a:pt x="6" y="19"/>
                </a:lnTo>
                <a:lnTo>
                  <a:pt x="4" y="38"/>
                </a:lnTo>
                <a:lnTo>
                  <a:pt x="14" y="36"/>
                </a:lnTo>
                <a:lnTo>
                  <a:pt x="19" y="32"/>
                </a:lnTo>
                <a:lnTo>
                  <a:pt x="21" y="27"/>
                </a:lnTo>
                <a:lnTo>
                  <a:pt x="24" y="20"/>
                </a:lnTo>
                <a:lnTo>
                  <a:pt x="26" y="9"/>
                </a:lnTo>
                <a:lnTo>
                  <a:pt x="24" y="4"/>
                </a:lnTo>
                <a:lnTo>
                  <a:pt x="21" y="0"/>
                </a:lnTo>
                <a:lnTo>
                  <a:pt x="14" y="0"/>
                </a:lnTo>
                <a:lnTo>
                  <a:pt x="9"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8" name="Freeform 40"/>
          <p:cNvSpPr>
            <a:spLocks/>
          </p:cNvSpPr>
          <p:nvPr/>
        </p:nvSpPr>
        <p:spPr bwMode="auto">
          <a:xfrm>
            <a:off x="7622822" y="2601914"/>
            <a:ext cx="26812" cy="41275"/>
          </a:xfrm>
          <a:custGeom>
            <a:avLst/>
            <a:gdLst/>
            <a:ahLst/>
            <a:cxnLst>
              <a:cxn ang="0">
                <a:pos x="8" y="1"/>
              </a:cxn>
              <a:cxn ang="0">
                <a:pos x="1" y="3"/>
              </a:cxn>
              <a:cxn ang="0">
                <a:pos x="0" y="6"/>
              </a:cxn>
              <a:cxn ang="0">
                <a:pos x="1" y="8"/>
              </a:cxn>
              <a:cxn ang="0">
                <a:pos x="1" y="13"/>
              </a:cxn>
              <a:cxn ang="0">
                <a:pos x="0" y="25"/>
              </a:cxn>
              <a:cxn ang="0">
                <a:pos x="6" y="23"/>
              </a:cxn>
              <a:cxn ang="0">
                <a:pos x="9" y="20"/>
              </a:cxn>
              <a:cxn ang="0">
                <a:pos x="14" y="17"/>
              </a:cxn>
              <a:cxn ang="0">
                <a:pos x="18" y="13"/>
              </a:cxn>
              <a:cxn ang="0">
                <a:pos x="18" y="6"/>
              </a:cxn>
              <a:cxn ang="0">
                <a:pos x="18" y="3"/>
              </a:cxn>
              <a:cxn ang="0">
                <a:pos x="14" y="0"/>
              </a:cxn>
              <a:cxn ang="0">
                <a:pos x="9" y="0"/>
              </a:cxn>
              <a:cxn ang="0">
                <a:pos x="6" y="2"/>
              </a:cxn>
              <a:cxn ang="0">
                <a:pos x="8" y="1"/>
              </a:cxn>
            </a:cxnLst>
            <a:rect l="0" t="0" r="r" b="b"/>
            <a:pathLst>
              <a:path w="19" h="26">
                <a:moveTo>
                  <a:pt x="8" y="1"/>
                </a:moveTo>
                <a:lnTo>
                  <a:pt x="1" y="3"/>
                </a:lnTo>
                <a:lnTo>
                  <a:pt x="0" y="6"/>
                </a:lnTo>
                <a:lnTo>
                  <a:pt x="1" y="8"/>
                </a:lnTo>
                <a:lnTo>
                  <a:pt x="1" y="13"/>
                </a:lnTo>
                <a:lnTo>
                  <a:pt x="0" y="25"/>
                </a:lnTo>
                <a:lnTo>
                  <a:pt x="6" y="23"/>
                </a:lnTo>
                <a:lnTo>
                  <a:pt x="9" y="20"/>
                </a:lnTo>
                <a:lnTo>
                  <a:pt x="14" y="17"/>
                </a:lnTo>
                <a:lnTo>
                  <a:pt x="18" y="13"/>
                </a:lnTo>
                <a:lnTo>
                  <a:pt x="18" y="6"/>
                </a:lnTo>
                <a:lnTo>
                  <a:pt x="18" y="3"/>
                </a:lnTo>
                <a:lnTo>
                  <a:pt x="14" y="0"/>
                </a:lnTo>
                <a:lnTo>
                  <a:pt x="9" y="0"/>
                </a:lnTo>
                <a:lnTo>
                  <a:pt x="6" y="2"/>
                </a:lnTo>
                <a:lnTo>
                  <a:pt x="8" y="1"/>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9" name="Freeform 41"/>
          <p:cNvSpPr>
            <a:spLocks/>
          </p:cNvSpPr>
          <p:nvPr/>
        </p:nvSpPr>
        <p:spPr bwMode="auto">
          <a:xfrm>
            <a:off x="7622822" y="2601913"/>
            <a:ext cx="28222" cy="50800"/>
          </a:xfrm>
          <a:custGeom>
            <a:avLst/>
            <a:gdLst/>
            <a:ahLst/>
            <a:cxnLst>
              <a:cxn ang="0">
                <a:pos x="7" y="1"/>
              </a:cxn>
              <a:cxn ang="0">
                <a:pos x="1" y="4"/>
              </a:cxn>
              <a:cxn ang="0">
                <a:pos x="0" y="8"/>
              </a:cxn>
              <a:cxn ang="0">
                <a:pos x="1" y="10"/>
              </a:cxn>
              <a:cxn ang="0">
                <a:pos x="2" y="16"/>
              </a:cxn>
              <a:cxn ang="0">
                <a:pos x="0" y="31"/>
              </a:cxn>
              <a:cxn ang="0">
                <a:pos x="6" y="29"/>
              </a:cxn>
              <a:cxn ang="0">
                <a:pos x="11" y="25"/>
              </a:cxn>
              <a:cxn ang="0">
                <a:pos x="15" y="21"/>
              </a:cxn>
              <a:cxn ang="0">
                <a:pos x="19" y="16"/>
              </a:cxn>
              <a:cxn ang="0">
                <a:pos x="19" y="8"/>
              </a:cxn>
              <a:cxn ang="0">
                <a:pos x="19" y="4"/>
              </a:cxn>
              <a:cxn ang="0">
                <a:pos x="15" y="0"/>
              </a:cxn>
              <a:cxn ang="0">
                <a:pos x="11" y="0"/>
              </a:cxn>
              <a:cxn ang="0">
                <a:pos x="6" y="2"/>
              </a:cxn>
            </a:cxnLst>
            <a:rect l="0" t="0" r="r" b="b"/>
            <a:pathLst>
              <a:path w="20" h="32">
                <a:moveTo>
                  <a:pt x="7" y="1"/>
                </a:moveTo>
                <a:lnTo>
                  <a:pt x="1" y="4"/>
                </a:lnTo>
                <a:lnTo>
                  <a:pt x="0" y="8"/>
                </a:lnTo>
                <a:lnTo>
                  <a:pt x="1" y="10"/>
                </a:lnTo>
                <a:lnTo>
                  <a:pt x="2" y="16"/>
                </a:lnTo>
                <a:lnTo>
                  <a:pt x="0" y="31"/>
                </a:lnTo>
                <a:lnTo>
                  <a:pt x="6" y="29"/>
                </a:lnTo>
                <a:lnTo>
                  <a:pt x="11" y="25"/>
                </a:lnTo>
                <a:lnTo>
                  <a:pt x="15" y="21"/>
                </a:lnTo>
                <a:lnTo>
                  <a:pt x="19" y="16"/>
                </a:lnTo>
                <a:lnTo>
                  <a:pt x="19" y="8"/>
                </a:lnTo>
                <a:lnTo>
                  <a:pt x="19" y="4"/>
                </a:lnTo>
                <a:lnTo>
                  <a:pt x="15" y="0"/>
                </a:lnTo>
                <a:lnTo>
                  <a:pt x="11" y="0"/>
                </a:lnTo>
                <a:lnTo>
                  <a:pt x="6"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0" name="Freeform 42"/>
          <p:cNvSpPr>
            <a:spLocks/>
          </p:cNvSpPr>
          <p:nvPr/>
        </p:nvSpPr>
        <p:spPr bwMode="auto">
          <a:xfrm>
            <a:off x="7646811" y="2593975"/>
            <a:ext cx="26811" cy="217488"/>
          </a:xfrm>
          <a:custGeom>
            <a:avLst/>
            <a:gdLst/>
            <a:ahLst/>
            <a:cxnLst>
              <a:cxn ang="0">
                <a:pos x="12" y="0"/>
              </a:cxn>
              <a:cxn ang="0">
                <a:pos x="5" y="23"/>
              </a:cxn>
              <a:cxn ang="0">
                <a:pos x="2" y="38"/>
              </a:cxn>
              <a:cxn ang="0">
                <a:pos x="4" y="52"/>
              </a:cxn>
              <a:cxn ang="0">
                <a:pos x="12" y="81"/>
              </a:cxn>
              <a:cxn ang="0">
                <a:pos x="16" y="95"/>
              </a:cxn>
              <a:cxn ang="0">
                <a:pos x="18" y="110"/>
              </a:cxn>
              <a:cxn ang="0">
                <a:pos x="12" y="124"/>
              </a:cxn>
              <a:cxn ang="0">
                <a:pos x="6" y="131"/>
              </a:cxn>
              <a:cxn ang="0">
                <a:pos x="0" y="136"/>
              </a:cxn>
            </a:cxnLst>
            <a:rect l="0" t="0" r="r" b="b"/>
            <a:pathLst>
              <a:path w="19" h="137">
                <a:moveTo>
                  <a:pt x="12" y="0"/>
                </a:moveTo>
                <a:lnTo>
                  <a:pt x="5" y="23"/>
                </a:lnTo>
                <a:lnTo>
                  <a:pt x="2" y="38"/>
                </a:lnTo>
                <a:lnTo>
                  <a:pt x="4" y="52"/>
                </a:lnTo>
                <a:lnTo>
                  <a:pt x="12" y="81"/>
                </a:lnTo>
                <a:lnTo>
                  <a:pt x="16" y="95"/>
                </a:lnTo>
                <a:lnTo>
                  <a:pt x="18" y="110"/>
                </a:lnTo>
                <a:lnTo>
                  <a:pt x="12" y="124"/>
                </a:lnTo>
                <a:lnTo>
                  <a:pt x="6" y="131"/>
                </a:lnTo>
                <a:lnTo>
                  <a:pt x="0" y="13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1" name="Freeform 43"/>
          <p:cNvSpPr>
            <a:spLocks/>
          </p:cNvSpPr>
          <p:nvPr/>
        </p:nvSpPr>
        <p:spPr bwMode="auto">
          <a:xfrm>
            <a:off x="6938434" y="2176463"/>
            <a:ext cx="316089" cy="234950"/>
          </a:xfrm>
          <a:custGeom>
            <a:avLst/>
            <a:gdLst/>
            <a:ahLst/>
            <a:cxnLst>
              <a:cxn ang="0">
                <a:pos x="211" y="70"/>
              </a:cxn>
              <a:cxn ang="0">
                <a:pos x="199" y="80"/>
              </a:cxn>
              <a:cxn ang="0">
                <a:pos x="185" y="93"/>
              </a:cxn>
              <a:cxn ang="0">
                <a:pos x="171" y="108"/>
              </a:cxn>
              <a:cxn ang="0">
                <a:pos x="153" y="124"/>
              </a:cxn>
              <a:cxn ang="0">
                <a:pos x="130" y="135"/>
              </a:cxn>
              <a:cxn ang="0">
                <a:pos x="105" y="145"/>
              </a:cxn>
              <a:cxn ang="0">
                <a:pos x="91" y="147"/>
              </a:cxn>
              <a:cxn ang="0">
                <a:pos x="75" y="147"/>
              </a:cxn>
              <a:cxn ang="0">
                <a:pos x="57" y="147"/>
              </a:cxn>
              <a:cxn ang="0">
                <a:pos x="38" y="143"/>
              </a:cxn>
              <a:cxn ang="0">
                <a:pos x="29" y="138"/>
              </a:cxn>
              <a:cxn ang="0">
                <a:pos x="23" y="130"/>
              </a:cxn>
              <a:cxn ang="0">
                <a:pos x="21" y="114"/>
              </a:cxn>
              <a:cxn ang="0">
                <a:pos x="18" y="97"/>
              </a:cxn>
              <a:cxn ang="0">
                <a:pos x="13" y="90"/>
              </a:cxn>
              <a:cxn ang="0">
                <a:pos x="4" y="83"/>
              </a:cxn>
              <a:cxn ang="0">
                <a:pos x="0" y="71"/>
              </a:cxn>
              <a:cxn ang="0">
                <a:pos x="0" y="61"/>
              </a:cxn>
              <a:cxn ang="0">
                <a:pos x="3" y="50"/>
              </a:cxn>
              <a:cxn ang="0">
                <a:pos x="7" y="41"/>
              </a:cxn>
              <a:cxn ang="0">
                <a:pos x="16" y="33"/>
              </a:cxn>
              <a:cxn ang="0">
                <a:pos x="27" y="25"/>
              </a:cxn>
              <a:cxn ang="0">
                <a:pos x="38" y="17"/>
              </a:cxn>
              <a:cxn ang="0">
                <a:pos x="52" y="12"/>
              </a:cxn>
              <a:cxn ang="0">
                <a:pos x="85" y="4"/>
              </a:cxn>
              <a:cxn ang="0">
                <a:pos x="101" y="2"/>
              </a:cxn>
              <a:cxn ang="0">
                <a:pos x="119" y="0"/>
              </a:cxn>
              <a:cxn ang="0">
                <a:pos x="135" y="2"/>
              </a:cxn>
              <a:cxn ang="0">
                <a:pos x="153" y="3"/>
              </a:cxn>
              <a:cxn ang="0">
                <a:pos x="167" y="7"/>
              </a:cxn>
              <a:cxn ang="0">
                <a:pos x="182" y="12"/>
              </a:cxn>
              <a:cxn ang="0">
                <a:pos x="194" y="15"/>
              </a:cxn>
              <a:cxn ang="0">
                <a:pos x="204" y="19"/>
              </a:cxn>
              <a:cxn ang="0">
                <a:pos x="213" y="25"/>
              </a:cxn>
              <a:cxn ang="0">
                <a:pos x="219" y="33"/>
              </a:cxn>
              <a:cxn ang="0">
                <a:pos x="223" y="41"/>
              </a:cxn>
              <a:cxn ang="0">
                <a:pos x="223" y="50"/>
              </a:cxn>
              <a:cxn ang="0">
                <a:pos x="218" y="61"/>
              </a:cxn>
              <a:cxn ang="0">
                <a:pos x="211" y="70"/>
              </a:cxn>
            </a:cxnLst>
            <a:rect l="0" t="0" r="r" b="b"/>
            <a:pathLst>
              <a:path w="224" h="148">
                <a:moveTo>
                  <a:pt x="211" y="70"/>
                </a:moveTo>
                <a:lnTo>
                  <a:pt x="199" y="80"/>
                </a:lnTo>
                <a:lnTo>
                  <a:pt x="185" y="93"/>
                </a:lnTo>
                <a:lnTo>
                  <a:pt x="171" y="108"/>
                </a:lnTo>
                <a:lnTo>
                  <a:pt x="153" y="124"/>
                </a:lnTo>
                <a:lnTo>
                  <a:pt x="130" y="135"/>
                </a:lnTo>
                <a:lnTo>
                  <a:pt x="105" y="145"/>
                </a:lnTo>
                <a:lnTo>
                  <a:pt x="91" y="147"/>
                </a:lnTo>
                <a:lnTo>
                  <a:pt x="75" y="147"/>
                </a:lnTo>
                <a:lnTo>
                  <a:pt x="57" y="147"/>
                </a:lnTo>
                <a:lnTo>
                  <a:pt x="38" y="143"/>
                </a:lnTo>
                <a:lnTo>
                  <a:pt x="29" y="138"/>
                </a:lnTo>
                <a:lnTo>
                  <a:pt x="23" y="130"/>
                </a:lnTo>
                <a:lnTo>
                  <a:pt x="21" y="114"/>
                </a:lnTo>
                <a:lnTo>
                  <a:pt x="18" y="97"/>
                </a:lnTo>
                <a:lnTo>
                  <a:pt x="13" y="90"/>
                </a:lnTo>
                <a:lnTo>
                  <a:pt x="4" y="83"/>
                </a:lnTo>
                <a:lnTo>
                  <a:pt x="0" y="71"/>
                </a:lnTo>
                <a:lnTo>
                  <a:pt x="0" y="61"/>
                </a:lnTo>
                <a:lnTo>
                  <a:pt x="3" y="50"/>
                </a:lnTo>
                <a:lnTo>
                  <a:pt x="7" y="41"/>
                </a:lnTo>
                <a:lnTo>
                  <a:pt x="16" y="33"/>
                </a:lnTo>
                <a:lnTo>
                  <a:pt x="27" y="25"/>
                </a:lnTo>
                <a:lnTo>
                  <a:pt x="38" y="17"/>
                </a:lnTo>
                <a:lnTo>
                  <a:pt x="52" y="12"/>
                </a:lnTo>
                <a:lnTo>
                  <a:pt x="85" y="4"/>
                </a:lnTo>
                <a:lnTo>
                  <a:pt x="101" y="2"/>
                </a:lnTo>
                <a:lnTo>
                  <a:pt x="119" y="0"/>
                </a:lnTo>
                <a:lnTo>
                  <a:pt x="135" y="2"/>
                </a:lnTo>
                <a:lnTo>
                  <a:pt x="153" y="3"/>
                </a:lnTo>
                <a:lnTo>
                  <a:pt x="167" y="7"/>
                </a:lnTo>
                <a:lnTo>
                  <a:pt x="182" y="12"/>
                </a:lnTo>
                <a:lnTo>
                  <a:pt x="194" y="15"/>
                </a:lnTo>
                <a:lnTo>
                  <a:pt x="204" y="19"/>
                </a:lnTo>
                <a:lnTo>
                  <a:pt x="213" y="25"/>
                </a:lnTo>
                <a:lnTo>
                  <a:pt x="219" y="33"/>
                </a:lnTo>
                <a:lnTo>
                  <a:pt x="223" y="41"/>
                </a:lnTo>
                <a:lnTo>
                  <a:pt x="223" y="50"/>
                </a:lnTo>
                <a:lnTo>
                  <a:pt x="218" y="61"/>
                </a:lnTo>
                <a:lnTo>
                  <a:pt x="211" y="70"/>
                </a:lnTo>
              </a:path>
            </a:pathLst>
          </a:custGeom>
          <a:solidFill>
            <a:schemeClr val="accent2"/>
          </a:solidFill>
          <a:ln w="12700" cap="rnd" cmpd="sng">
            <a:solidFill>
              <a:srgbClr val="202020"/>
            </a:solidFill>
            <a:prstDash val="solid"/>
            <a:round/>
            <a:headEnd type="none" w="med" len="med"/>
            <a:tailEnd type="none" w="med" len="med"/>
          </a:ln>
          <a:effectLst/>
        </p:spPr>
        <p:txBody>
          <a:bodyPr/>
          <a:lstStyle/>
          <a:p>
            <a:endParaRPr lang="en-US"/>
          </a:p>
        </p:txBody>
      </p:sp>
      <p:sp>
        <p:nvSpPr>
          <p:cNvPr id="12332" name="Freeform 44"/>
          <p:cNvSpPr>
            <a:spLocks/>
          </p:cNvSpPr>
          <p:nvPr/>
        </p:nvSpPr>
        <p:spPr bwMode="auto">
          <a:xfrm>
            <a:off x="7354711" y="2173288"/>
            <a:ext cx="313267" cy="234950"/>
          </a:xfrm>
          <a:custGeom>
            <a:avLst/>
            <a:gdLst/>
            <a:ahLst/>
            <a:cxnLst>
              <a:cxn ang="0">
                <a:pos x="10" y="69"/>
              </a:cxn>
              <a:cxn ang="0">
                <a:pos x="20" y="78"/>
              </a:cxn>
              <a:cxn ang="0">
                <a:pos x="34" y="92"/>
              </a:cxn>
              <a:cxn ang="0">
                <a:pos x="49" y="107"/>
              </a:cxn>
              <a:cxn ang="0">
                <a:pos x="68" y="122"/>
              </a:cxn>
              <a:cxn ang="0">
                <a:pos x="89" y="135"/>
              </a:cxn>
              <a:cxn ang="0">
                <a:pos x="115" y="144"/>
              </a:cxn>
              <a:cxn ang="0">
                <a:pos x="129" y="145"/>
              </a:cxn>
              <a:cxn ang="0">
                <a:pos x="146" y="147"/>
              </a:cxn>
              <a:cxn ang="0">
                <a:pos x="163" y="145"/>
              </a:cxn>
              <a:cxn ang="0">
                <a:pos x="182" y="141"/>
              </a:cxn>
              <a:cxn ang="0">
                <a:pos x="191" y="136"/>
              </a:cxn>
              <a:cxn ang="0">
                <a:pos x="197" y="130"/>
              </a:cxn>
              <a:cxn ang="0">
                <a:pos x="200" y="113"/>
              </a:cxn>
              <a:cxn ang="0">
                <a:pos x="202" y="97"/>
              </a:cxn>
              <a:cxn ang="0">
                <a:pos x="207" y="89"/>
              </a:cxn>
              <a:cxn ang="0">
                <a:pos x="215" y="81"/>
              </a:cxn>
              <a:cxn ang="0">
                <a:pos x="219" y="71"/>
              </a:cxn>
              <a:cxn ang="0">
                <a:pos x="221" y="59"/>
              </a:cxn>
              <a:cxn ang="0">
                <a:pos x="217" y="50"/>
              </a:cxn>
              <a:cxn ang="0">
                <a:pos x="211" y="40"/>
              </a:cxn>
              <a:cxn ang="0">
                <a:pos x="205" y="31"/>
              </a:cxn>
              <a:cxn ang="0">
                <a:pos x="195" y="23"/>
              </a:cxn>
              <a:cxn ang="0">
                <a:pos x="181" y="17"/>
              </a:cxn>
              <a:cxn ang="0">
                <a:pos x="168" y="10"/>
              </a:cxn>
              <a:cxn ang="0">
                <a:pos x="136" y="2"/>
              </a:cxn>
              <a:cxn ang="0">
                <a:pos x="119" y="0"/>
              </a:cxn>
              <a:cxn ang="0">
                <a:pos x="102" y="0"/>
              </a:cxn>
              <a:cxn ang="0">
                <a:pos x="84" y="0"/>
              </a:cxn>
              <a:cxn ang="0">
                <a:pos x="68" y="2"/>
              </a:cxn>
              <a:cxn ang="0">
                <a:pos x="51" y="5"/>
              </a:cxn>
              <a:cxn ang="0">
                <a:pos x="37" y="10"/>
              </a:cxn>
              <a:cxn ang="0">
                <a:pos x="25" y="13"/>
              </a:cxn>
              <a:cxn ang="0">
                <a:pos x="15" y="18"/>
              </a:cxn>
              <a:cxn ang="0">
                <a:pos x="6" y="23"/>
              </a:cxn>
              <a:cxn ang="0">
                <a:pos x="1" y="31"/>
              </a:cxn>
              <a:cxn ang="0">
                <a:pos x="0" y="40"/>
              </a:cxn>
              <a:cxn ang="0">
                <a:pos x="0" y="50"/>
              </a:cxn>
              <a:cxn ang="0">
                <a:pos x="2" y="59"/>
              </a:cxn>
              <a:cxn ang="0">
                <a:pos x="10" y="69"/>
              </a:cxn>
            </a:cxnLst>
            <a:rect l="0" t="0" r="r" b="b"/>
            <a:pathLst>
              <a:path w="222" h="148">
                <a:moveTo>
                  <a:pt x="10" y="69"/>
                </a:moveTo>
                <a:lnTo>
                  <a:pt x="20" y="78"/>
                </a:lnTo>
                <a:lnTo>
                  <a:pt x="34" y="92"/>
                </a:lnTo>
                <a:lnTo>
                  <a:pt x="49" y="107"/>
                </a:lnTo>
                <a:lnTo>
                  <a:pt x="68" y="122"/>
                </a:lnTo>
                <a:lnTo>
                  <a:pt x="89" y="135"/>
                </a:lnTo>
                <a:lnTo>
                  <a:pt x="115" y="144"/>
                </a:lnTo>
                <a:lnTo>
                  <a:pt x="129" y="145"/>
                </a:lnTo>
                <a:lnTo>
                  <a:pt x="146" y="147"/>
                </a:lnTo>
                <a:lnTo>
                  <a:pt x="163" y="145"/>
                </a:lnTo>
                <a:lnTo>
                  <a:pt x="182" y="141"/>
                </a:lnTo>
                <a:lnTo>
                  <a:pt x="191" y="136"/>
                </a:lnTo>
                <a:lnTo>
                  <a:pt x="197" y="130"/>
                </a:lnTo>
                <a:lnTo>
                  <a:pt x="200" y="113"/>
                </a:lnTo>
                <a:lnTo>
                  <a:pt x="202" y="97"/>
                </a:lnTo>
                <a:lnTo>
                  <a:pt x="207" y="89"/>
                </a:lnTo>
                <a:lnTo>
                  <a:pt x="215" y="81"/>
                </a:lnTo>
                <a:lnTo>
                  <a:pt x="219" y="71"/>
                </a:lnTo>
                <a:lnTo>
                  <a:pt x="221" y="59"/>
                </a:lnTo>
                <a:lnTo>
                  <a:pt x="217" y="50"/>
                </a:lnTo>
                <a:lnTo>
                  <a:pt x="211" y="40"/>
                </a:lnTo>
                <a:lnTo>
                  <a:pt x="205" y="31"/>
                </a:lnTo>
                <a:lnTo>
                  <a:pt x="195" y="23"/>
                </a:lnTo>
                <a:lnTo>
                  <a:pt x="181" y="17"/>
                </a:lnTo>
                <a:lnTo>
                  <a:pt x="168" y="10"/>
                </a:lnTo>
                <a:lnTo>
                  <a:pt x="136" y="2"/>
                </a:lnTo>
                <a:lnTo>
                  <a:pt x="119" y="0"/>
                </a:lnTo>
                <a:lnTo>
                  <a:pt x="102" y="0"/>
                </a:lnTo>
                <a:lnTo>
                  <a:pt x="84" y="0"/>
                </a:lnTo>
                <a:lnTo>
                  <a:pt x="68" y="2"/>
                </a:lnTo>
                <a:lnTo>
                  <a:pt x="51" y="5"/>
                </a:lnTo>
                <a:lnTo>
                  <a:pt x="37" y="10"/>
                </a:lnTo>
                <a:lnTo>
                  <a:pt x="25" y="13"/>
                </a:lnTo>
                <a:lnTo>
                  <a:pt x="15" y="18"/>
                </a:lnTo>
                <a:lnTo>
                  <a:pt x="6" y="23"/>
                </a:lnTo>
                <a:lnTo>
                  <a:pt x="1" y="31"/>
                </a:lnTo>
                <a:lnTo>
                  <a:pt x="0" y="40"/>
                </a:lnTo>
                <a:lnTo>
                  <a:pt x="0" y="50"/>
                </a:lnTo>
                <a:lnTo>
                  <a:pt x="2" y="59"/>
                </a:lnTo>
                <a:lnTo>
                  <a:pt x="10" y="69"/>
                </a:lnTo>
              </a:path>
            </a:pathLst>
          </a:custGeom>
          <a:solidFill>
            <a:schemeClr val="accent2"/>
          </a:solidFill>
          <a:ln w="12700" cap="rnd" cmpd="sng">
            <a:solidFill>
              <a:srgbClr val="202020"/>
            </a:solidFill>
            <a:prstDash val="solid"/>
            <a:round/>
            <a:headEnd type="none" w="med" len="med"/>
            <a:tailEnd type="none" w="med" len="med"/>
          </a:ln>
          <a:effectLst/>
        </p:spPr>
        <p:txBody>
          <a:bodyPr/>
          <a:lstStyle/>
          <a:p>
            <a:endParaRPr lang="en-US"/>
          </a:p>
        </p:txBody>
      </p:sp>
      <p:sp>
        <p:nvSpPr>
          <p:cNvPr id="12333" name="Freeform 45"/>
          <p:cNvSpPr>
            <a:spLocks/>
          </p:cNvSpPr>
          <p:nvPr/>
        </p:nvSpPr>
        <p:spPr bwMode="auto">
          <a:xfrm>
            <a:off x="7220656" y="2274889"/>
            <a:ext cx="184855" cy="280987"/>
          </a:xfrm>
          <a:custGeom>
            <a:avLst/>
            <a:gdLst/>
            <a:ahLst/>
            <a:cxnLst>
              <a:cxn ang="0">
                <a:pos x="67" y="0"/>
              </a:cxn>
              <a:cxn ang="0">
                <a:pos x="70" y="1"/>
              </a:cxn>
              <a:cxn ang="0">
                <a:pos x="73" y="5"/>
              </a:cxn>
              <a:cxn ang="0">
                <a:pos x="82" y="14"/>
              </a:cxn>
              <a:cxn ang="0">
                <a:pos x="93" y="26"/>
              </a:cxn>
              <a:cxn ang="0">
                <a:pos x="95" y="30"/>
              </a:cxn>
              <a:cxn ang="0">
                <a:pos x="96" y="33"/>
              </a:cxn>
              <a:cxn ang="0">
                <a:pos x="97" y="50"/>
              </a:cxn>
              <a:cxn ang="0">
                <a:pos x="101" y="63"/>
              </a:cxn>
              <a:cxn ang="0">
                <a:pos x="114" y="84"/>
              </a:cxn>
              <a:cxn ang="0">
                <a:pos x="119" y="94"/>
              </a:cxn>
              <a:cxn ang="0">
                <a:pos x="125" y="106"/>
              </a:cxn>
              <a:cxn ang="0">
                <a:pos x="128" y="119"/>
              </a:cxn>
              <a:cxn ang="0">
                <a:pos x="130" y="139"/>
              </a:cxn>
              <a:cxn ang="0">
                <a:pos x="125" y="159"/>
              </a:cxn>
              <a:cxn ang="0">
                <a:pos x="119" y="166"/>
              </a:cxn>
              <a:cxn ang="0">
                <a:pos x="110" y="172"/>
              </a:cxn>
              <a:cxn ang="0">
                <a:pos x="99" y="174"/>
              </a:cxn>
              <a:cxn ang="0">
                <a:pos x="85" y="172"/>
              </a:cxn>
              <a:cxn ang="0">
                <a:pos x="72" y="166"/>
              </a:cxn>
              <a:cxn ang="0">
                <a:pos x="62" y="159"/>
              </a:cxn>
              <a:cxn ang="0">
                <a:pos x="52" y="168"/>
              </a:cxn>
              <a:cxn ang="0">
                <a:pos x="41" y="173"/>
              </a:cxn>
              <a:cxn ang="0">
                <a:pos x="30" y="176"/>
              </a:cxn>
              <a:cxn ang="0">
                <a:pos x="22" y="176"/>
              </a:cxn>
              <a:cxn ang="0">
                <a:pos x="15" y="173"/>
              </a:cxn>
              <a:cxn ang="0">
                <a:pos x="12" y="168"/>
              </a:cxn>
              <a:cxn ang="0">
                <a:pos x="4" y="156"/>
              </a:cxn>
              <a:cxn ang="0">
                <a:pos x="1" y="142"/>
              </a:cxn>
              <a:cxn ang="0">
                <a:pos x="0" y="128"/>
              </a:cxn>
              <a:cxn ang="0">
                <a:pos x="0" y="109"/>
              </a:cxn>
              <a:cxn ang="0">
                <a:pos x="4" y="94"/>
              </a:cxn>
              <a:cxn ang="0">
                <a:pos x="10" y="81"/>
              </a:cxn>
              <a:cxn ang="0">
                <a:pos x="19" y="72"/>
              </a:cxn>
              <a:cxn ang="0">
                <a:pos x="33" y="54"/>
              </a:cxn>
              <a:cxn ang="0">
                <a:pos x="39" y="43"/>
              </a:cxn>
              <a:cxn ang="0">
                <a:pos x="41" y="33"/>
              </a:cxn>
              <a:cxn ang="0">
                <a:pos x="41" y="30"/>
              </a:cxn>
              <a:cxn ang="0">
                <a:pos x="43" y="26"/>
              </a:cxn>
              <a:cxn ang="0">
                <a:pos x="52" y="14"/>
              </a:cxn>
              <a:cxn ang="0">
                <a:pos x="61" y="5"/>
              </a:cxn>
              <a:cxn ang="0">
                <a:pos x="63" y="1"/>
              </a:cxn>
              <a:cxn ang="0">
                <a:pos x="67" y="0"/>
              </a:cxn>
            </a:cxnLst>
            <a:rect l="0" t="0" r="r" b="b"/>
            <a:pathLst>
              <a:path w="131" h="177">
                <a:moveTo>
                  <a:pt x="67" y="0"/>
                </a:moveTo>
                <a:lnTo>
                  <a:pt x="70" y="1"/>
                </a:lnTo>
                <a:lnTo>
                  <a:pt x="73" y="5"/>
                </a:lnTo>
                <a:lnTo>
                  <a:pt x="82" y="14"/>
                </a:lnTo>
                <a:lnTo>
                  <a:pt x="93" y="26"/>
                </a:lnTo>
                <a:lnTo>
                  <a:pt x="95" y="30"/>
                </a:lnTo>
                <a:lnTo>
                  <a:pt x="96" y="33"/>
                </a:lnTo>
                <a:lnTo>
                  <a:pt x="97" y="50"/>
                </a:lnTo>
                <a:lnTo>
                  <a:pt x="101" y="63"/>
                </a:lnTo>
                <a:lnTo>
                  <a:pt x="114" y="84"/>
                </a:lnTo>
                <a:lnTo>
                  <a:pt x="119" y="94"/>
                </a:lnTo>
                <a:lnTo>
                  <a:pt x="125" y="106"/>
                </a:lnTo>
                <a:lnTo>
                  <a:pt x="128" y="119"/>
                </a:lnTo>
                <a:lnTo>
                  <a:pt x="130" y="139"/>
                </a:lnTo>
                <a:lnTo>
                  <a:pt x="125" y="159"/>
                </a:lnTo>
                <a:lnTo>
                  <a:pt x="119" y="166"/>
                </a:lnTo>
                <a:lnTo>
                  <a:pt x="110" y="172"/>
                </a:lnTo>
                <a:lnTo>
                  <a:pt x="99" y="174"/>
                </a:lnTo>
                <a:lnTo>
                  <a:pt x="85" y="172"/>
                </a:lnTo>
                <a:lnTo>
                  <a:pt x="72" y="166"/>
                </a:lnTo>
                <a:lnTo>
                  <a:pt x="62" y="159"/>
                </a:lnTo>
                <a:lnTo>
                  <a:pt x="52" y="168"/>
                </a:lnTo>
                <a:lnTo>
                  <a:pt x="41" y="173"/>
                </a:lnTo>
                <a:lnTo>
                  <a:pt x="30" y="176"/>
                </a:lnTo>
                <a:lnTo>
                  <a:pt x="22" y="176"/>
                </a:lnTo>
                <a:lnTo>
                  <a:pt x="15" y="173"/>
                </a:lnTo>
                <a:lnTo>
                  <a:pt x="12" y="168"/>
                </a:lnTo>
                <a:lnTo>
                  <a:pt x="4" y="156"/>
                </a:lnTo>
                <a:lnTo>
                  <a:pt x="1" y="142"/>
                </a:lnTo>
                <a:lnTo>
                  <a:pt x="0" y="128"/>
                </a:lnTo>
                <a:lnTo>
                  <a:pt x="0" y="109"/>
                </a:lnTo>
                <a:lnTo>
                  <a:pt x="4" y="94"/>
                </a:lnTo>
                <a:lnTo>
                  <a:pt x="10" y="81"/>
                </a:lnTo>
                <a:lnTo>
                  <a:pt x="19" y="72"/>
                </a:lnTo>
                <a:lnTo>
                  <a:pt x="33" y="54"/>
                </a:lnTo>
                <a:lnTo>
                  <a:pt x="39" y="43"/>
                </a:lnTo>
                <a:lnTo>
                  <a:pt x="41" y="33"/>
                </a:lnTo>
                <a:lnTo>
                  <a:pt x="41" y="30"/>
                </a:lnTo>
                <a:lnTo>
                  <a:pt x="43" y="26"/>
                </a:lnTo>
                <a:lnTo>
                  <a:pt x="52" y="14"/>
                </a:lnTo>
                <a:lnTo>
                  <a:pt x="61" y="5"/>
                </a:lnTo>
                <a:lnTo>
                  <a:pt x="63" y="1"/>
                </a:lnTo>
                <a:lnTo>
                  <a:pt x="67" y="0"/>
                </a:lnTo>
              </a:path>
            </a:pathLst>
          </a:custGeom>
          <a:solidFill>
            <a:schemeClr val="accent2"/>
          </a:solidFill>
          <a:ln w="12700" cap="rnd" cmpd="sng">
            <a:solidFill>
              <a:srgbClr val="202020"/>
            </a:solidFill>
            <a:prstDash val="solid"/>
            <a:round/>
            <a:headEnd type="none" w="med" len="med"/>
            <a:tailEnd type="none" w="med" len="med"/>
          </a:ln>
          <a:effectLst/>
        </p:spPr>
        <p:txBody>
          <a:bodyPr/>
          <a:lstStyle/>
          <a:p>
            <a:endParaRPr lang="en-US"/>
          </a:p>
        </p:txBody>
      </p:sp>
      <p:sp>
        <p:nvSpPr>
          <p:cNvPr id="12334" name="Freeform 46"/>
          <p:cNvSpPr>
            <a:spLocks/>
          </p:cNvSpPr>
          <p:nvPr/>
        </p:nvSpPr>
        <p:spPr bwMode="auto">
          <a:xfrm>
            <a:off x="7032978" y="2595563"/>
            <a:ext cx="36689" cy="214312"/>
          </a:xfrm>
          <a:custGeom>
            <a:avLst/>
            <a:gdLst/>
            <a:ahLst/>
            <a:cxnLst>
              <a:cxn ang="0">
                <a:pos x="25" y="134"/>
              </a:cxn>
              <a:cxn ang="0">
                <a:pos x="13" y="121"/>
              </a:cxn>
              <a:cxn ang="0">
                <a:pos x="9" y="107"/>
              </a:cxn>
              <a:cxn ang="0">
                <a:pos x="5" y="94"/>
              </a:cxn>
              <a:cxn ang="0">
                <a:pos x="6" y="80"/>
              </a:cxn>
              <a:cxn ang="0">
                <a:pos x="10" y="52"/>
              </a:cxn>
              <a:cxn ang="0">
                <a:pos x="10" y="38"/>
              </a:cxn>
              <a:cxn ang="0">
                <a:pos x="6" y="23"/>
              </a:cxn>
              <a:cxn ang="0">
                <a:pos x="0" y="0"/>
              </a:cxn>
            </a:cxnLst>
            <a:rect l="0" t="0" r="r" b="b"/>
            <a:pathLst>
              <a:path w="26" h="135">
                <a:moveTo>
                  <a:pt x="25" y="134"/>
                </a:moveTo>
                <a:lnTo>
                  <a:pt x="13" y="121"/>
                </a:lnTo>
                <a:lnTo>
                  <a:pt x="9" y="107"/>
                </a:lnTo>
                <a:lnTo>
                  <a:pt x="5" y="94"/>
                </a:lnTo>
                <a:lnTo>
                  <a:pt x="6" y="80"/>
                </a:lnTo>
                <a:lnTo>
                  <a:pt x="10" y="52"/>
                </a:lnTo>
                <a:lnTo>
                  <a:pt x="10" y="38"/>
                </a:lnTo>
                <a:lnTo>
                  <a:pt x="6" y="23"/>
                </a:lnTo>
                <a:lnTo>
                  <a:pt x="0"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5" name="Freeform 47"/>
          <p:cNvSpPr>
            <a:spLocks/>
          </p:cNvSpPr>
          <p:nvPr/>
        </p:nvSpPr>
        <p:spPr bwMode="auto">
          <a:xfrm>
            <a:off x="6883401" y="2155826"/>
            <a:ext cx="104422" cy="239713"/>
          </a:xfrm>
          <a:custGeom>
            <a:avLst/>
            <a:gdLst/>
            <a:ahLst/>
            <a:cxnLst>
              <a:cxn ang="0">
                <a:pos x="73" y="0"/>
              </a:cxn>
              <a:cxn ang="0">
                <a:pos x="66" y="8"/>
              </a:cxn>
              <a:cxn ang="0">
                <a:pos x="57" y="15"/>
              </a:cxn>
              <a:cxn ang="0">
                <a:pos x="38" y="24"/>
              </a:cxn>
              <a:cxn ang="0">
                <a:pos x="19" y="34"/>
              </a:cxn>
              <a:cxn ang="0">
                <a:pos x="10" y="42"/>
              </a:cxn>
              <a:cxn ang="0">
                <a:pos x="4" y="53"/>
              </a:cxn>
              <a:cxn ang="0">
                <a:pos x="12" y="66"/>
              </a:cxn>
              <a:cxn ang="0">
                <a:pos x="17" y="76"/>
              </a:cxn>
              <a:cxn ang="0">
                <a:pos x="20" y="85"/>
              </a:cxn>
              <a:cxn ang="0">
                <a:pos x="22" y="93"/>
              </a:cxn>
              <a:cxn ang="0">
                <a:pos x="26" y="106"/>
              </a:cxn>
              <a:cxn ang="0">
                <a:pos x="29" y="112"/>
              </a:cxn>
              <a:cxn ang="0">
                <a:pos x="33" y="120"/>
              </a:cxn>
              <a:cxn ang="0">
                <a:pos x="33" y="121"/>
              </a:cxn>
              <a:cxn ang="0">
                <a:pos x="32" y="125"/>
              </a:cxn>
              <a:cxn ang="0">
                <a:pos x="28" y="138"/>
              </a:cxn>
              <a:cxn ang="0">
                <a:pos x="23" y="144"/>
              </a:cxn>
              <a:cxn ang="0">
                <a:pos x="17" y="148"/>
              </a:cxn>
              <a:cxn ang="0">
                <a:pos x="10" y="150"/>
              </a:cxn>
              <a:cxn ang="0">
                <a:pos x="0" y="146"/>
              </a:cxn>
            </a:cxnLst>
            <a:rect l="0" t="0" r="r" b="b"/>
            <a:pathLst>
              <a:path w="74" h="151">
                <a:moveTo>
                  <a:pt x="73" y="0"/>
                </a:moveTo>
                <a:lnTo>
                  <a:pt x="66" y="8"/>
                </a:lnTo>
                <a:lnTo>
                  <a:pt x="57" y="15"/>
                </a:lnTo>
                <a:lnTo>
                  <a:pt x="38" y="24"/>
                </a:lnTo>
                <a:lnTo>
                  <a:pt x="19" y="34"/>
                </a:lnTo>
                <a:lnTo>
                  <a:pt x="10" y="42"/>
                </a:lnTo>
                <a:lnTo>
                  <a:pt x="4" y="53"/>
                </a:lnTo>
                <a:lnTo>
                  <a:pt x="12" y="66"/>
                </a:lnTo>
                <a:lnTo>
                  <a:pt x="17" y="76"/>
                </a:lnTo>
                <a:lnTo>
                  <a:pt x="20" y="85"/>
                </a:lnTo>
                <a:lnTo>
                  <a:pt x="22" y="93"/>
                </a:lnTo>
                <a:lnTo>
                  <a:pt x="26" y="106"/>
                </a:lnTo>
                <a:lnTo>
                  <a:pt x="29" y="112"/>
                </a:lnTo>
                <a:lnTo>
                  <a:pt x="33" y="120"/>
                </a:lnTo>
                <a:lnTo>
                  <a:pt x="33" y="121"/>
                </a:lnTo>
                <a:lnTo>
                  <a:pt x="32" y="125"/>
                </a:lnTo>
                <a:lnTo>
                  <a:pt x="28" y="138"/>
                </a:lnTo>
                <a:lnTo>
                  <a:pt x="23" y="144"/>
                </a:lnTo>
                <a:lnTo>
                  <a:pt x="17" y="148"/>
                </a:lnTo>
                <a:lnTo>
                  <a:pt x="10" y="150"/>
                </a:lnTo>
                <a:lnTo>
                  <a:pt x="0" y="14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6" name="Freeform 48"/>
          <p:cNvSpPr>
            <a:spLocks/>
          </p:cNvSpPr>
          <p:nvPr/>
        </p:nvSpPr>
        <p:spPr bwMode="auto">
          <a:xfrm>
            <a:off x="7620001" y="2154239"/>
            <a:ext cx="104422" cy="236537"/>
          </a:xfrm>
          <a:custGeom>
            <a:avLst/>
            <a:gdLst/>
            <a:ahLst/>
            <a:cxnLst>
              <a:cxn ang="0">
                <a:pos x="0" y="0"/>
              </a:cxn>
              <a:cxn ang="0">
                <a:pos x="7" y="8"/>
              </a:cxn>
              <a:cxn ang="0">
                <a:pos x="16" y="13"/>
              </a:cxn>
              <a:cxn ang="0">
                <a:pos x="35" y="24"/>
              </a:cxn>
              <a:cxn ang="0">
                <a:pos x="53" y="34"/>
              </a:cxn>
              <a:cxn ang="0">
                <a:pos x="62" y="42"/>
              </a:cxn>
              <a:cxn ang="0">
                <a:pos x="68" y="51"/>
              </a:cxn>
              <a:cxn ang="0">
                <a:pos x="61" y="64"/>
              </a:cxn>
              <a:cxn ang="0">
                <a:pos x="56" y="76"/>
              </a:cxn>
              <a:cxn ang="0">
                <a:pos x="52" y="84"/>
              </a:cxn>
              <a:cxn ang="0">
                <a:pos x="51" y="92"/>
              </a:cxn>
              <a:cxn ang="0">
                <a:pos x="47" y="105"/>
              </a:cxn>
              <a:cxn ang="0">
                <a:pos x="43" y="111"/>
              </a:cxn>
              <a:cxn ang="0">
                <a:pos x="39" y="118"/>
              </a:cxn>
              <a:cxn ang="0">
                <a:pos x="39" y="119"/>
              </a:cxn>
              <a:cxn ang="0">
                <a:pos x="41" y="125"/>
              </a:cxn>
              <a:cxn ang="0">
                <a:pos x="46" y="138"/>
              </a:cxn>
              <a:cxn ang="0">
                <a:pos x="50" y="143"/>
              </a:cxn>
              <a:cxn ang="0">
                <a:pos x="56" y="148"/>
              </a:cxn>
              <a:cxn ang="0">
                <a:pos x="62" y="148"/>
              </a:cxn>
              <a:cxn ang="0">
                <a:pos x="73" y="145"/>
              </a:cxn>
            </a:cxnLst>
            <a:rect l="0" t="0" r="r" b="b"/>
            <a:pathLst>
              <a:path w="74" h="149">
                <a:moveTo>
                  <a:pt x="0" y="0"/>
                </a:moveTo>
                <a:lnTo>
                  <a:pt x="7" y="8"/>
                </a:lnTo>
                <a:lnTo>
                  <a:pt x="16" y="13"/>
                </a:lnTo>
                <a:lnTo>
                  <a:pt x="35" y="24"/>
                </a:lnTo>
                <a:lnTo>
                  <a:pt x="53" y="34"/>
                </a:lnTo>
                <a:lnTo>
                  <a:pt x="62" y="42"/>
                </a:lnTo>
                <a:lnTo>
                  <a:pt x="68" y="51"/>
                </a:lnTo>
                <a:lnTo>
                  <a:pt x="61" y="64"/>
                </a:lnTo>
                <a:lnTo>
                  <a:pt x="56" y="76"/>
                </a:lnTo>
                <a:lnTo>
                  <a:pt x="52" y="84"/>
                </a:lnTo>
                <a:lnTo>
                  <a:pt x="51" y="92"/>
                </a:lnTo>
                <a:lnTo>
                  <a:pt x="47" y="105"/>
                </a:lnTo>
                <a:lnTo>
                  <a:pt x="43" y="111"/>
                </a:lnTo>
                <a:lnTo>
                  <a:pt x="39" y="118"/>
                </a:lnTo>
                <a:lnTo>
                  <a:pt x="39" y="119"/>
                </a:lnTo>
                <a:lnTo>
                  <a:pt x="41" y="125"/>
                </a:lnTo>
                <a:lnTo>
                  <a:pt x="46" y="138"/>
                </a:lnTo>
                <a:lnTo>
                  <a:pt x="50" y="143"/>
                </a:lnTo>
                <a:lnTo>
                  <a:pt x="56" y="148"/>
                </a:lnTo>
                <a:lnTo>
                  <a:pt x="62" y="148"/>
                </a:lnTo>
                <a:lnTo>
                  <a:pt x="73" y="145"/>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7" name="Freeform 49"/>
          <p:cNvSpPr>
            <a:spLocks/>
          </p:cNvSpPr>
          <p:nvPr/>
        </p:nvSpPr>
        <p:spPr bwMode="auto">
          <a:xfrm>
            <a:off x="7581901" y="2563814"/>
            <a:ext cx="49388" cy="73025"/>
          </a:xfrm>
          <a:custGeom>
            <a:avLst/>
            <a:gdLst/>
            <a:ahLst/>
            <a:cxnLst>
              <a:cxn ang="0">
                <a:pos x="15" y="2"/>
              </a:cxn>
              <a:cxn ang="0">
                <a:pos x="20" y="0"/>
              </a:cxn>
              <a:cxn ang="0">
                <a:pos x="24" y="4"/>
              </a:cxn>
              <a:cxn ang="0">
                <a:pos x="27" y="8"/>
              </a:cxn>
              <a:cxn ang="0">
                <a:pos x="31" y="19"/>
              </a:cxn>
              <a:cxn ang="0">
                <a:pos x="34" y="26"/>
              </a:cxn>
              <a:cxn ang="0">
                <a:pos x="31" y="34"/>
              </a:cxn>
              <a:cxn ang="0">
                <a:pos x="24" y="42"/>
              </a:cxn>
              <a:cxn ang="0">
                <a:pos x="12" y="45"/>
              </a:cxn>
              <a:cxn ang="0">
                <a:pos x="6" y="45"/>
              </a:cxn>
              <a:cxn ang="0">
                <a:pos x="2" y="41"/>
              </a:cxn>
              <a:cxn ang="0">
                <a:pos x="0" y="30"/>
              </a:cxn>
              <a:cxn ang="0">
                <a:pos x="1" y="19"/>
              </a:cxn>
              <a:cxn ang="0">
                <a:pos x="5" y="8"/>
              </a:cxn>
              <a:cxn ang="0">
                <a:pos x="15" y="2"/>
              </a:cxn>
            </a:cxnLst>
            <a:rect l="0" t="0" r="r" b="b"/>
            <a:pathLst>
              <a:path w="35" h="46">
                <a:moveTo>
                  <a:pt x="15" y="2"/>
                </a:moveTo>
                <a:lnTo>
                  <a:pt x="20" y="0"/>
                </a:lnTo>
                <a:lnTo>
                  <a:pt x="24" y="4"/>
                </a:lnTo>
                <a:lnTo>
                  <a:pt x="27" y="8"/>
                </a:lnTo>
                <a:lnTo>
                  <a:pt x="31" y="19"/>
                </a:lnTo>
                <a:lnTo>
                  <a:pt x="34" y="26"/>
                </a:lnTo>
                <a:lnTo>
                  <a:pt x="31" y="34"/>
                </a:lnTo>
                <a:lnTo>
                  <a:pt x="24" y="42"/>
                </a:lnTo>
                <a:lnTo>
                  <a:pt x="12" y="45"/>
                </a:lnTo>
                <a:lnTo>
                  <a:pt x="6" y="45"/>
                </a:lnTo>
                <a:lnTo>
                  <a:pt x="2" y="41"/>
                </a:lnTo>
                <a:lnTo>
                  <a:pt x="0" y="30"/>
                </a:lnTo>
                <a:lnTo>
                  <a:pt x="1" y="19"/>
                </a:lnTo>
                <a:lnTo>
                  <a:pt x="5" y="8"/>
                </a:lnTo>
                <a:lnTo>
                  <a:pt x="15"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8" name="Freeform 50"/>
          <p:cNvSpPr>
            <a:spLocks/>
          </p:cNvSpPr>
          <p:nvPr/>
        </p:nvSpPr>
        <p:spPr bwMode="auto">
          <a:xfrm>
            <a:off x="7618590" y="2563813"/>
            <a:ext cx="36689" cy="55562"/>
          </a:xfrm>
          <a:custGeom>
            <a:avLst/>
            <a:gdLst/>
            <a:ahLst/>
            <a:cxnLst>
              <a:cxn ang="0">
                <a:pos x="11" y="2"/>
              </a:cxn>
              <a:cxn ang="0">
                <a:pos x="14" y="0"/>
              </a:cxn>
              <a:cxn ang="0">
                <a:pos x="18" y="3"/>
              </a:cxn>
              <a:cxn ang="0">
                <a:pos x="20" y="7"/>
              </a:cxn>
              <a:cxn ang="0">
                <a:pos x="23" y="15"/>
              </a:cxn>
              <a:cxn ang="0">
                <a:pos x="25" y="20"/>
              </a:cxn>
              <a:cxn ang="0">
                <a:pos x="23" y="26"/>
              </a:cxn>
              <a:cxn ang="0">
                <a:pos x="18" y="32"/>
              </a:cxn>
              <a:cxn ang="0">
                <a:pos x="9" y="34"/>
              </a:cxn>
              <a:cxn ang="0">
                <a:pos x="4" y="33"/>
              </a:cxn>
              <a:cxn ang="0">
                <a:pos x="1" y="30"/>
              </a:cxn>
              <a:cxn ang="0">
                <a:pos x="0" y="23"/>
              </a:cxn>
              <a:cxn ang="0">
                <a:pos x="0" y="15"/>
              </a:cxn>
              <a:cxn ang="0">
                <a:pos x="4" y="7"/>
              </a:cxn>
              <a:cxn ang="0">
                <a:pos x="11" y="2"/>
              </a:cxn>
            </a:cxnLst>
            <a:rect l="0" t="0" r="r" b="b"/>
            <a:pathLst>
              <a:path w="26" h="35">
                <a:moveTo>
                  <a:pt x="11" y="2"/>
                </a:moveTo>
                <a:lnTo>
                  <a:pt x="14" y="0"/>
                </a:lnTo>
                <a:lnTo>
                  <a:pt x="18" y="3"/>
                </a:lnTo>
                <a:lnTo>
                  <a:pt x="20" y="7"/>
                </a:lnTo>
                <a:lnTo>
                  <a:pt x="23" y="15"/>
                </a:lnTo>
                <a:lnTo>
                  <a:pt x="25" y="20"/>
                </a:lnTo>
                <a:lnTo>
                  <a:pt x="23" y="26"/>
                </a:lnTo>
                <a:lnTo>
                  <a:pt x="18" y="32"/>
                </a:lnTo>
                <a:lnTo>
                  <a:pt x="9" y="34"/>
                </a:lnTo>
                <a:lnTo>
                  <a:pt x="4" y="33"/>
                </a:lnTo>
                <a:lnTo>
                  <a:pt x="1" y="30"/>
                </a:lnTo>
                <a:lnTo>
                  <a:pt x="0" y="23"/>
                </a:lnTo>
                <a:lnTo>
                  <a:pt x="0" y="15"/>
                </a:lnTo>
                <a:lnTo>
                  <a:pt x="4" y="7"/>
                </a:lnTo>
                <a:lnTo>
                  <a:pt x="11"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Chemotherapy Routes of Exposure</a:t>
            </a:r>
          </a:p>
        </p:txBody>
      </p:sp>
      <p:sp>
        <p:nvSpPr>
          <p:cNvPr id="56323" name="Rectangle 3"/>
          <p:cNvSpPr>
            <a:spLocks noGrp="1" noChangeArrowheads="1"/>
          </p:cNvSpPr>
          <p:nvPr>
            <p:ph type="body" idx="1"/>
          </p:nvPr>
        </p:nvSpPr>
        <p:spPr/>
        <p:txBody>
          <a:bodyPr>
            <a:normAutofit lnSpcReduction="10000"/>
          </a:bodyPr>
          <a:lstStyle/>
          <a:p>
            <a:pPr>
              <a:lnSpc>
                <a:spcPct val="90000"/>
              </a:lnSpc>
            </a:pPr>
            <a:r>
              <a:rPr lang="en-US" sz="3600" dirty="0"/>
              <a:t>Inhalation: </a:t>
            </a:r>
            <a:r>
              <a:rPr lang="en-US" altLang="ar-SA" sz="2800" dirty="0" err="1"/>
              <a:t>aerosolization</a:t>
            </a:r>
            <a:r>
              <a:rPr lang="en-US" altLang="ar-SA" sz="2800" dirty="0"/>
              <a:t> of drug (droplet)</a:t>
            </a:r>
          </a:p>
          <a:p>
            <a:pPr>
              <a:lnSpc>
                <a:spcPct val="90000"/>
              </a:lnSpc>
              <a:buFont typeface="Monotype Sorts" pitchFamily="2" charset="2"/>
              <a:buNone/>
            </a:pPr>
            <a:endParaRPr lang="en-US" altLang="ar-SA" sz="2800" dirty="0"/>
          </a:p>
          <a:p>
            <a:pPr>
              <a:lnSpc>
                <a:spcPct val="90000"/>
              </a:lnSpc>
              <a:buFont typeface="Monotype Sorts" pitchFamily="2" charset="2"/>
              <a:buNone/>
            </a:pPr>
            <a:endParaRPr lang="en-US" sz="3600" dirty="0"/>
          </a:p>
          <a:p>
            <a:pPr>
              <a:lnSpc>
                <a:spcPct val="90000"/>
              </a:lnSpc>
            </a:pPr>
            <a:r>
              <a:rPr lang="en-US" sz="3600" dirty="0" smtClean="0"/>
              <a:t>Absorption: </a:t>
            </a:r>
            <a:r>
              <a:rPr lang="en-US" altLang="ar-SA" sz="2800" dirty="0"/>
              <a:t>through skin, or mucous 				     	  membrane</a:t>
            </a:r>
            <a:endParaRPr lang="en-US" altLang="ar-SA" sz="2800" b="1" dirty="0"/>
          </a:p>
          <a:p>
            <a:pPr>
              <a:lnSpc>
                <a:spcPct val="90000"/>
              </a:lnSpc>
              <a:buFont typeface="Monotype Sorts" pitchFamily="2" charset="2"/>
              <a:buNone/>
            </a:pPr>
            <a:endParaRPr lang="en-US" altLang="ar-SA" sz="2800" dirty="0"/>
          </a:p>
          <a:p>
            <a:pPr>
              <a:lnSpc>
                <a:spcPct val="90000"/>
              </a:lnSpc>
              <a:buFont typeface="Monotype Sorts" pitchFamily="2" charset="2"/>
              <a:buNone/>
            </a:pPr>
            <a:endParaRPr lang="en-US" sz="3600" dirty="0"/>
          </a:p>
          <a:p>
            <a:pPr>
              <a:lnSpc>
                <a:spcPct val="90000"/>
              </a:lnSpc>
            </a:pPr>
            <a:r>
              <a:rPr lang="en-US" sz="3600" dirty="0" smtClean="0"/>
              <a:t>Ingestion: </a:t>
            </a:r>
            <a:r>
              <a:rPr lang="en-US" altLang="ar-SA" sz="2800" dirty="0"/>
              <a:t>contact with contaminated food,       			hand to mouth</a:t>
            </a:r>
          </a:p>
          <a:p>
            <a:pPr>
              <a:lnSpc>
                <a:spcPct val="90000"/>
              </a:lnSpc>
              <a:buFont typeface="Monotype Sorts" pitchFamily="2" charset="2"/>
              <a:buNone/>
            </a:pPr>
            <a:endParaRPr lang="en-US" altLang="ar-SA" sz="2800" dirty="0"/>
          </a:p>
          <a:p>
            <a:pPr>
              <a:lnSpc>
                <a:spcPct val="90000"/>
              </a:lnSpc>
              <a:buFont typeface="Monotype Sorts" pitchFamily="2" charset="2"/>
              <a:buNone/>
            </a:pP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r>
              <a:rPr lang="en-US">
                <a:latin typeface="Comic Sans MS" pitchFamily="66" charset="0"/>
              </a:rPr>
              <a:t>Dose Category</a:t>
            </a:r>
          </a:p>
        </p:txBody>
      </p:sp>
      <p:sp>
        <p:nvSpPr>
          <p:cNvPr id="246787" name="Rectangle 3"/>
          <p:cNvSpPr>
            <a:spLocks noGrp="1" noRot="1" noChangeArrowheads="1"/>
          </p:cNvSpPr>
          <p:nvPr>
            <p:ph type="body" sz="half" idx="1"/>
          </p:nvPr>
        </p:nvSpPr>
        <p:spPr>
          <a:xfrm>
            <a:off x="838200" y="1905000"/>
            <a:ext cx="7848600" cy="4191000"/>
          </a:xfrm>
        </p:spPr>
        <p:txBody>
          <a:bodyPr/>
          <a:lstStyle/>
          <a:p>
            <a:pPr>
              <a:lnSpc>
                <a:spcPct val="90000"/>
              </a:lnSpc>
            </a:pPr>
            <a:r>
              <a:rPr lang="en-US">
                <a:latin typeface="Comic Sans MS" pitchFamily="66" charset="0"/>
              </a:rPr>
              <a:t>Standard dose</a:t>
            </a:r>
          </a:p>
          <a:p>
            <a:pPr lvl="1">
              <a:lnSpc>
                <a:spcPct val="90000"/>
              </a:lnSpc>
            </a:pPr>
            <a:r>
              <a:rPr lang="en-US">
                <a:latin typeface="Comic Sans MS" pitchFamily="66" charset="0"/>
              </a:rPr>
              <a:t>Most patients</a:t>
            </a:r>
          </a:p>
          <a:p>
            <a:pPr>
              <a:lnSpc>
                <a:spcPct val="90000"/>
              </a:lnSpc>
            </a:pPr>
            <a:r>
              <a:rPr lang="en-US">
                <a:latin typeface="Comic Sans MS" pitchFamily="66" charset="0"/>
              </a:rPr>
              <a:t>High dose</a:t>
            </a:r>
          </a:p>
          <a:p>
            <a:pPr lvl="1">
              <a:lnSpc>
                <a:spcPct val="90000"/>
              </a:lnSpc>
            </a:pPr>
            <a:r>
              <a:rPr lang="en-US">
                <a:latin typeface="Comic Sans MS" pitchFamily="66" charset="0"/>
              </a:rPr>
              <a:t>Dose is potentially sufficient to eradicate tumor &amp; cause severe side effects that warrant supportive therapy</a:t>
            </a:r>
          </a:p>
          <a:p>
            <a:pPr>
              <a:lnSpc>
                <a:spcPct val="90000"/>
              </a:lnSpc>
            </a:pPr>
            <a:r>
              <a:rPr lang="en-US">
                <a:latin typeface="Comic Sans MS" pitchFamily="66" charset="0"/>
              </a:rPr>
              <a:t>Dose intensification</a:t>
            </a:r>
          </a:p>
          <a:p>
            <a:pPr lvl="1">
              <a:lnSpc>
                <a:spcPct val="90000"/>
              </a:lnSpc>
            </a:pPr>
            <a:r>
              <a:rPr lang="en-US">
                <a:latin typeface="Comic Sans MS" pitchFamily="66" charset="0"/>
              </a:rPr>
              <a:t>Higher than standard dose at shorter than usual intervals</a:t>
            </a:r>
          </a:p>
        </p:txBody>
      </p:sp>
      <p:pic>
        <p:nvPicPr>
          <p:cNvPr id="246788" name="Picture 4" descr="knrbcvmz[1]"/>
          <p:cNvPicPr>
            <a:picLocks noGrp="1" noChangeAspect="1" noChangeArrowheads="1"/>
          </p:cNvPicPr>
          <p:nvPr>
            <p:ph sz="half" idx="2"/>
          </p:nvPr>
        </p:nvPicPr>
        <p:blipFill>
          <a:blip r:embed="rId3" cstate="print"/>
          <a:srcRect/>
          <a:stretch>
            <a:fillRect/>
          </a:stretch>
        </p:blipFill>
        <p:spPr>
          <a:xfrm>
            <a:off x="6470650" y="0"/>
            <a:ext cx="2673350" cy="2257425"/>
          </a:xfr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0484" name="Rectangle 4"/>
          <p:cNvSpPr>
            <a:spLocks noGrp="1" noChangeArrowheads="1"/>
          </p:cNvSpPr>
          <p:nvPr>
            <p:ph type="title"/>
          </p:nvPr>
        </p:nvSpPr>
        <p:spPr>
          <a:noFill/>
          <a:ln/>
        </p:spPr>
        <p:txBody>
          <a:bodyPr/>
          <a:lstStyle/>
          <a:p>
            <a:r>
              <a:rPr lang="en-US" altLang="ar-SA" sz="4800" i="0"/>
              <a:t>Chemo-Protective Equipments</a:t>
            </a:r>
            <a:endParaRPr lang="en-US" altLang="ar-SA"/>
          </a:p>
        </p:txBody>
      </p:sp>
      <p:sp>
        <p:nvSpPr>
          <p:cNvPr id="20485" name="Rectangle 5"/>
          <p:cNvSpPr>
            <a:spLocks noGrp="1" noChangeArrowheads="1"/>
          </p:cNvSpPr>
          <p:nvPr>
            <p:ph type="body" idx="1"/>
          </p:nvPr>
        </p:nvSpPr>
        <p:spPr>
          <a:xfrm>
            <a:off x="914400" y="1981200"/>
            <a:ext cx="7755467" cy="3752056"/>
          </a:xfrm>
          <a:noFill/>
          <a:ln/>
        </p:spPr>
        <p:txBody>
          <a:bodyPr/>
          <a:lstStyle/>
          <a:p>
            <a:r>
              <a:rPr lang="en-US" altLang="ar-SA" dirty="0"/>
              <a:t>Cap</a:t>
            </a:r>
          </a:p>
          <a:p>
            <a:r>
              <a:rPr lang="en-US" altLang="ar-SA" dirty="0"/>
              <a:t>Eye shields</a:t>
            </a:r>
          </a:p>
          <a:p>
            <a:r>
              <a:rPr lang="en-US" altLang="ar-SA" dirty="0"/>
              <a:t>Mask</a:t>
            </a:r>
          </a:p>
          <a:p>
            <a:r>
              <a:rPr lang="en-US" altLang="ar-SA" dirty="0"/>
              <a:t>Chemotherapy gloves</a:t>
            </a:r>
          </a:p>
          <a:p>
            <a:r>
              <a:rPr lang="en-US" altLang="ar-SA" dirty="0"/>
              <a:t>Gown</a:t>
            </a:r>
          </a:p>
          <a:p>
            <a:r>
              <a:rPr lang="en-US" altLang="ar-SA" dirty="0"/>
              <a:t>Shoe </a:t>
            </a:r>
            <a:r>
              <a:rPr lang="en-US" altLang="ar-SA" dirty="0" smtClean="0"/>
              <a:t>covers</a:t>
            </a:r>
            <a:endParaRPr lang="en-US" altLang="ar-SA"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2532" name="Rectangle 4"/>
          <p:cNvSpPr>
            <a:spLocks noGrp="1" noChangeArrowheads="1"/>
          </p:cNvSpPr>
          <p:nvPr>
            <p:ph type="title"/>
          </p:nvPr>
        </p:nvSpPr>
        <p:spPr>
          <a:noFill/>
          <a:ln/>
        </p:spPr>
        <p:txBody>
          <a:bodyPr/>
          <a:lstStyle/>
          <a:p>
            <a:r>
              <a:rPr lang="en-US" altLang="ar-SA" sz="4800" dirty="0"/>
              <a:t>Safe-Handling Chemotherapy</a:t>
            </a:r>
            <a:endParaRPr lang="en-US" altLang="ar-SA" sz="4000" dirty="0"/>
          </a:p>
        </p:txBody>
      </p:sp>
      <p:sp>
        <p:nvSpPr>
          <p:cNvPr id="22533" name="Rectangle 5"/>
          <p:cNvSpPr>
            <a:spLocks noGrp="1" noChangeArrowheads="1"/>
          </p:cNvSpPr>
          <p:nvPr>
            <p:ph type="body" idx="1"/>
          </p:nvPr>
        </p:nvSpPr>
        <p:spPr>
          <a:noFill/>
          <a:ln/>
        </p:spPr>
        <p:txBody>
          <a:bodyPr/>
          <a:lstStyle/>
          <a:p>
            <a:endParaRPr lang="en-US" altLang="ar-SA" sz="2800" dirty="0"/>
          </a:p>
          <a:p>
            <a:r>
              <a:rPr lang="en-US" altLang="ar-SA" sz="2800" dirty="0"/>
              <a:t>Preparation</a:t>
            </a:r>
          </a:p>
          <a:p>
            <a:r>
              <a:rPr lang="en-US" altLang="ar-SA" sz="2800" dirty="0"/>
              <a:t>Administration</a:t>
            </a:r>
          </a:p>
          <a:p>
            <a:r>
              <a:rPr lang="en-US" altLang="ar-SA" sz="2800" dirty="0"/>
              <a:t>Discharging of Waste and Body Fluids</a:t>
            </a:r>
          </a:p>
          <a:p>
            <a:r>
              <a:rPr lang="en-US" altLang="ar-SA" sz="2800" dirty="0" err="1"/>
              <a:t>Extravasation</a:t>
            </a:r>
            <a:endParaRPr lang="en-US" altLang="ar-SA" sz="2800" dirty="0"/>
          </a:p>
          <a:p>
            <a:r>
              <a:rPr lang="en-US" altLang="ar-SA" sz="2800" dirty="0"/>
              <a:t>Spills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4580" name="Rectangle 4"/>
          <p:cNvSpPr>
            <a:spLocks noGrp="1" noChangeArrowheads="1"/>
          </p:cNvSpPr>
          <p:nvPr>
            <p:ph type="title"/>
          </p:nvPr>
        </p:nvSpPr>
        <p:spPr>
          <a:noFill/>
          <a:ln/>
        </p:spPr>
        <p:txBody>
          <a:bodyPr/>
          <a:lstStyle/>
          <a:p>
            <a:r>
              <a:rPr lang="en-US" altLang="ar-SA" sz="6000" dirty="0"/>
              <a:t>Examples</a:t>
            </a:r>
          </a:p>
        </p:txBody>
      </p:sp>
      <p:sp>
        <p:nvSpPr>
          <p:cNvPr id="24581" name="Rectangle 5"/>
          <p:cNvSpPr>
            <a:spLocks noGrp="1" noChangeArrowheads="1"/>
          </p:cNvSpPr>
          <p:nvPr>
            <p:ph type="body" idx="1"/>
          </p:nvPr>
        </p:nvSpPr>
        <p:spPr>
          <a:xfrm>
            <a:off x="474134" y="1981200"/>
            <a:ext cx="8136467" cy="4572000"/>
          </a:xfrm>
          <a:noFill/>
          <a:ln/>
        </p:spPr>
        <p:txBody>
          <a:bodyPr/>
          <a:lstStyle/>
          <a:p>
            <a:r>
              <a:rPr lang="en-US" altLang="ar-SA" dirty="0"/>
              <a:t>You are administering </a:t>
            </a:r>
            <a:r>
              <a:rPr lang="en-US" altLang="ar-SA" dirty="0" smtClean="0"/>
              <a:t>IV </a:t>
            </a:r>
            <a:r>
              <a:rPr lang="en-US" altLang="ar-SA" dirty="0"/>
              <a:t>chemotherapy.  What protective equipment do you wear?</a:t>
            </a:r>
          </a:p>
          <a:p>
            <a:pPr>
              <a:buFont typeface="Monotype Sorts" pitchFamily="2" charset="2"/>
              <a:buChar char="&lt;"/>
            </a:pPr>
            <a:endParaRPr lang="en-US" altLang="ar-SA" dirty="0"/>
          </a:p>
          <a:p>
            <a:r>
              <a:rPr lang="en-US" altLang="ar-SA" dirty="0"/>
              <a:t>You are cleaning a chemotherapy spill in the bed.  What do you wear?</a:t>
            </a:r>
          </a:p>
          <a:p>
            <a:pPr>
              <a:buFont typeface="Monotype Sorts" pitchFamily="2" charset="2"/>
              <a:buChar char="&lt;"/>
            </a:pPr>
            <a:endParaRPr lang="en-US" altLang="ar-SA" dirty="0"/>
          </a:p>
          <a:p>
            <a:r>
              <a:rPr lang="en-US" altLang="ar-SA" dirty="0"/>
              <a:t>You are removing chemotherapy from the pharmacy bag.  What do you wear?</a:t>
            </a:r>
          </a:p>
        </p:txBody>
      </p:sp>
      <p:graphicFrame>
        <p:nvGraphicFramePr>
          <p:cNvPr id="24582" name="Object 6">
            <a:hlinkClick r:id="" action="ppaction://ole?verb=0"/>
          </p:cNvPr>
          <p:cNvGraphicFramePr>
            <a:graphicFrameLocks/>
          </p:cNvGraphicFramePr>
          <p:nvPr>
            <p:extLst>
              <p:ext uri="{D42A27DB-BD31-4B8C-83A1-F6EECF244321}">
                <p14:modId xmlns:p14="http://schemas.microsoft.com/office/powerpoint/2010/main" val="1501994063"/>
              </p:ext>
            </p:extLst>
          </p:nvPr>
        </p:nvGraphicFramePr>
        <p:xfrm>
          <a:off x="7452320" y="457201"/>
          <a:ext cx="1185333" cy="1311275"/>
        </p:xfrm>
        <a:graphic>
          <a:graphicData uri="http://schemas.openxmlformats.org/presentationml/2006/ole">
            <mc:AlternateContent xmlns:mc="http://schemas.openxmlformats.org/markup-compatibility/2006">
              <mc:Choice xmlns:v="urn:schemas-microsoft-com:vml" Requires="v">
                <p:oleObj spid="_x0000_s32779" name="Clip" r:id="rId4" imgW="5673600" imgH="5376600" progId="MS_ClipArt_Gallery.2">
                  <p:embed/>
                </p:oleObj>
              </mc:Choice>
              <mc:Fallback>
                <p:oleObj name="Clip" r:id="rId4" imgW="5673600" imgH="537660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457201"/>
                        <a:ext cx="118533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1">
                                            <p:txEl>
                                              <p:pRg st="2" end="2"/>
                                            </p:txEl>
                                          </p:spTgt>
                                        </p:tgtEl>
                                        <p:attrNameLst>
                                          <p:attrName>style.visibility</p:attrName>
                                        </p:attrNameLst>
                                      </p:cBhvr>
                                      <p:to>
                                        <p:strVal val="visible"/>
                                      </p:to>
                                    </p:set>
                                    <p:anim calcmode="lin" valueType="num">
                                      <p:cBhvr additive="base">
                                        <p:cTn id="13" dur="500" fill="hold"/>
                                        <p:tgtEl>
                                          <p:spTgt spid="2458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1">
                                            <p:txEl>
                                              <p:pRg st="4" end="4"/>
                                            </p:txEl>
                                          </p:spTgt>
                                        </p:tgtEl>
                                        <p:attrNameLst>
                                          <p:attrName>style.visibility</p:attrName>
                                        </p:attrNameLst>
                                      </p:cBhvr>
                                      <p:to>
                                        <p:strVal val="visible"/>
                                      </p:to>
                                    </p:set>
                                    <p:anim calcmode="lin" valueType="num">
                                      <p:cBhvr additive="base">
                                        <p:cTn id="19" dur="500" fill="hold"/>
                                        <p:tgtEl>
                                          <p:spTgt spid="2458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4340" name="Rectangle 4"/>
          <p:cNvSpPr>
            <a:spLocks noGrp="1" noChangeArrowheads="1"/>
          </p:cNvSpPr>
          <p:nvPr>
            <p:ph type="title"/>
          </p:nvPr>
        </p:nvSpPr>
        <p:spPr>
          <a:noFill/>
          <a:ln/>
        </p:spPr>
        <p:txBody>
          <a:bodyPr/>
          <a:lstStyle/>
          <a:p>
            <a:r>
              <a:rPr lang="en-US" altLang="ar-SA" sz="4000" dirty="0"/>
              <a:t>What is the exposure risk to me?</a:t>
            </a:r>
          </a:p>
        </p:txBody>
      </p:sp>
      <p:sp>
        <p:nvSpPr>
          <p:cNvPr id="14341" name="Rectangle 5"/>
          <p:cNvSpPr>
            <a:spLocks noGrp="1" noChangeArrowheads="1"/>
          </p:cNvSpPr>
          <p:nvPr>
            <p:ph type="body" idx="1"/>
          </p:nvPr>
        </p:nvSpPr>
        <p:spPr>
          <a:xfrm>
            <a:off x="406400" y="1981200"/>
            <a:ext cx="8204200" cy="4572000"/>
          </a:xfrm>
          <a:noFill/>
          <a:ln/>
        </p:spPr>
        <p:txBody>
          <a:bodyPr/>
          <a:lstStyle/>
          <a:p>
            <a:pPr>
              <a:lnSpc>
                <a:spcPct val="90000"/>
              </a:lnSpc>
            </a:pPr>
            <a:r>
              <a:rPr lang="en-US" altLang="ar-SA"/>
              <a:t>Light-headedness / dizziness</a:t>
            </a:r>
          </a:p>
          <a:p>
            <a:pPr>
              <a:lnSpc>
                <a:spcPct val="90000"/>
              </a:lnSpc>
            </a:pPr>
            <a:r>
              <a:rPr lang="en-US" altLang="ar-SA"/>
              <a:t>Nausea &amp; vomiting</a:t>
            </a:r>
          </a:p>
          <a:p>
            <a:pPr>
              <a:lnSpc>
                <a:spcPct val="90000"/>
              </a:lnSpc>
            </a:pPr>
            <a:r>
              <a:rPr lang="en-US" altLang="ar-SA"/>
              <a:t>Headaches/hair loss</a:t>
            </a:r>
          </a:p>
          <a:p>
            <a:pPr>
              <a:lnSpc>
                <a:spcPct val="90000"/>
              </a:lnSpc>
            </a:pPr>
            <a:r>
              <a:rPr lang="en-US" altLang="ar-SA"/>
              <a:t>Mucous membrane reactions</a:t>
            </a:r>
          </a:p>
          <a:p>
            <a:pPr>
              <a:lnSpc>
                <a:spcPct val="90000"/>
              </a:lnSpc>
            </a:pPr>
            <a:r>
              <a:rPr lang="en-US" altLang="ar-SA"/>
              <a:t>General malaise</a:t>
            </a:r>
          </a:p>
          <a:p>
            <a:pPr>
              <a:lnSpc>
                <a:spcPct val="90000"/>
              </a:lnSpc>
            </a:pPr>
            <a:r>
              <a:rPr lang="en-US" altLang="ar-SA"/>
              <a:t>Local tissue necrosis</a:t>
            </a:r>
          </a:p>
          <a:p>
            <a:pPr>
              <a:lnSpc>
                <a:spcPct val="90000"/>
              </a:lnSpc>
            </a:pPr>
            <a:r>
              <a:rPr lang="en-US" altLang="ar-SA"/>
              <a:t>Cellulitis</a:t>
            </a:r>
          </a:p>
          <a:p>
            <a:pPr>
              <a:lnSpc>
                <a:spcPct val="90000"/>
              </a:lnSpc>
            </a:pPr>
            <a:r>
              <a:rPr lang="en-US" altLang="ar-SA"/>
              <a:t>Fetal damage/death</a:t>
            </a:r>
          </a:p>
        </p:txBody>
      </p:sp>
      <p:pic>
        <p:nvPicPr>
          <p:cNvPr id="14342" name="Picture 6"/>
          <p:cNvPicPr>
            <a:picLocks noChangeArrowheads="1"/>
          </p:cNvPicPr>
          <p:nvPr/>
        </p:nvPicPr>
        <p:blipFill>
          <a:blip r:embed="rId3" cstate="print"/>
          <a:srcRect/>
          <a:stretch>
            <a:fillRect/>
          </a:stretch>
        </p:blipFill>
        <p:spPr bwMode="auto">
          <a:xfrm>
            <a:off x="6062133" y="2965450"/>
            <a:ext cx="2065867" cy="2220913"/>
          </a:xfrm>
          <a:prstGeom prst="rect">
            <a:avLst/>
          </a:prstGeom>
          <a:noFill/>
          <a:ln w="12700">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8676" name="Rectangle 4"/>
          <p:cNvSpPr>
            <a:spLocks noGrp="1" noChangeArrowheads="1"/>
          </p:cNvSpPr>
          <p:nvPr>
            <p:ph type="title"/>
          </p:nvPr>
        </p:nvSpPr>
        <p:spPr>
          <a:noFill/>
          <a:ln/>
        </p:spPr>
        <p:txBody>
          <a:bodyPr/>
          <a:lstStyle/>
          <a:p>
            <a:r>
              <a:rPr lang="en-US" altLang="ar-SA" sz="4800" dirty="0"/>
              <a:t>What Can I Do?</a:t>
            </a:r>
            <a:endParaRPr lang="en-US" altLang="ar-SA" sz="4000" dirty="0"/>
          </a:p>
        </p:txBody>
      </p:sp>
      <p:sp>
        <p:nvSpPr>
          <p:cNvPr id="28677" name="Rectangle 5"/>
          <p:cNvSpPr>
            <a:spLocks noGrp="1" noChangeArrowheads="1"/>
          </p:cNvSpPr>
          <p:nvPr>
            <p:ph type="body" idx="1"/>
          </p:nvPr>
        </p:nvSpPr>
        <p:spPr>
          <a:xfrm>
            <a:off x="541867" y="1905000"/>
            <a:ext cx="8331200" cy="4076700"/>
          </a:xfrm>
          <a:noFill/>
          <a:ln/>
        </p:spPr>
        <p:txBody>
          <a:bodyPr/>
          <a:lstStyle/>
          <a:p>
            <a:pPr algn="ctr">
              <a:buFont typeface="Monotype Sorts" pitchFamily="2" charset="2"/>
              <a:buNone/>
            </a:pPr>
            <a:r>
              <a:rPr lang="en-US" altLang="ar-SA" sz="3600"/>
              <a:t>Use Common Sense</a:t>
            </a:r>
          </a:p>
          <a:p>
            <a:pPr algn="ctr">
              <a:buFont typeface="Monotype Sorts" pitchFamily="2" charset="2"/>
              <a:buNone/>
            </a:pPr>
            <a:endParaRPr lang="en-US" altLang="ar-SA" sz="3600"/>
          </a:p>
          <a:p>
            <a:pPr algn="ctr">
              <a:buFont typeface="Monotype Sorts" pitchFamily="2" charset="2"/>
              <a:buNone/>
            </a:pPr>
            <a:r>
              <a:rPr lang="en-US" altLang="ar-SA" sz="3600"/>
              <a:t>And</a:t>
            </a:r>
          </a:p>
          <a:p>
            <a:pPr algn="ctr">
              <a:buFont typeface="Monotype Sorts" pitchFamily="2" charset="2"/>
              <a:buNone/>
            </a:pPr>
            <a:endParaRPr lang="en-US" altLang="ar-SA" sz="3600"/>
          </a:p>
          <a:p>
            <a:pPr algn="ctr">
              <a:buFont typeface="Monotype Sorts" pitchFamily="2" charset="2"/>
              <a:buNone/>
            </a:pPr>
            <a:r>
              <a:rPr lang="en-US" altLang="ar-SA" sz="3600"/>
              <a:t>Protect Yourself!</a:t>
            </a:r>
            <a:endParaRPr lang="en-US" altLang="ar-SA" sz="28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0724" name="Rectangle 4"/>
          <p:cNvSpPr>
            <a:spLocks noGrp="1" noChangeArrowheads="1"/>
          </p:cNvSpPr>
          <p:nvPr>
            <p:ph type="ctrTitle"/>
          </p:nvPr>
        </p:nvSpPr>
        <p:spPr>
          <a:xfrm>
            <a:off x="677334" y="2286000"/>
            <a:ext cx="7789333" cy="1143000"/>
          </a:xfrm>
          <a:noFill/>
          <a:ln/>
        </p:spPr>
        <p:txBody>
          <a:bodyPr>
            <a:normAutofit/>
          </a:bodyPr>
          <a:lstStyle/>
          <a:p>
            <a:r>
              <a:rPr lang="en-US" altLang="ar-SA" dirty="0" smtClean="0"/>
              <a:t>Acute exposure to chemotherapy</a:t>
            </a:r>
            <a:endParaRPr lang="en-US" altLang="ar-SA" sz="4000" dirty="0"/>
          </a:p>
        </p:txBody>
      </p:sp>
      <p:sp>
        <p:nvSpPr>
          <p:cNvPr id="30725" name="Rectangle 5"/>
          <p:cNvSpPr>
            <a:spLocks noGrp="1" noChangeArrowheads="1"/>
          </p:cNvSpPr>
          <p:nvPr>
            <p:ph type="subTitle" idx="1"/>
          </p:nvPr>
        </p:nvSpPr>
        <p:spPr>
          <a:xfrm>
            <a:off x="1354667" y="3886200"/>
            <a:ext cx="6434667" cy="1752600"/>
          </a:xfrm>
          <a:noFill/>
          <a:ln/>
        </p:spPr>
        <p:txBody>
          <a:bodyPr/>
          <a:lstStyle/>
          <a:p>
            <a:endParaRPr lang="en-US" altLang="ar-SA" sz="2800"/>
          </a:p>
          <a:p>
            <a:endParaRPr lang="en-US" altLang="en-US" sz="280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0963"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0964" name="Rectangle 1028"/>
          <p:cNvSpPr>
            <a:spLocks noGrp="1" noChangeArrowheads="1"/>
          </p:cNvSpPr>
          <p:nvPr>
            <p:ph type="title"/>
          </p:nvPr>
        </p:nvSpPr>
        <p:spPr>
          <a:noFill/>
          <a:ln/>
        </p:spPr>
        <p:txBody>
          <a:bodyPr/>
          <a:lstStyle/>
          <a:p>
            <a:r>
              <a:rPr lang="en-US" altLang="ar-SA" sz="4000" dirty="0"/>
              <a:t>Handling Acute Exposure</a:t>
            </a:r>
          </a:p>
        </p:txBody>
      </p:sp>
      <p:sp>
        <p:nvSpPr>
          <p:cNvPr id="40965" name="Rectangle 1029"/>
          <p:cNvSpPr>
            <a:spLocks noGrp="1" noChangeArrowheads="1"/>
          </p:cNvSpPr>
          <p:nvPr>
            <p:ph type="body" idx="1"/>
          </p:nvPr>
        </p:nvSpPr>
        <p:spPr>
          <a:noFill/>
          <a:ln/>
        </p:spPr>
        <p:txBody>
          <a:bodyPr/>
          <a:lstStyle/>
          <a:p>
            <a:pPr>
              <a:buFont typeface="Monotype Sorts" pitchFamily="2" charset="2"/>
              <a:buChar char=" "/>
            </a:pPr>
            <a:r>
              <a:rPr lang="en-US" altLang="ar-SA" sz="3600"/>
              <a:t>Despite all of your efforts to protect yourself, chemotherapy splashes on your face.  What do you do?</a:t>
            </a:r>
          </a:p>
        </p:txBody>
      </p:sp>
      <p:pic>
        <p:nvPicPr>
          <p:cNvPr id="40966" name="Picture 1030"/>
          <p:cNvPicPr>
            <a:picLocks noChangeArrowheads="1"/>
          </p:cNvPicPr>
          <p:nvPr/>
        </p:nvPicPr>
        <p:blipFill>
          <a:blip r:embed="rId3" cstate="print"/>
          <a:srcRect/>
          <a:stretch>
            <a:fillRect/>
          </a:stretch>
        </p:blipFill>
        <p:spPr bwMode="auto">
          <a:xfrm>
            <a:off x="0" y="4419601"/>
            <a:ext cx="9067800" cy="2371725"/>
          </a:xfrm>
          <a:prstGeom prst="rect">
            <a:avLst/>
          </a:prstGeom>
          <a:noFill/>
          <a:ln w="12700">
            <a:noFill/>
            <a:miter lim="800000"/>
            <a:headEnd/>
            <a:tailEnd/>
          </a:ln>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ar-SA" sz="4000" dirty="0"/>
              <a:t>Handling Acute Exposure</a:t>
            </a:r>
            <a:endParaRPr lang="en-US" sz="4000" dirty="0"/>
          </a:p>
        </p:txBody>
      </p:sp>
      <p:pic>
        <p:nvPicPr>
          <p:cNvPr id="70660" name="Picture 4"/>
          <p:cNvPicPr>
            <a:picLocks noGrp="1" noChangeArrowheads="1"/>
          </p:cNvPicPr>
          <p:nvPr>
            <p:ph type="body" idx="1"/>
          </p:nvPr>
        </p:nvPicPr>
        <p:blipFill>
          <a:blip r:embed="rId2" cstate="print"/>
          <a:srcRect/>
          <a:stretch>
            <a:fillRect/>
          </a:stretch>
        </p:blipFill>
        <p:spPr>
          <a:xfrm>
            <a:off x="914400" y="4876800"/>
            <a:ext cx="7696200" cy="1524000"/>
          </a:xfrm>
          <a:noFill/>
          <a:ln/>
        </p:spPr>
      </p:pic>
      <p:sp>
        <p:nvSpPr>
          <p:cNvPr id="70661" name="Rectangle 5"/>
          <p:cNvSpPr>
            <a:spLocks noChangeArrowheads="1"/>
          </p:cNvSpPr>
          <p:nvPr/>
        </p:nvSpPr>
        <p:spPr bwMode="auto">
          <a:xfrm>
            <a:off x="948267" y="1905001"/>
            <a:ext cx="7586133" cy="2893100"/>
          </a:xfrm>
          <a:prstGeom prst="rect">
            <a:avLst/>
          </a:prstGeom>
          <a:noFill/>
          <a:ln w="12700">
            <a:noFill/>
            <a:miter lim="800000"/>
            <a:headEnd/>
            <a:tailEnd/>
          </a:ln>
          <a:effectLst/>
        </p:spPr>
        <p:txBody>
          <a:bodyPr>
            <a:spAutoFit/>
          </a:bodyPr>
          <a:lstStyle/>
          <a:p>
            <a:pPr>
              <a:spcBef>
                <a:spcPct val="50000"/>
              </a:spcBef>
              <a:buClr>
                <a:schemeClr val="tx2"/>
              </a:buClr>
              <a:buSzPct val="75000"/>
              <a:buFont typeface="Monotype Sorts" pitchFamily="2" charset="2"/>
              <a:buChar char="v"/>
            </a:pPr>
            <a:r>
              <a:rPr lang="en-US" altLang="ar-SA" sz="2800" dirty="0">
                <a:latin typeface="Book Antiqua" charset="0"/>
              </a:rPr>
              <a:t>Flush affected area with copious amounts of water</a:t>
            </a:r>
          </a:p>
          <a:p>
            <a:pPr>
              <a:spcBef>
                <a:spcPct val="50000"/>
              </a:spcBef>
              <a:buClr>
                <a:schemeClr val="tx2"/>
              </a:buClr>
              <a:buSzPct val="75000"/>
              <a:buFont typeface="Monotype Sorts" pitchFamily="2" charset="2"/>
              <a:buChar char="v"/>
            </a:pPr>
            <a:r>
              <a:rPr lang="en-US" altLang="ar-SA" sz="2800" dirty="0">
                <a:latin typeface="Book Antiqua" charset="0"/>
              </a:rPr>
              <a:t>Notify head nurse or charge nurse</a:t>
            </a:r>
          </a:p>
          <a:p>
            <a:pPr>
              <a:spcBef>
                <a:spcPct val="50000"/>
              </a:spcBef>
              <a:buClr>
                <a:schemeClr val="tx2"/>
              </a:buClr>
              <a:buSzPct val="75000"/>
              <a:buFont typeface="Monotype Sorts" pitchFamily="2" charset="2"/>
              <a:buChar char="v"/>
            </a:pPr>
            <a:r>
              <a:rPr lang="en-US" altLang="ar-SA" sz="2800" dirty="0">
                <a:latin typeface="Book Antiqua" charset="0"/>
              </a:rPr>
              <a:t>Go to the emergency room for evaluation</a:t>
            </a:r>
          </a:p>
          <a:p>
            <a:pPr>
              <a:spcBef>
                <a:spcPct val="50000"/>
              </a:spcBef>
              <a:buClr>
                <a:schemeClr val="tx2"/>
              </a:buClr>
              <a:buSzPct val="75000"/>
              <a:buFont typeface="Monotype Sorts" pitchFamily="2" charset="2"/>
              <a:buChar char="v"/>
            </a:pPr>
            <a:r>
              <a:rPr lang="en-US" altLang="ar-SA" sz="2800" dirty="0">
                <a:latin typeface="Book Antiqua" charset="0"/>
              </a:rPr>
              <a:t>Complete incident report</a:t>
            </a:r>
            <a:endParaRPr lang="en-US" sz="2800" dirty="0">
              <a:latin typeface="Book Antiqua"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4820" name="Rectangle 4"/>
          <p:cNvSpPr>
            <a:spLocks noGrp="1" noChangeArrowheads="1"/>
          </p:cNvSpPr>
          <p:nvPr>
            <p:ph type="ctrTitle"/>
          </p:nvPr>
        </p:nvSpPr>
        <p:spPr>
          <a:xfrm>
            <a:off x="677334" y="2286000"/>
            <a:ext cx="7789333" cy="1143000"/>
          </a:xfrm>
          <a:noFill/>
          <a:ln/>
        </p:spPr>
        <p:txBody>
          <a:bodyPr/>
          <a:lstStyle/>
          <a:p>
            <a:r>
              <a:rPr lang="en-US" altLang="ar-SA" sz="4000" dirty="0"/>
              <a:t>      </a:t>
            </a:r>
            <a:r>
              <a:rPr lang="en-US" altLang="ar-SA" sz="4800" dirty="0"/>
              <a:t>Chemotherapy Spills</a:t>
            </a:r>
            <a:endParaRPr lang="en-US" altLang="ar-SA" sz="4000" dirty="0"/>
          </a:p>
        </p:txBody>
      </p:sp>
      <p:sp>
        <p:nvSpPr>
          <p:cNvPr id="34821" name="Rectangle 5"/>
          <p:cNvSpPr>
            <a:spLocks noGrp="1" noChangeArrowheads="1"/>
          </p:cNvSpPr>
          <p:nvPr>
            <p:ph type="subTitle" idx="1"/>
          </p:nvPr>
        </p:nvSpPr>
        <p:spPr>
          <a:xfrm>
            <a:off x="1354667" y="3886200"/>
            <a:ext cx="6434667" cy="1752600"/>
          </a:xfrm>
          <a:noFill/>
          <a:ln/>
        </p:spPr>
        <p:txBody>
          <a:bodyPr/>
          <a:lstStyle/>
          <a:p>
            <a:r>
              <a:rPr lang="en-US" altLang="en-US" sz="3600" b="1"/>
              <a:t> </a:t>
            </a:r>
            <a:endParaRPr lang="en-US" altLang="en-US"/>
          </a:p>
        </p:txBody>
      </p:sp>
      <p:sp>
        <p:nvSpPr>
          <p:cNvPr id="34822" name="Rectangle 6"/>
          <p:cNvSpPr>
            <a:spLocks noGrp="1" noChangeArrowheads="1"/>
          </p:cNvSpPr>
          <p:nvPr>
            <p:ph type="body" sz="half" idx="4294967295"/>
          </p:nvPr>
        </p:nvSpPr>
        <p:spPr>
          <a:xfrm>
            <a:off x="5372101" y="1981200"/>
            <a:ext cx="3771900" cy="4076700"/>
          </a:xfrm>
          <a:noFill/>
          <a:ln/>
        </p:spPr>
        <p:txBody>
          <a:bodyPr/>
          <a:lstStyle/>
          <a:p>
            <a:pPr>
              <a:buFont typeface="Monotype Sorts" pitchFamily="2" charset="2"/>
              <a:buNone/>
            </a:pPr>
            <a:r>
              <a:rPr lang="en-US" altLang="en-US" sz="2800"/>
              <a:t>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301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3012" name="Rectangle 4"/>
          <p:cNvSpPr>
            <a:spLocks noGrp="1" noChangeArrowheads="1"/>
          </p:cNvSpPr>
          <p:nvPr>
            <p:ph type="title"/>
          </p:nvPr>
        </p:nvSpPr>
        <p:spPr>
          <a:noFill/>
          <a:ln/>
        </p:spPr>
        <p:txBody>
          <a:bodyPr/>
          <a:lstStyle/>
          <a:p>
            <a:r>
              <a:rPr lang="en-US" altLang="ar-SA" sz="4000" dirty="0"/>
              <a:t>Chemotherapy Spills</a:t>
            </a:r>
          </a:p>
        </p:txBody>
      </p:sp>
      <p:sp>
        <p:nvSpPr>
          <p:cNvPr id="43013" name="Rectangle 5"/>
          <p:cNvSpPr>
            <a:spLocks noGrp="1" noChangeArrowheads="1"/>
          </p:cNvSpPr>
          <p:nvPr>
            <p:ph type="body" idx="1"/>
          </p:nvPr>
        </p:nvSpPr>
        <p:spPr>
          <a:xfrm>
            <a:off x="914400" y="1676400"/>
            <a:ext cx="7687733" cy="4381500"/>
          </a:xfrm>
          <a:noFill/>
          <a:ln/>
        </p:spPr>
        <p:txBody>
          <a:bodyPr>
            <a:normAutofit lnSpcReduction="10000"/>
          </a:bodyPr>
          <a:lstStyle/>
          <a:p>
            <a:r>
              <a:rPr lang="en-US" altLang="ar-SA" sz="2800"/>
              <a:t>Secure the area and alert other staff</a:t>
            </a:r>
          </a:p>
          <a:p>
            <a:r>
              <a:rPr lang="en-US" altLang="ar-SA" sz="2800"/>
              <a:t>Obtain chemotherapy spill kit</a:t>
            </a:r>
          </a:p>
          <a:p>
            <a:r>
              <a:rPr lang="en-US" altLang="ar-SA" sz="2800"/>
              <a:t>Put on protective coverings</a:t>
            </a:r>
          </a:p>
          <a:p>
            <a:r>
              <a:rPr lang="en-US" altLang="ar-SA" sz="2800"/>
              <a:t>Observe amount of chemotherapy spilled</a:t>
            </a:r>
          </a:p>
          <a:p>
            <a:r>
              <a:rPr lang="en-US" altLang="ar-SA" sz="2800"/>
              <a:t>Absorb spill with absorbent towels</a:t>
            </a:r>
          </a:p>
          <a:p>
            <a:r>
              <a:rPr lang="en-US" altLang="ar-SA" sz="2800"/>
              <a:t>Dispose of towels in doubled bags</a:t>
            </a:r>
          </a:p>
          <a:p>
            <a:r>
              <a:rPr lang="en-US" altLang="ar-SA" sz="2800"/>
              <a:t>Cover area with blue plastic pad</a:t>
            </a:r>
          </a:p>
          <a:p>
            <a:r>
              <a:rPr lang="en-US" altLang="ar-SA" sz="2800"/>
              <a:t>Dispose of protective clothing </a:t>
            </a:r>
          </a:p>
          <a:p>
            <a:r>
              <a:rPr lang="en-US" altLang="ar-SA" sz="2800"/>
              <a:t>Notify housekeeping of spill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rrowheads="1"/>
          </p:cNvSpPr>
          <p:nvPr>
            <p:ph type="title"/>
          </p:nvPr>
        </p:nvSpPr>
        <p:spPr/>
        <p:txBody>
          <a:bodyPr/>
          <a:lstStyle/>
          <a:p>
            <a:r>
              <a:rPr lang="en-US">
                <a:latin typeface="Comic Sans MS" pitchFamily="66" charset="0"/>
              </a:rPr>
              <a:t>Drug Resistance</a:t>
            </a:r>
          </a:p>
        </p:txBody>
      </p:sp>
      <p:sp>
        <p:nvSpPr>
          <p:cNvPr id="250883" name="Rectangle 3"/>
          <p:cNvSpPr>
            <a:spLocks noGrp="1" noRot="1" noChangeArrowheads="1"/>
          </p:cNvSpPr>
          <p:nvPr>
            <p:ph type="body" sz="half" idx="1"/>
          </p:nvPr>
        </p:nvSpPr>
        <p:spPr>
          <a:xfrm>
            <a:off x="762000" y="1905000"/>
            <a:ext cx="8001000" cy="4953000"/>
          </a:xfrm>
        </p:spPr>
        <p:txBody>
          <a:bodyPr/>
          <a:lstStyle/>
          <a:p>
            <a:r>
              <a:rPr lang="en-US">
                <a:latin typeface="Comic Sans MS" pitchFamily="66" charset="0"/>
              </a:rPr>
              <a:t>Phenomenon by which cancer cell becomes resistant to chemotherapy</a:t>
            </a:r>
          </a:p>
          <a:p>
            <a:r>
              <a:rPr lang="en-US">
                <a:latin typeface="Comic Sans MS" pitchFamily="66" charset="0"/>
              </a:rPr>
              <a:t>Intrinsic/permanent resistance:</a:t>
            </a:r>
          </a:p>
          <a:p>
            <a:pPr lvl="1"/>
            <a:r>
              <a:rPr lang="en-US">
                <a:latin typeface="Comic Sans MS" pitchFamily="66" charset="0"/>
              </a:rPr>
              <a:t>Cells are resistant to agent prior to exposure to agent</a:t>
            </a:r>
          </a:p>
          <a:p>
            <a:r>
              <a:rPr lang="en-US">
                <a:latin typeface="Comic Sans MS" pitchFamily="66" charset="0"/>
              </a:rPr>
              <a:t>Acquired resistance:</a:t>
            </a:r>
          </a:p>
          <a:p>
            <a:pPr lvl="1"/>
            <a:r>
              <a:rPr lang="en-US">
                <a:latin typeface="Comic Sans MS" pitchFamily="66" charset="0"/>
              </a:rPr>
              <a:t>Malignant cells become resistant to the agent after exposure to it</a:t>
            </a:r>
          </a:p>
          <a:p>
            <a:pPr lvl="1"/>
            <a:r>
              <a:rPr lang="en-US">
                <a:latin typeface="Comic Sans MS" pitchFamily="66" charset="0"/>
              </a:rPr>
              <a:t>May be single or multi-drug resistant</a:t>
            </a:r>
          </a:p>
        </p:txBody>
      </p:sp>
      <p:pic>
        <p:nvPicPr>
          <p:cNvPr id="250884" name="Picture 4" descr="ucnvbcvi[1]"/>
          <p:cNvPicPr>
            <a:picLocks noGrp="1" noChangeAspect="1" noChangeArrowheads="1"/>
          </p:cNvPicPr>
          <p:nvPr>
            <p:ph sz="half" idx="2"/>
          </p:nvPr>
        </p:nvPicPr>
        <p:blipFill>
          <a:blip r:embed="rId2" cstate="print"/>
          <a:srcRect/>
          <a:stretch>
            <a:fillRect/>
          </a:stretch>
        </p:blipFill>
        <p:spPr>
          <a:xfrm>
            <a:off x="7145338" y="0"/>
            <a:ext cx="1998662" cy="2133600"/>
          </a:xfrm>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 Kit </a:t>
            </a:r>
            <a:endParaRPr lang="en-US" dirty="0"/>
          </a:p>
        </p:txBody>
      </p:sp>
      <p:pic>
        <p:nvPicPr>
          <p:cNvPr id="36866" name="Picture 2" descr="C:\Users\motaz\Desktop\Oil_Spill_Kit_.jpg"/>
          <p:cNvPicPr>
            <a:picLocks noChangeAspect="1" noChangeArrowheads="1"/>
          </p:cNvPicPr>
          <p:nvPr/>
        </p:nvPicPr>
        <p:blipFill>
          <a:blip r:embed="rId2" cstate="print"/>
          <a:srcRect/>
          <a:stretch>
            <a:fillRect/>
          </a:stretch>
        </p:blipFill>
        <p:spPr bwMode="auto">
          <a:xfrm>
            <a:off x="827584" y="1758950"/>
            <a:ext cx="7344816" cy="462237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2772" name="Rectangle 4"/>
          <p:cNvSpPr>
            <a:spLocks noGrp="1" noChangeArrowheads="1"/>
          </p:cNvSpPr>
          <p:nvPr>
            <p:ph type="title"/>
          </p:nvPr>
        </p:nvSpPr>
        <p:spPr>
          <a:noFill/>
          <a:ln/>
        </p:spPr>
        <p:txBody>
          <a:bodyPr/>
          <a:lstStyle/>
          <a:p>
            <a:r>
              <a:rPr lang="en-US" altLang="ar-SA" sz="4000" dirty="0"/>
              <a:t>How Do I Protect Patients &amp; Families</a:t>
            </a:r>
          </a:p>
        </p:txBody>
      </p:sp>
      <p:sp>
        <p:nvSpPr>
          <p:cNvPr id="32773" name="Rectangle 5"/>
          <p:cNvSpPr>
            <a:spLocks noGrp="1" noChangeArrowheads="1"/>
          </p:cNvSpPr>
          <p:nvPr>
            <p:ph type="body" idx="1"/>
          </p:nvPr>
        </p:nvSpPr>
        <p:spPr>
          <a:xfrm>
            <a:off x="914400" y="2057400"/>
            <a:ext cx="7620000" cy="4000500"/>
          </a:xfrm>
          <a:noFill/>
          <a:ln/>
        </p:spPr>
        <p:txBody>
          <a:bodyPr/>
          <a:lstStyle/>
          <a:p>
            <a:pPr algn="ctr">
              <a:buFont typeface="Monotype Sorts" pitchFamily="2" charset="2"/>
              <a:buChar char=" "/>
            </a:pPr>
            <a:endParaRPr lang="en-US" altLang="ar-SA" sz="2800" dirty="0"/>
          </a:p>
          <a:p>
            <a:pPr marL="0" indent="0" algn="ctr">
              <a:buNone/>
            </a:pPr>
            <a:endParaRPr lang="en-US" altLang="ar-SA" sz="2800" dirty="0"/>
          </a:p>
          <a:p>
            <a:pPr marL="0" indent="0" algn="ctr">
              <a:buNone/>
            </a:pPr>
            <a:r>
              <a:rPr lang="en-US" altLang="ar-SA" sz="6000" dirty="0"/>
              <a:t>EDUCATION</a:t>
            </a:r>
          </a:p>
          <a:p>
            <a:pPr algn="ctr">
              <a:buFont typeface="Monotype Sorts" pitchFamily="2" charset="2"/>
              <a:buChar char=" "/>
            </a:pPr>
            <a:endParaRPr lang="en-US" altLang="ar-SA" sz="28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8916" name="Rectangle 4"/>
          <p:cNvSpPr>
            <a:spLocks noGrp="1" noChangeArrowheads="1"/>
          </p:cNvSpPr>
          <p:nvPr>
            <p:ph type="title"/>
          </p:nvPr>
        </p:nvSpPr>
        <p:spPr>
          <a:xfrm>
            <a:off x="838200" y="723900"/>
            <a:ext cx="7772400" cy="1104900"/>
          </a:xfrm>
          <a:noFill/>
          <a:ln/>
        </p:spPr>
        <p:txBody>
          <a:bodyPr>
            <a:normAutofit fontScale="90000"/>
          </a:bodyPr>
          <a:lstStyle/>
          <a:p>
            <a:r>
              <a:rPr lang="en-US" altLang="ar-SA"/>
              <a:t>Patient Education Scenario</a:t>
            </a:r>
            <a:br>
              <a:rPr lang="en-US" altLang="ar-SA"/>
            </a:br>
            <a:endParaRPr lang="en-US" altLang="ar-SA"/>
          </a:p>
        </p:txBody>
      </p:sp>
      <p:sp>
        <p:nvSpPr>
          <p:cNvPr id="38917" name="Rectangle 5"/>
          <p:cNvSpPr>
            <a:spLocks noGrp="1" noChangeArrowheads="1"/>
          </p:cNvSpPr>
          <p:nvPr>
            <p:ph type="body" idx="1"/>
          </p:nvPr>
        </p:nvSpPr>
        <p:spPr>
          <a:noFill/>
          <a:ln/>
        </p:spPr>
        <p:txBody>
          <a:bodyPr/>
          <a:lstStyle/>
          <a:p>
            <a:pPr marL="0" indent="0">
              <a:buNone/>
            </a:pPr>
            <a:r>
              <a:rPr lang="en-US" altLang="ar-SA" sz="3600" dirty="0"/>
              <a:t>Patient Y has completed her first of four cycles of </a:t>
            </a:r>
            <a:r>
              <a:rPr lang="en-US" altLang="ar-SA" sz="3600" dirty="0" err="1"/>
              <a:t>adriamycin</a:t>
            </a:r>
            <a:r>
              <a:rPr lang="en-US" altLang="ar-SA" sz="3600" dirty="0"/>
              <a:t> and </a:t>
            </a:r>
            <a:r>
              <a:rPr lang="en-US" altLang="ar-SA" sz="3600" dirty="0" err="1"/>
              <a:t>cytoxan</a:t>
            </a:r>
            <a:r>
              <a:rPr lang="en-US" altLang="ar-SA" sz="3600" dirty="0"/>
              <a:t> for breast cancer.  She is </a:t>
            </a:r>
            <a:r>
              <a:rPr lang="en-US" altLang="ar-SA" sz="3600" dirty="0" err="1"/>
              <a:t>schedualed</a:t>
            </a:r>
            <a:r>
              <a:rPr lang="en-US" altLang="ar-SA" sz="3600" dirty="0"/>
              <a:t> to go home.  What are the priority educational needs</a:t>
            </a:r>
            <a:r>
              <a:rPr lang="en-US" altLang="ar-SA" sz="2800" dirty="0"/>
              <a: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Patient Education Example</a:t>
            </a:r>
          </a:p>
        </p:txBody>
      </p:sp>
      <p:sp>
        <p:nvSpPr>
          <p:cNvPr id="66563" name="Rectangle 3"/>
          <p:cNvSpPr>
            <a:spLocks noGrp="1" noChangeArrowheads="1"/>
          </p:cNvSpPr>
          <p:nvPr>
            <p:ph type="body" idx="1"/>
          </p:nvPr>
        </p:nvSpPr>
        <p:spPr/>
        <p:txBody>
          <a:bodyPr/>
          <a:lstStyle/>
          <a:p>
            <a:r>
              <a:rPr lang="en-US"/>
              <a:t>Patient X has just completed all courses of chemotherapy and is being discharged from the hospital.  The family says to you, “I am so glad that this is over.  We can now put this behind us.”</a:t>
            </a:r>
          </a:p>
          <a:p>
            <a:endParaRPr lang="en-US"/>
          </a:p>
          <a:p>
            <a:r>
              <a:rPr lang="en-US"/>
              <a:t>What do you do?  What do you think that patient’s family might be thinking?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ar-SA" sz="4800"/>
              <a:t>Conclusion</a:t>
            </a:r>
          </a:p>
        </p:txBody>
      </p:sp>
      <p:sp>
        <p:nvSpPr>
          <p:cNvPr id="55299" name="Rectangle 3"/>
          <p:cNvSpPr>
            <a:spLocks noGrp="1" noChangeArrowheads="1"/>
          </p:cNvSpPr>
          <p:nvPr>
            <p:ph type="body" idx="1"/>
          </p:nvPr>
        </p:nvSpPr>
        <p:spPr>
          <a:xfrm>
            <a:off x="948267" y="1676400"/>
            <a:ext cx="7662333" cy="4381500"/>
          </a:xfrm>
        </p:spPr>
        <p:txBody>
          <a:bodyPr>
            <a:normAutofit fontScale="92500" lnSpcReduction="10000"/>
          </a:bodyPr>
          <a:lstStyle/>
          <a:p>
            <a:r>
              <a:rPr lang="en-US" altLang="ar-SA" sz="3600" dirty="0"/>
              <a:t>Safe-Handling precautions are in our best interest and are there to protect us.</a:t>
            </a:r>
          </a:p>
          <a:p>
            <a:r>
              <a:rPr lang="en-US" altLang="ar-SA" sz="3600" dirty="0"/>
              <a:t>Patient education is essential to protect the patient/family from chemotherapy.</a:t>
            </a:r>
          </a:p>
          <a:p>
            <a:r>
              <a:rPr lang="en-US" altLang="ar-SA" sz="3600" dirty="0"/>
              <a:t>Know your relevant policies and procedures.</a:t>
            </a:r>
          </a:p>
          <a:p>
            <a:r>
              <a:rPr lang="en-US" altLang="ar-SA" sz="3600" dirty="0"/>
              <a:t>Know who your resources are and use </a:t>
            </a:r>
            <a:r>
              <a:rPr lang="en-US" altLang="ar-SA" sz="3600" dirty="0" smtClean="0"/>
              <a:t>them.</a:t>
            </a:r>
            <a:endParaRPr lang="en-US" altLang="ar-SA"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p:txBody>
          <a:bodyPr/>
          <a:lstStyle/>
          <a:p>
            <a:r>
              <a:rPr lang="en-US">
                <a:latin typeface="Comic Sans MS" pitchFamily="66" charset="0"/>
              </a:rPr>
              <a:t>Dose Determination</a:t>
            </a:r>
          </a:p>
        </p:txBody>
      </p:sp>
      <p:sp>
        <p:nvSpPr>
          <p:cNvPr id="248835" name="Rectangle 3"/>
          <p:cNvSpPr>
            <a:spLocks noGrp="1" noRot="1" noChangeArrowheads="1"/>
          </p:cNvSpPr>
          <p:nvPr>
            <p:ph type="body" sz="half" idx="1"/>
          </p:nvPr>
        </p:nvSpPr>
        <p:spPr>
          <a:xfrm>
            <a:off x="990600" y="1676400"/>
            <a:ext cx="8153400" cy="4191000"/>
          </a:xfrm>
        </p:spPr>
        <p:txBody>
          <a:bodyPr>
            <a:normAutofit lnSpcReduction="10000"/>
          </a:bodyPr>
          <a:lstStyle/>
          <a:p>
            <a:r>
              <a:rPr lang="en-US" dirty="0">
                <a:latin typeface="Comic Sans MS" pitchFamily="66" charset="0"/>
              </a:rPr>
              <a:t>Mg/kg of body weight</a:t>
            </a:r>
          </a:p>
          <a:p>
            <a:r>
              <a:rPr lang="en-US" dirty="0">
                <a:latin typeface="Comic Sans MS" pitchFamily="66" charset="0"/>
              </a:rPr>
              <a:t>Body Surface Area (BSA) mg/m</a:t>
            </a:r>
            <a:r>
              <a:rPr lang="en-US" baseline="30000" dirty="0">
                <a:latin typeface="Comic Sans MS" pitchFamily="66" charset="0"/>
              </a:rPr>
              <a:t>2</a:t>
            </a:r>
            <a:endParaRPr lang="en-US" dirty="0">
              <a:latin typeface="Comic Sans MS" pitchFamily="66" charset="0"/>
            </a:endParaRPr>
          </a:p>
          <a:p>
            <a:pPr lvl="1"/>
            <a:r>
              <a:rPr lang="en-US" dirty="0">
                <a:latin typeface="Comic Sans MS" pitchFamily="66" charset="0"/>
              </a:rPr>
              <a:t>Use calculation, BSA calculator </a:t>
            </a:r>
          </a:p>
          <a:p>
            <a:pPr lvl="1"/>
            <a:r>
              <a:rPr lang="en-US" dirty="0">
                <a:latin typeface="Comic Sans MS" pitchFamily="66" charset="0"/>
              </a:rPr>
              <a:t>Modifications:</a:t>
            </a:r>
          </a:p>
          <a:p>
            <a:pPr lvl="2"/>
            <a:r>
              <a:rPr lang="en-US" dirty="0">
                <a:latin typeface="Comic Sans MS" pitchFamily="66" charset="0"/>
              </a:rPr>
              <a:t>Obese patient</a:t>
            </a:r>
          </a:p>
          <a:p>
            <a:pPr lvl="2"/>
            <a:r>
              <a:rPr lang="en-US" dirty="0" err="1">
                <a:latin typeface="Comic Sans MS" pitchFamily="66" charset="0"/>
              </a:rPr>
              <a:t>Ascites</a:t>
            </a:r>
            <a:r>
              <a:rPr lang="en-US" dirty="0">
                <a:latin typeface="Comic Sans MS" pitchFamily="66" charset="0"/>
              </a:rPr>
              <a:t>/edema</a:t>
            </a:r>
          </a:p>
          <a:p>
            <a:pPr lvl="2"/>
            <a:r>
              <a:rPr lang="en-US" dirty="0">
                <a:latin typeface="Comic Sans MS" pitchFamily="66" charset="0"/>
              </a:rPr>
              <a:t>Pre-existing hepatic dysfunction, renal impairment, poor performance status, toxicity from prior </a:t>
            </a:r>
            <a:r>
              <a:rPr lang="en-US" dirty="0" smtClean="0">
                <a:latin typeface="Comic Sans MS" pitchFamily="66" charset="0"/>
              </a:rPr>
              <a:t>chemo</a:t>
            </a:r>
            <a:endParaRPr lang="en-US" dirty="0">
              <a:latin typeface="Comic Sans MS" pitchFamily="66" charset="0"/>
            </a:endParaRPr>
          </a:p>
        </p:txBody>
      </p:sp>
      <p:pic>
        <p:nvPicPr>
          <p:cNvPr id="248836" name="Picture 4" descr="y1mjp31v[1]"/>
          <p:cNvPicPr>
            <a:picLocks noGrp="1" noChangeAspect="1" noChangeArrowheads="1"/>
          </p:cNvPicPr>
          <p:nvPr>
            <p:ph sz="half" idx="2"/>
          </p:nvPr>
        </p:nvPicPr>
        <p:blipFill>
          <a:blip r:embed="rId3" cstate="print"/>
          <a:srcRect/>
          <a:stretch>
            <a:fillRect/>
          </a:stretch>
        </p:blipFill>
        <p:spPr>
          <a:xfrm>
            <a:off x="6629400" y="0"/>
            <a:ext cx="2514600" cy="1916113"/>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p:txBody>
          <a:bodyPr/>
          <a:lstStyle/>
          <a:p>
            <a:r>
              <a:rPr lang="en-US">
                <a:latin typeface="Comic Sans MS" pitchFamily="66" charset="0"/>
              </a:rPr>
              <a:t>Response</a:t>
            </a:r>
          </a:p>
        </p:txBody>
      </p:sp>
      <p:sp>
        <p:nvSpPr>
          <p:cNvPr id="251907" name="Rectangle 3"/>
          <p:cNvSpPr>
            <a:spLocks noGrp="1" noRot="1" noChangeArrowheads="1"/>
          </p:cNvSpPr>
          <p:nvPr>
            <p:ph type="body" sz="half" idx="1"/>
          </p:nvPr>
        </p:nvSpPr>
        <p:spPr>
          <a:xfrm>
            <a:off x="838200" y="1524000"/>
            <a:ext cx="7924800" cy="4648200"/>
          </a:xfrm>
        </p:spPr>
        <p:txBody>
          <a:bodyPr>
            <a:normAutofit lnSpcReduction="10000"/>
          </a:bodyPr>
          <a:lstStyle/>
          <a:p>
            <a:r>
              <a:rPr lang="en-US">
                <a:latin typeface="Comic Sans MS" pitchFamily="66" charset="0"/>
              </a:rPr>
              <a:t>Tumor Response:</a:t>
            </a:r>
          </a:p>
          <a:p>
            <a:pPr lvl="1"/>
            <a:r>
              <a:rPr lang="en-US">
                <a:latin typeface="Comic Sans MS" pitchFamily="66" charset="0"/>
              </a:rPr>
              <a:t>Complete (CR)</a:t>
            </a:r>
          </a:p>
          <a:p>
            <a:pPr lvl="1"/>
            <a:r>
              <a:rPr lang="en-US">
                <a:latin typeface="Comic Sans MS" pitchFamily="66" charset="0"/>
              </a:rPr>
              <a:t>Partial (PR)</a:t>
            </a:r>
          </a:p>
          <a:p>
            <a:pPr lvl="1"/>
            <a:r>
              <a:rPr lang="en-US">
                <a:latin typeface="Comic Sans MS" pitchFamily="66" charset="0"/>
              </a:rPr>
              <a:t>Stable (SD)</a:t>
            </a:r>
          </a:p>
          <a:p>
            <a:pPr lvl="1"/>
            <a:r>
              <a:rPr lang="en-US">
                <a:latin typeface="Comic Sans MS" pitchFamily="66" charset="0"/>
              </a:rPr>
              <a:t>Progressive (PD)</a:t>
            </a:r>
          </a:p>
          <a:p>
            <a:pPr lvl="1"/>
            <a:r>
              <a:rPr lang="en-US">
                <a:latin typeface="Comic Sans MS" pitchFamily="66" charset="0"/>
              </a:rPr>
              <a:t>Relapse</a:t>
            </a:r>
          </a:p>
          <a:p>
            <a:r>
              <a:rPr lang="en-US">
                <a:latin typeface="Comic Sans MS" pitchFamily="66" charset="0"/>
              </a:rPr>
              <a:t>Patient Response:</a:t>
            </a:r>
          </a:p>
          <a:p>
            <a:pPr lvl="1"/>
            <a:r>
              <a:rPr lang="en-US">
                <a:latin typeface="Comic Sans MS" pitchFamily="66" charset="0"/>
              </a:rPr>
              <a:t>Performance status</a:t>
            </a:r>
          </a:p>
          <a:p>
            <a:pPr lvl="1"/>
            <a:r>
              <a:rPr lang="en-US">
                <a:latin typeface="Comic Sans MS" pitchFamily="66" charset="0"/>
              </a:rPr>
              <a:t>Subjective patient response</a:t>
            </a:r>
          </a:p>
        </p:txBody>
      </p:sp>
      <p:pic>
        <p:nvPicPr>
          <p:cNvPr id="251908" name="Picture 4" descr="gizizaev[1]"/>
          <p:cNvPicPr>
            <a:picLocks noGrp="1" noChangeAspect="1" noChangeArrowheads="1"/>
          </p:cNvPicPr>
          <p:nvPr>
            <p:ph sz="half" idx="2"/>
          </p:nvPr>
        </p:nvPicPr>
        <p:blipFill>
          <a:blip r:embed="rId3" cstate="print"/>
          <a:srcRect/>
          <a:stretch>
            <a:fillRect/>
          </a:stretch>
        </p:blipFill>
        <p:spPr>
          <a:xfrm>
            <a:off x="4572000" y="1411783"/>
            <a:ext cx="4343400" cy="2881313"/>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r>
              <a:rPr lang="en-US">
                <a:latin typeface="Comic Sans MS" pitchFamily="66" charset="0"/>
              </a:rPr>
              <a:t>Assessments</a:t>
            </a:r>
          </a:p>
        </p:txBody>
      </p:sp>
      <p:grpSp>
        <p:nvGrpSpPr>
          <p:cNvPr id="2" name="Group 3"/>
          <p:cNvGrpSpPr>
            <a:grpSpLocks/>
          </p:cNvGrpSpPr>
          <p:nvPr/>
        </p:nvGrpSpPr>
        <p:grpSpPr bwMode="auto">
          <a:xfrm>
            <a:off x="3048000" y="2438400"/>
            <a:ext cx="3116263" cy="2438400"/>
            <a:chOff x="360" y="1296"/>
            <a:chExt cx="5904" cy="2784"/>
          </a:xfrm>
        </p:grpSpPr>
        <p:graphicFrame>
          <p:nvGraphicFramePr>
            <p:cNvPr id="163844" name="Object 4"/>
            <p:cNvGraphicFramePr>
              <a:graphicFrameLocks/>
            </p:cNvGraphicFramePr>
            <p:nvPr/>
          </p:nvGraphicFramePr>
          <p:xfrm>
            <a:off x="3949" y="3323"/>
            <a:ext cx="779" cy="690"/>
          </p:xfrm>
          <a:graphic>
            <a:graphicData uri="http://schemas.openxmlformats.org/presentationml/2006/ole">
              <mc:AlternateContent xmlns:mc="http://schemas.openxmlformats.org/markup-compatibility/2006">
                <mc:Choice xmlns:v="urn:schemas-microsoft-com:vml" Requires="v">
                  <p:oleObj spid="_x0000_s1089" name="Microsoft ClipArt Gallery" r:id="rId3" imgW="4483100" imgH="3340100" progId="">
                    <p:embed/>
                  </p:oleObj>
                </mc:Choice>
                <mc:Fallback>
                  <p:oleObj name="Microsoft ClipArt Gallery" r:id="rId3" imgW="4483100" imgH="334010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 y="3323"/>
                          <a:ext cx="779"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5" name="Object 5"/>
            <p:cNvGraphicFramePr>
              <a:graphicFrameLocks/>
            </p:cNvGraphicFramePr>
            <p:nvPr/>
          </p:nvGraphicFramePr>
          <p:xfrm>
            <a:off x="360" y="1296"/>
            <a:ext cx="2946" cy="2784"/>
          </p:xfrm>
          <a:graphic>
            <a:graphicData uri="http://schemas.openxmlformats.org/presentationml/2006/ole">
              <mc:AlternateContent xmlns:mc="http://schemas.openxmlformats.org/markup-compatibility/2006">
                <mc:Choice xmlns:v="urn:schemas-microsoft-com:vml" Requires="v">
                  <p:oleObj spid="_x0000_s1090" name="Microsoft ClipArt Gallery" r:id="rId5" imgW="3022600" imgH="3251200" progId="">
                    <p:embed/>
                  </p:oleObj>
                </mc:Choice>
                <mc:Fallback>
                  <p:oleObj name="Microsoft ClipArt Gallery" r:id="rId5" imgW="3022600" imgH="325120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 y="1296"/>
                          <a:ext cx="2946"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6" name="Object 6"/>
            <p:cNvGraphicFramePr>
              <a:graphicFrameLocks/>
            </p:cNvGraphicFramePr>
            <p:nvPr/>
          </p:nvGraphicFramePr>
          <p:xfrm>
            <a:off x="2472" y="3168"/>
            <a:ext cx="814" cy="816"/>
          </p:xfrm>
          <a:graphic>
            <a:graphicData uri="http://schemas.openxmlformats.org/presentationml/2006/ole">
              <mc:AlternateContent xmlns:mc="http://schemas.openxmlformats.org/markup-compatibility/2006">
                <mc:Choice xmlns:v="urn:schemas-microsoft-com:vml" Requires="v">
                  <p:oleObj spid="_x0000_s1091" name="Microsoft ClipArt Gallery" r:id="rId7" imgW="2857500" imgH="3403600" progId="">
                    <p:embed/>
                  </p:oleObj>
                </mc:Choice>
                <mc:Fallback>
                  <p:oleObj name="Microsoft ClipArt Gallery" r:id="rId7" imgW="2857500" imgH="3403600" progId="">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2" y="3168"/>
                          <a:ext cx="814"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7" name="Object 7"/>
            <p:cNvGraphicFramePr>
              <a:graphicFrameLocks/>
            </p:cNvGraphicFramePr>
            <p:nvPr/>
          </p:nvGraphicFramePr>
          <p:xfrm>
            <a:off x="4824" y="2160"/>
            <a:ext cx="624" cy="1200"/>
          </p:xfrm>
          <a:graphic>
            <a:graphicData uri="http://schemas.openxmlformats.org/presentationml/2006/ole">
              <mc:AlternateContent xmlns:mc="http://schemas.openxmlformats.org/markup-compatibility/2006">
                <mc:Choice xmlns:v="urn:schemas-microsoft-com:vml" Requires="v">
                  <p:oleObj spid="_x0000_s1092" name="Microsoft ClipArt Gallery" r:id="rId9" imgW="2425700" imgH="4762500" progId="">
                    <p:embed/>
                  </p:oleObj>
                </mc:Choice>
                <mc:Fallback>
                  <p:oleObj name="Microsoft ClipArt Gallery" r:id="rId9" imgW="2425700" imgH="4762500" progId="">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4" y="2160"/>
                          <a:ext cx="624"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8" name="Object 8"/>
            <p:cNvGraphicFramePr>
              <a:graphicFrameLocks/>
            </p:cNvGraphicFramePr>
            <p:nvPr/>
          </p:nvGraphicFramePr>
          <p:xfrm>
            <a:off x="5592" y="1644"/>
            <a:ext cx="672" cy="657"/>
          </p:xfrm>
          <a:graphic>
            <a:graphicData uri="http://schemas.openxmlformats.org/presentationml/2006/ole">
              <mc:AlternateContent xmlns:mc="http://schemas.openxmlformats.org/markup-compatibility/2006">
                <mc:Choice xmlns:v="urn:schemas-microsoft-com:vml" Requires="v">
                  <p:oleObj spid="_x0000_s1093" name="Microsoft ClipArt Gallery" r:id="rId11" imgW="3352800" imgH="3276600" progId="">
                    <p:embed/>
                  </p:oleObj>
                </mc:Choice>
                <mc:Fallback>
                  <p:oleObj name="Microsoft ClipArt Gallery" r:id="rId11" imgW="3352800" imgH="3276600" progId="">
                    <p:embed/>
                    <p:pic>
                      <p:nvPicPr>
                        <p:cNvPr id="0" name="Picture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2" y="1644"/>
                          <a:ext cx="672" cy="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9" name="Object 9"/>
            <p:cNvGraphicFramePr>
              <a:graphicFrameLocks/>
            </p:cNvGraphicFramePr>
            <p:nvPr/>
          </p:nvGraphicFramePr>
          <p:xfrm>
            <a:off x="3436" y="2132"/>
            <a:ext cx="860" cy="963"/>
          </p:xfrm>
          <a:graphic>
            <a:graphicData uri="http://schemas.openxmlformats.org/presentationml/2006/ole">
              <mc:AlternateContent xmlns:mc="http://schemas.openxmlformats.org/markup-compatibility/2006">
                <mc:Choice xmlns:v="urn:schemas-microsoft-com:vml" Requires="v">
                  <p:oleObj spid="_x0000_s1094" name="Microsoft ClipArt Gallery" r:id="rId13" imgW="3035300" imgH="3403600" progId="">
                    <p:embed/>
                  </p:oleObj>
                </mc:Choice>
                <mc:Fallback>
                  <p:oleObj name="Microsoft ClipArt Gallery" r:id="rId13" imgW="3035300" imgH="3403600" progId="">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6" y="2132"/>
                          <a:ext cx="860" cy="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50" name="Object 10"/>
            <p:cNvGraphicFramePr>
              <a:graphicFrameLocks/>
            </p:cNvGraphicFramePr>
            <p:nvPr/>
          </p:nvGraphicFramePr>
          <p:xfrm>
            <a:off x="5660" y="3280"/>
            <a:ext cx="556" cy="729"/>
          </p:xfrm>
          <a:graphic>
            <a:graphicData uri="http://schemas.openxmlformats.org/presentationml/2006/ole">
              <mc:AlternateContent xmlns:mc="http://schemas.openxmlformats.org/markup-compatibility/2006">
                <mc:Choice xmlns:v="urn:schemas-microsoft-com:vml" Requires="v">
                  <p:oleObj spid="_x0000_s1095" name="Microsoft ClipArt Gallery" r:id="rId15" imgW="2374900" imgH="3111500" progId="">
                    <p:embed/>
                  </p:oleObj>
                </mc:Choice>
                <mc:Fallback>
                  <p:oleObj name="Microsoft ClipArt Gallery" r:id="rId15" imgW="2374900" imgH="3111500" progId="">
                    <p:embed/>
                    <p:pic>
                      <p:nvPicPr>
                        <p:cNvPr id="0" name="Picture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0" y="3280"/>
                          <a:ext cx="556" cy="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1"/>
            <p:cNvGrpSpPr>
              <a:grpSpLocks/>
            </p:cNvGrpSpPr>
            <p:nvPr/>
          </p:nvGrpSpPr>
          <p:grpSpPr bwMode="auto">
            <a:xfrm>
              <a:off x="4346" y="1386"/>
              <a:ext cx="815" cy="535"/>
              <a:chOff x="4346" y="1386"/>
              <a:chExt cx="815" cy="535"/>
            </a:xfrm>
          </p:grpSpPr>
          <p:grpSp>
            <p:nvGrpSpPr>
              <p:cNvPr id="4" name="Group 12"/>
              <p:cNvGrpSpPr>
                <a:grpSpLocks/>
              </p:cNvGrpSpPr>
              <p:nvPr/>
            </p:nvGrpSpPr>
            <p:grpSpPr bwMode="auto">
              <a:xfrm>
                <a:off x="4824" y="1386"/>
                <a:ext cx="337" cy="535"/>
                <a:chOff x="4824" y="1386"/>
                <a:chExt cx="337" cy="535"/>
              </a:xfrm>
            </p:grpSpPr>
            <p:sp>
              <p:nvSpPr>
                <p:cNvPr id="163853" name="Freeform 13"/>
                <p:cNvSpPr>
                  <a:spLocks/>
                </p:cNvSpPr>
                <p:nvPr/>
              </p:nvSpPr>
              <p:spPr bwMode="auto">
                <a:xfrm>
                  <a:off x="4826" y="1386"/>
                  <a:ext cx="335" cy="535"/>
                </a:xfrm>
                <a:custGeom>
                  <a:avLst/>
                  <a:gdLst/>
                  <a:ahLst/>
                  <a:cxnLst>
                    <a:cxn ang="0">
                      <a:pos x="101" y="12"/>
                    </a:cxn>
                    <a:cxn ang="0">
                      <a:pos x="135" y="3"/>
                    </a:cxn>
                    <a:cxn ang="0">
                      <a:pos x="164" y="0"/>
                    </a:cxn>
                    <a:cxn ang="0">
                      <a:pos x="199" y="0"/>
                    </a:cxn>
                    <a:cxn ang="0">
                      <a:pos x="230" y="9"/>
                    </a:cxn>
                    <a:cxn ang="0">
                      <a:pos x="262" y="30"/>
                    </a:cxn>
                    <a:cxn ang="0">
                      <a:pos x="280" y="50"/>
                    </a:cxn>
                    <a:cxn ang="0">
                      <a:pos x="296" y="68"/>
                    </a:cxn>
                    <a:cxn ang="0">
                      <a:pos x="312" y="97"/>
                    </a:cxn>
                    <a:cxn ang="0">
                      <a:pos x="325" y="136"/>
                    </a:cxn>
                    <a:cxn ang="0">
                      <a:pos x="331" y="171"/>
                    </a:cxn>
                    <a:cxn ang="0">
                      <a:pos x="334" y="227"/>
                    </a:cxn>
                    <a:cxn ang="0">
                      <a:pos x="334" y="298"/>
                    </a:cxn>
                    <a:cxn ang="0">
                      <a:pos x="331" y="372"/>
                    </a:cxn>
                    <a:cxn ang="0">
                      <a:pos x="312" y="431"/>
                    </a:cxn>
                    <a:cxn ang="0">
                      <a:pos x="296" y="466"/>
                    </a:cxn>
                    <a:cxn ang="0">
                      <a:pos x="265" y="499"/>
                    </a:cxn>
                    <a:cxn ang="0">
                      <a:pos x="233" y="519"/>
                    </a:cxn>
                    <a:cxn ang="0">
                      <a:pos x="202" y="528"/>
                    </a:cxn>
                    <a:cxn ang="0">
                      <a:pos x="167" y="534"/>
                    </a:cxn>
                    <a:cxn ang="0">
                      <a:pos x="120" y="534"/>
                    </a:cxn>
                    <a:cxn ang="0">
                      <a:pos x="76" y="525"/>
                    </a:cxn>
                    <a:cxn ang="0">
                      <a:pos x="47" y="510"/>
                    </a:cxn>
                    <a:cxn ang="0">
                      <a:pos x="28" y="493"/>
                    </a:cxn>
                    <a:cxn ang="0">
                      <a:pos x="13" y="472"/>
                    </a:cxn>
                    <a:cxn ang="0">
                      <a:pos x="6" y="448"/>
                    </a:cxn>
                    <a:cxn ang="0">
                      <a:pos x="6" y="422"/>
                    </a:cxn>
                    <a:cxn ang="0">
                      <a:pos x="16" y="392"/>
                    </a:cxn>
                    <a:cxn ang="0">
                      <a:pos x="28" y="372"/>
                    </a:cxn>
                    <a:cxn ang="0">
                      <a:pos x="41" y="336"/>
                    </a:cxn>
                    <a:cxn ang="0">
                      <a:pos x="38" y="289"/>
                    </a:cxn>
                    <a:cxn ang="0">
                      <a:pos x="35" y="257"/>
                    </a:cxn>
                    <a:cxn ang="0">
                      <a:pos x="28" y="221"/>
                    </a:cxn>
                    <a:cxn ang="0">
                      <a:pos x="22" y="195"/>
                    </a:cxn>
                    <a:cxn ang="0">
                      <a:pos x="6" y="171"/>
                    </a:cxn>
                    <a:cxn ang="0">
                      <a:pos x="0" y="139"/>
                    </a:cxn>
                    <a:cxn ang="0">
                      <a:pos x="3" y="112"/>
                    </a:cxn>
                    <a:cxn ang="0">
                      <a:pos x="13" y="89"/>
                    </a:cxn>
                    <a:cxn ang="0">
                      <a:pos x="25" y="65"/>
                    </a:cxn>
                    <a:cxn ang="0">
                      <a:pos x="47" y="44"/>
                    </a:cxn>
                    <a:cxn ang="0">
                      <a:pos x="69" y="27"/>
                    </a:cxn>
                    <a:cxn ang="0">
                      <a:pos x="101" y="12"/>
                    </a:cxn>
                  </a:cxnLst>
                  <a:rect l="0" t="0" r="r" b="b"/>
                  <a:pathLst>
                    <a:path w="335" h="535">
                      <a:moveTo>
                        <a:pt x="101" y="12"/>
                      </a:moveTo>
                      <a:lnTo>
                        <a:pt x="135" y="3"/>
                      </a:lnTo>
                      <a:lnTo>
                        <a:pt x="164" y="0"/>
                      </a:lnTo>
                      <a:lnTo>
                        <a:pt x="199" y="0"/>
                      </a:lnTo>
                      <a:lnTo>
                        <a:pt x="230" y="9"/>
                      </a:lnTo>
                      <a:lnTo>
                        <a:pt x="262" y="30"/>
                      </a:lnTo>
                      <a:lnTo>
                        <a:pt x="280" y="50"/>
                      </a:lnTo>
                      <a:lnTo>
                        <a:pt x="296" y="68"/>
                      </a:lnTo>
                      <a:lnTo>
                        <a:pt x="312" y="97"/>
                      </a:lnTo>
                      <a:lnTo>
                        <a:pt x="325" y="136"/>
                      </a:lnTo>
                      <a:lnTo>
                        <a:pt x="331" y="171"/>
                      </a:lnTo>
                      <a:lnTo>
                        <a:pt x="334" y="227"/>
                      </a:lnTo>
                      <a:lnTo>
                        <a:pt x="334" y="298"/>
                      </a:lnTo>
                      <a:lnTo>
                        <a:pt x="331" y="372"/>
                      </a:lnTo>
                      <a:lnTo>
                        <a:pt x="312" y="431"/>
                      </a:lnTo>
                      <a:lnTo>
                        <a:pt x="296" y="466"/>
                      </a:lnTo>
                      <a:lnTo>
                        <a:pt x="265" y="499"/>
                      </a:lnTo>
                      <a:lnTo>
                        <a:pt x="233" y="519"/>
                      </a:lnTo>
                      <a:lnTo>
                        <a:pt x="202" y="528"/>
                      </a:lnTo>
                      <a:lnTo>
                        <a:pt x="167" y="534"/>
                      </a:lnTo>
                      <a:lnTo>
                        <a:pt x="120" y="534"/>
                      </a:lnTo>
                      <a:lnTo>
                        <a:pt x="76" y="525"/>
                      </a:lnTo>
                      <a:lnTo>
                        <a:pt x="47" y="510"/>
                      </a:lnTo>
                      <a:lnTo>
                        <a:pt x="28" y="493"/>
                      </a:lnTo>
                      <a:lnTo>
                        <a:pt x="13" y="472"/>
                      </a:lnTo>
                      <a:lnTo>
                        <a:pt x="6" y="448"/>
                      </a:lnTo>
                      <a:lnTo>
                        <a:pt x="6" y="422"/>
                      </a:lnTo>
                      <a:lnTo>
                        <a:pt x="16" y="392"/>
                      </a:lnTo>
                      <a:lnTo>
                        <a:pt x="28" y="372"/>
                      </a:lnTo>
                      <a:lnTo>
                        <a:pt x="41" y="336"/>
                      </a:lnTo>
                      <a:lnTo>
                        <a:pt x="38" y="289"/>
                      </a:lnTo>
                      <a:lnTo>
                        <a:pt x="35" y="257"/>
                      </a:lnTo>
                      <a:lnTo>
                        <a:pt x="28" y="221"/>
                      </a:lnTo>
                      <a:lnTo>
                        <a:pt x="22" y="195"/>
                      </a:lnTo>
                      <a:lnTo>
                        <a:pt x="6" y="171"/>
                      </a:lnTo>
                      <a:lnTo>
                        <a:pt x="0" y="139"/>
                      </a:lnTo>
                      <a:lnTo>
                        <a:pt x="3" y="112"/>
                      </a:lnTo>
                      <a:lnTo>
                        <a:pt x="13" y="89"/>
                      </a:lnTo>
                      <a:lnTo>
                        <a:pt x="25" y="65"/>
                      </a:lnTo>
                      <a:lnTo>
                        <a:pt x="47" y="44"/>
                      </a:lnTo>
                      <a:lnTo>
                        <a:pt x="69" y="27"/>
                      </a:lnTo>
                      <a:lnTo>
                        <a:pt x="101" y="12"/>
                      </a:lnTo>
                    </a:path>
                  </a:pathLst>
                </a:custGeom>
                <a:solidFill>
                  <a:srgbClr val="808000"/>
                </a:solidFill>
                <a:ln w="12700" cap="rnd">
                  <a:noFill/>
                  <a:round/>
                  <a:headEnd/>
                  <a:tailEnd/>
                </a:ln>
                <a:effectLst/>
              </p:spPr>
              <p:txBody>
                <a:bodyPr/>
                <a:lstStyle/>
                <a:p>
                  <a:endParaRPr lang="en-US"/>
                </a:p>
              </p:txBody>
            </p:sp>
            <p:sp>
              <p:nvSpPr>
                <p:cNvPr id="163854" name="Freeform 14"/>
                <p:cNvSpPr>
                  <a:spLocks/>
                </p:cNvSpPr>
                <p:nvPr/>
              </p:nvSpPr>
              <p:spPr bwMode="auto">
                <a:xfrm>
                  <a:off x="4824" y="1536"/>
                  <a:ext cx="193" cy="241"/>
                </a:xfrm>
                <a:custGeom>
                  <a:avLst/>
                  <a:gdLst/>
                  <a:ahLst/>
                  <a:cxnLst>
                    <a:cxn ang="0">
                      <a:pos x="87" y="152"/>
                    </a:cxn>
                    <a:cxn ang="0">
                      <a:pos x="97" y="170"/>
                    </a:cxn>
                    <a:cxn ang="0">
                      <a:pos x="108" y="212"/>
                    </a:cxn>
                    <a:cxn ang="0">
                      <a:pos x="113" y="227"/>
                    </a:cxn>
                    <a:cxn ang="0">
                      <a:pos x="113" y="201"/>
                    </a:cxn>
                    <a:cxn ang="0">
                      <a:pos x="108" y="181"/>
                    </a:cxn>
                    <a:cxn ang="0">
                      <a:pos x="117" y="150"/>
                    </a:cxn>
                    <a:cxn ang="0">
                      <a:pos x="126" y="165"/>
                    </a:cxn>
                    <a:cxn ang="0">
                      <a:pos x="118" y="222"/>
                    </a:cxn>
                    <a:cxn ang="0">
                      <a:pos x="131" y="186"/>
                    </a:cxn>
                    <a:cxn ang="0">
                      <a:pos x="134" y="152"/>
                    </a:cxn>
                    <a:cxn ang="0">
                      <a:pos x="119" y="129"/>
                    </a:cxn>
                    <a:cxn ang="0">
                      <a:pos x="99" y="145"/>
                    </a:cxn>
                    <a:cxn ang="0">
                      <a:pos x="105" y="116"/>
                    </a:cxn>
                    <a:cxn ang="0">
                      <a:pos x="126" y="114"/>
                    </a:cxn>
                    <a:cxn ang="0">
                      <a:pos x="136" y="139"/>
                    </a:cxn>
                    <a:cxn ang="0">
                      <a:pos x="143" y="137"/>
                    </a:cxn>
                    <a:cxn ang="0">
                      <a:pos x="139" y="101"/>
                    </a:cxn>
                    <a:cxn ang="0">
                      <a:pos x="119" y="85"/>
                    </a:cxn>
                    <a:cxn ang="0">
                      <a:pos x="118" y="75"/>
                    </a:cxn>
                    <a:cxn ang="0">
                      <a:pos x="134" y="65"/>
                    </a:cxn>
                    <a:cxn ang="0">
                      <a:pos x="139" y="57"/>
                    </a:cxn>
                    <a:cxn ang="0">
                      <a:pos x="110" y="65"/>
                    </a:cxn>
                    <a:cxn ang="0">
                      <a:pos x="126" y="31"/>
                    </a:cxn>
                    <a:cxn ang="0">
                      <a:pos x="143" y="26"/>
                    </a:cxn>
                    <a:cxn ang="0">
                      <a:pos x="152" y="57"/>
                    </a:cxn>
                    <a:cxn ang="0">
                      <a:pos x="152" y="98"/>
                    </a:cxn>
                    <a:cxn ang="0">
                      <a:pos x="149" y="160"/>
                    </a:cxn>
                    <a:cxn ang="0">
                      <a:pos x="144" y="212"/>
                    </a:cxn>
                    <a:cxn ang="0">
                      <a:pos x="145" y="219"/>
                    </a:cxn>
                    <a:cxn ang="0">
                      <a:pos x="154" y="183"/>
                    </a:cxn>
                    <a:cxn ang="0">
                      <a:pos x="161" y="126"/>
                    </a:cxn>
                    <a:cxn ang="0">
                      <a:pos x="162" y="75"/>
                    </a:cxn>
                    <a:cxn ang="0">
                      <a:pos x="179" y="88"/>
                    </a:cxn>
                    <a:cxn ang="0">
                      <a:pos x="180" y="119"/>
                    </a:cxn>
                    <a:cxn ang="0">
                      <a:pos x="176" y="163"/>
                    </a:cxn>
                    <a:cxn ang="0">
                      <a:pos x="169" y="204"/>
                    </a:cxn>
                    <a:cxn ang="0">
                      <a:pos x="173" y="214"/>
                    </a:cxn>
                    <a:cxn ang="0">
                      <a:pos x="188" y="157"/>
                    </a:cxn>
                    <a:cxn ang="0">
                      <a:pos x="192" y="108"/>
                    </a:cxn>
                    <a:cxn ang="0">
                      <a:pos x="188" y="65"/>
                    </a:cxn>
                    <a:cxn ang="0">
                      <a:pos x="173" y="46"/>
                    </a:cxn>
                    <a:cxn ang="0">
                      <a:pos x="160" y="23"/>
                    </a:cxn>
                    <a:cxn ang="0">
                      <a:pos x="145" y="0"/>
                    </a:cxn>
                    <a:cxn ang="0">
                      <a:pos x="119" y="13"/>
                    </a:cxn>
                    <a:cxn ang="0">
                      <a:pos x="102" y="46"/>
                    </a:cxn>
                    <a:cxn ang="0">
                      <a:pos x="92" y="88"/>
                    </a:cxn>
                    <a:cxn ang="0">
                      <a:pos x="0" y="111"/>
                    </a:cxn>
                  </a:cxnLst>
                  <a:rect l="0" t="0" r="r" b="b"/>
                  <a:pathLst>
                    <a:path w="193" h="241">
                      <a:moveTo>
                        <a:pt x="3" y="152"/>
                      </a:moveTo>
                      <a:lnTo>
                        <a:pt x="87" y="152"/>
                      </a:lnTo>
                      <a:lnTo>
                        <a:pt x="92" y="155"/>
                      </a:lnTo>
                      <a:lnTo>
                        <a:pt x="97" y="170"/>
                      </a:lnTo>
                      <a:lnTo>
                        <a:pt x="104" y="188"/>
                      </a:lnTo>
                      <a:lnTo>
                        <a:pt x="108" y="212"/>
                      </a:lnTo>
                      <a:lnTo>
                        <a:pt x="108" y="240"/>
                      </a:lnTo>
                      <a:lnTo>
                        <a:pt x="113" y="227"/>
                      </a:lnTo>
                      <a:lnTo>
                        <a:pt x="114" y="212"/>
                      </a:lnTo>
                      <a:lnTo>
                        <a:pt x="113" y="201"/>
                      </a:lnTo>
                      <a:lnTo>
                        <a:pt x="112" y="191"/>
                      </a:lnTo>
                      <a:lnTo>
                        <a:pt x="108" y="181"/>
                      </a:lnTo>
                      <a:lnTo>
                        <a:pt x="106" y="155"/>
                      </a:lnTo>
                      <a:lnTo>
                        <a:pt x="117" y="150"/>
                      </a:lnTo>
                      <a:lnTo>
                        <a:pt x="123" y="155"/>
                      </a:lnTo>
                      <a:lnTo>
                        <a:pt x="126" y="165"/>
                      </a:lnTo>
                      <a:lnTo>
                        <a:pt x="125" y="181"/>
                      </a:lnTo>
                      <a:lnTo>
                        <a:pt x="118" y="222"/>
                      </a:lnTo>
                      <a:lnTo>
                        <a:pt x="127" y="204"/>
                      </a:lnTo>
                      <a:lnTo>
                        <a:pt x="131" y="186"/>
                      </a:lnTo>
                      <a:lnTo>
                        <a:pt x="134" y="168"/>
                      </a:lnTo>
                      <a:lnTo>
                        <a:pt x="134" y="152"/>
                      </a:lnTo>
                      <a:lnTo>
                        <a:pt x="130" y="137"/>
                      </a:lnTo>
                      <a:lnTo>
                        <a:pt x="119" y="129"/>
                      </a:lnTo>
                      <a:lnTo>
                        <a:pt x="108" y="132"/>
                      </a:lnTo>
                      <a:lnTo>
                        <a:pt x="99" y="145"/>
                      </a:lnTo>
                      <a:lnTo>
                        <a:pt x="100" y="129"/>
                      </a:lnTo>
                      <a:lnTo>
                        <a:pt x="105" y="116"/>
                      </a:lnTo>
                      <a:lnTo>
                        <a:pt x="114" y="111"/>
                      </a:lnTo>
                      <a:lnTo>
                        <a:pt x="126" y="114"/>
                      </a:lnTo>
                      <a:lnTo>
                        <a:pt x="132" y="124"/>
                      </a:lnTo>
                      <a:lnTo>
                        <a:pt x="136" y="139"/>
                      </a:lnTo>
                      <a:lnTo>
                        <a:pt x="140" y="173"/>
                      </a:lnTo>
                      <a:lnTo>
                        <a:pt x="143" y="137"/>
                      </a:lnTo>
                      <a:lnTo>
                        <a:pt x="141" y="114"/>
                      </a:lnTo>
                      <a:lnTo>
                        <a:pt x="139" y="101"/>
                      </a:lnTo>
                      <a:lnTo>
                        <a:pt x="131" y="90"/>
                      </a:lnTo>
                      <a:lnTo>
                        <a:pt x="119" y="85"/>
                      </a:lnTo>
                      <a:lnTo>
                        <a:pt x="108" y="90"/>
                      </a:lnTo>
                      <a:lnTo>
                        <a:pt x="118" y="75"/>
                      </a:lnTo>
                      <a:lnTo>
                        <a:pt x="126" y="67"/>
                      </a:lnTo>
                      <a:lnTo>
                        <a:pt x="134" y="65"/>
                      </a:lnTo>
                      <a:lnTo>
                        <a:pt x="147" y="72"/>
                      </a:lnTo>
                      <a:lnTo>
                        <a:pt x="139" y="57"/>
                      </a:lnTo>
                      <a:lnTo>
                        <a:pt x="125" y="52"/>
                      </a:lnTo>
                      <a:lnTo>
                        <a:pt x="110" y="65"/>
                      </a:lnTo>
                      <a:lnTo>
                        <a:pt x="119" y="44"/>
                      </a:lnTo>
                      <a:lnTo>
                        <a:pt x="126" y="31"/>
                      </a:lnTo>
                      <a:lnTo>
                        <a:pt x="134" y="23"/>
                      </a:lnTo>
                      <a:lnTo>
                        <a:pt x="143" y="26"/>
                      </a:lnTo>
                      <a:lnTo>
                        <a:pt x="149" y="39"/>
                      </a:lnTo>
                      <a:lnTo>
                        <a:pt x="152" y="57"/>
                      </a:lnTo>
                      <a:lnTo>
                        <a:pt x="152" y="75"/>
                      </a:lnTo>
                      <a:lnTo>
                        <a:pt x="152" y="98"/>
                      </a:lnTo>
                      <a:lnTo>
                        <a:pt x="150" y="134"/>
                      </a:lnTo>
                      <a:lnTo>
                        <a:pt x="149" y="160"/>
                      </a:lnTo>
                      <a:lnTo>
                        <a:pt x="148" y="186"/>
                      </a:lnTo>
                      <a:lnTo>
                        <a:pt x="144" y="212"/>
                      </a:lnTo>
                      <a:lnTo>
                        <a:pt x="139" y="237"/>
                      </a:lnTo>
                      <a:lnTo>
                        <a:pt x="145" y="219"/>
                      </a:lnTo>
                      <a:lnTo>
                        <a:pt x="150" y="201"/>
                      </a:lnTo>
                      <a:lnTo>
                        <a:pt x="154" y="183"/>
                      </a:lnTo>
                      <a:lnTo>
                        <a:pt x="158" y="155"/>
                      </a:lnTo>
                      <a:lnTo>
                        <a:pt x="161" y="126"/>
                      </a:lnTo>
                      <a:lnTo>
                        <a:pt x="161" y="101"/>
                      </a:lnTo>
                      <a:lnTo>
                        <a:pt x="162" y="75"/>
                      </a:lnTo>
                      <a:lnTo>
                        <a:pt x="173" y="75"/>
                      </a:lnTo>
                      <a:lnTo>
                        <a:pt x="179" y="88"/>
                      </a:lnTo>
                      <a:lnTo>
                        <a:pt x="180" y="103"/>
                      </a:lnTo>
                      <a:lnTo>
                        <a:pt x="180" y="119"/>
                      </a:lnTo>
                      <a:lnTo>
                        <a:pt x="179" y="142"/>
                      </a:lnTo>
                      <a:lnTo>
                        <a:pt x="176" y="163"/>
                      </a:lnTo>
                      <a:lnTo>
                        <a:pt x="174" y="181"/>
                      </a:lnTo>
                      <a:lnTo>
                        <a:pt x="169" y="204"/>
                      </a:lnTo>
                      <a:lnTo>
                        <a:pt x="157" y="240"/>
                      </a:lnTo>
                      <a:lnTo>
                        <a:pt x="173" y="214"/>
                      </a:lnTo>
                      <a:lnTo>
                        <a:pt x="182" y="188"/>
                      </a:lnTo>
                      <a:lnTo>
                        <a:pt x="188" y="157"/>
                      </a:lnTo>
                      <a:lnTo>
                        <a:pt x="191" y="137"/>
                      </a:lnTo>
                      <a:lnTo>
                        <a:pt x="192" y="108"/>
                      </a:lnTo>
                      <a:lnTo>
                        <a:pt x="192" y="85"/>
                      </a:lnTo>
                      <a:lnTo>
                        <a:pt x="188" y="65"/>
                      </a:lnTo>
                      <a:lnTo>
                        <a:pt x="182" y="54"/>
                      </a:lnTo>
                      <a:lnTo>
                        <a:pt x="173" y="46"/>
                      </a:lnTo>
                      <a:lnTo>
                        <a:pt x="161" y="41"/>
                      </a:lnTo>
                      <a:lnTo>
                        <a:pt x="160" y="23"/>
                      </a:lnTo>
                      <a:lnTo>
                        <a:pt x="156" y="10"/>
                      </a:lnTo>
                      <a:lnTo>
                        <a:pt x="145" y="0"/>
                      </a:lnTo>
                      <a:lnTo>
                        <a:pt x="132" y="0"/>
                      </a:lnTo>
                      <a:lnTo>
                        <a:pt x="119" y="13"/>
                      </a:lnTo>
                      <a:lnTo>
                        <a:pt x="109" y="31"/>
                      </a:lnTo>
                      <a:lnTo>
                        <a:pt x="102" y="46"/>
                      </a:lnTo>
                      <a:lnTo>
                        <a:pt x="96" y="67"/>
                      </a:lnTo>
                      <a:lnTo>
                        <a:pt x="92" y="88"/>
                      </a:lnTo>
                      <a:lnTo>
                        <a:pt x="90" y="111"/>
                      </a:lnTo>
                      <a:lnTo>
                        <a:pt x="0" y="111"/>
                      </a:lnTo>
                      <a:lnTo>
                        <a:pt x="3" y="152"/>
                      </a:lnTo>
                    </a:path>
                  </a:pathLst>
                </a:custGeom>
                <a:solidFill>
                  <a:srgbClr val="FF0000"/>
                </a:solidFill>
                <a:ln w="12700" cap="rnd">
                  <a:noFill/>
                  <a:round/>
                  <a:headEnd/>
                  <a:tailEnd/>
                </a:ln>
                <a:effectLst/>
              </p:spPr>
              <p:txBody>
                <a:bodyPr/>
                <a:lstStyle/>
                <a:p>
                  <a:endParaRPr lang="en-US"/>
                </a:p>
              </p:txBody>
            </p:sp>
          </p:grpSp>
          <p:grpSp>
            <p:nvGrpSpPr>
              <p:cNvPr id="5" name="Group 15"/>
              <p:cNvGrpSpPr>
                <a:grpSpLocks/>
              </p:cNvGrpSpPr>
              <p:nvPr/>
            </p:nvGrpSpPr>
            <p:grpSpPr bwMode="auto">
              <a:xfrm>
                <a:off x="4346" y="1386"/>
                <a:ext cx="383" cy="535"/>
                <a:chOff x="4346" y="1386"/>
                <a:chExt cx="383" cy="535"/>
              </a:xfrm>
            </p:grpSpPr>
            <p:sp>
              <p:nvSpPr>
                <p:cNvPr id="163856" name="Freeform 16"/>
                <p:cNvSpPr>
                  <a:spLocks/>
                </p:cNvSpPr>
                <p:nvPr/>
              </p:nvSpPr>
              <p:spPr bwMode="auto">
                <a:xfrm>
                  <a:off x="4346" y="1386"/>
                  <a:ext cx="335" cy="535"/>
                </a:xfrm>
                <a:custGeom>
                  <a:avLst/>
                  <a:gdLst/>
                  <a:ahLst/>
                  <a:cxnLst>
                    <a:cxn ang="0">
                      <a:pos x="233" y="12"/>
                    </a:cxn>
                    <a:cxn ang="0">
                      <a:pos x="199" y="3"/>
                    </a:cxn>
                    <a:cxn ang="0">
                      <a:pos x="170" y="0"/>
                    </a:cxn>
                    <a:cxn ang="0">
                      <a:pos x="135" y="0"/>
                    </a:cxn>
                    <a:cxn ang="0">
                      <a:pos x="104" y="9"/>
                    </a:cxn>
                    <a:cxn ang="0">
                      <a:pos x="72" y="30"/>
                    </a:cxn>
                    <a:cxn ang="0">
                      <a:pos x="54" y="50"/>
                    </a:cxn>
                    <a:cxn ang="0">
                      <a:pos x="38" y="68"/>
                    </a:cxn>
                    <a:cxn ang="0">
                      <a:pos x="22" y="97"/>
                    </a:cxn>
                    <a:cxn ang="0">
                      <a:pos x="9" y="136"/>
                    </a:cxn>
                    <a:cxn ang="0">
                      <a:pos x="3" y="171"/>
                    </a:cxn>
                    <a:cxn ang="0">
                      <a:pos x="0" y="227"/>
                    </a:cxn>
                    <a:cxn ang="0">
                      <a:pos x="0" y="298"/>
                    </a:cxn>
                    <a:cxn ang="0">
                      <a:pos x="3" y="372"/>
                    </a:cxn>
                    <a:cxn ang="0">
                      <a:pos x="22" y="431"/>
                    </a:cxn>
                    <a:cxn ang="0">
                      <a:pos x="38" y="466"/>
                    </a:cxn>
                    <a:cxn ang="0">
                      <a:pos x="69" y="499"/>
                    </a:cxn>
                    <a:cxn ang="0">
                      <a:pos x="101" y="519"/>
                    </a:cxn>
                    <a:cxn ang="0">
                      <a:pos x="132" y="528"/>
                    </a:cxn>
                    <a:cxn ang="0">
                      <a:pos x="167" y="534"/>
                    </a:cxn>
                    <a:cxn ang="0">
                      <a:pos x="214" y="534"/>
                    </a:cxn>
                    <a:cxn ang="0">
                      <a:pos x="258" y="525"/>
                    </a:cxn>
                    <a:cxn ang="0">
                      <a:pos x="287" y="510"/>
                    </a:cxn>
                    <a:cxn ang="0">
                      <a:pos x="306" y="493"/>
                    </a:cxn>
                    <a:cxn ang="0">
                      <a:pos x="321" y="472"/>
                    </a:cxn>
                    <a:cxn ang="0">
                      <a:pos x="328" y="448"/>
                    </a:cxn>
                    <a:cxn ang="0">
                      <a:pos x="328" y="422"/>
                    </a:cxn>
                    <a:cxn ang="0">
                      <a:pos x="318" y="392"/>
                    </a:cxn>
                    <a:cxn ang="0">
                      <a:pos x="306" y="372"/>
                    </a:cxn>
                    <a:cxn ang="0">
                      <a:pos x="293" y="336"/>
                    </a:cxn>
                    <a:cxn ang="0">
                      <a:pos x="296" y="289"/>
                    </a:cxn>
                    <a:cxn ang="0">
                      <a:pos x="299" y="257"/>
                    </a:cxn>
                    <a:cxn ang="0">
                      <a:pos x="306" y="221"/>
                    </a:cxn>
                    <a:cxn ang="0">
                      <a:pos x="312" y="195"/>
                    </a:cxn>
                    <a:cxn ang="0">
                      <a:pos x="328" y="171"/>
                    </a:cxn>
                    <a:cxn ang="0">
                      <a:pos x="334" y="139"/>
                    </a:cxn>
                    <a:cxn ang="0">
                      <a:pos x="331" y="112"/>
                    </a:cxn>
                    <a:cxn ang="0">
                      <a:pos x="321" y="89"/>
                    </a:cxn>
                    <a:cxn ang="0">
                      <a:pos x="309" y="65"/>
                    </a:cxn>
                    <a:cxn ang="0">
                      <a:pos x="287" y="44"/>
                    </a:cxn>
                    <a:cxn ang="0">
                      <a:pos x="265" y="27"/>
                    </a:cxn>
                    <a:cxn ang="0">
                      <a:pos x="233" y="12"/>
                    </a:cxn>
                  </a:cxnLst>
                  <a:rect l="0" t="0" r="r" b="b"/>
                  <a:pathLst>
                    <a:path w="335" h="535">
                      <a:moveTo>
                        <a:pt x="233" y="12"/>
                      </a:moveTo>
                      <a:lnTo>
                        <a:pt x="199" y="3"/>
                      </a:lnTo>
                      <a:lnTo>
                        <a:pt x="170" y="0"/>
                      </a:lnTo>
                      <a:lnTo>
                        <a:pt x="135" y="0"/>
                      </a:lnTo>
                      <a:lnTo>
                        <a:pt x="104" y="9"/>
                      </a:lnTo>
                      <a:lnTo>
                        <a:pt x="72" y="30"/>
                      </a:lnTo>
                      <a:lnTo>
                        <a:pt x="54" y="50"/>
                      </a:lnTo>
                      <a:lnTo>
                        <a:pt x="38" y="68"/>
                      </a:lnTo>
                      <a:lnTo>
                        <a:pt x="22" y="97"/>
                      </a:lnTo>
                      <a:lnTo>
                        <a:pt x="9" y="136"/>
                      </a:lnTo>
                      <a:lnTo>
                        <a:pt x="3" y="171"/>
                      </a:lnTo>
                      <a:lnTo>
                        <a:pt x="0" y="227"/>
                      </a:lnTo>
                      <a:lnTo>
                        <a:pt x="0" y="298"/>
                      </a:lnTo>
                      <a:lnTo>
                        <a:pt x="3" y="372"/>
                      </a:lnTo>
                      <a:lnTo>
                        <a:pt x="22" y="431"/>
                      </a:lnTo>
                      <a:lnTo>
                        <a:pt x="38" y="466"/>
                      </a:lnTo>
                      <a:lnTo>
                        <a:pt x="69" y="499"/>
                      </a:lnTo>
                      <a:lnTo>
                        <a:pt x="101" y="519"/>
                      </a:lnTo>
                      <a:lnTo>
                        <a:pt x="132" y="528"/>
                      </a:lnTo>
                      <a:lnTo>
                        <a:pt x="167" y="534"/>
                      </a:lnTo>
                      <a:lnTo>
                        <a:pt x="214" y="534"/>
                      </a:lnTo>
                      <a:lnTo>
                        <a:pt x="258" y="525"/>
                      </a:lnTo>
                      <a:lnTo>
                        <a:pt x="287" y="510"/>
                      </a:lnTo>
                      <a:lnTo>
                        <a:pt x="306" y="493"/>
                      </a:lnTo>
                      <a:lnTo>
                        <a:pt x="321" y="472"/>
                      </a:lnTo>
                      <a:lnTo>
                        <a:pt x="328" y="448"/>
                      </a:lnTo>
                      <a:lnTo>
                        <a:pt x="328" y="422"/>
                      </a:lnTo>
                      <a:lnTo>
                        <a:pt x="318" y="392"/>
                      </a:lnTo>
                      <a:lnTo>
                        <a:pt x="306" y="372"/>
                      </a:lnTo>
                      <a:lnTo>
                        <a:pt x="293" y="336"/>
                      </a:lnTo>
                      <a:lnTo>
                        <a:pt x="296" y="289"/>
                      </a:lnTo>
                      <a:lnTo>
                        <a:pt x="299" y="257"/>
                      </a:lnTo>
                      <a:lnTo>
                        <a:pt x="306" y="221"/>
                      </a:lnTo>
                      <a:lnTo>
                        <a:pt x="312" y="195"/>
                      </a:lnTo>
                      <a:lnTo>
                        <a:pt x="328" y="171"/>
                      </a:lnTo>
                      <a:lnTo>
                        <a:pt x="334" y="139"/>
                      </a:lnTo>
                      <a:lnTo>
                        <a:pt x="331" y="112"/>
                      </a:lnTo>
                      <a:lnTo>
                        <a:pt x="321" y="89"/>
                      </a:lnTo>
                      <a:lnTo>
                        <a:pt x="309" y="65"/>
                      </a:lnTo>
                      <a:lnTo>
                        <a:pt x="287" y="44"/>
                      </a:lnTo>
                      <a:lnTo>
                        <a:pt x="265" y="27"/>
                      </a:lnTo>
                      <a:lnTo>
                        <a:pt x="233" y="12"/>
                      </a:lnTo>
                    </a:path>
                  </a:pathLst>
                </a:custGeom>
                <a:solidFill>
                  <a:srgbClr val="808000"/>
                </a:solidFill>
                <a:ln w="12700" cap="rnd">
                  <a:noFill/>
                  <a:round/>
                  <a:headEnd/>
                  <a:tailEnd/>
                </a:ln>
                <a:effectLst/>
              </p:spPr>
              <p:txBody>
                <a:bodyPr/>
                <a:lstStyle/>
                <a:p>
                  <a:endParaRPr lang="en-US"/>
                </a:p>
              </p:txBody>
            </p:sp>
            <p:sp>
              <p:nvSpPr>
                <p:cNvPr id="163857" name="Freeform 17"/>
                <p:cNvSpPr>
                  <a:spLocks/>
                </p:cNvSpPr>
                <p:nvPr/>
              </p:nvSpPr>
              <p:spPr bwMode="auto">
                <a:xfrm>
                  <a:off x="4536" y="1536"/>
                  <a:ext cx="193" cy="241"/>
                </a:xfrm>
                <a:custGeom>
                  <a:avLst/>
                  <a:gdLst/>
                  <a:ahLst/>
                  <a:cxnLst>
                    <a:cxn ang="0">
                      <a:pos x="105" y="152"/>
                    </a:cxn>
                    <a:cxn ang="0">
                      <a:pos x="95" y="170"/>
                    </a:cxn>
                    <a:cxn ang="0">
                      <a:pos x="84" y="212"/>
                    </a:cxn>
                    <a:cxn ang="0">
                      <a:pos x="79" y="227"/>
                    </a:cxn>
                    <a:cxn ang="0">
                      <a:pos x="79" y="201"/>
                    </a:cxn>
                    <a:cxn ang="0">
                      <a:pos x="84" y="181"/>
                    </a:cxn>
                    <a:cxn ang="0">
                      <a:pos x="75" y="150"/>
                    </a:cxn>
                    <a:cxn ang="0">
                      <a:pos x="66" y="165"/>
                    </a:cxn>
                    <a:cxn ang="0">
                      <a:pos x="74" y="222"/>
                    </a:cxn>
                    <a:cxn ang="0">
                      <a:pos x="61" y="186"/>
                    </a:cxn>
                    <a:cxn ang="0">
                      <a:pos x="58" y="152"/>
                    </a:cxn>
                    <a:cxn ang="0">
                      <a:pos x="73" y="129"/>
                    </a:cxn>
                    <a:cxn ang="0">
                      <a:pos x="93" y="145"/>
                    </a:cxn>
                    <a:cxn ang="0">
                      <a:pos x="87" y="116"/>
                    </a:cxn>
                    <a:cxn ang="0">
                      <a:pos x="66" y="114"/>
                    </a:cxn>
                    <a:cxn ang="0">
                      <a:pos x="56" y="139"/>
                    </a:cxn>
                    <a:cxn ang="0">
                      <a:pos x="49" y="137"/>
                    </a:cxn>
                    <a:cxn ang="0">
                      <a:pos x="53" y="101"/>
                    </a:cxn>
                    <a:cxn ang="0">
                      <a:pos x="73" y="85"/>
                    </a:cxn>
                    <a:cxn ang="0">
                      <a:pos x="74" y="75"/>
                    </a:cxn>
                    <a:cxn ang="0">
                      <a:pos x="58" y="65"/>
                    </a:cxn>
                    <a:cxn ang="0">
                      <a:pos x="53" y="57"/>
                    </a:cxn>
                    <a:cxn ang="0">
                      <a:pos x="82" y="65"/>
                    </a:cxn>
                    <a:cxn ang="0">
                      <a:pos x="66" y="31"/>
                    </a:cxn>
                    <a:cxn ang="0">
                      <a:pos x="49" y="26"/>
                    </a:cxn>
                    <a:cxn ang="0">
                      <a:pos x="40" y="57"/>
                    </a:cxn>
                    <a:cxn ang="0">
                      <a:pos x="40" y="98"/>
                    </a:cxn>
                    <a:cxn ang="0">
                      <a:pos x="43" y="160"/>
                    </a:cxn>
                    <a:cxn ang="0">
                      <a:pos x="48" y="212"/>
                    </a:cxn>
                    <a:cxn ang="0">
                      <a:pos x="47" y="219"/>
                    </a:cxn>
                    <a:cxn ang="0">
                      <a:pos x="38" y="183"/>
                    </a:cxn>
                    <a:cxn ang="0">
                      <a:pos x="31" y="126"/>
                    </a:cxn>
                    <a:cxn ang="0">
                      <a:pos x="30" y="75"/>
                    </a:cxn>
                    <a:cxn ang="0">
                      <a:pos x="13" y="88"/>
                    </a:cxn>
                    <a:cxn ang="0">
                      <a:pos x="12" y="119"/>
                    </a:cxn>
                    <a:cxn ang="0">
                      <a:pos x="16" y="163"/>
                    </a:cxn>
                    <a:cxn ang="0">
                      <a:pos x="23" y="204"/>
                    </a:cxn>
                    <a:cxn ang="0">
                      <a:pos x="19" y="214"/>
                    </a:cxn>
                    <a:cxn ang="0">
                      <a:pos x="4" y="157"/>
                    </a:cxn>
                    <a:cxn ang="0">
                      <a:pos x="0" y="108"/>
                    </a:cxn>
                    <a:cxn ang="0">
                      <a:pos x="4" y="65"/>
                    </a:cxn>
                    <a:cxn ang="0">
                      <a:pos x="19" y="46"/>
                    </a:cxn>
                    <a:cxn ang="0">
                      <a:pos x="32" y="23"/>
                    </a:cxn>
                    <a:cxn ang="0">
                      <a:pos x="47" y="0"/>
                    </a:cxn>
                    <a:cxn ang="0">
                      <a:pos x="73" y="13"/>
                    </a:cxn>
                    <a:cxn ang="0">
                      <a:pos x="90" y="46"/>
                    </a:cxn>
                    <a:cxn ang="0">
                      <a:pos x="100" y="88"/>
                    </a:cxn>
                    <a:cxn ang="0">
                      <a:pos x="192" y="111"/>
                    </a:cxn>
                  </a:cxnLst>
                  <a:rect l="0" t="0" r="r" b="b"/>
                  <a:pathLst>
                    <a:path w="193" h="241">
                      <a:moveTo>
                        <a:pt x="189" y="152"/>
                      </a:moveTo>
                      <a:lnTo>
                        <a:pt x="105" y="152"/>
                      </a:lnTo>
                      <a:lnTo>
                        <a:pt x="100" y="155"/>
                      </a:lnTo>
                      <a:lnTo>
                        <a:pt x="95" y="170"/>
                      </a:lnTo>
                      <a:lnTo>
                        <a:pt x="88" y="188"/>
                      </a:lnTo>
                      <a:lnTo>
                        <a:pt x="84" y="212"/>
                      </a:lnTo>
                      <a:lnTo>
                        <a:pt x="84" y="240"/>
                      </a:lnTo>
                      <a:lnTo>
                        <a:pt x="79" y="227"/>
                      </a:lnTo>
                      <a:lnTo>
                        <a:pt x="78" y="212"/>
                      </a:lnTo>
                      <a:lnTo>
                        <a:pt x="79" y="201"/>
                      </a:lnTo>
                      <a:lnTo>
                        <a:pt x="80" y="191"/>
                      </a:lnTo>
                      <a:lnTo>
                        <a:pt x="84" y="181"/>
                      </a:lnTo>
                      <a:lnTo>
                        <a:pt x="86" y="155"/>
                      </a:lnTo>
                      <a:lnTo>
                        <a:pt x="75" y="150"/>
                      </a:lnTo>
                      <a:lnTo>
                        <a:pt x="69" y="155"/>
                      </a:lnTo>
                      <a:lnTo>
                        <a:pt x="66" y="165"/>
                      </a:lnTo>
                      <a:lnTo>
                        <a:pt x="67" y="181"/>
                      </a:lnTo>
                      <a:lnTo>
                        <a:pt x="74" y="222"/>
                      </a:lnTo>
                      <a:lnTo>
                        <a:pt x="65" y="204"/>
                      </a:lnTo>
                      <a:lnTo>
                        <a:pt x="61" y="186"/>
                      </a:lnTo>
                      <a:lnTo>
                        <a:pt x="58" y="168"/>
                      </a:lnTo>
                      <a:lnTo>
                        <a:pt x="58" y="152"/>
                      </a:lnTo>
                      <a:lnTo>
                        <a:pt x="62" y="137"/>
                      </a:lnTo>
                      <a:lnTo>
                        <a:pt x="73" y="129"/>
                      </a:lnTo>
                      <a:lnTo>
                        <a:pt x="84" y="132"/>
                      </a:lnTo>
                      <a:lnTo>
                        <a:pt x="93" y="145"/>
                      </a:lnTo>
                      <a:lnTo>
                        <a:pt x="92" y="129"/>
                      </a:lnTo>
                      <a:lnTo>
                        <a:pt x="87" y="116"/>
                      </a:lnTo>
                      <a:lnTo>
                        <a:pt x="78" y="111"/>
                      </a:lnTo>
                      <a:lnTo>
                        <a:pt x="66" y="114"/>
                      </a:lnTo>
                      <a:lnTo>
                        <a:pt x="60" y="124"/>
                      </a:lnTo>
                      <a:lnTo>
                        <a:pt x="56" y="139"/>
                      </a:lnTo>
                      <a:lnTo>
                        <a:pt x="52" y="173"/>
                      </a:lnTo>
                      <a:lnTo>
                        <a:pt x="49" y="137"/>
                      </a:lnTo>
                      <a:lnTo>
                        <a:pt x="51" y="114"/>
                      </a:lnTo>
                      <a:lnTo>
                        <a:pt x="53" y="101"/>
                      </a:lnTo>
                      <a:lnTo>
                        <a:pt x="61" y="90"/>
                      </a:lnTo>
                      <a:lnTo>
                        <a:pt x="73" y="85"/>
                      </a:lnTo>
                      <a:lnTo>
                        <a:pt x="84" y="90"/>
                      </a:lnTo>
                      <a:lnTo>
                        <a:pt x="74" y="75"/>
                      </a:lnTo>
                      <a:lnTo>
                        <a:pt x="66" y="67"/>
                      </a:lnTo>
                      <a:lnTo>
                        <a:pt x="58" y="65"/>
                      </a:lnTo>
                      <a:lnTo>
                        <a:pt x="45" y="72"/>
                      </a:lnTo>
                      <a:lnTo>
                        <a:pt x="53" y="57"/>
                      </a:lnTo>
                      <a:lnTo>
                        <a:pt x="67" y="52"/>
                      </a:lnTo>
                      <a:lnTo>
                        <a:pt x="82" y="65"/>
                      </a:lnTo>
                      <a:lnTo>
                        <a:pt x="73" y="44"/>
                      </a:lnTo>
                      <a:lnTo>
                        <a:pt x="66" y="31"/>
                      </a:lnTo>
                      <a:lnTo>
                        <a:pt x="58" y="23"/>
                      </a:lnTo>
                      <a:lnTo>
                        <a:pt x="49" y="26"/>
                      </a:lnTo>
                      <a:lnTo>
                        <a:pt x="43" y="39"/>
                      </a:lnTo>
                      <a:lnTo>
                        <a:pt x="40" y="57"/>
                      </a:lnTo>
                      <a:lnTo>
                        <a:pt x="40" y="75"/>
                      </a:lnTo>
                      <a:lnTo>
                        <a:pt x="40" y="98"/>
                      </a:lnTo>
                      <a:lnTo>
                        <a:pt x="42" y="134"/>
                      </a:lnTo>
                      <a:lnTo>
                        <a:pt x="43" y="160"/>
                      </a:lnTo>
                      <a:lnTo>
                        <a:pt x="44" y="186"/>
                      </a:lnTo>
                      <a:lnTo>
                        <a:pt x="48" y="212"/>
                      </a:lnTo>
                      <a:lnTo>
                        <a:pt x="53" y="237"/>
                      </a:lnTo>
                      <a:lnTo>
                        <a:pt x="47" y="219"/>
                      </a:lnTo>
                      <a:lnTo>
                        <a:pt x="42" y="201"/>
                      </a:lnTo>
                      <a:lnTo>
                        <a:pt x="38" y="183"/>
                      </a:lnTo>
                      <a:lnTo>
                        <a:pt x="34" y="155"/>
                      </a:lnTo>
                      <a:lnTo>
                        <a:pt x="31" y="126"/>
                      </a:lnTo>
                      <a:lnTo>
                        <a:pt x="31" y="101"/>
                      </a:lnTo>
                      <a:lnTo>
                        <a:pt x="30" y="75"/>
                      </a:lnTo>
                      <a:lnTo>
                        <a:pt x="19" y="75"/>
                      </a:lnTo>
                      <a:lnTo>
                        <a:pt x="13" y="88"/>
                      </a:lnTo>
                      <a:lnTo>
                        <a:pt x="12" y="103"/>
                      </a:lnTo>
                      <a:lnTo>
                        <a:pt x="12" y="119"/>
                      </a:lnTo>
                      <a:lnTo>
                        <a:pt x="13" y="142"/>
                      </a:lnTo>
                      <a:lnTo>
                        <a:pt x="16" y="163"/>
                      </a:lnTo>
                      <a:lnTo>
                        <a:pt x="18" y="181"/>
                      </a:lnTo>
                      <a:lnTo>
                        <a:pt x="23" y="204"/>
                      </a:lnTo>
                      <a:lnTo>
                        <a:pt x="35" y="240"/>
                      </a:lnTo>
                      <a:lnTo>
                        <a:pt x="19" y="214"/>
                      </a:lnTo>
                      <a:lnTo>
                        <a:pt x="10" y="188"/>
                      </a:lnTo>
                      <a:lnTo>
                        <a:pt x="4" y="157"/>
                      </a:lnTo>
                      <a:lnTo>
                        <a:pt x="1" y="137"/>
                      </a:lnTo>
                      <a:lnTo>
                        <a:pt x="0" y="108"/>
                      </a:lnTo>
                      <a:lnTo>
                        <a:pt x="0" y="85"/>
                      </a:lnTo>
                      <a:lnTo>
                        <a:pt x="4" y="65"/>
                      </a:lnTo>
                      <a:lnTo>
                        <a:pt x="10" y="54"/>
                      </a:lnTo>
                      <a:lnTo>
                        <a:pt x="19" y="46"/>
                      </a:lnTo>
                      <a:lnTo>
                        <a:pt x="31" y="41"/>
                      </a:lnTo>
                      <a:lnTo>
                        <a:pt x="32" y="23"/>
                      </a:lnTo>
                      <a:lnTo>
                        <a:pt x="36" y="10"/>
                      </a:lnTo>
                      <a:lnTo>
                        <a:pt x="47" y="0"/>
                      </a:lnTo>
                      <a:lnTo>
                        <a:pt x="60" y="0"/>
                      </a:lnTo>
                      <a:lnTo>
                        <a:pt x="73" y="13"/>
                      </a:lnTo>
                      <a:lnTo>
                        <a:pt x="83" y="31"/>
                      </a:lnTo>
                      <a:lnTo>
                        <a:pt x="90" y="46"/>
                      </a:lnTo>
                      <a:lnTo>
                        <a:pt x="96" y="67"/>
                      </a:lnTo>
                      <a:lnTo>
                        <a:pt x="100" y="88"/>
                      </a:lnTo>
                      <a:lnTo>
                        <a:pt x="102" y="111"/>
                      </a:lnTo>
                      <a:lnTo>
                        <a:pt x="192" y="111"/>
                      </a:lnTo>
                      <a:lnTo>
                        <a:pt x="189" y="152"/>
                      </a:lnTo>
                    </a:path>
                  </a:pathLst>
                </a:custGeom>
                <a:solidFill>
                  <a:srgbClr val="FF0000"/>
                </a:solidFill>
                <a:ln w="12700" cap="rnd">
                  <a:noFill/>
                  <a:round/>
                  <a:headEnd/>
                  <a:tailEnd/>
                </a:ln>
                <a:effectLst/>
              </p:spPr>
              <p:txBody>
                <a:bodyPr/>
                <a:lstStyle/>
                <a:p>
                  <a:endParaRPr lang="en-US"/>
                </a:p>
              </p:txBody>
            </p:sp>
          </p:grpSp>
        </p:grpSp>
      </p:grpSp>
      <p:pic>
        <p:nvPicPr>
          <p:cNvPr id="163858" name="Picture 18"/>
          <p:cNvPicPr>
            <a:picLocks noChangeAspect="1" noChangeArrowheads="1"/>
          </p:cNvPicPr>
          <p:nvPr/>
        </p:nvPicPr>
        <p:blipFill>
          <a:blip r:embed="rId17" cstate="print"/>
          <a:srcRect/>
          <a:stretch>
            <a:fillRect/>
          </a:stretch>
        </p:blipFill>
        <p:spPr bwMode="auto">
          <a:xfrm>
            <a:off x="533400" y="2590800"/>
            <a:ext cx="2152650" cy="3657600"/>
          </a:xfrm>
          <a:prstGeom prst="rect">
            <a:avLst/>
          </a:prstGeom>
          <a:noFill/>
        </p:spPr>
      </p:pic>
      <p:pic>
        <p:nvPicPr>
          <p:cNvPr id="163859" name="Picture 19"/>
          <p:cNvPicPr>
            <a:picLocks noChangeAspect="1" noChangeArrowheads="1"/>
          </p:cNvPicPr>
          <p:nvPr/>
        </p:nvPicPr>
        <p:blipFill>
          <a:blip r:embed="rId18" cstate="print"/>
          <a:srcRect/>
          <a:stretch>
            <a:fillRect/>
          </a:stretch>
        </p:blipFill>
        <p:spPr bwMode="auto">
          <a:xfrm>
            <a:off x="6367463" y="4419600"/>
            <a:ext cx="2573337" cy="2017713"/>
          </a:xfrm>
          <a:prstGeom prst="rect">
            <a:avLst/>
          </a:prstGeom>
          <a:noFill/>
        </p:spPr>
      </p:pic>
      <p:pic>
        <p:nvPicPr>
          <p:cNvPr id="163860" name="Picture 20"/>
          <p:cNvPicPr>
            <a:picLocks noChangeAspect="1" noChangeArrowheads="1"/>
          </p:cNvPicPr>
          <p:nvPr/>
        </p:nvPicPr>
        <p:blipFill>
          <a:blip r:embed="rId19" cstate="print"/>
          <a:srcRect/>
          <a:stretch>
            <a:fillRect/>
          </a:stretch>
        </p:blipFill>
        <p:spPr bwMode="auto">
          <a:xfrm>
            <a:off x="6858000" y="1905000"/>
            <a:ext cx="1684338" cy="228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r>
              <a:rPr lang="en-US">
                <a:latin typeface="Comic Sans MS" pitchFamily="66" charset="0"/>
              </a:rPr>
              <a:t>Pre-Administration</a:t>
            </a:r>
          </a:p>
        </p:txBody>
      </p:sp>
      <p:pic>
        <p:nvPicPr>
          <p:cNvPr id="164867" name="Picture 3"/>
          <p:cNvPicPr>
            <a:picLocks noGrp="1" noChangeAspect="1" noChangeArrowheads="1"/>
          </p:cNvPicPr>
          <p:nvPr>
            <p:ph type="body" idx="1"/>
          </p:nvPr>
        </p:nvPicPr>
        <p:blipFill>
          <a:blip r:embed="rId2" cstate="print"/>
          <a:srcRect/>
          <a:stretch>
            <a:fillRect/>
          </a:stretch>
        </p:blipFill>
        <p:spPr>
          <a:xfrm rot="21671">
            <a:off x="1524000" y="1752600"/>
            <a:ext cx="2116138" cy="2820988"/>
          </a:xfrm>
        </p:spPr>
      </p:pic>
      <p:pic>
        <p:nvPicPr>
          <p:cNvPr id="164868" name="Picture 4"/>
          <p:cNvPicPr>
            <a:picLocks noChangeAspect="1" noChangeArrowheads="1"/>
          </p:cNvPicPr>
          <p:nvPr/>
        </p:nvPicPr>
        <p:blipFill>
          <a:blip r:embed="rId3" cstate="print"/>
          <a:srcRect/>
          <a:stretch>
            <a:fillRect/>
          </a:stretch>
        </p:blipFill>
        <p:spPr bwMode="auto">
          <a:xfrm>
            <a:off x="3886200" y="3048000"/>
            <a:ext cx="2057400" cy="2743200"/>
          </a:xfrm>
          <a:prstGeom prst="rect">
            <a:avLst/>
          </a:prstGeom>
          <a:noFill/>
        </p:spPr>
      </p:pic>
      <p:pic>
        <p:nvPicPr>
          <p:cNvPr id="164869" name="Picture 5" descr="child BP machine"/>
          <p:cNvPicPr>
            <a:picLocks noChangeAspect="1" noChangeArrowheads="1"/>
          </p:cNvPicPr>
          <p:nvPr/>
        </p:nvPicPr>
        <p:blipFill>
          <a:blip r:embed="rId4" cstate="print"/>
          <a:srcRect l="8257" t="9151" r="9174" b="11111"/>
          <a:stretch>
            <a:fillRect/>
          </a:stretch>
        </p:blipFill>
        <p:spPr bwMode="auto">
          <a:xfrm>
            <a:off x="6172200" y="4724400"/>
            <a:ext cx="2667000" cy="18065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1608</Words>
  <Application>Microsoft Office PowerPoint</Application>
  <PresentationFormat>On-screen Show (4:3)</PresentationFormat>
  <Paragraphs>322</Paragraphs>
  <Slides>54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Microsoft ClipArt Gallery</vt:lpstr>
      <vt:lpstr>Clip</vt:lpstr>
      <vt:lpstr>Chemotherapy Part II</vt:lpstr>
      <vt:lpstr>Measuring tumor response</vt:lpstr>
      <vt:lpstr>Administration Schedule</vt:lpstr>
      <vt:lpstr>Dose Category</vt:lpstr>
      <vt:lpstr>Drug Resistance</vt:lpstr>
      <vt:lpstr>Dose Determination</vt:lpstr>
      <vt:lpstr>Response</vt:lpstr>
      <vt:lpstr>Assessments</vt:lpstr>
      <vt:lpstr>Pre-Administration</vt:lpstr>
      <vt:lpstr>Pre-Treatment Assessment</vt:lpstr>
      <vt:lpstr>Pre-Treatment Assessment</vt:lpstr>
      <vt:lpstr>Pre-Treatment Assessment</vt:lpstr>
      <vt:lpstr>Prescriber Orders</vt:lpstr>
      <vt:lpstr>Question Physician Orders When Appropriate</vt:lpstr>
      <vt:lpstr>Drug Preparation - Pharmacy</vt:lpstr>
      <vt:lpstr>Clinical Area Preparation</vt:lpstr>
      <vt:lpstr>Room Preparation: Equipment</vt:lpstr>
      <vt:lpstr>What is a Body Surface Area?</vt:lpstr>
      <vt:lpstr>Two Nurse Check</vt:lpstr>
      <vt:lpstr>Medication Labeling</vt:lpstr>
      <vt:lpstr>Syringe Labeling</vt:lpstr>
      <vt:lpstr>Double Checking Medications </vt:lpstr>
      <vt:lpstr>Check Calculations with 2nd Nurse</vt:lpstr>
      <vt:lpstr>Check Pumps with 2nd Nurse</vt:lpstr>
      <vt:lpstr>Infusion Pump Double Check</vt:lpstr>
      <vt:lpstr>The Antiemetic Dilemma</vt:lpstr>
      <vt:lpstr>Veins - What’s Best For My Patient?</vt:lpstr>
      <vt:lpstr>VAD Anatomy</vt:lpstr>
      <vt:lpstr>Vascular Access: Peripheral</vt:lpstr>
      <vt:lpstr>IV Insertion</vt:lpstr>
      <vt:lpstr>Vascular Access: Peripheral</vt:lpstr>
      <vt:lpstr>Vascular Access: Central</vt:lpstr>
      <vt:lpstr>Routes of Administration: Continuous</vt:lpstr>
      <vt:lpstr>Administration</vt:lpstr>
      <vt:lpstr>Back-Flow Technique</vt:lpstr>
      <vt:lpstr>Administration</vt:lpstr>
      <vt:lpstr>Waste</vt:lpstr>
      <vt:lpstr>Characteristics of Chemotherapy</vt:lpstr>
      <vt:lpstr>Chemotherapy Routes of Exposure</vt:lpstr>
      <vt:lpstr>Chemo-Protective Equipments</vt:lpstr>
      <vt:lpstr>Safe-Handling Chemotherapy</vt:lpstr>
      <vt:lpstr>Examples</vt:lpstr>
      <vt:lpstr>What is the exposure risk to me?</vt:lpstr>
      <vt:lpstr>What Can I Do?</vt:lpstr>
      <vt:lpstr>Acute exposure to chemotherapy</vt:lpstr>
      <vt:lpstr>Handling Acute Exposure</vt:lpstr>
      <vt:lpstr>Handling Acute Exposure</vt:lpstr>
      <vt:lpstr>      Chemotherapy Spills</vt:lpstr>
      <vt:lpstr>Chemotherapy Spills</vt:lpstr>
      <vt:lpstr>Spill Kit </vt:lpstr>
      <vt:lpstr>How Do I Protect Patients &amp; Families</vt:lpstr>
      <vt:lpstr>Patient Education Scenario </vt:lpstr>
      <vt:lpstr>Patient Education Example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Chemotherapy Part II</dc:title>
  <dc:creator>motaz</dc:creator>
  <cp:lastModifiedBy>Windows User</cp:lastModifiedBy>
  <cp:revision>18</cp:revision>
  <dcterms:created xsi:type="dcterms:W3CDTF">2014-03-29T15:08:56Z</dcterms:created>
  <dcterms:modified xsi:type="dcterms:W3CDTF">2019-02-25T18:23:08Z</dcterms:modified>
</cp:coreProperties>
</file>