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9" r:id="rId2"/>
    <p:sldId id="336" r:id="rId3"/>
    <p:sldId id="278" r:id="rId4"/>
    <p:sldId id="279" r:id="rId5"/>
    <p:sldId id="280" r:id="rId6"/>
    <p:sldId id="335" r:id="rId7"/>
    <p:sldId id="282" r:id="rId8"/>
    <p:sldId id="283" r:id="rId9"/>
    <p:sldId id="285" r:id="rId10"/>
    <p:sldId id="286" r:id="rId11"/>
    <p:sldId id="337" r:id="rId12"/>
    <p:sldId id="338" r:id="rId13"/>
    <p:sldId id="290" r:id="rId14"/>
    <p:sldId id="291" r:id="rId15"/>
    <p:sldId id="292" r:id="rId16"/>
    <p:sldId id="293" r:id="rId17"/>
    <p:sldId id="339" r:id="rId18"/>
    <p:sldId id="340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4" r:id="rId27"/>
    <p:sldId id="305" r:id="rId28"/>
    <p:sldId id="306" r:id="rId29"/>
    <p:sldId id="307" r:id="rId30"/>
    <p:sldId id="308" r:id="rId31"/>
    <p:sldId id="309" r:id="rId32"/>
    <p:sldId id="311" r:id="rId33"/>
    <p:sldId id="312" r:id="rId34"/>
    <p:sldId id="313" r:id="rId35"/>
    <p:sldId id="314" r:id="rId36"/>
    <p:sldId id="315" r:id="rId37"/>
    <p:sldId id="316" r:id="rId38"/>
    <p:sldId id="320" r:id="rId39"/>
    <p:sldId id="321" r:id="rId40"/>
    <p:sldId id="324" r:id="rId41"/>
    <p:sldId id="325" r:id="rId42"/>
    <p:sldId id="332" r:id="rId43"/>
    <p:sldId id="333" r:id="rId44"/>
    <p:sldId id="334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7C05B-EBCB-4263-9C1A-5F2122720DFE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9B83C-93CB-4152-B1EE-36867C109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3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E7021F-3DB6-448C-8D37-691F72421DF0}" type="slidenum">
              <a:rPr lang="ar-JO"/>
              <a:pPr/>
              <a:t>3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AF4F0C-CDA2-4410-938A-0FD5E7723D6B}" type="slidenum">
              <a:rPr lang="ar-JO"/>
              <a:pPr/>
              <a:t>13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353425" cy="719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1484313"/>
            <a:ext cx="4100512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100513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FFCA336-BBB0-48D4-9FF1-F195A9A4EBD0}" type="slidenum">
              <a:rPr lang="ar-JO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92F-E927-4BA0-9625-D17B58A978E1}" type="slidenum">
              <a:rPr lang="ar-JO"/>
              <a:pPr/>
              <a:t>1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353425" cy="19224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5400" dirty="0" smtClean="0"/>
              <a:t>Introduction to</a:t>
            </a:r>
            <a:r>
              <a:rPr lang="en-US" sz="5400" dirty="0" smtClean="0"/>
              <a:t> </a:t>
            </a:r>
            <a:r>
              <a:rPr lang="en-US" sz="5400" dirty="0"/>
              <a:t>C</a:t>
            </a:r>
            <a:r>
              <a:rPr lang="en-US" sz="5400" dirty="0" smtClean="0"/>
              <a:t>ancer</a:t>
            </a:r>
            <a:endParaRPr lang="en-US" sz="54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365B-55FF-4677-A940-F2F375A9A2B5}" type="slidenum">
              <a:rPr lang="ar-JO"/>
              <a:pPr/>
              <a:t>10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are the different types of cancer?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Cancers are classified either according to the kind of fluid or tissue from which they originate, or according to the location in the </a:t>
            </a:r>
            <a:r>
              <a:rPr lang="en-US" dirty="0" smtClean="0"/>
              <a:t>body.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dirty="0"/>
              <a:t>The following five broad categories indicate the tissue and blood classifications of cancer: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b="1" dirty="0" smtClean="0"/>
              <a:t>Carcinoma: </a:t>
            </a:r>
            <a:r>
              <a:rPr lang="en-US" dirty="0" smtClean="0"/>
              <a:t>Found </a:t>
            </a:r>
            <a:r>
              <a:rPr lang="en-US" dirty="0"/>
              <a:t>in body tissue known as epithelial tissue that covers or lines surfaces of organs, glands, or body structures. For example, a cancer of the lining of the stomach is called a carcinoma. </a:t>
            </a:r>
            <a:r>
              <a:rPr lang="en-US" dirty="0" smtClean="0"/>
              <a:t>Carcinomas </a:t>
            </a:r>
            <a:r>
              <a:rPr lang="en-US" dirty="0"/>
              <a:t>account for 80 percent to 90 percent of all cancer cases</a:t>
            </a:r>
            <a:r>
              <a:rPr lang="en-US" dirty="0" smtClean="0"/>
              <a:t>.</a:t>
            </a:r>
            <a:endParaRPr lang="en-US" sz="1100" dirty="0"/>
          </a:p>
          <a:p>
            <a:pPr>
              <a:lnSpc>
                <a:spcPct val="80000"/>
              </a:lnSpc>
            </a:pPr>
            <a:r>
              <a:rPr lang="en-US" b="1" dirty="0" smtClean="0"/>
              <a:t>Sarcoma: </a:t>
            </a:r>
            <a:r>
              <a:rPr lang="en-US" dirty="0" smtClean="0"/>
              <a:t>Growing </a:t>
            </a:r>
            <a:r>
              <a:rPr lang="en-US" dirty="0"/>
              <a:t>from connective tissues, such as cartilage, fat, muscle, tendons, and </a:t>
            </a:r>
            <a:r>
              <a:rPr lang="en-US" dirty="0" smtClean="0"/>
              <a:t>bones. Examples </a:t>
            </a:r>
            <a:r>
              <a:rPr lang="en-US" dirty="0"/>
              <a:t>of sarcoma include osteosarcoma (bone) and chondrosarcoma (cartilage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652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b="1" dirty="0"/>
              <a:t>Lymphoma</a:t>
            </a:r>
            <a:r>
              <a:rPr lang="en-US" sz="2800" dirty="0"/>
              <a:t>: </a:t>
            </a:r>
            <a:r>
              <a:rPr lang="en-US" dirty="0"/>
              <a:t>Originates in the nodes or glands of the lymphatic system, or in organs such as the brain and breast.</a:t>
            </a:r>
            <a:r>
              <a:rPr lang="en-US" sz="2800" dirty="0"/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b="1" dirty="0"/>
              <a:t>Leukemia: </a:t>
            </a:r>
            <a:r>
              <a:rPr lang="en-US" sz="3600" dirty="0"/>
              <a:t>Cancer of the bone </a:t>
            </a:r>
            <a:r>
              <a:rPr lang="en-US" sz="3600" dirty="0" smtClean="0"/>
              <a:t>marrow.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sz="2800" b="1" dirty="0"/>
              <a:t>Myeloma</a:t>
            </a:r>
            <a:r>
              <a:rPr lang="en-US" sz="2800" dirty="0"/>
              <a:t>: </a:t>
            </a:r>
            <a:r>
              <a:rPr lang="en-US" dirty="0"/>
              <a:t>Grows in the plasma cells</a:t>
            </a:r>
            <a:r>
              <a:rPr lang="en-US" dirty="0" smtClean="0"/>
              <a:t>. </a:t>
            </a:r>
            <a:r>
              <a:rPr lang="en-US" dirty="0"/>
              <a:t>In some cases, the myeloma cells collect in one bone and form a single tumor, called a </a:t>
            </a:r>
            <a:r>
              <a:rPr lang="en-US" dirty="0" err="1"/>
              <a:t>plasmacytoma</a:t>
            </a:r>
            <a:r>
              <a:rPr lang="en-US" dirty="0"/>
              <a:t>. However, in other cases, the myeloma cells collect in many bones, forming many bone tumors. This is called multiple myeloma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658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2F3EE-4E05-4737-A523-9ED953950AC4}" type="slidenum">
              <a:rPr lang="ar-JO"/>
              <a:pPr/>
              <a:t>13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en-US" sz="5400" b="1" dirty="0">
                <a:solidFill>
                  <a:srgbClr val="D21400"/>
                </a:solidFill>
              </a:rPr>
              <a:t>ETIOLOGY ????</a:t>
            </a:r>
          </a:p>
          <a:p>
            <a:pPr algn="ctr">
              <a:buFont typeface="Wingdings" pitchFamily="2" charset="2"/>
              <a:buNone/>
            </a:pPr>
            <a:r>
              <a:rPr lang="en-US" sz="5400" b="1" dirty="0">
                <a:solidFill>
                  <a:srgbClr val="D21400"/>
                </a:solidFill>
              </a:rPr>
              <a:t>RISK FACTORS  ????</a:t>
            </a:r>
          </a:p>
          <a:p>
            <a:pPr lvl="4">
              <a:buFont typeface="Wingdings" pitchFamily="2" charset="2"/>
              <a:buNone/>
            </a:pPr>
            <a:endParaRPr lang="en-US" sz="7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063D0-03B0-40A1-905F-1D797F6C896D}" type="slidenum">
              <a:rPr lang="ar-JO"/>
              <a:pPr/>
              <a:t>14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21400"/>
                </a:solidFill>
              </a:rPr>
              <a:t>Causes of Cancer</a:t>
            </a:r>
            <a:endParaRPr lang="en-US" dirty="0">
              <a:solidFill>
                <a:srgbClr val="D21400"/>
              </a:solidFill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Diagnosis, treatment, and prognosis for childhood cancers are different than for adult cancers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survival rate for childhood cancer is about 79 percent, while in adult cancers the survival rate is 64 percent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0EE9A-7954-4D8D-BE28-7D4FF5A9CC75}" type="slidenum">
              <a:rPr lang="ar-JO"/>
              <a:pPr/>
              <a:t>15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1400"/>
                </a:solidFill>
              </a:rPr>
              <a:t>C</a:t>
            </a:r>
            <a:r>
              <a:rPr lang="en-US" dirty="0" smtClean="0">
                <a:solidFill>
                  <a:srgbClr val="D21400"/>
                </a:solidFill>
              </a:rPr>
              <a:t>auses of Cancer</a:t>
            </a:r>
            <a:endParaRPr lang="en-US" dirty="0">
              <a:solidFill>
                <a:srgbClr val="D21400"/>
              </a:solidFill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dirty="0"/>
              <a:t>This difference is thought to be because childhood cancer is more responsive to therapy, and a child can tolerate more aggressive </a:t>
            </a:r>
            <a:r>
              <a:rPr lang="en-US" dirty="0" smtClean="0"/>
              <a:t>therapy.</a:t>
            </a:r>
            <a:endParaRPr lang="en-US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Mutation </a:t>
            </a:r>
            <a:r>
              <a:rPr lang="en-US" dirty="0"/>
              <a:t>is usually what causes childhood </a:t>
            </a:r>
            <a:r>
              <a:rPr lang="en-US" dirty="0" smtClean="0"/>
              <a:t>cancer.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Cancer </a:t>
            </a:r>
            <a:r>
              <a:rPr lang="en-US" dirty="0"/>
              <a:t>in adults usually occurs from environmental </a:t>
            </a:r>
            <a:r>
              <a:rPr lang="en-US" dirty="0" smtClean="0"/>
              <a:t>exposures.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7015-C68C-4811-8007-F8F02E80B7E0}" type="slidenum">
              <a:rPr lang="ar-JO"/>
              <a:pPr/>
              <a:t>16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D21400"/>
                </a:solidFill>
              </a:rPr>
              <a:t>ETIOLOGY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28775"/>
            <a:ext cx="7989888" cy="4968875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en-US" b="1" u="sng" dirty="0" smtClean="0"/>
              <a:t>Hormonal:</a:t>
            </a:r>
            <a:endParaRPr lang="en-US" b="1" u="sng" dirty="0"/>
          </a:p>
          <a:p>
            <a:r>
              <a:rPr lang="en-US" dirty="0" smtClean="0"/>
              <a:t>Endogenous</a:t>
            </a:r>
            <a:r>
              <a:rPr lang="en-US" dirty="0"/>
              <a:t>, </a:t>
            </a:r>
            <a:r>
              <a:rPr lang="en-US" dirty="0" smtClean="0"/>
              <a:t>exogenous.</a:t>
            </a:r>
            <a:endParaRPr lang="en-US" dirty="0"/>
          </a:p>
          <a:p>
            <a:r>
              <a:rPr lang="en-US" dirty="0" smtClean="0"/>
              <a:t>Breast</a:t>
            </a:r>
            <a:r>
              <a:rPr lang="en-US" dirty="0"/>
              <a:t>, endometrium, </a:t>
            </a:r>
            <a:r>
              <a:rPr lang="en-US" dirty="0" smtClean="0"/>
              <a:t>prostate.</a:t>
            </a:r>
            <a:endParaRPr lang="en-US" sz="2000" dirty="0"/>
          </a:p>
          <a:p>
            <a:pPr marL="457200" indent="-457200">
              <a:buFont typeface="Wingdings" pitchFamily="2" charset="2"/>
              <a:buAutoNum type="arabicPeriod" startAt="2"/>
            </a:pPr>
            <a:r>
              <a:rPr lang="en-US" b="1" u="sng" dirty="0" smtClean="0"/>
              <a:t>Chemical:</a:t>
            </a:r>
            <a:endParaRPr lang="en-US" b="1" u="sng" dirty="0"/>
          </a:p>
          <a:p>
            <a:r>
              <a:rPr lang="en-US" dirty="0" smtClean="0"/>
              <a:t>Alters </a:t>
            </a:r>
            <a:r>
              <a:rPr lang="en-US" dirty="0"/>
              <a:t>DNA </a:t>
            </a:r>
            <a:r>
              <a:rPr lang="en-US" dirty="0" smtClean="0"/>
              <a:t>structure. </a:t>
            </a:r>
            <a:endParaRPr lang="en-US" dirty="0"/>
          </a:p>
          <a:p>
            <a:r>
              <a:rPr lang="en-US" dirty="0" smtClean="0"/>
              <a:t>Asbestos</a:t>
            </a:r>
            <a:r>
              <a:rPr lang="en-US" dirty="0"/>
              <a:t>, Tobacco, Benzene, </a:t>
            </a:r>
            <a:r>
              <a:rPr lang="en-US" dirty="0" smtClean="0"/>
              <a:t>Tar.</a:t>
            </a:r>
            <a:endParaRPr lang="en-US" dirty="0"/>
          </a:p>
          <a:p>
            <a:r>
              <a:rPr lang="en-US" dirty="0" smtClean="0"/>
              <a:t>Primarily </a:t>
            </a:r>
            <a:r>
              <a:rPr lang="en-US" dirty="0"/>
              <a:t>Lung, others- skin, </a:t>
            </a:r>
            <a:r>
              <a:rPr lang="en-US" dirty="0" err="1"/>
              <a:t>leukemias</a:t>
            </a:r>
            <a:r>
              <a:rPr lang="en-US" dirty="0"/>
              <a:t>, </a:t>
            </a:r>
            <a:r>
              <a:rPr lang="en-US" dirty="0" smtClean="0"/>
              <a:t>urinary.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1400"/>
                </a:solidFill>
              </a:rPr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3.		</a:t>
            </a:r>
            <a:r>
              <a:rPr lang="en-US" u="sng" dirty="0" smtClean="0"/>
              <a:t>DRUGS</a:t>
            </a:r>
            <a:r>
              <a:rPr lang="en-US" dirty="0" smtClean="0"/>
              <a:t>: Chemotherapy Agents </a:t>
            </a:r>
            <a:r>
              <a:rPr lang="en-US" dirty="0"/>
              <a:t>such </a:t>
            </a:r>
            <a:r>
              <a:rPr lang="en-US" dirty="0" smtClean="0"/>
              <a:t>as </a:t>
            </a:r>
            <a:r>
              <a:rPr lang="en-US" dirty="0" err="1" smtClean="0"/>
              <a:t>Alkalayting</a:t>
            </a:r>
            <a:r>
              <a:rPr lang="en-US" dirty="0" smtClean="0"/>
              <a:t> </a:t>
            </a:r>
            <a:r>
              <a:rPr lang="en-US" dirty="0"/>
              <a:t>Agent [VP-16</a:t>
            </a:r>
            <a:r>
              <a:rPr lang="en-US" dirty="0" smtClean="0"/>
              <a:t>].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i="1" dirty="0"/>
              <a:t>Example: </a:t>
            </a:r>
            <a:r>
              <a:rPr lang="en-US" sz="2400" i="1" dirty="0"/>
              <a:t>Treatment for Osteosarcoma, Cured, later develop Leukemia secondary to </a:t>
            </a:r>
            <a:r>
              <a:rPr lang="en-US" sz="2400" i="1" dirty="0" smtClean="0"/>
              <a:t>VP-16.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8295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1400"/>
                </a:solidFill>
              </a:rPr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4.		</a:t>
            </a:r>
            <a:r>
              <a:rPr lang="en-US" u="sng" dirty="0" smtClean="0"/>
              <a:t>VIRAL:</a:t>
            </a:r>
            <a:r>
              <a:rPr lang="en-US" dirty="0" smtClean="0"/>
              <a:t> CMV: Kaposi’s Sarcoma.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44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6BE1-154C-4E8E-95B2-9C92B1444D58}" type="slidenum">
              <a:rPr lang="ar-JO"/>
              <a:pPr/>
              <a:t>19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569325" cy="930275"/>
          </a:xfrm>
        </p:spPr>
        <p:txBody>
          <a:bodyPr/>
          <a:lstStyle/>
          <a:p>
            <a:r>
              <a:rPr lang="en-US" sz="2400" b="0" dirty="0">
                <a:solidFill>
                  <a:srgbClr val="D21400"/>
                </a:solidFill>
              </a:rPr>
              <a:t>Example of virus in humans causing cancer</a:t>
            </a:r>
            <a:br>
              <a:rPr lang="en-US" sz="2400" b="0" dirty="0">
                <a:solidFill>
                  <a:srgbClr val="D21400"/>
                </a:solidFill>
              </a:rPr>
            </a:br>
            <a:r>
              <a:rPr lang="en-US" sz="2400" b="0" dirty="0">
                <a:solidFill>
                  <a:srgbClr val="D21400"/>
                </a:solidFill>
              </a:rPr>
              <a:t>     If infected with HBV, risk of liver cancer is increased 100x</a:t>
            </a:r>
          </a:p>
        </p:txBody>
      </p:sp>
      <p:pic>
        <p:nvPicPr>
          <p:cNvPr id="1525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1590675"/>
            <a:ext cx="7488237" cy="4992688"/>
          </a:xfrm>
          <a:noFill/>
          <a:ln w="76200">
            <a:solidFill>
              <a:srgbClr val="000000"/>
            </a:solidFill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Cancer is the 2</a:t>
            </a:r>
            <a:r>
              <a:rPr lang="en-US" sz="2400" baseline="30000" dirty="0"/>
              <a:t>nd</a:t>
            </a:r>
            <a:r>
              <a:rPr lang="en-US" sz="2400" dirty="0"/>
              <a:t> leading COD to Heart </a:t>
            </a:r>
            <a:r>
              <a:rPr lang="en-US" sz="2400" dirty="0" smtClean="0"/>
              <a:t>Disease.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Men: </a:t>
            </a:r>
            <a:r>
              <a:rPr lang="en-US" sz="2400" dirty="0"/>
              <a:t>Prostate, lung, </a:t>
            </a:r>
            <a:r>
              <a:rPr lang="en-US" sz="2400" dirty="0" smtClean="0"/>
              <a:t>colorectal.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Women: </a:t>
            </a:r>
            <a:r>
              <a:rPr lang="en-US" sz="2400" dirty="0"/>
              <a:t>Breast, lung, </a:t>
            </a:r>
            <a:r>
              <a:rPr lang="en-US" sz="2400" dirty="0" smtClean="0"/>
              <a:t>colorectal.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&gt; 500,000 deaths in the U.S. annually.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50% of Patients are </a:t>
            </a:r>
            <a:r>
              <a:rPr lang="en-US" sz="2400" dirty="0" smtClean="0"/>
              <a:t>curable.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At </a:t>
            </a:r>
            <a:r>
              <a:rPr lang="en-US" sz="2400" dirty="0"/>
              <a:t>least 10 types of curable </a:t>
            </a:r>
            <a:r>
              <a:rPr lang="en-US" sz="2400" dirty="0" smtClean="0"/>
              <a:t>cancer.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33% cured with radiation or </a:t>
            </a:r>
            <a:r>
              <a:rPr lang="en-US" sz="2400" dirty="0" smtClean="0"/>
              <a:t>surgery.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074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1FE6-282D-4D8C-97CB-FACBFE3E3282}" type="slidenum">
              <a:rPr lang="ar-JO"/>
              <a:pPr/>
              <a:t>20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21400"/>
                </a:solidFill>
              </a:rPr>
              <a:t>ETIOLOGY</a:t>
            </a:r>
            <a:endParaRPr lang="en-US" dirty="0">
              <a:solidFill>
                <a:srgbClr val="D21400"/>
              </a:solidFill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5.   </a:t>
            </a:r>
            <a:r>
              <a:rPr lang="en-US" u="sng" dirty="0" smtClean="0"/>
              <a:t>RADIATION:</a:t>
            </a:r>
            <a:endParaRPr lang="en-US" u="sng" dirty="0"/>
          </a:p>
          <a:p>
            <a:pPr lvl="2"/>
            <a:r>
              <a:rPr lang="en-US" sz="3600" dirty="0" smtClean="0"/>
              <a:t>CML.</a:t>
            </a:r>
            <a:endParaRPr lang="en-US" sz="3600" dirty="0"/>
          </a:p>
          <a:p>
            <a:pPr lvl="2"/>
            <a:r>
              <a:rPr lang="en-US" sz="3600" dirty="0" smtClean="0"/>
              <a:t>AML.</a:t>
            </a:r>
            <a:endParaRPr lang="en-US" sz="3600" dirty="0"/>
          </a:p>
          <a:p>
            <a:pPr lvl="2"/>
            <a:r>
              <a:rPr lang="en-US" sz="3600" dirty="0" smtClean="0"/>
              <a:t>Skin. </a:t>
            </a:r>
            <a:endParaRPr lang="en-US" sz="3600" dirty="0"/>
          </a:p>
          <a:p>
            <a:pPr lvl="2"/>
            <a:r>
              <a:rPr lang="en-US" sz="3600" dirty="0" smtClean="0"/>
              <a:t>Osteosarcoma.</a:t>
            </a:r>
            <a:endParaRPr lang="en-US" sz="3600" dirty="0"/>
          </a:p>
          <a:p>
            <a:pPr lvl="2"/>
            <a:r>
              <a:rPr lang="en-US" sz="3600" dirty="0" smtClean="0"/>
              <a:t>Thyroid</a:t>
            </a:r>
            <a:r>
              <a:rPr lang="en-US" dirty="0"/>
              <a:t>.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6B6-FC59-4A93-B30E-A4F8AEBCA513}" type="slidenum">
              <a:rPr lang="ar-JO"/>
              <a:pPr/>
              <a:t>21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D21400"/>
                </a:solidFill>
              </a:rPr>
              <a:t>Etiology</a:t>
            </a:r>
            <a:endParaRPr lang="en-US" dirty="0">
              <a:solidFill>
                <a:srgbClr val="D21400"/>
              </a:solidFill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7848600" cy="4327525"/>
          </a:xfrm>
        </p:spPr>
        <p:txBody>
          <a:bodyPr>
            <a:noAutofit/>
          </a:bodyPr>
          <a:lstStyle/>
          <a:p>
            <a:pPr marL="514350" indent="-514350">
              <a:buFont typeface="Wingdings" pitchFamily="2" charset="2"/>
              <a:buAutoNum type="arabicPeriod" startAt="6"/>
            </a:pPr>
            <a:r>
              <a:rPr lang="en-US" u="sng" dirty="0" smtClean="0"/>
              <a:t>Heredity:</a:t>
            </a:r>
            <a:endParaRPr lang="en-US" u="sng" dirty="0"/>
          </a:p>
          <a:p>
            <a:r>
              <a:rPr lang="en-US" dirty="0" smtClean="0"/>
              <a:t>Gene </a:t>
            </a:r>
            <a:r>
              <a:rPr lang="en-US" dirty="0"/>
              <a:t>mutation passed on from one or both  parents. </a:t>
            </a:r>
            <a:endParaRPr lang="en-US" dirty="0" smtClean="0"/>
          </a:p>
          <a:p>
            <a:r>
              <a:rPr lang="en-US" dirty="0" smtClean="0"/>
              <a:t>May </a:t>
            </a:r>
            <a:r>
              <a:rPr lang="en-US" dirty="0"/>
              <a:t>or may not develop into a </a:t>
            </a:r>
            <a:r>
              <a:rPr lang="en-US" dirty="0" smtClean="0"/>
              <a:t>cancer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Example</a:t>
            </a:r>
            <a:r>
              <a:rPr lang="en-US" i="1" dirty="0"/>
              <a:t>: </a:t>
            </a:r>
            <a:r>
              <a:rPr lang="en-US" i="1" dirty="0" smtClean="0"/>
              <a:t>Inherited </a:t>
            </a:r>
            <a:r>
              <a:rPr lang="en-US" i="1" dirty="0"/>
              <a:t>Genes on chromosomes</a:t>
            </a:r>
          </a:p>
          <a:p>
            <a:r>
              <a:rPr lang="en-US" i="1" dirty="0"/>
              <a:t>	BRCA 1 BRCA 2 - Breast </a:t>
            </a:r>
            <a:r>
              <a:rPr lang="en-US" i="1" dirty="0" smtClean="0"/>
              <a:t>Cancer/Ovarian.</a:t>
            </a:r>
            <a:endParaRPr lang="en-US" i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7B0-6BBC-4A4B-8DCA-7B92DA1C2F63}" type="slidenum">
              <a:rPr lang="ar-JO"/>
              <a:pPr/>
              <a:t>22</a:t>
            </a:fld>
            <a:endParaRPr lang="en-US"/>
          </a:p>
        </p:txBody>
      </p:sp>
      <p:pic>
        <p:nvPicPr>
          <p:cNvPr id="155650" name="Picture 2" descr="figure-23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628775"/>
            <a:ext cx="5686425" cy="5002213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533400" y="4572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D21400"/>
                </a:solidFill>
                <a:latin typeface="Arial" charset="0"/>
              </a:rPr>
              <a:t>Overview of the (genetic) changes in cells that cause cancer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88925" y="2997200"/>
            <a:ext cx="28432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How identify cause of these changes?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7CA7-986E-413D-A3FA-1414F7DA09DE}" type="slidenum">
              <a:rPr lang="ar-JO"/>
              <a:pPr/>
              <a:t>23</a:t>
            </a:fld>
            <a:endParaRPr lang="en-US"/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1524000" y="381000"/>
            <a:ext cx="61690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3600" dirty="0" smtClean="0">
                <a:solidFill>
                  <a:srgbClr val="D21400"/>
                </a:solidFill>
                <a:latin typeface="Arial" charset="0"/>
              </a:rPr>
              <a:t>Risk</a:t>
            </a:r>
            <a:r>
              <a:rPr lang="en-US" sz="3600" dirty="0">
                <a:solidFill>
                  <a:srgbClr val="D21400"/>
                </a:solidFill>
                <a:latin typeface="Arial" charset="0"/>
              </a:rPr>
              <a:t> </a:t>
            </a:r>
            <a:r>
              <a:rPr lang="en-US" sz="3600" dirty="0" smtClean="0">
                <a:solidFill>
                  <a:srgbClr val="D21400"/>
                </a:solidFill>
                <a:latin typeface="Arial" charset="0"/>
              </a:rPr>
              <a:t>of Cancer</a:t>
            </a:r>
            <a:endParaRPr lang="en-US" sz="3600" dirty="0">
              <a:solidFill>
                <a:srgbClr val="D21400"/>
              </a:solidFill>
              <a:latin typeface="Arial" charset="0"/>
            </a:endParaRP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381000" y="1143000"/>
            <a:ext cx="838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3600" b="1" dirty="0"/>
              <a:t>Absolute </a:t>
            </a:r>
            <a:r>
              <a:rPr lang="en-US" sz="3600" b="1" dirty="0" smtClean="0"/>
              <a:t>risk: </a:t>
            </a:r>
            <a:r>
              <a:rPr lang="en-US" sz="3600" i="1" dirty="0" smtClean="0"/>
              <a:t>Absolute risk</a:t>
            </a:r>
            <a:r>
              <a:rPr lang="en-US" sz="3600" dirty="0" smtClean="0"/>
              <a:t> of a disease is your risk of developing the disease over a time period. 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3600" b="1" dirty="0"/>
              <a:t>Relative </a:t>
            </a:r>
            <a:r>
              <a:rPr lang="en-US" sz="3600" b="1" dirty="0" smtClean="0"/>
              <a:t>Risk: </a:t>
            </a:r>
            <a:r>
              <a:rPr lang="en-US" sz="3600" dirty="0" smtClean="0"/>
              <a:t>is used to compare the risk in two different groups of people. For example, the groups could be smokers and non-smokers.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3600" b="1" dirty="0"/>
              <a:t>Attributable </a:t>
            </a:r>
            <a:r>
              <a:rPr lang="en-US" sz="3600" b="1" dirty="0" smtClean="0"/>
              <a:t>Risk: </a:t>
            </a:r>
            <a:r>
              <a:rPr lang="en-US" sz="3600" dirty="0" smtClean="0"/>
              <a:t>the amount of disease incidence that can be attributed to a specific </a:t>
            </a:r>
            <a:r>
              <a:rPr lang="en-US" sz="3600" dirty="0" smtClean="0"/>
              <a:t>exposure.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2D62-7249-4D3C-BF88-E3496EF9518A}" type="slidenum">
              <a:rPr lang="ar-JO"/>
              <a:pPr/>
              <a:t>24</a:t>
            </a:fld>
            <a:endParaRPr lang="en-US"/>
          </a:p>
        </p:txBody>
      </p:sp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304800" y="381000"/>
            <a:ext cx="741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3200" b="1" dirty="0">
                <a:solidFill>
                  <a:srgbClr val="D21400"/>
                </a:solidFill>
                <a:latin typeface="Arial" charset="0"/>
              </a:rPr>
              <a:t>Etiology / Risk </a:t>
            </a:r>
            <a:r>
              <a:rPr lang="en-US" sz="3200" b="1" dirty="0" smtClean="0">
                <a:solidFill>
                  <a:srgbClr val="D21400"/>
                </a:solidFill>
                <a:latin typeface="Arial" charset="0"/>
              </a:rPr>
              <a:t>Factors</a:t>
            </a:r>
            <a:r>
              <a:rPr lang="en-US" sz="3600" dirty="0" smtClean="0">
                <a:solidFill>
                  <a:srgbClr val="D21400"/>
                </a:solidFill>
                <a:latin typeface="Arial" charset="0"/>
              </a:rPr>
              <a:t> </a:t>
            </a:r>
            <a:endParaRPr lang="en-US" sz="3600" dirty="0">
              <a:solidFill>
                <a:srgbClr val="D21400"/>
              </a:solidFill>
              <a:latin typeface="Arial" charset="0"/>
            </a:endParaRP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611188" y="1628775"/>
            <a:ext cx="85328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3600" b="1" u="sng" dirty="0" smtClean="0"/>
              <a:t>Behavior:</a:t>
            </a:r>
            <a:endParaRPr lang="en-US" sz="3600" b="1" u="sng" dirty="0"/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2800" b="1" dirty="0"/>
              <a:t>Lifestyle, Alcohol Consumption,  Nutrition, Smoking</a:t>
            </a:r>
            <a:r>
              <a:rPr lang="en-US" sz="2800" b="1" dirty="0" smtClean="0"/>
              <a:t>.</a:t>
            </a:r>
            <a:endParaRPr lang="en-US" sz="2800" b="1" dirty="0"/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2800" b="1" dirty="0"/>
              <a:t>Motivation for Preventative </a:t>
            </a:r>
            <a:r>
              <a:rPr lang="en-US" sz="2800" b="1" dirty="0" smtClean="0"/>
              <a:t>Behavior.</a:t>
            </a:r>
            <a:endParaRPr lang="en-US" sz="2800" u="sng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3600" b="1" u="sng" dirty="0" smtClean="0"/>
              <a:t>Exposure</a:t>
            </a:r>
            <a:r>
              <a:rPr lang="en-US" sz="3600" b="1" dirty="0"/>
              <a:t>:</a:t>
            </a:r>
            <a:endParaRPr lang="en-US" sz="3600" b="1" dirty="0"/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2800" b="1" dirty="0"/>
              <a:t>Occupational Hazards, Environmental Risks, Biological </a:t>
            </a:r>
            <a:r>
              <a:rPr lang="en-US" sz="2800" b="1" dirty="0" smtClean="0"/>
              <a:t>Risks.</a:t>
            </a:r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710F-C88E-41BD-BB58-E8D1FF3BAC1D}" type="slidenum">
              <a:rPr lang="ar-JO"/>
              <a:pPr/>
              <a:t>25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D21400"/>
                </a:solidFill>
              </a:rPr>
              <a:t>Risk Factors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84313"/>
            <a:ext cx="5105400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b="1" u="sng" dirty="0"/>
              <a:t>Genetic </a:t>
            </a:r>
            <a:r>
              <a:rPr lang="en-US" sz="3200" b="1" u="sng" dirty="0" smtClean="0"/>
              <a:t>Make-up:</a:t>
            </a:r>
            <a:endParaRPr lang="en-US" b="1" u="sng" dirty="0"/>
          </a:p>
          <a:p>
            <a:pPr>
              <a:lnSpc>
                <a:spcPct val="80000"/>
              </a:lnSpc>
            </a:pPr>
            <a:r>
              <a:rPr lang="en-US" sz="2400" b="1" dirty="0" smtClean="0"/>
              <a:t>Ethnicity.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2400" b="1" dirty="0" smtClean="0"/>
              <a:t>Sex.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sz="3200" b="1" u="sng" dirty="0" smtClean="0"/>
              <a:t>Others:</a:t>
            </a:r>
            <a:endParaRPr lang="en-US" b="1" u="sng" dirty="0"/>
          </a:p>
          <a:p>
            <a:pPr>
              <a:lnSpc>
                <a:spcPct val="80000"/>
              </a:lnSpc>
            </a:pPr>
            <a:r>
              <a:rPr lang="en-US" sz="2100" b="1" dirty="0" smtClean="0"/>
              <a:t>Iatrogenic Risks.</a:t>
            </a:r>
          </a:p>
          <a:p>
            <a:pPr>
              <a:lnSpc>
                <a:spcPct val="80000"/>
              </a:lnSpc>
            </a:pPr>
            <a:r>
              <a:rPr lang="en-US" sz="2100" b="1" dirty="0" smtClean="0"/>
              <a:t>Socioeconomic Risks.</a:t>
            </a:r>
          </a:p>
          <a:p>
            <a:pPr>
              <a:lnSpc>
                <a:spcPct val="80000"/>
              </a:lnSpc>
            </a:pPr>
            <a:r>
              <a:rPr lang="en-US" sz="1800" b="1" dirty="0" smtClean="0"/>
              <a:t>A</a:t>
            </a:r>
            <a:r>
              <a:rPr lang="en-US" sz="2100" b="1" dirty="0" smtClean="0"/>
              <a:t>ge.</a:t>
            </a:r>
            <a:endParaRPr lang="en-US" sz="1800" b="1" dirty="0"/>
          </a:p>
          <a:p>
            <a:pPr>
              <a:lnSpc>
                <a:spcPct val="80000"/>
              </a:lnSpc>
            </a:pPr>
            <a:r>
              <a:rPr lang="en-US" sz="2100" b="1" dirty="0" smtClean="0">
                <a:cs typeface="Times New Roman" pitchFamily="18" charset="0"/>
              </a:rPr>
              <a:t>Medications</a:t>
            </a:r>
            <a:r>
              <a:rPr lang="en-US" sz="2100" b="1" dirty="0" smtClean="0"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100" b="1" dirty="0" smtClean="0">
                <a:cs typeface="Times New Roman" pitchFamily="18" charset="0"/>
              </a:rPr>
              <a:t>Infections</a:t>
            </a:r>
            <a:r>
              <a:rPr lang="en-US" sz="1800" dirty="0">
                <a:cs typeface="Times New Roman" pitchFamily="18" charset="0"/>
              </a:rPr>
              <a:t>.</a:t>
            </a:r>
            <a:endParaRPr lang="ar-JO" sz="2100" b="1" dirty="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4C6D-3FA1-4AE3-B7F7-F78986E9AF7A}" type="slidenum">
              <a:rPr lang="ar-JO"/>
              <a:pPr/>
              <a:t>26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2588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i="1" dirty="0">
                <a:solidFill>
                  <a:srgbClr val="D21400"/>
                </a:solidFill>
              </a:rPr>
              <a:t>The Role of Risk Assessments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00213"/>
            <a:ext cx="8208962" cy="4876800"/>
          </a:xfrm>
          <a:noFill/>
          <a:ln/>
        </p:spPr>
        <p:txBody>
          <a:bodyPr lIns="92075" tIns="46038" rIns="92075" bIns="46038"/>
          <a:lstStyle/>
          <a:p>
            <a:r>
              <a:rPr lang="en-US" b="1" u="sng" dirty="0"/>
              <a:t>Assists in</a:t>
            </a:r>
            <a:r>
              <a:rPr lang="en-US" b="1" dirty="0"/>
              <a:t>:</a:t>
            </a:r>
          </a:p>
          <a:p>
            <a:pPr lvl="1"/>
            <a:r>
              <a:rPr lang="en-US" b="1" dirty="0" smtClean="0"/>
              <a:t>Diagnosis.</a:t>
            </a:r>
            <a:endParaRPr lang="en-US" b="1" dirty="0"/>
          </a:p>
          <a:p>
            <a:pPr lvl="1"/>
            <a:r>
              <a:rPr lang="en-US" b="1" dirty="0"/>
              <a:t>Establishing patterns of </a:t>
            </a:r>
            <a:r>
              <a:rPr lang="en-US" b="1" dirty="0" smtClean="0"/>
              <a:t>inheritance.</a:t>
            </a:r>
            <a:endParaRPr lang="en-US" b="1" dirty="0"/>
          </a:p>
          <a:p>
            <a:pPr lvl="1"/>
            <a:r>
              <a:rPr lang="en-US" b="1" dirty="0"/>
              <a:t>Identification of persons at </a:t>
            </a:r>
            <a:r>
              <a:rPr lang="en-US" b="1" dirty="0" smtClean="0"/>
              <a:t>risk.</a:t>
            </a:r>
            <a:endParaRPr lang="en-US" b="1" dirty="0"/>
          </a:p>
          <a:p>
            <a:pPr lvl="1"/>
            <a:r>
              <a:rPr lang="en-US" b="1" dirty="0"/>
              <a:t>Contributing to the biological understanding of </a:t>
            </a:r>
            <a:r>
              <a:rPr lang="en-US" b="1" dirty="0" smtClean="0"/>
              <a:t>cancer.</a:t>
            </a:r>
            <a:endParaRPr lang="en-US" b="1" dirty="0"/>
          </a:p>
          <a:p>
            <a:pPr lvl="1"/>
            <a:r>
              <a:rPr lang="en-US" b="1" dirty="0"/>
              <a:t>Altering or change risk factors to result in a decrease in new cases of </a:t>
            </a:r>
            <a:r>
              <a:rPr lang="en-US" b="1" dirty="0" smtClean="0"/>
              <a:t>cancer.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5BA1-4966-463F-8179-52D37EE1F77B}" type="slidenum">
              <a:rPr lang="ar-JO"/>
              <a:pPr/>
              <a:t>27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D21400"/>
                </a:solidFill>
              </a:rPr>
              <a:t>Early </a:t>
            </a:r>
            <a:r>
              <a:rPr lang="en-US" i="1" dirty="0" smtClean="0">
                <a:solidFill>
                  <a:srgbClr val="D21400"/>
                </a:solidFill>
              </a:rPr>
              <a:t>Warning </a:t>
            </a:r>
            <a:r>
              <a:rPr lang="en-US" i="1" dirty="0">
                <a:solidFill>
                  <a:srgbClr val="D21400"/>
                </a:solidFill>
              </a:rPr>
              <a:t>S</a:t>
            </a:r>
            <a:r>
              <a:rPr lang="en-US" i="1" dirty="0" smtClean="0">
                <a:solidFill>
                  <a:srgbClr val="D21400"/>
                </a:solidFill>
              </a:rPr>
              <a:t>igns </a:t>
            </a:r>
            <a:r>
              <a:rPr lang="en-US" i="1" dirty="0">
                <a:solidFill>
                  <a:srgbClr val="D21400"/>
                </a:solidFill>
              </a:rPr>
              <a:t>of </a:t>
            </a:r>
            <a:r>
              <a:rPr lang="en-US" i="1" dirty="0" smtClean="0">
                <a:solidFill>
                  <a:srgbClr val="D21400"/>
                </a:solidFill>
              </a:rPr>
              <a:t>Cancer</a:t>
            </a:r>
            <a:endParaRPr lang="en-US" i="1" dirty="0">
              <a:solidFill>
                <a:srgbClr val="D21400"/>
              </a:solidFill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34350" cy="44005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3200" b="1" dirty="0">
                <a:solidFill>
                  <a:schemeClr val="accent2"/>
                </a:solidFill>
              </a:rPr>
              <a:t>C</a:t>
            </a:r>
            <a:r>
              <a:rPr lang="en-US" sz="2400" b="1" dirty="0"/>
              <a:t>hange in bowel or bladder </a:t>
            </a:r>
            <a:r>
              <a:rPr lang="en-US" sz="2400" b="1" dirty="0" smtClean="0"/>
              <a:t>habits.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3200" b="1" dirty="0">
                <a:solidFill>
                  <a:schemeClr val="accent2"/>
                </a:solidFill>
              </a:rPr>
              <a:t>A</a:t>
            </a:r>
            <a:r>
              <a:rPr lang="en-US" sz="2400" b="1" dirty="0"/>
              <a:t> sore that doesn’t </a:t>
            </a:r>
            <a:r>
              <a:rPr lang="en-US" sz="2400" b="1" dirty="0" smtClean="0"/>
              <a:t>heal.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3200" b="1" dirty="0">
                <a:solidFill>
                  <a:schemeClr val="accent2"/>
                </a:solidFill>
              </a:rPr>
              <a:t>U</a:t>
            </a:r>
            <a:r>
              <a:rPr lang="en-US" sz="2400" b="1" dirty="0"/>
              <a:t>nusual bleeding or </a:t>
            </a:r>
            <a:r>
              <a:rPr lang="en-US" sz="2400" b="1" dirty="0" smtClean="0"/>
              <a:t>discharge.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T</a:t>
            </a:r>
            <a:r>
              <a:rPr lang="en-US" sz="2400" b="1" dirty="0"/>
              <a:t>hickening or lump in breast or </a:t>
            </a:r>
            <a:r>
              <a:rPr lang="en-US" sz="2400" b="1" dirty="0" smtClean="0"/>
              <a:t>elsewhere.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3600" b="1" dirty="0" smtClean="0">
                <a:solidFill>
                  <a:schemeClr val="accent2"/>
                </a:solidFill>
              </a:rPr>
              <a:t>I</a:t>
            </a:r>
            <a:r>
              <a:rPr lang="en-US" sz="2400" b="1" dirty="0" smtClean="0"/>
              <a:t>ndigestion.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O</a:t>
            </a:r>
            <a:r>
              <a:rPr lang="en-US" sz="2400" b="1" dirty="0"/>
              <a:t>bvious wart or </a:t>
            </a:r>
            <a:r>
              <a:rPr lang="en-US" sz="2400" b="1" dirty="0" smtClean="0"/>
              <a:t>mole.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N</a:t>
            </a:r>
            <a:r>
              <a:rPr lang="en-US" sz="2400" b="1" dirty="0"/>
              <a:t>agging cough or </a:t>
            </a:r>
            <a:r>
              <a:rPr lang="en-US" sz="2400" b="1" dirty="0" smtClean="0"/>
              <a:t>hoarseness.</a:t>
            </a:r>
            <a:endParaRPr lang="en-US" sz="2400" b="1" dirty="0" smtClean="0"/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U</a:t>
            </a:r>
            <a:r>
              <a:rPr lang="en-US" sz="2400" b="1" dirty="0"/>
              <a:t>nexplained </a:t>
            </a:r>
            <a:r>
              <a:rPr lang="en-US" sz="2400" b="1" dirty="0" smtClean="0"/>
              <a:t>anemia.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S</a:t>
            </a:r>
            <a:r>
              <a:rPr lang="en-US" sz="2400" b="1" dirty="0"/>
              <a:t>udden unexplained weight </a:t>
            </a:r>
            <a:r>
              <a:rPr lang="en-US" sz="2400" b="1" dirty="0" smtClean="0"/>
              <a:t>loss</a:t>
            </a:r>
            <a:r>
              <a:rPr lang="en-US" sz="2400" b="1" dirty="0"/>
              <a:t>.</a:t>
            </a:r>
            <a:endParaRPr lang="en-US" sz="2400" b="1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0B9-3C8B-4358-B97B-9BC83EAD0520}" type="slidenum">
              <a:rPr lang="ar-JO"/>
              <a:pPr/>
              <a:t>28</a:t>
            </a:fld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4525963"/>
          </a:xfrm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en-US" sz="5400" b="1" i="1" dirty="0">
                <a:solidFill>
                  <a:srgbClr val="D21400"/>
                </a:solidFill>
                <a:cs typeface="Times New Roman" pitchFamily="18" charset="0"/>
              </a:rPr>
              <a:t>Diagnostic Imaging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3789-314F-4250-985C-8DAE6683C40A}" type="slidenum">
              <a:rPr lang="ar-JO"/>
              <a:pPr/>
              <a:t>29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D21400"/>
                </a:solidFill>
              </a:rPr>
              <a:t>How is cancer diagnosed?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single test that can accurately diagnose cancer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complete evaluation of a patient usually requires a thorough history and physical examination along with diagnostic </a:t>
            </a:r>
            <a:r>
              <a:rPr lang="en-US" dirty="0" smtClean="0"/>
              <a:t>testing. 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5585-B40A-4619-B41F-CDC2D815AEE2}" type="slidenum">
              <a:rPr lang="ar-JO"/>
              <a:pPr/>
              <a:t>3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Cancer?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62913" cy="4781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Common term for </a:t>
            </a:r>
            <a:r>
              <a:rPr lang="en-US" sz="2400" dirty="0" smtClean="0"/>
              <a:t>cancers.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Malignancy</a:t>
            </a:r>
            <a:r>
              <a:rPr lang="en-US" sz="2400" dirty="0"/>
              <a:t>, Tumor, </a:t>
            </a:r>
            <a:r>
              <a:rPr lang="en-US" sz="2400" dirty="0" smtClean="0"/>
              <a:t>Neoplasm.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If </a:t>
            </a:r>
            <a:r>
              <a:rPr lang="en-US" sz="2400" dirty="0"/>
              <a:t>regulatory system goes wrong (for a variety reasons) cells </a:t>
            </a:r>
            <a:r>
              <a:rPr lang="en-US" sz="2400" dirty="0" smtClean="0"/>
              <a:t>may: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Die.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Sometimes they will be stimulated to carry on dividing in such a manner that a lump or tumor is formed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Tumors can be benign or malignant.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684-6347-411C-AB38-4A37B7CEC601}" type="slidenum">
              <a:rPr lang="ar-JO"/>
              <a:pPr/>
              <a:t>30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D21400"/>
                </a:solidFill>
              </a:rPr>
              <a:t>What are the different types of diagnostic imaging?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three types of imaging used for diagnosing cancer: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</a:t>
            </a:r>
            <a:r>
              <a:rPr lang="en-US" dirty="0" smtClean="0"/>
              <a:t>ransmission imaging.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</a:t>
            </a:r>
            <a:r>
              <a:rPr lang="en-US" dirty="0" smtClean="0"/>
              <a:t>eflection imaging.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</a:t>
            </a:r>
            <a:r>
              <a:rPr lang="en-US" dirty="0" smtClean="0"/>
              <a:t>mission </a:t>
            </a:r>
            <a:r>
              <a:rPr lang="en-US" dirty="0"/>
              <a:t>imaging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0C38-B555-4DC1-887B-AFB37CD4E853}" type="slidenum">
              <a:rPr lang="ar-JO"/>
              <a:pPr/>
              <a:t>31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1400"/>
                </a:solidFill>
              </a:rPr>
              <a:t>Transmission </a:t>
            </a:r>
            <a:r>
              <a:rPr lang="en-US" dirty="0" smtClean="0">
                <a:solidFill>
                  <a:srgbClr val="D21400"/>
                </a:solidFill>
              </a:rPr>
              <a:t>Imaging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X-rays, computed tomography scans (CT scans), and </a:t>
            </a:r>
            <a:r>
              <a:rPr lang="en-US" sz="2400" dirty="0" smtClean="0"/>
              <a:t>fluoroscopy. 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The beam passes very quickly through less dense types of tissue such as watery secretions, blood, and fat, leaving a darkened area on the x-ray film.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Muscle and connective tissues (ligaments, tendons, and cartilage) appear gray. Bones will appear </a:t>
            </a:r>
            <a:r>
              <a:rPr lang="en-US" sz="2400" dirty="0" smtClean="0"/>
              <a:t>white. 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B378-EDF0-4A7D-B11B-EE445F65B001}" type="slidenum">
              <a:rPr lang="ar-JO"/>
              <a:pPr/>
              <a:t>32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1400"/>
                </a:solidFill>
              </a:rPr>
              <a:t>Reflection </a:t>
            </a:r>
            <a:r>
              <a:rPr lang="en-US" dirty="0" smtClean="0">
                <a:solidFill>
                  <a:srgbClr val="D21400"/>
                </a:solidFill>
              </a:rPr>
              <a:t>Imaging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Produced by sending high-frequency sounds to the body part or organ being </a:t>
            </a:r>
            <a:r>
              <a:rPr lang="en-US" dirty="0" smtClean="0"/>
              <a:t>studied such as Ultrasound.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0E-74B4-43A0-A00F-4AE664F6B88C}" type="slidenum">
              <a:rPr lang="ar-JO"/>
              <a:pPr/>
              <a:t>33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1400"/>
                </a:solidFill>
              </a:rPr>
              <a:t>Emission </a:t>
            </a:r>
            <a:r>
              <a:rPr lang="en-US" dirty="0" smtClean="0">
                <a:solidFill>
                  <a:srgbClr val="D21400"/>
                </a:solidFill>
              </a:rPr>
              <a:t>Imaging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Occurs when tiny nuclear particles or magnetic energy are detected by a scanner and analyzed by </a:t>
            </a:r>
            <a:r>
              <a:rPr lang="en-US" dirty="0" smtClean="0"/>
              <a:t>computer.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414C-911D-43A7-B9E0-F293DC240B8B}" type="slidenum">
              <a:rPr lang="ar-JO"/>
              <a:pPr/>
              <a:t>34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1400"/>
                </a:solidFill>
              </a:rPr>
              <a:t>Emission </a:t>
            </a:r>
            <a:r>
              <a:rPr lang="en-US" dirty="0" smtClean="0">
                <a:solidFill>
                  <a:srgbClr val="D21400"/>
                </a:solidFill>
              </a:rPr>
              <a:t>Imaging</a:t>
            </a:r>
            <a:endParaRPr lang="en-US" dirty="0">
              <a:solidFill>
                <a:srgbClr val="D21400"/>
              </a:solidFill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07375" cy="4616450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agnetic </a:t>
            </a:r>
            <a:r>
              <a:rPr lang="en-US" dirty="0"/>
              <a:t>resonance imaging (MRI</a:t>
            </a:r>
            <a:r>
              <a:rPr lang="en-US" dirty="0" smtClean="0"/>
              <a:t>)</a:t>
            </a:r>
            <a:r>
              <a:rPr lang="en-US" dirty="0"/>
              <a:t>.</a:t>
            </a:r>
            <a:endParaRPr lang="en-US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ositron </a:t>
            </a:r>
            <a:r>
              <a:rPr lang="en-US" dirty="0"/>
              <a:t>emission tomography (PET</a:t>
            </a:r>
            <a:r>
              <a:rPr lang="en-US" dirty="0" smtClean="0"/>
              <a:t>).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sz="2800" dirty="0"/>
              <a:t>PET is a type of nuclear medicine procedure. This means that a tiny amount of a radioactive substance, called a radionuclide (radiopharmaceutical or radioactive tracer</a:t>
            </a:r>
            <a:r>
              <a:rPr lang="en-US" sz="2800" dirty="0" smtClean="0"/>
              <a:t>).</a:t>
            </a:r>
            <a:endParaRPr lang="en-US" sz="2800" dirty="0"/>
          </a:p>
          <a:p>
            <a:pPr lvl="2">
              <a:lnSpc>
                <a:spcPct val="80000"/>
              </a:lnSpc>
            </a:pPr>
            <a:r>
              <a:rPr lang="en-US" sz="2800" dirty="0"/>
              <a:t>PET studies evaluate the metabolism of a particular organ or tissue, so that information about the physiology (functionality) and anatomy (structure) of the organ or tissue is evaluated, as well as its biochemical properties.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1E1E-8BED-4ED6-A8C0-2CC254C39B01}" type="slidenum">
              <a:rPr lang="ar-JO"/>
              <a:pPr/>
              <a:t>35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19200"/>
            <a:ext cx="8353425" cy="2697163"/>
          </a:xfrm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en-US" sz="5400" dirty="0">
                <a:solidFill>
                  <a:srgbClr val="D21400"/>
                </a:solidFill>
                <a:cs typeface="Times New Roman" pitchFamily="18" charset="0"/>
              </a:rPr>
              <a:t>Laboratory Tests</a:t>
            </a:r>
            <a:endParaRPr lang="en-US" sz="5400" dirty="0">
              <a:solidFill>
                <a:srgbClr val="D21400"/>
              </a:solidFill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BFF6-4F25-430A-A37C-3894488AF8FD}" type="slidenum">
              <a:rPr lang="ar-JO"/>
              <a:pPr/>
              <a:t>36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D21400"/>
                </a:solidFill>
                <a:cs typeface="Times New Roman" pitchFamily="18" charset="0"/>
              </a:rPr>
              <a:t>Laboratory Tests</a:t>
            </a:r>
            <a:endParaRPr lang="en-US" dirty="0">
              <a:solidFill>
                <a:srgbClr val="D21400"/>
              </a:solidFill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dirty="0"/>
              <a:t>The following are some of the more common laboratory tests</a:t>
            </a:r>
            <a:r>
              <a:rPr lang="en-US" sz="1800" b="1" dirty="0" smtClean="0"/>
              <a:t>:</a:t>
            </a:r>
            <a:endParaRPr lang="en-US" sz="1800" b="1" dirty="0"/>
          </a:p>
          <a:p>
            <a:pPr>
              <a:lnSpc>
                <a:spcPct val="80000"/>
              </a:lnSpc>
            </a:pPr>
            <a:r>
              <a:rPr lang="en-US" sz="1800" b="1" dirty="0"/>
              <a:t>Blood </a:t>
            </a:r>
            <a:r>
              <a:rPr lang="en-US" sz="1800" b="1" dirty="0" smtClean="0"/>
              <a:t>tests.</a:t>
            </a:r>
            <a:endParaRPr lang="en-US" sz="1800" b="1" dirty="0"/>
          </a:p>
          <a:p>
            <a:pPr>
              <a:lnSpc>
                <a:spcPct val="80000"/>
              </a:lnSpc>
            </a:pPr>
            <a:r>
              <a:rPr lang="en-US" sz="1800" b="1" dirty="0" smtClean="0"/>
              <a:t>Urinalysis.</a:t>
            </a:r>
            <a:endParaRPr lang="en-US" sz="1800" b="1" dirty="0"/>
          </a:p>
          <a:p>
            <a:pPr>
              <a:lnSpc>
                <a:spcPct val="80000"/>
              </a:lnSpc>
            </a:pPr>
            <a:r>
              <a:rPr lang="en-US" sz="1800" b="1" dirty="0"/>
              <a:t>Tumor </a:t>
            </a:r>
            <a:r>
              <a:rPr lang="en-US" sz="1800" b="1" dirty="0" smtClean="0"/>
              <a:t>markers: Substances </a:t>
            </a:r>
            <a:r>
              <a:rPr lang="en-US" sz="1800" b="1" dirty="0"/>
              <a:t>either released by cancer cells into the blood or urine or substances created by the body in response to cancer cells</a:t>
            </a:r>
            <a:r>
              <a:rPr lang="en-US" sz="1800" b="1" dirty="0" smtClean="0"/>
              <a:t>.</a:t>
            </a: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1800" b="1" dirty="0"/>
              <a:t>Must be used with other tests for the following reasons: </a:t>
            </a:r>
            <a:endParaRPr lang="en-US" sz="18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1800" b="1" dirty="0" smtClean="0"/>
              <a:t>People </a:t>
            </a:r>
            <a:r>
              <a:rPr lang="en-US" sz="1800" b="1" dirty="0"/>
              <a:t>with benign conditions may also have elevated levels of these substances in their blood. </a:t>
            </a:r>
            <a:endParaRPr lang="en-US" sz="18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1800" b="1" dirty="0" smtClean="0"/>
              <a:t>Not </a:t>
            </a:r>
            <a:r>
              <a:rPr lang="en-US" sz="1800" b="1" dirty="0"/>
              <a:t>every person with a tumor has tumor markers. </a:t>
            </a:r>
            <a:endParaRPr lang="en-US" sz="18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1800" b="1" dirty="0" smtClean="0"/>
              <a:t>Some </a:t>
            </a:r>
            <a:r>
              <a:rPr lang="en-US" sz="1800" b="1" dirty="0"/>
              <a:t>tumor markers are not specific to any one type of tumor</a:t>
            </a:r>
            <a:r>
              <a:rPr lang="en-US" sz="1800" dirty="0"/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26B7F-9BDE-45FD-BBE2-5C3EA42117D0}" type="slidenum">
              <a:rPr lang="ar-JO"/>
              <a:pPr/>
              <a:t>37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1400"/>
                </a:solidFill>
              </a:rPr>
              <a:t>Tumor </a:t>
            </a:r>
            <a:r>
              <a:rPr lang="en-US" dirty="0" smtClean="0">
                <a:solidFill>
                  <a:srgbClr val="D21400"/>
                </a:solidFill>
              </a:rPr>
              <a:t>Markers</a:t>
            </a:r>
            <a:endParaRPr lang="en-US" dirty="0">
              <a:solidFill>
                <a:srgbClr val="D21400"/>
              </a:solidFill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62913" cy="4857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/>
              <a:t>P</a:t>
            </a:r>
            <a:r>
              <a:rPr lang="en-US" sz="2400" b="1" dirty="0" smtClean="0"/>
              <a:t>rostate-specific </a:t>
            </a:r>
            <a:r>
              <a:rPr lang="en-US" sz="2400" b="1" dirty="0"/>
              <a:t>antigen (</a:t>
            </a:r>
            <a:r>
              <a:rPr lang="en-US" sz="2400" b="1" dirty="0" smtClean="0"/>
              <a:t>PSA):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Prostate-specific </a:t>
            </a:r>
            <a:r>
              <a:rPr lang="en-US" sz="2400" dirty="0"/>
              <a:t>antigen is always present in low concentrations in the blood of adult </a:t>
            </a:r>
            <a:r>
              <a:rPr lang="en-US" sz="2400" dirty="0" smtClean="0"/>
              <a:t>males.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An </a:t>
            </a:r>
            <a:r>
              <a:rPr lang="en-US" sz="2400" dirty="0"/>
              <a:t>elevated PSA level in the blood may indicate prostate cancer, but other conditions such as benign prostatic hyperplasia (BPH) and prostatitis can also raise PSA levels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b="1" dirty="0"/>
              <a:t>P</a:t>
            </a:r>
            <a:r>
              <a:rPr lang="en-US" sz="2400" b="1" dirty="0" smtClean="0"/>
              <a:t>rostatic </a:t>
            </a:r>
            <a:r>
              <a:rPr lang="en-US" sz="2400" b="1" dirty="0"/>
              <a:t>acid phosphatase (PAP</a:t>
            </a:r>
            <a:r>
              <a:rPr lang="en-US" sz="2400" b="1" dirty="0" smtClean="0"/>
              <a:t>):</a:t>
            </a:r>
            <a:endParaRPr lang="en-US" sz="24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In </a:t>
            </a:r>
            <a:r>
              <a:rPr lang="en-US" sz="2400" dirty="0"/>
              <a:t>addition to prostate cancer, elevated levels of PAP may indicate testicular cancer, leukemia, and non-Hodgkin’s </a:t>
            </a:r>
            <a:r>
              <a:rPr lang="en-US" sz="2400" dirty="0" smtClean="0"/>
              <a:t>lymphoma.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1264-2984-4443-8700-6417AA7F4EF9}" type="slidenum">
              <a:rPr lang="ar-JO"/>
              <a:pPr/>
              <a:t>38</a:t>
            </a:fld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2239962"/>
          </a:xfrm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en-US" sz="5400" dirty="0">
                <a:solidFill>
                  <a:srgbClr val="D21400"/>
                </a:solidFill>
                <a:cs typeface="Times New Roman" pitchFamily="18" charset="0"/>
              </a:rPr>
              <a:t>Tumor Biopsy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8674-C46D-4B99-A5B6-503E1811676F}" type="slidenum">
              <a:rPr lang="ar-JO"/>
              <a:pPr/>
              <a:t>39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D21400"/>
                </a:solidFill>
                <a:cs typeface="Times New Roman" pitchFamily="18" charset="0"/>
              </a:rPr>
              <a:t>Tumor Biopsy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15313" cy="4400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u="sng" dirty="0"/>
              <a:t>Endoscopic </a:t>
            </a:r>
            <a:r>
              <a:rPr lang="en-US" sz="2400" u="sng" dirty="0" smtClean="0"/>
              <a:t>biopsy: </a:t>
            </a:r>
            <a:r>
              <a:rPr lang="en-US" sz="2400" dirty="0" smtClean="0"/>
              <a:t>This </a:t>
            </a:r>
            <a:r>
              <a:rPr lang="en-US" sz="2400" dirty="0"/>
              <a:t>type of biopsy is performed through a fiberoptic </a:t>
            </a:r>
            <a:r>
              <a:rPr lang="en-US" sz="2400" dirty="0" smtClean="0"/>
              <a:t>endoscope. 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u="sng" dirty="0"/>
              <a:t>Bone marrow </a:t>
            </a:r>
            <a:r>
              <a:rPr lang="en-US" sz="2400" u="sng" dirty="0" smtClean="0"/>
              <a:t>biopsy.</a:t>
            </a:r>
            <a:r>
              <a:rPr lang="en-US" sz="2400" dirty="0" smtClean="0"/>
              <a:t> 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u="sng" dirty="0"/>
              <a:t>Excisional or incisional </a:t>
            </a:r>
            <a:r>
              <a:rPr lang="en-US" sz="2400" u="sng" dirty="0" smtClean="0"/>
              <a:t>biopsy:</a:t>
            </a:r>
            <a:endParaRPr lang="en-US" sz="2400" u="sng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When </a:t>
            </a:r>
            <a:r>
              <a:rPr lang="en-US" sz="2400" dirty="0"/>
              <a:t>the entire tumor is removed, it is called excisional biopsy </a:t>
            </a:r>
            <a:r>
              <a:rPr lang="en-US" sz="2400" dirty="0" smtClean="0"/>
              <a:t>technique.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If </a:t>
            </a:r>
            <a:r>
              <a:rPr lang="en-US" sz="2400" dirty="0"/>
              <a:t>only a portion of the tumor is removed, it is called incisional biopsy </a:t>
            </a:r>
            <a:r>
              <a:rPr lang="en-US" sz="2400" dirty="0" smtClean="0"/>
              <a:t>technique.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A85F-BD33-4890-8A34-2A4A262FAD33}" type="slidenum">
              <a:rPr lang="ar-JO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Tumors 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616450"/>
          </a:xfrm>
        </p:spPr>
        <p:txBody>
          <a:bodyPr/>
          <a:lstStyle/>
          <a:p>
            <a:r>
              <a:rPr lang="en-US" sz="2400" dirty="0" smtClean="0"/>
              <a:t>Cancers </a:t>
            </a:r>
            <a:r>
              <a:rPr lang="en-US" sz="2400" dirty="0"/>
              <a:t>are malignant tumors which if left untreated will invade other tissues, spread other parts of the body, and sooner or later will be fatal to the host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“Cancer is a logical coordinated process in which a normal cell undergoes changes and acquires special capabilities</a:t>
            </a:r>
            <a:r>
              <a:rPr lang="en-US" sz="2400" dirty="0" smtClean="0"/>
              <a:t>.”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57E8-D53C-4626-8181-2F38B7C7704E}" type="slidenum">
              <a:rPr lang="ar-JO"/>
              <a:pPr/>
              <a:t>40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752600"/>
            <a:ext cx="7772400" cy="11430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5400" i="1" dirty="0">
                <a:solidFill>
                  <a:srgbClr val="D21400"/>
                </a:solidFill>
                <a:latin typeface="Verdana" pitchFamily="34" charset="0"/>
                <a:cs typeface="Times New Roman" pitchFamily="18" charset="0"/>
              </a:rPr>
              <a:t>Uses of Genetic Testing</a:t>
            </a:r>
            <a:r>
              <a:rPr lang="en-US" sz="3200" dirty="0"/>
              <a:t> 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89D-B198-44BB-AB6F-1F9FB57FBB07}" type="slidenum">
              <a:rPr lang="ar-JO"/>
              <a:pPr/>
              <a:t>41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1400"/>
                </a:solidFill>
                <a:cs typeface="Times New Roman" pitchFamily="18" charset="0"/>
              </a:rPr>
              <a:t>Uses of Genetic Testing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6323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u="sng" dirty="0"/>
              <a:t>Diagnostic </a:t>
            </a:r>
            <a:r>
              <a:rPr lang="en-US" u="sng" dirty="0" smtClean="0"/>
              <a:t>testing:</a:t>
            </a:r>
            <a:endParaRPr lang="en-US" u="sng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Identify </a:t>
            </a:r>
            <a:r>
              <a:rPr lang="en-US" dirty="0"/>
              <a:t>or confirm the diagnosis of a disease or </a:t>
            </a:r>
            <a:r>
              <a:rPr lang="en-US" dirty="0" smtClean="0"/>
              <a:t>condition.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Gives </a:t>
            </a:r>
            <a:r>
              <a:rPr lang="en-US" dirty="0"/>
              <a:t>a "yes" or "no" answer in most </a:t>
            </a:r>
            <a:r>
              <a:rPr lang="en-US" dirty="0" smtClean="0"/>
              <a:t>cases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Predictive genetic </a:t>
            </a:r>
            <a:r>
              <a:rPr lang="en-US" u="sng" dirty="0" smtClean="0"/>
              <a:t>testing:</a:t>
            </a:r>
            <a:endParaRPr lang="en-US" u="sng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Determines </a:t>
            </a:r>
            <a:r>
              <a:rPr lang="en-US" dirty="0"/>
              <a:t>the chances that a healthy individual with or without a family history of a certain disease might develop that </a:t>
            </a:r>
            <a:r>
              <a:rPr lang="en-US" dirty="0" smtClean="0"/>
              <a:t>disease. </a:t>
            </a:r>
            <a:endParaRPr lang="en-US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AC51-EC34-4CF6-B9A7-5210BA0E81A7}" type="slidenum">
              <a:rPr lang="ar-JO"/>
              <a:pPr/>
              <a:t>42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353425" cy="2705100"/>
          </a:xfrm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en-US" sz="5400" dirty="0">
                <a:solidFill>
                  <a:srgbClr val="D21400"/>
                </a:solidFill>
                <a:cs typeface="Times New Roman" pitchFamily="18" charset="0"/>
              </a:rPr>
              <a:t>Treatment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28AA-CC07-4BFF-864A-945F8B840909}" type="slidenum">
              <a:rPr lang="ar-JO"/>
              <a:pPr/>
              <a:t>43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13499"/>
            <a:ext cx="8991600" cy="766877"/>
          </a:xfrm>
          <a:noFill/>
          <a:ln/>
        </p:spPr>
        <p:txBody>
          <a:bodyPr lIns="90488" tIns="44450" rIns="90488" bIns="44450">
            <a:spAutoFit/>
          </a:bodyPr>
          <a:lstStyle/>
          <a:p>
            <a:r>
              <a:rPr lang="en-US" dirty="0">
                <a:solidFill>
                  <a:srgbClr val="D21400"/>
                </a:solidFill>
              </a:rPr>
              <a:t>Treatment</a:t>
            </a:r>
            <a:r>
              <a:rPr lang="en-GB" dirty="0">
                <a:solidFill>
                  <a:srgbClr val="D21400"/>
                </a:solidFill>
              </a:rPr>
              <a:t> Options</a:t>
            </a:r>
            <a:endParaRPr lang="en-US" dirty="0">
              <a:solidFill>
                <a:srgbClr val="D214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35063" y="1654175"/>
            <a:ext cx="6173787" cy="4943475"/>
            <a:chOff x="113" y="1042"/>
            <a:chExt cx="3889" cy="3114"/>
          </a:xfrm>
        </p:grpSpPr>
        <p:graphicFrame>
          <p:nvGraphicFramePr>
            <p:cNvPr id="193540" name="Object 4"/>
            <p:cNvGraphicFramePr>
              <a:graphicFrameLocks/>
            </p:cNvGraphicFramePr>
            <p:nvPr/>
          </p:nvGraphicFramePr>
          <p:xfrm>
            <a:off x="3024" y="1042"/>
            <a:ext cx="854" cy="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6" name="Clip" r:id="rId3" imgW="1672920" imgH="1672920" progId="">
                    <p:embed/>
                  </p:oleObj>
                </mc:Choice>
                <mc:Fallback>
                  <p:oleObj name="Clip" r:id="rId3" imgW="1672920" imgH="1672920" progId="">
                    <p:embed/>
                    <p:pic>
                      <p:nvPicPr>
                        <p:cNvPr id="0" name="Picture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1042"/>
                          <a:ext cx="854" cy="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41" name="Line 5"/>
            <p:cNvSpPr>
              <a:spLocks noChangeShapeType="1"/>
            </p:cNvSpPr>
            <p:nvPr/>
          </p:nvSpPr>
          <p:spPr bwMode="auto">
            <a:xfrm>
              <a:off x="865" y="1608"/>
              <a:ext cx="1633" cy="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42" name="Rectangle 6"/>
            <p:cNvSpPr>
              <a:spLocks noChangeArrowheads="1"/>
            </p:cNvSpPr>
            <p:nvPr/>
          </p:nvSpPr>
          <p:spPr bwMode="auto">
            <a:xfrm>
              <a:off x="606" y="1094"/>
              <a:ext cx="190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3200" b="1">
                  <a:latin typeface="Arial" charset="0"/>
                </a:rPr>
                <a:t>Chemotherapy</a:t>
              </a:r>
            </a:p>
          </p:txBody>
        </p:sp>
        <p:graphicFrame>
          <p:nvGraphicFramePr>
            <p:cNvPr id="193543" name="Object 7"/>
            <p:cNvGraphicFramePr>
              <a:graphicFrameLocks/>
            </p:cNvGraphicFramePr>
            <p:nvPr/>
          </p:nvGraphicFramePr>
          <p:xfrm>
            <a:off x="3152" y="3431"/>
            <a:ext cx="850" cy="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7" name="Clip" r:id="rId5" imgW="1672920" imgH="1672920" progId="">
                    <p:embed/>
                  </p:oleObj>
                </mc:Choice>
                <mc:Fallback>
                  <p:oleObj name="Clip" r:id="rId5" imgW="1672920" imgH="1672920" progId="">
                    <p:embed/>
                    <p:pic>
                      <p:nvPicPr>
                        <p:cNvPr id="0" name="Picture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2" y="3431"/>
                          <a:ext cx="850" cy="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3544" name="Object 8"/>
            <p:cNvGraphicFramePr>
              <a:graphicFrameLocks/>
            </p:cNvGraphicFramePr>
            <p:nvPr/>
          </p:nvGraphicFramePr>
          <p:xfrm>
            <a:off x="3107" y="1887"/>
            <a:ext cx="771" cy="7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8" name="Clip" r:id="rId7" imgW="1672920" imgH="1672920" progId="">
                    <p:embed/>
                  </p:oleObj>
                </mc:Choice>
                <mc:Fallback>
                  <p:oleObj name="Clip" r:id="rId7" imgW="1672920" imgH="1672920" progId="">
                    <p:embed/>
                    <p:pic>
                      <p:nvPicPr>
                        <p:cNvPr id="0" name="Picture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7" y="1887"/>
                          <a:ext cx="771" cy="7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45" name="Line 9"/>
            <p:cNvSpPr>
              <a:spLocks noChangeShapeType="1"/>
            </p:cNvSpPr>
            <p:nvPr/>
          </p:nvSpPr>
          <p:spPr bwMode="auto">
            <a:xfrm>
              <a:off x="999" y="2431"/>
              <a:ext cx="1433" cy="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46" name="Rectangle 10"/>
            <p:cNvSpPr>
              <a:spLocks noChangeArrowheads="1"/>
            </p:cNvSpPr>
            <p:nvPr/>
          </p:nvSpPr>
          <p:spPr bwMode="auto">
            <a:xfrm>
              <a:off x="764" y="2016"/>
              <a:ext cx="1747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3200" b="1">
                  <a:latin typeface="Arial" charset="0"/>
                </a:rPr>
                <a:t>Radiotherapy</a:t>
              </a:r>
            </a:p>
          </p:txBody>
        </p:sp>
        <p:sp>
          <p:nvSpPr>
            <p:cNvPr id="193547" name="Line 11"/>
            <p:cNvSpPr>
              <a:spLocks noChangeShapeType="1"/>
            </p:cNvSpPr>
            <p:nvPr/>
          </p:nvSpPr>
          <p:spPr bwMode="auto">
            <a:xfrm flipV="1">
              <a:off x="378" y="3871"/>
              <a:ext cx="2267" cy="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48" name="Rectangle 12"/>
            <p:cNvSpPr>
              <a:spLocks noChangeArrowheads="1"/>
            </p:cNvSpPr>
            <p:nvPr/>
          </p:nvSpPr>
          <p:spPr bwMode="auto">
            <a:xfrm>
              <a:off x="113" y="3349"/>
              <a:ext cx="2799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3200" b="1">
                  <a:latin typeface="Arial" charset="0"/>
                </a:rPr>
                <a:t>Stem Cell Transplants</a:t>
              </a:r>
            </a:p>
          </p:txBody>
        </p:sp>
        <p:graphicFrame>
          <p:nvGraphicFramePr>
            <p:cNvPr id="193549" name="Object 13"/>
            <p:cNvGraphicFramePr>
              <a:graphicFrameLocks/>
            </p:cNvGraphicFramePr>
            <p:nvPr/>
          </p:nvGraphicFramePr>
          <p:xfrm>
            <a:off x="3077" y="2649"/>
            <a:ext cx="801" cy="7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9" name="Clip" r:id="rId9" imgW="1672920" imgH="1672920" progId="">
                    <p:embed/>
                  </p:oleObj>
                </mc:Choice>
                <mc:Fallback>
                  <p:oleObj name="Clip" r:id="rId9" imgW="1672920" imgH="1672920" progId="">
                    <p:embed/>
                    <p:pic>
                      <p:nvPicPr>
                        <p:cNvPr id="0" name="Picture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7" y="2649"/>
                          <a:ext cx="801" cy="7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50" name="Line 14"/>
            <p:cNvSpPr>
              <a:spLocks noChangeShapeType="1"/>
            </p:cNvSpPr>
            <p:nvPr/>
          </p:nvSpPr>
          <p:spPr bwMode="auto">
            <a:xfrm>
              <a:off x="918" y="3124"/>
              <a:ext cx="1531" cy="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1" name="Rectangle 15"/>
            <p:cNvSpPr>
              <a:spLocks noChangeArrowheads="1"/>
            </p:cNvSpPr>
            <p:nvPr/>
          </p:nvSpPr>
          <p:spPr bwMode="auto">
            <a:xfrm>
              <a:off x="1022" y="2598"/>
              <a:ext cx="1081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3200" b="1">
                  <a:latin typeface="Arial" charset="0"/>
                </a:rPr>
                <a:t>Surgery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A1A9-5C10-4C11-92F9-A92BC624E2EE}" type="slidenum">
              <a:rPr lang="ar-JO"/>
              <a:pPr/>
              <a:t>44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353425" cy="55086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D21400"/>
                </a:solidFill>
              </a:rPr>
              <a:t>Treatment Options</a:t>
            </a:r>
            <a:r>
              <a:rPr lang="en-US" b="0" dirty="0">
                <a:solidFill>
                  <a:srgbClr val="D21400"/>
                </a:solidFill>
              </a:rPr>
              <a:t>	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u="sng" dirty="0"/>
              <a:t>Other </a:t>
            </a:r>
            <a:r>
              <a:rPr lang="en-US" sz="3600" u="sng" dirty="0" smtClean="0"/>
              <a:t>Approaches:</a:t>
            </a:r>
            <a:endParaRPr lang="en-US" sz="3600" u="sng" dirty="0"/>
          </a:p>
          <a:p>
            <a:r>
              <a:rPr lang="en-US" dirty="0"/>
              <a:t>Hormonal </a:t>
            </a:r>
            <a:r>
              <a:rPr lang="en-US" dirty="0" smtClean="0"/>
              <a:t>Therapy.</a:t>
            </a:r>
            <a:endParaRPr lang="en-US" dirty="0"/>
          </a:p>
          <a:p>
            <a:r>
              <a:rPr lang="en-US" dirty="0"/>
              <a:t>Biological Response </a:t>
            </a:r>
            <a:r>
              <a:rPr lang="en-US" dirty="0" smtClean="0"/>
              <a:t>Modifiers.</a:t>
            </a:r>
            <a:endParaRPr lang="en-US" dirty="0"/>
          </a:p>
          <a:p>
            <a:r>
              <a:rPr lang="en-US" dirty="0"/>
              <a:t>Gene </a:t>
            </a:r>
            <a:r>
              <a:rPr lang="en-US" dirty="0" smtClean="0"/>
              <a:t>Therapy.</a:t>
            </a:r>
            <a:endParaRPr lang="en-US" dirty="0"/>
          </a:p>
          <a:p>
            <a:r>
              <a:rPr lang="en-US" dirty="0"/>
              <a:t>Supportive Therapy (Other drugs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F94F-AED3-45E4-B7FA-DE676150BCA1}" type="slidenum">
              <a:rPr lang="ar-JO"/>
              <a:pPr/>
              <a:t>5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Cancer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751387"/>
          </a:xfrm>
        </p:spPr>
        <p:txBody>
          <a:bodyPr/>
          <a:lstStyle/>
          <a:p>
            <a:r>
              <a:rPr lang="en-US" dirty="0"/>
              <a:t>Cancer is not one single disease- just a name given to a collection of diseases that have similar </a:t>
            </a:r>
            <a:r>
              <a:rPr lang="en-US" dirty="0" smtClean="0"/>
              <a:t>characteristics.</a:t>
            </a:r>
            <a:endParaRPr lang="en-US" dirty="0"/>
          </a:p>
          <a:p>
            <a:r>
              <a:rPr lang="en-US" dirty="0"/>
              <a:t>Cancer cells are often shaped differently from healthy cells, they do not function </a:t>
            </a:r>
            <a:r>
              <a:rPr lang="en-US" dirty="0" smtClean="0"/>
              <a:t>properly.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</a:t>
            </a:r>
            <a:r>
              <a:rPr lang="en-US" dirty="0" smtClean="0"/>
              <a:t>Cancer </a:t>
            </a:r>
            <a:r>
              <a:rPr lang="en-US" dirty="0"/>
              <a:t>C</a:t>
            </a:r>
            <a:r>
              <a:rPr lang="en-US" dirty="0" smtClean="0"/>
              <a:t>ells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066854"/>
              </p:ext>
            </p:extLst>
          </p:nvPr>
        </p:nvGraphicFramePr>
        <p:xfrm>
          <a:off x="1524000" y="1828800"/>
          <a:ext cx="6096000" cy="440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85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Benign tumor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Malignant</a:t>
                      </a:r>
                      <a:r>
                        <a:rPr lang="en-US" baseline="0" dirty="0" smtClean="0"/>
                        <a:t> tumor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Encapsulated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Abnormal chromosomes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No spread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Invade &amp; metastasize 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Look normal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Look abnormal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Slow growth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Higher growth rate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Recurrence rare after surgical removal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Recurrence common  after surgery 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4EFC-F549-4740-A455-AC2FB9EA0101}" type="slidenum">
              <a:rPr lang="ar-JO"/>
              <a:pPr/>
              <a:t>7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73113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What do the terms "locally invasive" and "metastatic" mean?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28775"/>
            <a:ext cx="8062913" cy="4895850"/>
          </a:xfrm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ocally invasive</a:t>
            </a:r>
            <a:r>
              <a:rPr lang="en-US" dirty="0"/>
              <a:t>: the tumor can invade the tissues surrounding </a:t>
            </a:r>
            <a:r>
              <a:rPr lang="en-US" dirty="0" smtClean="0"/>
              <a:t>it.</a:t>
            </a:r>
            <a:endParaRPr lang="en-US" dirty="0"/>
          </a:p>
          <a:p>
            <a:r>
              <a:rPr lang="en-US" dirty="0" smtClean="0"/>
              <a:t>Metastatic</a:t>
            </a:r>
            <a:r>
              <a:rPr lang="en-US" dirty="0"/>
              <a:t>:</a:t>
            </a:r>
            <a:r>
              <a:rPr lang="en-US" dirty="0"/>
              <a:t> the tumor can send cells into other tissues in the body, which may be distant from the original </a:t>
            </a:r>
            <a:r>
              <a:rPr lang="en-US" dirty="0" smtClean="0"/>
              <a:t>tumor.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A367-11A0-4F32-A210-533B5A4FB02A}" type="slidenum">
              <a:rPr lang="ar-JO"/>
              <a:pPr/>
              <a:t>8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cancer spread (metastasis)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062913" cy="4895850"/>
          </a:xfrm>
        </p:spPr>
        <p:txBody>
          <a:bodyPr/>
          <a:lstStyle/>
          <a:p>
            <a:r>
              <a:rPr lang="en-US" dirty="0"/>
              <a:t>Definition: </a:t>
            </a:r>
            <a:r>
              <a:rPr lang="en-US" i="1" dirty="0"/>
              <a:t>spread of cancer cells from a primary site to a distant secondary </a:t>
            </a:r>
            <a:r>
              <a:rPr lang="en-US" i="1" dirty="0" smtClean="0"/>
              <a:t>site.</a:t>
            </a:r>
            <a:endParaRPr lang="en-US" i="1" dirty="0">
              <a:solidFill>
                <a:srgbClr val="FFFF00"/>
              </a:solidFill>
            </a:endParaRPr>
          </a:p>
          <a:p>
            <a:r>
              <a:rPr lang="en-US" dirty="0"/>
              <a:t>Occurs </a:t>
            </a:r>
            <a:r>
              <a:rPr lang="en-US" dirty="0" smtClean="0"/>
              <a:t>by: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Lymphatic </a:t>
            </a:r>
            <a:r>
              <a:rPr lang="en-US" dirty="0"/>
              <a:t>or vascular </a:t>
            </a:r>
            <a:r>
              <a:rPr lang="en-US" dirty="0" smtClean="0"/>
              <a:t>system.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Direct </a:t>
            </a:r>
            <a:r>
              <a:rPr lang="en-US" dirty="0"/>
              <a:t>spread to adjacent tissues by </a:t>
            </a:r>
            <a:r>
              <a:rPr lang="en-US" dirty="0" smtClean="0"/>
              <a:t>invasion.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Combination </a:t>
            </a:r>
            <a:r>
              <a:rPr lang="en-US" dirty="0"/>
              <a:t>of both </a:t>
            </a:r>
            <a:r>
              <a:rPr lang="en-US" dirty="0" smtClean="0"/>
              <a:t>routes.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5F8C-8EF2-45A1-8555-2A9A15A205E3}" type="slidenum">
              <a:rPr lang="ar-JO"/>
              <a:pPr/>
              <a:t>9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 Differentiate or Not to Differentiate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Cells are defined by tissue of </a:t>
            </a:r>
            <a:r>
              <a:rPr lang="en-US" dirty="0" smtClean="0"/>
              <a:t>origin.</a:t>
            </a:r>
            <a:endParaRPr lang="en-US" dirty="0"/>
          </a:p>
          <a:p>
            <a:r>
              <a:rPr lang="en-US" dirty="0"/>
              <a:t>The more differentiated a cancer cell is, the more it resembles a normal cell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less differentiated a cancer cell is, the less it resembles a normal cell.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1503</Words>
  <Application>Microsoft Office PowerPoint</Application>
  <PresentationFormat>On-screen Show (4:3)</PresentationFormat>
  <Paragraphs>237</Paragraphs>
  <Slides>44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Times New Roman</vt:lpstr>
      <vt:lpstr>Verdana</vt:lpstr>
      <vt:lpstr>Wingdings</vt:lpstr>
      <vt:lpstr>Office Theme</vt:lpstr>
      <vt:lpstr>Clip</vt:lpstr>
      <vt:lpstr>PowerPoint Presentation</vt:lpstr>
      <vt:lpstr>Cancer </vt:lpstr>
      <vt:lpstr>What is Cancer?</vt:lpstr>
      <vt:lpstr>Tumors </vt:lpstr>
      <vt:lpstr>Cancer </vt:lpstr>
      <vt:lpstr>Characteristics of Cancer Cells</vt:lpstr>
      <vt:lpstr>What do the terms "locally invasive" and "metastatic" mean?</vt:lpstr>
      <vt:lpstr>How cancer spread (metastasis)</vt:lpstr>
      <vt:lpstr>To Differentiate or Not to Differentiate</vt:lpstr>
      <vt:lpstr>What are the different types of cancer?</vt:lpstr>
      <vt:lpstr>Types of Cancer</vt:lpstr>
      <vt:lpstr>Types of Cancer</vt:lpstr>
      <vt:lpstr>PowerPoint Presentation</vt:lpstr>
      <vt:lpstr>Causes of Cancer</vt:lpstr>
      <vt:lpstr>Causes of Cancer</vt:lpstr>
      <vt:lpstr>ETIOLOGY</vt:lpstr>
      <vt:lpstr>ETIOLOGY</vt:lpstr>
      <vt:lpstr>ETIOLOGY</vt:lpstr>
      <vt:lpstr>Example of virus in humans causing cancer      If infected with HBV, risk of liver cancer is increased 100x</vt:lpstr>
      <vt:lpstr>ETIOLOGY</vt:lpstr>
      <vt:lpstr>Etiology</vt:lpstr>
      <vt:lpstr>PowerPoint Presentation</vt:lpstr>
      <vt:lpstr>PowerPoint Presentation</vt:lpstr>
      <vt:lpstr>PowerPoint Presentation</vt:lpstr>
      <vt:lpstr>Risk Factors</vt:lpstr>
      <vt:lpstr>The Role of Risk Assessments</vt:lpstr>
      <vt:lpstr>Early Warning Signs of Cancer</vt:lpstr>
      <vt:lpstr>PowerPoint Presentation</vt:lpstr>
      <vt:lpstr>How is cancer diagnosed?</vt:lpstr>
      <vt:lpstr>What are the different types of diagnostic imaging?</vt:lpstr>
      <vt:lpstr>Transmission Imaging </vt:lpstr>
      <vt:lpstr>Reflection Imaging </vt:lpstr>
      <vt:lpstr>Emission Imaging </vt:lpstr>
      <vt:lpstr>Emission Imaging</vt:lpstr>
      <vt:lpstr>PowerPoint Presentation</vt:lpstr>
      <vt:lpstr>Laboratory Tests</vt:lpstr>
      <vt:lpstr>Tumor Markers</vt:lpstr>
      <vt:lpstr>PowerPoint Presentation</vt:lpstr>
      <vt:lpstr>Tumor Biopsy</vt:lpstr>
      <vt:lpstr>Uses of Genetic Testing </vt:lpstr>
      <vt:lpstr>Uses of Genetic Testing</vt:lpstr>
      <vt:lpstr>PowerPoint Presentation</vt:lpstr>
      <vt:lpstr>Treatment Options</vt:lpstr>
      <vt:lpstr>Treatment Options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motaz</dc:creator>
  <cp:lastModifiedBy>DR-MUTAZ</cp:lastModifiedBy>
  <cp:revision>54</cp:revision>
  <dcterms:created xsi:type="dcterms:W3CDTF">2006-08-16T00:00:00Z</dcterms:created>
  <dcterms:modified xsi:type="dcterms:W3CDTF">2020-09-13T19:36:04Z</dcterms:modified>
</cp:coreProperties>
</file>