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Pathophysiology of Cancer</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Altered cell differentiation </a:t>
            </a:r>
            <a:endParaRPr lang="en-US" dirty="0"/>
          </a:p>
        </p:txBody>
      </p:sp>
      <p:sp>
        <p:nvSpPr>
          <p:cNvPr id="3" name="Content Placeholder 2"/>
          <p:cNvSpPr>
            <a:spLocks noGrp="1"/>
          </p:cNvSpPr>
          <p:nvPr>
            <p:ph idx="1"/>
          </p:nvPr>
        </p:nvSpPr>
        <p:spPr/>
        <p:txBody>
          <a:bodyPr>
            <a:normAutofit fontScale="92500"/>
          </a:bodyPr>
          <a:lstStyle/>
          <a:p>
            <a:r>
              <a:rPr lang="en-US" dirty="0" smtClean="0"/>
              <a:t>In normal cell growth, cells become more specialized and acquire specific structural and functional characteristics as they mature, a process called differentiation.</a:t>
            </a:r>
          </a:p>
          <a:p>
            <a:r>
              <a:rPr lang="en-US" dirty="0" smtClean="0"/>
              <a:t>During a transformation from a normal cell to a malignant cell, altered differentiation can result from changes in the appearance and metabolism of the cell, the presence of tumor specific antigens, and the loss of normal function.</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Appearance changes </a:t>
            </a:r>
            <a:endParaRPr lang="en-US" dirty="0"/>
          </a:p>
        </p:txBody>
      </p:sp>
      <p:sp>
        <p:nvSpPr>
          <p:cNvPr id="3" name="Content Placeholder 2"/>
          <p:cNvSpPr>
            <a:spLocks noGrp="1"/>
          </p:cNvSpPr>
          <p:nvPr>
            <p:ph idx="1"/>
          </p:nvPr>
        </p:nvSpPr>
        <p:spPr/>
        <p:txBody>
          <a:bodyPr/>
          <a:lstStyle/>
          <a:p>
            <a:r>
              <a:rPr lang="en-US" dirty="0" smtClean="0"/>
              <a:t>Cancer cells vary in size and shape, a feature called </a:t>
            </a:r>
            <a:r>
              <a:rPr lang="en-US" dirty="0" err="1" smtClean="0"/>
              <a:t>pleomorphism</a:t>
            </a:r>
            <a:r>
              <a:rPr lang="en-US" dirty="0" smtClean="0"/>
              <a:t>. Some are large and some are extremely small. The nuclei may be large or multiple. </a:t>
            </a:r>
          </a:p>
          <a:p>
            <a:r>
              <a:rPr lang="en-US" dirty="0" smtClean="0"/>
              <a:t>There may be an abnormal number of chromosomes called </a:t>
            </a:r>
            <a:r>
              <a:rPr lang="en-US" dirty="0" err="1" smtClean="0"/>
              <a:t>aneuploidy</a:t>
            </a:r>
            <a:r>
              <a:rPr lang="en-US" dirty="0" smtClean="0"/>
              <a:t>, or abnormal arrangement of chromosomes.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Appearance changes </a:t>
            </a:r>
          </a:p>
        </p:txBody>
      </p:sp>
      <p:sp>
        <p:nvSpPr>
          <p:cNvPr id="3" name="Content Placeholder 2"/>
          <p:cNvSpPr>
            <a:spLocks noGrp="1"/>
          </p:cNvSpPr>
          <p:nvPr>
            <p:ph idx="1"/>
          </p:nvPr>
        </p:nvSpPr>
        <p:spPr/>
        <p:txBody>
          <a:bodyPr>
            <a:normAutofit fontScale="92500" lnSpcReduction="10000"/>
          </a:bodyPr>
          <a:lstStyle/>
          <a:p>
            <a:r>
              <a:rPr lang="en-US" dirty="0" smtClean="0"/>
              <a:t>Cancer cells vary in their ability to retain the morphologic and functional traits of the original tissue. </a:t>
            </a:r>
          </a:p>
          <a:p>
            <a:r>
              <a:rPr lang="en-US" dirty="0" smtClean="0"/>
              <a:t>Cells that are more mature in appearance and closely resemble the normal cell are well differentiated. </a:t>
            </a:r>
          </a:p>
          <a:p>
            <a:r>
              <a:rPr lang="en-US" dirty="0" smtClean="0"/>
              <a:t>Cells that grow rapidly and do not have the original tissues morphologic characteristics and specialized cell functions are termed undifferentiated.</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Appearance changes </a:t>
            </a:r>
          </a:p>
        </p:txBody>
      </p:sp>
      <p:sp>
        <p:nvSpPr>
          <p:cNvPr id="3" name="Content Placeholder 2"/>
          <p:cNvSpPr>
            <a:spLocks noGrp="1"/>
          </p:cNvSpPr>
          <p:nvPr>
            <p:ph idx="1"/>
          </p:nvPr>
        </p:nvSpPr>
        <p:spPr/>
        <p:txBody>
          <a:bodyPr/>
          <a:lstStyle/>
          <a:p>
            <a:r>
              <a:rPr lang="en-US" dirty="0" smtClean="0"/>
              <a:t>Anaplastic or undifferentiated cells appear </a:t>
            </a:r>
            <a:r>
              <a:rPr lang="en-US" dirty="0" err="1" smtClean="0"/>
              <a:t>cytologically</a:t>
            </a:r>
            <a:r>
              <a:rPr lang="en-US" dirty="0" smtClean="0"/>
              <a:t> disorganized and have no resemblance to the tissue of origin. </a:t>
            </a:r>
          </a:p>
          <a:p>
            <a:r>
              <a:rPr lang="en-US" dirty="0" smtClean="0"/>
              <a:t>The more undifferentiated a malignant cell, the more aggressive it is believed to be.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Altered metabolism </a:t>
            </a:r>
            <a:endParaRPr lang="en-US" dirty="0"/>
          </a:p>
        </p:txBody>
      </p:sp>
      <p:sp>
        <p:nvSpPr>
          <p:cNvPr id="3" name="Content Placeholder 2"/>
          <p:cNvSpPr>
            <a:spLocks noGrp="1"/>
          </p:cNvSpPr>
          <p:nvPr>
            <p:ph idx="1"/>
          </p:nvPr>
        </p:nvSpPr>
        <p:spPr/>
        <p:txBody>
          <a:bodyPr/>
          <a:lstStyle/>
          <a:p>
            <a:r>
              <a:rPr lang="en-US" dirty="0" smtClean="0"/>
              <a:t>Cell membrane changes may result in the production of surface enzymes that aid invasion and metastasis. </a:t>
            </a:r>
          </a:p>
          <a:p>
            <a:r>
              <a:rPr lang="en-US" dirty="0" smtClean="0"/>
              <a:t>In addition, a loss of </a:t>
            </a:r>
            <a:r>
              <a:rPr lang="en-US" dirty="0" err="1" smtClean="0"/>
              <a:t>glycoprotiens</a:t>
            </a:r>
            <a:r>
              <a:rPr lang="en-US" dirty="0" smtClean="0"/>
              <a:t> that normally assist in cellular adhesion and organization results in a loss of cell-to-cell adhesion and increases cell mobility.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Altered metabolism </a:t>
            </a:r>
          </a:p>
        </p:txBody>
      </p:sp>
      <p:sp>
        <p:nvSpPr>
          <p:cNvPr id="3" name="Content Placeholder 2"/>
          <p:cNvSpPr>
            <a:spLocks noGrp="1"/>
          </p:cNvSpPr>
          <p:nvPr>
            <p:ph idx="1"/>
          </p:nvPr>
        </p:nvSpPr>
        <p:spPr/>
        <p:txBody>
          <a:bodyPr/>
          <a:lstStyle/>
          <a:p>
            <a:r>
              <a:rPr lang="en-US" dirty="0" smtClean="0"/>
              <a:t>Higher rates of </a:t>
            </a:r>
            <a:r>
              <a:rPr lang="en-US" dirty="0" err="1" smtClean="0"/>
              <a:t>anerobic</a:t>
            </a:r>
            <a:r>
              <a:rPr lang="en-US" dirty="0" smtClean="0"/>
              <a:t> glycolysis in the cancer cell also make the cell less dependent on oxygen. </a:t>
            </a:r>
          </a:p>
          <a:p>
            <a:r>
              <a:rPr lang="en-US" dirty="0" smtClean="0"/>
              <a:t>Production of abnormal growth factor receptors may independently signal the cell to grow and may increase sensitivity to normal growth factors.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Altered metabolism </a:t>
            </a:r>
          </a:p>
        </p:txBody>
      </p:sp>
      <p:sp>
        <p:nvSpPr>
          <p:cNvPr id="3" name="Content Placeholder 2"/>
          <p:cNvSpPr>
            <a:spLocks noGrp="1"/>
          </p:cNvSpPr>
          <p:nvPr>
            <p:ph idx="1"/>
          </p:nvPr>
        </p:nvSpPr>
        <p:spPr/>
        <p:txBody>
          <a:bodyPr/>
          <a:lstStyle/>
          <a:p>
            <a:r>
              <a:rPr lang="en-US" dirty="0" smtClean="0"/>
              <a:t>Cancer cells may inappropriately secrete hormone-like substances in an organ or tissue that does not normally produce or release those hormones (</a:t>
            </a:r>
            <a:r>
              <a:rPr lang="en-US" dirty="0" err="1" smtClean="0"/>
              <a:t>paraneoplastic</a:t>
            </a:r>
            <a:r>
              <a:rPr lang="en-US" dirty="0" smtClean="0"/>
              <a:t> syndrome).</a:t>
            </a:r>
          </a:p>
          <a:p>
            <a:r>
              <a:rPr lang="en-US" dirty="0" smtClean="0"/>
              <a:t>For example, in small cell carcinoma of the lung, ADH is produced, resulting in </a:t>
            </a:r>
            <a:r>
              <a:rPr lang="en-US" dirty="0" err="1" smtClean="0"/>
              <a:t>hyponatremia</a:t>
            </a:r>
            <a:r>
              <a:rPr lang="en-US" dirty="0" smtClean="0"/>
              <a:t>.</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Tumor-specific antigen</a:t>
            </a:r>
            <a:endParaRPr lang="en-US" dirty="0"/>
          </a:p>
        </p:txBody>
      </p:sp>
      <p:sp>
        <p:nvSpPr>
          <p:cNvPr id="3" name="Content Placeholder 2"/>
          <p:cNvSpPr>
            <a:spLocks noGrp="1"/>
          </p:cNvSpPr>
          <p:nvPr>
            <p:ph idx="1"/>
          </p:nvPr>
        </p:nvSpPr>
        <p:spPr/>
        <p:txBody>
          <a:bodyPr>
            <a:normAutofit lnSpcReduction="10000"/>
          </a:bodyPr>
          <a:lstStyle/>
          <a:p>
            <a:r>
              <a:rPr lang="en-US" dirty="0" smtClean="0"/>
              <a:t>Some tumors produce an excess of specific antigens or produce new tumor-associated antigens making the cancer cell as non-self. </a:t>
            </a:r>
          </a:p>
          <a:p>
            <a:r>
              <a:rPr lang="en-US" dirty="0" smtClean="0"/>
              <a:t>For example: PSA (prostate specific antigen): is a protein produced by prostate gland cells. An elevation of PSA may indicate prostate cancer. </a:t>
            </a:r>
          </a:p>
          <a:p>
            <a:r>
              <a:rPr lang="en-US" dirty="0" smtClean="0"/>
              <a:t>Tumor-specific antigen may be used for diagnosis or to assess the effectiveness of treatment.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Altered cellular function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need for cell renewal or replacement is the usual stimulus for cell proliferation. Cell production stops when the stimulus is gone, producing a balance between cell production and cell loss. </a:t>
            </a:r>
          </a:p>
          <a:p>
            <a:r>
              <a:rPr lang="en-US" dirty="0" smtClean="0"/>
              <a:t>The rate of normal cellular proliferation differs in each tissue. In some tissues, such as bone marrow, hair follicles the rate of cellular proliferation is rapid.</a:t>
            </a:r>
            <a:r>
              <a:rPr lang="en-US" dirty="0"/>
              <a:t> </a:t>
            </a:r>
            <a:r>
              <a:rPr lang="en-US" dirty="0" smtClean="0"/>
              <a:t>In other tissues, such as myocardium, neurons, and cartilage, cellular proliferation does not occur.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Altered cellular function </a:t>
            </a:r>
          </a:p>
        </p:txBody>
      </p:sp>
      <p:sp>
        <p:nvSpPr>
          <p:cNvPr id="3" name="Content Placeholder 2"/>
          <p:cNvSpPr>
            <a:spLocks noGrp="1"/>
          </p:cNvSpPr>
          <p:nvPr>
            <p:ph idx="1"/>
          </p:nvPr>
        </p:nvSpPr>
        <p:spPr/>
        <p:txBody>
          <a:bodyPr>
            <a:normAutofit fontScale="92500" lnSpcReduction="10000"/>
          </a:bodyPr>
          <a:lstStyle/>
          <a:p>
            <a:r>
              <a:rPr lang="en-US" dirty="0" smtClean="0"/>
              <a:t>Cancer cells also demonstrate a loss of contact inhibition. Normal cells cease movement when they come in contact with another cell and symmetrically arrange themselves around each other. Cancer cells invade others without respect to these constraints. </a:t>
            </a:r>
          </a:p>
          <a:p>
            <a:r>
              <a:rPr lang="en-US" dirty="0" smtClean="0"/>
              <a:t>When normal cells are surrounded by other cells, they simply stop dividing. Cancer cells lack or exhibit decreased contact inhibition of growth, continuing to divide.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p:txBody>
          <a:bodyPr/>
          <a:lstStyle/>
          <a:p>
            <a:r>
              <a:rPr lang="en-US" dirty="0" smtClean="0"/>
              <a:t>Cancer is not a single disease, but a group of heterogeneous diseases that share common biologic properties (e.g., </a:t>
            </a:r>
            <a:r>
              <a:rPr lang="en-US" dirty="0" err="1" smtClean="0"/>
              <a:t>clonal</a:t>
            </a:r>
            <a:r>
              <a:rPr lang="en-US" dirty="0" smtClean="0"/>
              <a:t> cell growth and invasive ability).</a:t>
            </a:r>
          </a:p>
          <a:p>
            <a:pPr>
              <a:buNone/>
            </a:pPr>
            <a:r>
              <a:rPr lang="en-US" dirty="0" smtClean="0"/>
              <a:t>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Altered cellular function </a:t>
            </a:r>
          </a:p>
        </p:txBody>
      </p:sp>
      <p:sp>
        <p:nvSpPr>
          <p:cNvPr id="3" name="Content Placeholder 2"/>
          <p:cNvSpPr>
            <a:spLocks noGrp="1"/>
          </p:cNvSpPr>
          <p:nvPr>
            <p:ph idx="1"/>
          </p:nvPr>
        </p:nvSpPr>
        <p:spPr/>
        <p:txBody>
          <a:bodyPr>
            <a:normAutofit fontScale="92500" lnSpcReduction="10000"/>
          </a:bodyPr>
          <a:lstStyle/>
          <a:p>
            <a:r>
              <a:rPr lang="en-US" dirty="0" smtClean="0"/>
              <a:t>Cancer cells are less genetically stable than normal cells because of the development of an abnormal chromosome arrangements. </a:t>
            </a:r>
          </a:p>
          <a:p>
            <a:r>
              <a:rPr lang="en-US" dirty="0" smtClean="0"/>
              <a:t>Chromosomal instability results in new, increasingly malignant mutants as cancer cells proliferate. These mutant cells can create a surviving subpopulation of advanced neoplasms with unique biologic and cytogenetic characteristics that are highly resistant to therapy.</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Altered cellular function </a:t>
            </a:r>
          </a:p>
        </p:txBody>
      </p:sp>
      <p:sp>
        <p:nvSpPr>
          <p:cNvPr id="3" name="Content Placeholder 2"/>
          <p:cNvSpPr>
            <a:spLocks noGrp="1"/>
          </p:cNvSpPr>
          <p:nvPr>
            <p:ph idx="1"/>
          </p:nvPr>
        </p:nvSpPr>
        <p:spPr/>
        <p:txBody>
          <a:bodyPr/>
          <a:lstStyle/>
          <a:p>
            <a:r>
              <a:rPr lang="en-US" dirty="0" smtClean="0"/>
              <a:t>Cancer cells also possess to metastasize, the hallmark of malignant neoplasm.</a:t>
            </a:r>
          </a:p>
          <a:p>
            <a:r>
              <a:rPr lang="en-US" dirty="0" smtClean="0"/>
              <a:t>Metastasis: the spread of cancer cells from a primary site to distant secondary sites, is aided by the production of enzymes on the surface of the cancer cell.</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Tumor growth </a:t>
            </a:r>
            <a:endParaRPr lang="en-US" dirty="0"/>
          </a:p>
        </p:txBody>
      </p:sp>
      <p:sp>
        <p:nvSpPr>
          <p:cNvPr id="3" name="Content Placeholder 2"/>
          <p:cNvSpPr>
            <a:spLocks noGrp="1"/>
          </p:cNvSpPr>
          <p:nvPr>
            <p:ph idx="1"/>
          </p:nvPr>
        </p:nvSpPr>
        <p:spPr/>
        <p:txBody>
          <a:bodyPr/>
          <a:lstStyle/>
          <a:p>
            <a:r>
              <a:rPr lang="en-US" dirty="0" smtClean="0"/>
              <a:t>The rate of tissue growth in normal and cancerous tissue depends on three factors.</a:t>
            </a:r>
          </a:p>
          <a:p>
            <a:pPr>
              <a:buNone/>
            </a:pPr>
            <a:r>
              <a:rPr lang="en-US" dirty="0" smtClean="0"/>
              <a:t>1- the duration of the cell cycle.</a:t>
            </a:r>
          </a:p>
          <a:p>
            <a:pPr>
              <a:buNone/>
            </a:pPr>
            <a:r>
              <a:rPr lang="en-US" dirty="0" smtClean="0"/>
              <a:t>2- the number of cells that are actively dividing.</a:t>
            </a:r>
          </a:p>
          <a:p>
            <a:pPr>
              <a:buNone/>
            </a:pPr>
            <a:r>
              <a:rPr lang="en-US" dirty="0" smtClean="0"/>
              <a:t>3- cell loss.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Cell cycle </a:t>
            </a:r>
            <a:endParaRPr lang="en-US" dirty="0"/>
          </a:p>
        </p:txBody>
      </p:sp>
      <p:sp>
        <p:nvSpPr>
          <p:cNvPr id="3" name="Content Placeholder 2"/>
          <p:cNvSpPr>
            <a:spLocks noGrp="1"/>
          </p:cNvSpPr>
          <p:nvPr>
            <p:ph idx="1"/>
          </p:nvPr>
        </p:nvSpPr>
        <p:spPr/>
        <p:txBody>
          <a:bodyPr/>
          <a:lstStyle/>
          <a:p>
            <a:r>
              <a:rPr lang="en-US" dirty="0" smtClean="0"/>
              <a:t>Is a coordinated sequence of events resulting in duplication of DNA and division into two daughter cells.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G1</a:t>
            </a:r>
            <a:endParaRPr lang="en-US" dirty="0"/>
          </a:p>
        </p:txBody>
      </p:sp>
      <p:sp>
        <p:nvSpPr>
          <p:cNvPr id="3" name="Content Placeholder 2"/>
          <p:cNvSpPr>
            <a:spLocks noGrp="1"/>
          </p:cNvSpPr>
          <p:nvPr>
            <p:ph idx="1"/>
          </p:nvPr>
        </p:nvSpPr>
        <p:spPr/>
        <p:txBody>
          <a:bodyPr/>
          <a:lstStyle/>
          <a:p>
            <a:r>
              <a:rPr lang="en-US" dirty="0" smtClean="0"/>
              <a:t>Last from hours to days or longer, RNA and protein synthesis occurs in preparation for DNA replication.</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 phase or synthesis</a:t>
            </a:r>
            <a:endParaRPr lang="en-US" dirty="0"/>
          </a:p>
        </p:txBody>
      </p:sp>
      <p:sp>
        <p:nvSpPr>
          <p:cNvPr id="3" name="Content Placeholder 2"/>
          <p:cNvSpPr>
            <a:spLocks noGrp="1"/>
          </p:cNvSpPr>
          <p:nvPr>
            <p:ph idx="1"/>
          </p:nvPr>
        </p:nvSpPr>
        <p:spPr/>
        <p:txBody>
          <a:bodyPr/>
          <a:lstStyle/>
          <a:p>
            <a:r>
              <a:rPr lang="en-US" dirty="0" smtClean="0"/>
              <a:t>Last approximately from 10 to 20 hours, DNA replication occurs in preparation for division.</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G2</a:t>
            </a:r>
            <a:endParaRPr lang="en-US" dirty="0"/>
          </a:p>
        </p:txBody>
      </p:sp>
      <p:sp>
        <p:nvSpPr>
          <p:cNvPr id="3" name="Content Placeholder 2"/>
          <p:cNvSpPr>
            <a:spLocks noGrp="1"/>
          </p:cNvSpPr>
          <p:nvPr>
            <p:ph idx="1"/>
          </p:nvPr>
        </p:nvSpPr>
        <p:spPr/>
        <p:txBody>
          <a:bodyPr/>
          <a:lstStyle/>
          <a:p>
            <a:r>
              <a:rPr lang="en-US" dirty="0" smtClean="0"/>
              <a:t>Lasts from 2 to 10 hours, DNA synthesis ceases while RNA and protein synthesis continues. </a:t>
            </a:r>
            <a:endParaRPr lang="en-US" dirty="0" smtClean="0"/>
          </a:p>
          <a:p>
            <a:r>
              <a:rPr lang="en-US" dirty="0" smtClean="0"/>
              <a:t>In </a:t>
            </a:r>
            <a:r>
              <a:rPr lang="en-US" dirty="0" smtClean="0"/>
              <a:t>addition, precursors of the mitotic spindle apparatus are produced.</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 phase (mitosis)</a:t>
            </a:r>
            <a:endParaRPr lang="en-US" dirty="0"/>
          </a:p>
        </p:txBody>
      </p:sp>
      <p:sp>
        <p:nvSpPr>
          <p:cNvPr id="3" name="Content Placeholder 2"/>
          <p:cNvSpPr>
            <a:spLocks noGrp="1"/>
          </p:cNvSpPr>
          <p:nvPr>
            <p:ph idx="1"/>
          </p:nvPr>
        </p:nvSpPr>
        <p:spPr/>
        <p:txBody>
          <a:bodyPr/>
          <a:lstStyle/>
          <a:p>
            <a:r>
              <a:rPr lang="en-US" dirty="0" smtClean="0"/>
              <a:t>Last from 30 to 60 minutes, cell division occurs. This phase is further subdivided into four stages: prophase, metaphase, anaphase and </a:t>
            </a:r>
            <a:r>
              <a:rPr lang="en-US" dirty="0" err="1" smtClean="0"/>
              <a:t>telophase</a:t>
            </a:r>
            <a:r>
              <a:rPr lang="en-US" dirty="0" smtClean="0"/>
              <a:t>.</a:t>
            </a:r>
          </a:p>
          <a:p>
            <a:r>
              <a:rPr lang="en-US" dirty="0" smtClean="0"/>
              <a:t>After mitosis the daughter cells enter the G1 phase and begin the cycle reproductive cycle again or direct themselves into a resting phase called G0.</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G0 (resting phase)</a:t>
            </a:r>
            <a:endParaRPr lang="en-US" dirty="0"/>
          </a:p>
        </p:txBody>
      </p:sp>
      <p:sp>
        <p:nvSpPr>
          <p:cNvPr id="3" name="Content Placeholder 2"/>
          <p:cNvSpPr>
            <a:spLocks noGrp="1"/>
          </p:cNvSpPr>
          <p:nvPr>
            <p:ph idx="1"/>
          </p:nvPr>
        </p:nvSpPr>
        <p:spPr/>
        <p:txBody>
          <a:bodyPr/>
          <a:lstStyle/>
          <a:p>
            <a:r>
              <a:rPr lang="en-US" dirty="0" smtClean="0"/>
              <a:t>In this stage, cells perform all functions other than those related to proliferation. </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Cell-cycle time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Is the amount of time required for a cell to move from one mitosis to another mitosis. </a:t>
            </a:r>
          </a:p>
          <a:p>
            <a:r>
              <a:rPr lang="en-US" dirty="0" smtClean="0"/>
              <a:t>A common misconception is that the rate of cancer cell proliferation is faster than that of a normal cell. Usually cancer cell proliferate at the same rate as the normal cells of the tissue of origin. The difference is that the proliferation of cancer cells is continuous. </a:t>
            </a:r>
          </a:p>
          <a:p>
            <a:r>
              <a:rPr lang="en-US" dirty="0" smtClean="0"/>
              <a:t>The length of G0 phase is the major factor in determining the cell-cycle time.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Proliferative growth patterns </a:t>
            </a:r>
            <a:endParaRPr lang="en-US" dirty="0"/>
          </a:p>
        </p:txBody>
      </p:sp>
      <p:sp>
        <p:nvSpPr>
          <p:cNvPr id="3" name="Content Placeholder 2"/>
          <p:cNvSpPr>
            <a:spLocks noGrp="1"/>
          </p:cNvSpPr>
          <p:nvPr>
            <p:ph idx="1"/>
          </p:nvPr>
        </p:nvSpPr>
        <p:spPr/>
        <p:txBody>
          <a:bodyPr/>
          <a:lstStyle/>
          <a:p>
            <a:r>
              <a:rPr lang="en-US" dirty="0" smtClean="0"/>
              <a:t>Cell proliferation is the process by which cells divide and reproduce. In normal tissue, cell proliferation is regulated so that the number of cells actively dividing is equal to the number of cells dying. </a:t>
            </a:r>
          </a:p>
          <a:p>
            <a:r>
              <a:rPr lang="en-US" dirty="0" smtClean="0"/>
              <a:t>Abnormal cell differentiation and growth results in an abnormal mass of tissue, called a neoplasm.</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Doubling time</a:t>
            </a:r>
            <a:endParaRPr lang="en-US" dirty="0"/>
          </a:p>
        </p:txBody>
      </p:sp>
      <p:sp>
        <p:nvSpPr>
          <p:cNvPr id="3" name="Content Placeholder 2"/>
          <p:cNvSpPr>
            <a:spLocks noGrp="1"/>
          </p:cNvSpPr>
          <p:nvPr>
            <p:ph idx="1"/>
          </p:nvPr>
        </p:nvSpPr>
        <p:spPr/>
        <p:txBody>
          <a:bodyPr/>
          <a:lstStyle/>
          <a:p>
            <a:r>
              <a:rPr lang="en-US" dirty="0" smtClean="0"/>
              <a:t>A cell divides to produce two daughter cells, each of them divides producing four cells, eight cells and so on.</a:t>
            </a:r>
          </a:p>
          <a:p>
            <a:r>
              <a:rPr lang="en-US" dirty="0" smtClean="0"/>
              <a:t>Thus, cell numbers increase in powers of two, called exponential growth. The growth rate of tumor is expressed in doubling time.</a:t>
            </a:r>
          </a:p>
          <a:p>
            <a:r>
              <a:rPr lang="en-US" dirty="0" smtClean="0"/>
              <a:t>Doubling time: is the length of time it takes for a tumor to double its volume.</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Doubling time</a:t>
            </a:r>
            <a:endParaRPr lang="en-US" dirty="0"/>
          </a:p>
        </p:txBody>
      </p:sp>
      <p:sp>
        <p:nvSpPr>
          <p:cNvPr id="3" name="Content Placeholder 2"/>
          <p:cNvSpPr>
            <a:spLocks noGrp="1"/>
          </p:cNvSpPr>
          <p:nvPr>
            <p:ph idx="1"/>
          </p:nvPr>
        </p:nvSpPr>
        <p:spPr/>
        <p:txBody>
          <a:bodyPr>
            <a:normAutofit lnSpcReduction="10000"/>
          </a:bodyPr>
          <a:lstStyle/>
          <a:p>
            <a:r>
              <a:rPr lang="en-US" dirty="0" smtClean="0"/>
              <a:t>The average doubling time for most primary solid tumors is approximately 2 months. </a:t>
            </a:r>
            <a:r>
              <a:rPr lang="en-US" dirty="0"/>
              <a:t>R</a:t>
            </a:r>
            <a:r>
              <a:rPr lang="en-US" dirty="0" smtClean="0"/>
              <a:t>apidly </a:t>
            </a:r>
            <a:r>
              <a:rPr lang="en-US" dirty="0" smtClean="0"/>
              <a:t>growing tumors as testicular cancer may double every month. Whereas, slowing growing tumors as prostate cancer may double every year. </a:t>
            </a:r>
          </a:p>
          <a:p>
            <a:r>
              <a:rPr lang="en-US" dirty="0" smtClean="0"/>
              <a:t>Factors that affect doubling time are cell-cycle time, growth fraction, cell loss by cell death, differentiation or metastasis.</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Growth Fraction </a:t>
            </a:r>
            <a:endParaRPr lang="en-US" dirty="0"/>
          </a:p>
        </p:txBody>
      </p:sp>
      <p:sp>
        <p:nvSpPr>
          <p:cNvPr id="3" name="Content Placeholder 2"/>
          <p:cNvSpPr>
            <a:spLocks noGrp="1"/>
          </p:cNvSpPr>
          <p:nvPr>
            <p:ph idx="1"/>
          </p:nvPr>
        </p:nvSpPr>
        <p:spPr/>
        <p:txBody>
          <a:bodyPr/>
          <a:lstStyle/>
          <a:p>
            <a:r>
              <a:rPr lang="en-US" dirty="0" smtClean="0"/>
              <a:t>Because not all tumor cells divide simultaneously, growth fraction is an important concept in the determination of doubling time. </a:t>
            </a:r>
          </a:p>
          <a:p>
            <a:r>
              <a:rPr lang="en-US" dirty="0" smtClean="0"/>
              <a:t>Growth fraction is the ratio of the total number of cells to the number of dividing cells</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Gompertzian</a:t>
            </a:r>
            <a:r>
              <a:rPr lang="en-US" dirty="0" smtClean="0"/>
              <a:t> Growth Curve</a:t>
            </a:r>
            <a:endParaRPr lang="en-US" dirty="0"/>
          </a:p>
        </p:txBody>
      </p:sp>
      <p:pic>
        <p:nvPicPr>
          <p:cNvPr id="2050" name="Picture 2" descr="C:\Users\motaz\Desktop\image1.png"/>
          <p:cNvPicPr>
            <a:picLocks noChangeAspect="1" noChangeArrowheads="1"/>
          </p:cNvPicPr>
          <p:nvPr/>
        </p:nvPicPr>
        <p:blipFill>
          <a:blip r:embed="rId2" cstate="print"/>
          <a:srcRect/>
          <a:stretch>
            <a:fillRect/>
          </a:stretch>
        </p:blipFill>
        <p:spPr bwMode="auto">
          <a:xfrm>
            <a:off x="1447800" y="1530350"/>
            <a:ext cx="6095999" cy="4794250"/>
          </a:xfrm>
          <a:prstGeom prst="rect">
            <a:avLst/>
          </a:prstGeom>
          <a:noFill/>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Pathogenesis of cancer</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Self-sufficiency in growth signals.</a:t>
            </a:r>
          </a:p>
          <a:p>
            <a:pPr marL="514350" indent="-514350">
              <a:buFont typeface="+mj-lt"/>
              <a:buAutoNum type="arabicPeriod"/>
            </a:pPr>
            <a:r>
              <a:rPr lang="en-US" dirty="0" smtClean="0"/>
              <a:t>Insensitivity to growth-inhibitory signals.</a:t>
            </a:r>
          </a:p>
          <a:p>
            <a:pPr marL="514350" indent="-514350">
              <a:buFont typeface="+mj-lt"/>
              <a:buAutoNum type="arabicPeriod"/>
            </a:pPr>
            <a:r>
              <a:rPr lang="en-US" dirty="0" smtClean="0"/>
              <a:t>Evasion of apoptosis.</a:t>
            </a:r>
          </a:p>
          <a:p>
            <a:pPr marL="514350" indent="-514350">
              <a:buFont typeface="+mj-lt"/>
              <a:buAutoNum type="arabicPeriod"/>
            </a:pPr>
            <a:r>
              <a:rPr lang="en-US" dirty="0" smtClean="0"/>
              <a:t>Defects in DNA repair.</a:t>
            </a:r>
          </a:p>
          <a:p>
            <a:pPr marL="514350" indent="-514350">
              <a:buFont typeface="+mj-lt"/>
              <a:buAutoNum type="arabicPeriod"/>
            </a:pPr>
            <a:r>
              <a:rPr lang="en-US" dirty="0" smtClean="0"/>
              <a:t>Limitless replication potential.</a:t>
            </a:r>
          </a:p>
          <a:p>
            <a:pPr marL="514350" indent="-514350">
              <a:buFont typeface="+mj-lt"/>
              <a:buAutoNum type="arabicPeriod"/>
            </a:pPr>
            <a:r>
              <a:rPr lang="en-US" dirty="0" smtClean="0"/>
              <a:t>Sustained angiogenesis.</a:t>
            </a:r>
          </a:p>
          <a:p>
            <a:pPr marL="514350" indent="-514350">
              <a:buFont typeface="+mj-lt"/>
              <a:buAutoNum type="arabicPeriod"/>
            </a:pPr>
            <a:r>
              <a:rPr lang="en-US" dirty="0" smtClean="0"/>
              <a:t>Ability to invade and metastasize.</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Carcinogenesis </a:t>
            </a:r>
            <a:endParaRPr lang="en-US" dirty="0"/>
          </a:p>
        </p:txBody>
      </p:sp>
      <p:sp>
        <p:nvSpPr>
          <p:cNvPr id="3" name="Content Placeholder 2"/>
          <p:cNvSpPr>
            <a:spLocks noGrp="1"/>
          </p:cNvSpPr>
          <p:nvPr>
            <p:ph idx="1"/>
          </p:nvPr>
        </p:nvSpPr>
        <p:spPr/>
        <p:txBody>
          <a:bodyPr/>
          <a:lstStyle/>
          <a:p>
            <a:r>
              <a:rPr lang="en-US" dirty="0" smtClean="0"/>
              <a:t>Is the process by which normal cells transformed into cancer cells.</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dirty="0" smtClean="0"/>
              <a:t>Carcinogenic Factors </a:t>
            </a:r>
            <a:endParaRPr lang="en-US" dirty="0"/>
          </a:p>
        </p:txBody>
      </p:sp>
      <p:sp>
        <p:nvSpPr>
          <p:cNvPr id="3" name="Content Placeholder 2"/>
          <p:cNvSpPr>
            <a:spLocks noGrp="1"/>
          </p:cNvSpPr>
          <p:nvPr>
            <p:ph idx="1"/>
          </p:nvPr>
        </p:nvSpPr>
        <p:spPr>
          <a:xfrm>
            <a:off x="304800" y="1143000"/>
            <a:ext cx="8534400" cy="5410200"/>
          </a:xfrm>
        </p:spPr>
        <p:txBody>
          <a:bodyPr>
            <a:normAutofit fontScale="70000" lnSpcReduction="20000"/>
          </a:bodyPr>
          <a:lstStyle/>
          <a:p>
            <a:r>
              <a:rPr lang="en-US" dirty="0" smtClean="0"/>
              <a:t>Heredity.</a:t>
            </a:r>
          </a:p>
          <a:p>
            <a:r>
              <a:rPr lang="en-US" dirty="0" smtClean="0"/>
              <a:t>Hormonal factors.</a:t>
            </a:r>
          </a:p>
          <a:p>
            <a:r>
              <a:rPr lang="en-US" dirty="0" smtClean="0"/>
              <a:t>Environmental agents:</a:t>
            </a:r>
          </a:p>
          <a:p>
            <a:pPr>
              <a:buFontTx/>
              <a:buChar char="-"/>
            </a:pPr>
            <a:r>
              <a:rPr lang="en-US" dirty="0" smtClean="0"/>
              <a:t>chemicals.</a:t>
            </a:r>
          </a:p>
          <a:p>
            <a:pPr>
              <a:buFontTx/>
              <a:buChar char="-"/>
            </a:pPr>
            <a:r>
              <a:rPr lang="en-US" dirty="0" smtClean="0"/>
              <a:t>Radiation.</a:t>
            </a:r>
          </a:p>
          <a:p>
            <a:r>
              <a:rPr lang="en-US" dirty="0" err="1" smtClean="0"/>
              <a:t>Oncogenic</a:t>
            </a:r>
            <a:r>
              <a:rPr lang="en-US" dirty="0" smtClean="0"/>
              <a:t> viruses: </a:t>
            </a:r>
          </a:p>
          <a:p>
            <a:pPr>
              <a:buFontTx/>
              <a:buChar char="-"/>
            </a:pPr>
            <a:r>
              <a:rPr lang="en-US" dirty="0" smtClean="0"/>
              <a:t>Human </a:t>
            </a:r>
            <a:r>
              <a:rPr lang="en-US" dirty="0" err="1" smtClean="0"/>
              <a:t>papollomavirus</a:t>
            </a:r>
            <a:r>
              <a:rPr lang="en-US" dirty="0" smtClean="0"/>
              <a:t> (HPV): cervical or anal carcinoma.</a:t>
            </a:r>
          </a:p>
          <a:p>
            <a:pPr>
              <a:buFontTx/>
              <a:buChar char="-"/>
            </a:pPr>
            <a:r>
              <a:rPr lang="en-US" dirty="0" smtClean="0"/>
              <a:t>Epstein-Barr virus (EBV): lymphoma, nasopharyngeal carcinoma.</a:t>
            </a:r>
          </a:p>
          <a:p>
            <a:pPr>
              <a:buFontTx/>
              <a:buChar char="-"/>
            </a:pPr>
            <a:r>
              <a:rPr lang="en-US" dirty="0" smtClean="0"/>
              <a:t>Hepatitis B virus (HBV): </a:t>
            </a:r>
            <a:r>
              <a:rPr lang="en-US" dirty="0" err="1" smtClean="0"/>
              <a:t>hepatocellular</a:t>
            </a:r>
            <a:r>
              <a:rPr lang="en-US" dirty="0" smtClean="0"/>
              <a:t> carcinoma.</a:t>
            </a:r>
          </a:p>
          <a:p>
            <a:pPr>
              <a:buFontTx/>
              <a:buChar char="-"/>
            </a:pPr>
            <a:r>
              <a:rPr lang="en-US" dirty="0" smtClean="0"/>
              <a:t>Hepatitis C virus (HCV): </a:t>
            </a:r>
            <a:r>
              <a:rPr lang="en-US" dirty="0" err="1" smtClean="0"/>
              <a:t>hepatocellular</a:t>
            </a:r>
            <a:r>
              <a:rPr lang="en-US" dirty="0" smtClean="0"/>
              <a:t> carcinoma.</a:t>
            </a:r>
          </a:p>
          <a:p>
            <a:pPr>
              <a:buFontTx/>
              <a:buChar char="-"/>
            </a:pPr>
            <a:r>
              <a:rPr lang="en-US" dirty="0" smtClean="0"/>
              <a:t>Human herpesvirus-8 (HHV-8): Kaposi sarcoma.</a:t>
            </a:r>
          </a:p>
          <a:p>
            <a:pPr>
              <a:buFontTx/>
              <a:buChar char="-"/>
            </a:pPr>
            <a:r>
              <a:rPr lang="en-US" dirty="0" smtClean="0"/>
              <a:t>Human immunodeficiency virus (HIV): is an important cofactor in many human cancers because of its immunosuppressive effects.</a:t>
            </a:r>
          </a:p>
          <a:p>
            <a:r>
              <a:rPr lang="en-US" dirty="0" smtClean="0"/>
              <a:t>Bacteria and parasites: helicobacter pylori.</a:t>
            </a:r>
          </a:p>
          <a:p>
            <a:pPr>
              <a:buFontTx/>
              <a:buChar char="-"/>
            </a:pP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Routes of tumor spread</a:t>
            </a:r>
            <a:endParaRPr lang="en-US" dirty="0"/>
          </a:p>
        </p:txBody>
      </p:sp>
      <p:sp>
        <p:nvSpPr>
          <p:cNvPr id="3" name="Content Placeholder 2"/>
          <p:cNvSpPr>
            <a:spLocks noGrp="1"/>
          </p:cNvSpPr>
          <p:nvPr>
            <p:ph idx="1"/>
          </p:nvPr>
        </p:nvSpPr>
        <p:spPr/>
        <p:txBody>
          <a:bodyPr/>
          <a:lstStyle/>
          <a:p>
            <a:r>
              <a:rPr lang="en-US" dirty="0" smtClean="0"/>
              <a:t>The most common route for metastases is via:</a:t>
            </a:r>
          </a:p>
          <a:p>
            <a:pPr>
              <a:buFont typeface="Wingdings" panose="05000000000000000000" pitchFamily="2" charset="2"/>
              <a:buChar char="Ø"/>
            </a:pPr>
            <a:r>
              <a:rPr lang="en-US" dirty="0"/>
              <a:t>T</a:t>
            </a:r>
            <a:r>
              <a:rPr lang="en-US" dirty="0" smtClean="0"/>
              <a:t>he lymphatic system.</a:t>
            </a:r>
          </a:p>
          <a:p>
            <a:pPr>
              <a:buFont typeface="Wingdings" panose="05000000000000000000" pitchFamily="2" charset="2"/>
              <a:buChar char="Ø"/>
            </a:pPr>
            <a:r>
              <a:rPr lang="en-US" dirty="0" smtClean="0"/>
              <a:t>Circulation.</a:t>
            </a:r>
          </a:p>
          <a:p>
            <a:pPr>
              <a:buFont typeface="Wingdings" panose="05000000000000000000" pitchFamily="2" charset="2"/>
              <a:buChar char="Ø"/>
            </a:pPr>
            <a:r>
              <a:rPr lang="en-US" dirty="0" smtClean="0"/>
              <a:t>Adjacent invasion.</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Metastasis </a:t>
            </a:r>
            <a:endParaRPr lang="en-US" dirty="0"/>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US" dirty="0" smtClean="0"/>
              <a:t>Growth and progression of the primary tumor.</a:t>
            </a:r>
          </a:p>
          <a:p>
            <a:pPr marL="514350" indent="-514350">
              <a:buFont typeface="+mj-lt"/>
              <a:buAutoNum type="arabicPeriod"/>
            </a:pPr>
            <a:r>
              <a:rPr lang="en-US" dirty="0" smtClean="0"/>
              <a:t>Angiogenesis.</a:t>
            </a:r>
          </a:p>
          <a:p>
            <a:pPr marL="514350" indent="-514350">
              <a:buFont typeface="+mj-lt"/>
              <a:buAutoNum type="arabicPeriod"/>
            </a:pPr>
            <a:r>
              <a:rPr lang="en-US" dirty="0" smtClean="0"/>
              <a:t>Local invasion.</a:t>
            </a:r>
          </a:p>
          <a:p>
            <a:pPr marL="514350" indent="-514350">
              <a:buFont typeface="+mj-lt"/>
              <a:buAutoNum type="arabicPeriod"/>
            </a:pPr>
            <a:r>
              <a:rPr lang="en-US" dirty="0" smtClean="0"/>
              <a:t>Detachment and </a:t>
            </a:r>
            <a:r>
              <a:rPr lang="en-US" dirty="0" err="1" smtClean="0"/>
              <a:t>embolization</a:t>
            </a:r>
            <a:r>
              <a:rPr lang="en-US" dirty="0" smtClean="0"/>
              <a:t>.</a:t>
            </a:r>
          </a:p>
          <a:p>
            <a:pPr marL="514350" indent="-514350">
              <a:buFont typeface="+mj-lt"/>
              <a:buAutoNum type="arabicPeriod"/>
            </a:pPr>
            <a:r>
              <a:rPr lang="en-US" dirty="0" smtClean="0"/>
              <a:t>Arrest in distant organ capillary beds.</a:t>
            </a:r>
          </a:p>
          <a:p>
            <a:pPr marL="514350" indent="-514350">
              <a:buFont typeface="+mj-lt"/>
              <a:buAutoNum type="arabicPeriod"/>
            </a:pPr>
            <a:r>
              <a:rPr lang="en-US" dirty="0" err="1" smtClean="0"/>
              <a:t>Extravasation</a:t>
            </a:r>
            <a:r>
              <a:rPr lang="en-US" dirty="0" smtClean="0"/>
              <a:t>.</a:t>
            </a:r>
          </a:p>
          <a:p>
            <a:pPr marL="514350" indent="-514350">
              <a:buFont typeface="+mj-lt"/>
              <a:buAutoNum type="arabicPeriod"/>
            </a:pPr>
            <a:r>
              <a:rPr lang="en-US" dirty="0" smtClean="0"/>
              <a:t>Proliferation.</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33600"/>
            <a:ext cx="8229600" cy="3992563"/>
          </a:xfrm>
        </p:spPr>
        <p:txBody>
          <a:bodyPr>
            <a:normAutofit/>
          </a:bodyPr>
          <a:lstStyle/>
          <a:p>
            <a:pPr algn="ctr">
              <a:buNone/>
            </a:pPr>
            <a:r>
              <a:rPr lang="en-US" sz="6600" dirty="0" smtClean="0"/>
              <a:t>Any Question?</a:t>
            </a:r>
            <a:endParaRPr lang="en-US" sz="6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Proliferative growth patterns </a:t>
            </a:r>
          </a:p>
        </p:txBody>
      </p:sp>
      <p:sp>
        <p:nvSpPr>
          <p:cNvPr id="3" name="Content Placeholder 2"/>
          <p:cNvSpPr>
            <a:spLocks noGrp="1"/>
          </p:cNvSpPr>
          <p:nvPr>
            <p:ph idx="1"/>
          </p:nvPr>
        </p:nvSpPr>
        <p:spPr/>
        <p:txBody>
          <a:bodyPr>
            <a:normAutofit lnSpcReduction="10000"/>
          </a:bodyPr>
          <a:lstStyle/>
          <a:p>
            <a:r>
              <a:rPr lang="en-US" dirty="0" err="1" smtClean="0"/>
              <a:t>Neoplasia</a:t>
            </a:r>
            <a:r>
              <a:rPr lang="en-US" dirty="0" smtClean="0"/>
              <a:t> means new growth and refers to an abnormal mass of tissue characterized by autonomous, excessive, and </a:t>
            </a:r>
            <a:r>
              <a:rPr lang="en-US" dirty="0" err="1" smtClean="0"/>
              <a:t>uncoordianted</a:t>
            </a:r>
            <a:r>
              <a:rPr lang="en-US" dirty="0" smtClean="0"/>
              <a:t> growth.</a:t>
            </a:r>
          </a:p>
          <a:p>
            <a:r>
              <a:rPr lang="en-US" dirty="0" smtClean="0"/>
              <a:t>Although they are not synonymous, the terms neoplasm and tumor are often used interchangeably. </a:t>
            </a:r>
            <a:r>
              <a:rPr lang="en-US" dirty="0" err="1" smtClean="0"/>
              <a:t>Neoplasms</a:t>
            </a:r>
            <a:r>
              <a:rPr lang="en-US" dirty="0" smtClean="0"/>
              <a:t> are classified as benign or malignant. Cancer is the most common term for all malignant tumors.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Benign growth patterns </a:t>
            </a:r>
            <a:endParaRPr lang="en-US" dirty="0"/>
          </a:p>
        </p:txBody>
      </p:sp>
      <p:sp>
        <p:nvSpPr>
          <p:cNvPr id="3" name="Content Placeholder 2"/>
          <p:cNvSpPr>
            <a:spLocks noGrp="1"/>
          </p:cNvSpPr>
          <p:nvPr>
            <p:ph idx="1"/>
          </p:nvPr>
        </p:nvSpPr>
        <p:spPr/>
        <p:txBody>
          <a:bodyPr/>
          <a:lstStyle/>
          <a:p>
            <a:r>
              <a:rPr lang="en-US" dirty="0" smtClean="0"/>
              <a:t>Hypertrophy: is an increase in cell size resulting in an increase in organ size. </a:t>
            </a:r>
          </a:p>
          <a:p>
            <a:r>
              <a:rPr lang="en-US" dirty="0" smtClean="0"/>
              <a:t>Hyperplasia: is a reversible increase in the number of cells in an organ or a tissue in response to a specific growth stimulus (e.g., prostate hyperplasia).</a:t>
            </a:r>
          </a:p>
          <a:p>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Proliferative growth patterns </a:t>
            </a:r>
          </a:p>
        </p:txBody>
      </p:sp>
      <p:sp>
        <p:nvSpPr>
          <p:cNvPr id="3" name="Content Placeholder 2"/>
          <p:cNvSpPr>
            <a:spLocks noGrp="1"/>
          </p:cNvSpPr>
          <p:nvPr>
            <p:ph idx="1"/>
          </p:nvPr>
        </p:nvSpPr>
        <p:spPr/>
        <p:txBody>
          <a:bodyPr>
            <a:normAutofit fontScale="77500" lnSpcReduction="20000"/>
          </a:bodyPr>
          <a:lstStyle/>
          <a:p>
            <a:r>
              <a:rPr lang="en-US" dirty="0" smtClean="0"/>
              <a:t>Metaplasia: is the conversion of one cell type to another cell type not usually found in the involved tissue. </a:t>
            </a:r>
          </a:p>
          <a:p>
            <a:r>
              <a:rPr lang="en-US" dirty="0" smtClean="0"/>
              <a:t>Metaplasia can be induced by inflammation, vitamin deficiencies, chronic irritation, or various chemical agents. </a:t>
            </a:r>
          </a:p>
          <a:p>
            <a:r>
              <a:rPr lang="en-US" dirty="0" smtClean="0"/>
              <a:t>An example of metaplasia is substitution of columnar epithelial cells of the respiratory tract by squamous epithelial cells in response to inhaled irritants such as cigarette smoke. </a:t>
            </a:r>
          </a:p>
          <a:p>
            <a:r>
              <a:rPr lang="en-US" dirty="0" smtClean="0"/>
              <a:t>The process is reversible if the stimulus is removed, or metaplasia may progress to dysplasia if the stimulus persists.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Proliferative growth patterns </a:t>
            </a:r>
          </a:p>
        </p:txBody>
      </p:sp>
      <p:sp>
        <p:nvSpPr>
          <p:cNvPr id="3" name="Content Placeholder 2"/>
          <p:cNvSpPr>
            <a:spLocks noGrp="1"/>
          </p:cNvSpPr>
          <p:nvPr>
            <p:ph idx="1"/>
          </p:nvPr>
        </p:nvSpPr>
        <p:spPr/>
        <p:txBody>
          <a:bodyPr>
            <a:normAutofit lnSpcReduction="10000"/>
          </a:bodyPr>
          <a:lstStyle/>
          <a:p>
            <a:r>
              <a:rPr lang="en-US" dirty="0" smtClean="0"/>
              <a:t>Dysplasia: is an abnormal changes in the size, shape, or organization of cells. </a:t>
            </a:r>
          </a:p>
          <a:p>
            <a:r>
              <a:rPr lang="en-US" dirty="0" smtClean="0"/>
              <a:t>The common stimulus creating a dysplasia is usually an external one such as radiation, inflammation, toxic chemicals, or chronic irritation. </a:t>
            </a:r>
          </a:p>
          <a:p>
            <a:r>
              <a:rPr lang="en-US" dirty="0" smtClean="0"/>
              <a:t>Dysplasia often precedes a tissues becoming cancerous, and some forms of dysplasia are known as precancerous lesions.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Tumor terminology </a:t>
            </a:r>
            <a:endParaRPr lang="en-US" dirty="0"/>
          </a:p>
        </p:txBody>
      </p:sp>
      <p:sp>
        <p:nvSpPr>
          <p:cNvPr id="3" name="Content Placeholder 2"/>
          <p:cNvSpPr>
            <a:spLocks noGrp="1"/>
          </p:cNvSpPr>
          <p:nvPr>
            <p:ph idx="1"/>
          </p:nvPr>
        </p:nvSpPr>
        <p:spPr/>
        <p:txBody>
          <a:bodyPr/>
          <a:lstStyle/>
          <a:p>
            <a:r>
              <a:rPr lang="en-US" dirty="0" smtClean="0"/>
              <a:t>Benign tumors are designated by attaching the suffix –</a:t>
            </a:r>
            <a:r>
              <a:rPr lang="en-US" dirty="0" err="1" smtClean="0"/>
              <a:t>oma</a:t>
            </a:r>
            <a:r>
              <a:rPr lang="en-US" dirty="0" smtClean="0"/>
              <a:t> (e.g., </a:t>
            </a:r>
            <a:r>
              <a:rPr lang="en-US" dirty="0" err="1" smtClean="0"/>
              <a:t>fibroma</a:t>
            </a:r>
            <a:r>
              <a:rPr lang="en-US" dirty="0" smtClean="0"/>
              <a:t> for benign tumor of fibrous tissue and adenoma for benign tumor of glandular tissue). Exceptions to this rule are; </a:t>
            </a:r>
            <a:r>
              <a:rPr lang="en-US" dirty="0" err="1" smtClean="0"/>
              <a:t>hepatomas</a:t>
            </a:r>
            <a:r>
              <a:rPr lang="en-US" dirty="0" smtClean="0"/>
              <a:t>, lymphomas and melanomas.</a:t>
            </a:r>
          </a:p>
          <a:p>
            <a:r>
              <a:rPr lang="en-US" dirty="0" smtClean="0"/>
              <a:t>Epithelial – carcinoma.</a:t>
            </a:r>
          </a:p>
          <a:p>
            <a:r>
              <a:rPr lang="en-US" dirty="0" smtClean="0"/>
              <a:t>Connective tissue – sarcoma.</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373562"/>
          </a:xfrm>
        </p:spPr>
        <p:txBody>
          <a:bodyPr>
            <a:normAutofit/>
          </a:bodyPr>
          <a:lstStyle/>
          <a:p>
            <a:r>
              <a:rPr lang="en-US" dirty="0" smtClean="0"/>
              <a:t>Characteristics of cancer cells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473</TotalTime>
  <Words>1741</Words>
  <Application>Microsoft Office PowerPoint</Application>
  <PresentationFormat>On-screen Show (4:3)</PresentationFormat>
  <Paragraphs>137</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Pathophysiology of Cancer</vt:lpstr>
      <vt:lpstr>Introduction </vt:lpstr>
      <vt:lpstr>Proliferative growth patterns </vt:lpstr>
      <vt:lpstr>Proliferative growth patterns </vt:lpstr>
      <vt:lpstr>Benign growth patterns </vt:lpstr>
      <vt:lpstr>Proliferative growth patterns </vt:lpstr>
      <vt:lpstr>Proliferative growth patterns </vt:lpstr>
      <vt:lpstr>Tumor terminology </vt:lpstr>
      <vt:lpstr>Characteristics of cancer cells</vt:lpstr>
      <vt:lpstr>Altered cell differentiation </vt:lpstr>
      <vt:lpstr>Appearance changes </vt:lpstr>
      <vt:lpstr>Appearance changes </vt:lpstr>
      <vt:lpstr>Appearance changes </vt:lpstr>
      <vt:lpstr>Altered metabolism </vt:lpstr>
      <vt:lpstr>Altered metabolism </vt:lpstr>
      <vt:lpstr>Altered metabolism </vt:lpstr>
      <vt:lpstr>Tumor-specific antigen</vt:lpstr>
      <vt:lpstr>Altered cellular function </vt:lpstr>
      <vt:lpstr>Altered cellular function </vt:lpstr>
      <vt:lpstr>Altered cellular function </vt:lpstr>
      <vt:lpstr>Altered cellular function </vt:lpstr>
      <vt:lpstr>Tumor growth </vt:lpstr>
      <vt:lpstr>Cell cycle </vt:lpstr>
      <vt:lpstr>G1</vt:lpstr>
      <vt:lpstr>S phase or synthesis</vt:lpstr>
      <vt:lpstr>G2</vt:lpstr>
      <vt:lpstr>M phase (mitosis)</vt:lpstr>
      <vt:lpstr>G0 (resting phase)</vt:lpstr>
      <vt:lpstr>Cell-cycle time</vt:lpstr>
      <vt:lpstr>Doubling time</vt:lpstr>
      <vt:lpstr>Doubling time</vt:lpstr>
      <vt:lpstr>Growth Fraction </vt:lpstr>
      <vt:lpstr>Gompertzian Growth Curve</vt:lpstr>
      <vt:lpstr>Pathogenesis of cancer</vt:lpstr>
      <vt:lpstr>Carcinogenesis </vt:lpstr>
      <vt:lpstr>Carcinogenic Factors </vt:lpstr>
      <vt:lpstr>Routes of tumor spread</vt:lpstr>
      <vt:lpstr>Metastasis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Pathophysiology of Cancer</dc:title>
  <dc:creator>motaz</dc:creator>
  <cp:lastModifiedBy>Windows User</cp:lastModifiedBy>
  <cp:revision>43</cp:revision>
  <dcterms:created xsi:type="dcterms:W3CDTF">2006-08-16T00:00:00Z</dcterms:created>
  <dcterms:modified xsi:type="dcterms:W3CDTF">2019-02-06T03:23:36Z</dcterms:modified>
</cp:coreProperties>
</file>