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70" r:id="rId10"/>
    <p:sldId id="271" r:id="rId11"/>
    <p:sldId id="272" r:id="rId12"/>
    <p:sldId id="273" r:id="rId13"/>
    <p:sldId id="274" r:id="rId14"/>
    <p:sldId id="275" r:id="rId15"/>
    <p:sldId id="276" r:id="rId16"/>
    <p:sldId id="277" r:id="rId17"/>
    <p:sldId id="278" r:id="rId18"/>
    <p:sldId id="280" r:id="rId19"/>
    <p:sldId id="281" r:id="rId20"/>
    <p:sldId id="28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5FAD6A-7F17-40B5-882B-E0893AC3766A}" type="datetimeFigureOut">
              <a:rPr lang="en-US" smtClean="0"/>
              <a:t>2/8/2019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F4AF5E-8654-491F-92EA-C44EE03CC8C0}" type="slidenum">
              <a:rPr lang="en-US" smtClean="0"/>
              <a:t>‹#›</a:t>
            </a:fld>
            <a:endParaRPr lang="en-US"/>
          </a:p>
        </p:txBody>
      </p:sp>
    </p:spTree>
    <p:extLst>
      <p:ext uri="{BB962C8B-B14F-4D97-AF65-F5344CB8AC3E}">
        <p14:creationId xmlns:p14="http://schemas.microsoft.com/office/powerpoint/2010/main" val="3546547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097079-2E48-4E3E-BD5D-606BC5A9304A}" type="slidenum">
              <a:rPr lang="en-US"/>
              <a:pPr/>
              <a:t>10</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F7E9B4-ADB8-41B9-8AF3-5E01839C1C54}" type="slidenum">
              <a:rPr lang="en-US"/>
              <a:pPr/>
              <a:t>11</a:t>
            </a:fld>
            <a:endParaRPr 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6C96AB-6022-48FC-BFCD-44B6E51E06DF}" type="slidenum">
              <a:rPr lang="en-US"/>
              <a:pPr/>
              <a:t>17</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r>
              <a:rPr lang="en-US"/>
              <a:t>1998. Core Curriculum Oncology Nursing-p696</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B9B5B8-586E-4FA8-8B14-82B8C033CD8C}" type="slidenum">
              <a:rPr lang="en-US"/>
              <a:pPr/>
              <a:t>19</a:t>
            </a:fld>
            <a:endParaRPr lang="en-US"/>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Prevention, Screening &amp; Detection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r>
              <a:rPr lang="en-US"/>
              <a:t>Performing a Risk Assessment for Cancer</a:t>
            </a:r>
          </a:p>
        </p:txBody>
      </p:sp>
      <p:sp>
        <p:nvSpPr>
          <p:cNvPr id="9219" name="Rectangle 3"/>
          <p:cNvSpPr>
            <a:spLocks noGrp="1" noChangeArrowheads="1"/>
          </p:cNvSpPr>
          <p:nvPr>
            <p:ph type="body" idx="1"/>
          </p:nvPr>
        </p:nvSpPr>
        <p:spPr>
          <a:xfrm>
            <a:off x="1143000" y="2133600"/>
            <a:ext cx="7239000" cy="4114800"/>
          </a:xfrm>
        </p:spPr>
        <p:txBody>
          <a:bodyPr/>
          <a:lstStyle/>
          <a:p>
            <a:pPr lvl="1"/>
            <a:r>
              <a:rPr lang="en-US" sz="3200" dirty="0" smtClean="0"/>
              <a:t>Lifestyle.</a:t>
            </a:r>
            <a:endParaRPr lang="en-US" sz="3200" dirty="0"/>
          </a:p>
          <a:p>
            <a:pPr lvl="1"/>
            <a:r>
              <a:rPr lang="en-US" sz="3200" dirty="0"/>
              <a:t>Alcohol </a:t>
            </a:r>
            <a:r>
              <a:rPr lang="en-US" sz="3200" dirty="0" smtClean="0"/>
              <a:t>Consumption.</a:t>
            </a:r>
            <a:endParaRPr lang="en-US" sz="3200" dirty="0"/>
          </a:p>
          <a:p>
            <a:pPr lvl="1"/>
            <a:r>
              <a:rPr lang="en-US" sz="3200" dirty="0"/>
              <a:t>Diet and </a:t>
            </a:r>
            <a:r>
              <a:rPr lang="en-US" sz="3200" dirty="0" smtClean="0"/>
              <a:t>Nutrition.</a:t>
            </a:r>
            <a:endParaRPr lang="en-US" sz="3200" dirty="0"/>
          </a:p>
          <a:p>
            <a:pPr lvl="1"/>
            <a:r>
              <a:rPr lang="en-US" sz="3200" dirty="0"/>
              <a:t>Occupational </a:t>
            </a:r>
            <a:r>
              <a:rPr lang="en-US" sz="3200" dirty="0" smtClean="0"/>
              <a:t>Hazards.</a:t>
            </a:r>
            <a:endParaRPr lang="en-US" sz="3200" dirty="0"/>
          </a:p>
          <a:p>
            <a:pPr lvl="1"/>
            <a:r>
              <a:rPr lang="en-US" sz="3200" dirty="0"/>
              <a:t>Environmental </a:t>
            </a:r>
            <a:r>
              <a:rPr lang="en-US" sz="3200" dirty="0" smtClean="0"/>
              <a:t>Risks</a:t>
            </a:r>
            <a:r>
              <a:rPr lang="en-US" dirty="0"/>
              <a:t>.</a:t>
            </a:r>
            <a:endParaRPr lang="en-US"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r>
              <a:rPr lang="en-US"/>
              <a:t>Performing a Risk Assessment for Cancer</a:t>
            </a:r>
          </a:p>
        </p:txBody>
      </p:sp>
      <p:sp>
        <p:nvSpPr>
          <p:cNvPr id="10243" name="Rectangle 3"/>
          <p:cNvSpPr>
            <a:spLocks noGrp="1" noChangeArrowheads="1"/>
          </p:cNvSpPr>
          <p:nvPr>
            <p:ph type="body" idx="1"/>
          </p:nvPr>
        </p:nvSpPr>
        <p:spPr>
          <a:xfrm>
            <a:off x="1828800" y="1981200"/>
            <a:ext cx="6096000" cy="3505200"/>
          </a:xfrm>
        </p:spPr>
        <p:txBody>
          <a:bodyPr/>
          <a:lstStyle/>
          <a:p>
            <a:pPr lvl="1"/>
            <a:r>
              <a:rPr lang="en-US" sz="3200" dirty="0"/>
              <a:t>Biological </a:t>
            </a:r>
            <a:r>
              <a:rPr lang="en-US" sz="3200" dirty="0" smtClean="0"/>
              <a:t>Risks.</a:t>
            </a:r>
            <a:endParaRPr lang="en-US" sz="3200" dirty="0"/>
          </a:p>
          <a:p>
            <a:pPr lvl="1"/>
            <a:r>
              <a:rPr lang="en-US" sz="3200" dirty="0"/>
              <a:t>Iatrogenic </a:t>
            </a:r>
            <a:r>
              <a:rPr lang="en-US" sz="3200" dirty="0" smtClean="0"/>
              <a:t>Risks.</a:t>
            </a:r>
            <a:endParaRPr lang="en-US" sz="3200" dirty="0"/>
          </a:p>
          <a:p>
            <a:pPr lvl="1"/>
            <a:r>
              <a:rPr lang="en-US" sz="3200" dirty="0"/>
              <a:t>Socioeconomic </a:t>
            </a:r>
            <a:r>
              <a:rPr lang="en-US" sz="3200" dirty="0" smtClean="0"/>
              <a:t>Risks.</a:t>
            </a:r>
            <a:endParaRPr lang="en-US" sz="3200" dirty="0"/>
          </a:p>
          <a:p>
            <a:pPr lvl="1"/>
            <a:r>
              <a:rPr lang="en-US" sz="3200" dirty="0"/>
              <a:t>Motivation for Preventative </a:t>
            </a:r>
            <a:r>
              <a:rPr lang="en-US" sz="3200" dirty="0" smtClean="0"/>
              <a:t>Behavior.</a:t>
            </a:r>
            <a:endParaRPr lang="en-U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304800" y="609600"/>
            <a:ext cx="8534400" cy="1143000"/>
          </a:xfrm>
        </p:spPr>
        <p:txBody>
          <a:bodyPr/>
          <a:lstStyle/>
          <a:p>
            <a:r>
              <a:rPr lang="en-US" dirty="0"/>
              <a:t>The Role of the Healthcare Team</a:t>
            </a:r>
          </a:p>
        </p:txBody>
      </p:sp>
      <p:sp>
        <p:nvSpPr>
          <p:cNvPr id="36867" name="Rectangle 3"/>
          <p:cNvSpPr>
            <a:spLocks noGrp="1" noChangeArrowheads="1"/>
          </p:cNvSpPr>
          <p:nvPr>
            <p:ph type="body" idx="1"/>
          </p:nvPr>
        </p:nvSpPr>
        <p:spPr>
          <a:xfrm>
            <a:off x="1066800" y="1752600"/>
            <a:ext cx="7010400" cy="4572000"/>
          </a:xfrm>
        </p:spPr>
        <p:txBody>
          <a:bodyPr/>
          <a:lstStyle/>
          <a:p>
            <a:pPr lvl="1"/>
            <a:r>
              <a:rPr lang="en-US" sz="2800" dirty="0"/>
              <a:t>Identify and personalize cancer </a:t>
            </a:r>
            <a:r>
              <a:rPr lang="en-US" sz="2800" dirty="0" smtClean="0"/>
              <a:t>risks.</a:t>
            </a:r>
            <a:endParaRPr lang="en-US" sz="2800" dirty="0"/>
          </a:p>
          <a:p>
            <a:pPr lvl="1"/>
            <a:r>
              <a:rPr lang="en-US" sz="2800" dirty="0"/>
              <a:t>Facilitate lifestyle </a:t>
            </a:r>
            <a:r>
              <a:rPr lang="en-US" sz="2800" dirty="0" smtClean="0"/>
              <a:t>changes.</a:t>
            </a:r>
            <a:endParaRPr lang="en-US" sz="2800" dirty="0"/>
          </a:p>
          <a:p>
            <a:pPr lvl="2"/>
            <a:r>
              <a:rPr lang="en-US" sz="2800" dirty="0" smtClean="0"/>
              <a:t>Smoking.</a:t>
            </a:r>
            <a:endParaRPr lang="en-US" sz="2800" dirty="0"/>
          </a:p>
          <a:p>
            <a:pPr lvl="2"/>
            <a:r>
              <a:rPr lang="en-US" sz="2800" dirty="0" smtClean="0"/>
              <a:t>Sun.</a:t>
            </a:r>
            <a:endParaRPr lang="en-US" sz="2800" dirty="0"/>
          </a:p>
          <a:p>
            <a:pPr lvl="2"/>
            <a:r>
              <a:rPr lang="en-US" sz="2800" dirty="0" smtClean="0"/>
              <a:t>Diet.</a:t>
            </a:r>
            <a:endParaRPr lang="en-US" sz="2800" dirty="0"/>
          </a:p>
          <a:p>
            <a:pPr lvl="2"/>
            <a:r>
              <a:rPr lang="en-US" sz="2800" dirty="0"/>
              <a:t>HIV </a:t>
            </a:r>
            <a:r>
              <a:rPr lang="en-US" sz="2800" dirty="0" smtClean="0"/>
              <a:t>exposure.</a:t>
            </a:r>
            <a:endParaRPr lang="en-US" sz="2800" dirty="0"/>
          </a:p>
          <a:p>
            <a:pPr lvl="2"/>
            <a:r>
              <a:rPr lang="en-US" sz="2800" dirty="0"/>
              <a:t>O</a:t>
            </a:r>
            <a:r>
              <a:rPr lang="en-US" sz="2800" dirty="0" smtClean="0"/>
              <a:t>ccupational exposures.</a:t>
            </a:r>
            <a:endParaRPr lang="en-US" sz="2800" dirty="0"/>
          </a:p>
          <a:p>
            <a:pPr lvl="2"/>
            <a:r>
              <a:rPr lang="en-US" sz="2800" dirty="0" smtClean="0"/>
              <a:t>Exercise.</a:t>
            </a:r>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447800" y="1371600"/>
            <a:ext cx="6096000" cy="3810000"/>
          </a:xfrm>
        </p:spPr>
        <p:txBody>
          <a:bodyPr/>
          <a:lstStyle/>
          <a:p>
            <a:r>
              <a:rPr lang="en-US" dirty="0"/>
              <a:t>Screening &amp; Early Detection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Screening &amp; Early Detection</a:t>
            </a:r>
          </a:p>
        </p:txBody>
      </p:sp>
      <p:sp>
        <p:nvSpPr>
          <p:cNvPr id="14339" name="Rectangle 3"/>
          <p:cNvSpPr>
            <a:spLocks noGrp="1" noChangeArrowheads="1"/>
          </p:cNvSpPr>
          <p:nvPr>
            <p:ph type="body" idx="1"/>
          </p:nvPr>
        </p:nvSpPr>
        <p:spPr/>
        <p:txBody>
          <a:bodyPr/>
          <a:lstStyle/>
          <a:p>
            <a:r>
              <a:rPr lang="en-US" sz="3200" dirty="0"/>
              <a:t>Prevention of </a:t>
            </a:r>
            <a:r>
              <a:rPr lang="en-US" sz="3200" dirty="0" smtClean="0"/>
              <a:t>cancer </a:t>
            </a:r>
            <a:r>
              <a:rPr lang="en-US" sz="3200" dirty="0"/>
              <a:t>is the best defense, but unfortunately the etiology of many cancers is unknown which complicates primary </a:t>
            </a:r>
            <a:r>
              <a:rPr lang="en-US" sz="3200" dirty="0" smtClean="0"/>
              <a:t>prevention.</a:t>
            </a:r>
            <a:endParaRPr lang="en-US"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dirty="0"/>
              <a:t>Screening &amp; Early Detection</a:t>
            </a:r>
          </a:p>
        </p:txBody>
      </p:sp>
      <p:sp>
        <p:nvSpPr>
          <p:cNvPr id="15363" name="Rectangle 3"/>
          <p:cNvSpPr>
            <a:spLocks noGrp="1" noChangeArrowheads="1"/>
          </p:cNvSpPr>
          <p:nvPr>
            <p:ph type="body" idx="1"/>
          </p:nvPr>
        </p:nvSpPr>
        <p:spPr>
          <a:xfrm>
            <a:off x="990600" y="1752600"/>
            <a:ext cx="7010400" cy="4343400"/>
          </a:xfrm>
        </p:spPr>
        <p:txBody>
          <a:bodyPr/>
          <a:lstStyle/>
          <a:p>
            <a:r>
              <a:rPr lang="en-US" sz="3200" dirty="0"/>
              <a:t>The development of risk profiles and institutional screening guidelines increases efficacy in screening and early </a:t>
            </a:r>
            <a:r>
              <a:rPr lang="en-US" sz="3200" dirty="0" smtClean="0"/>
              <a:t>detection.</a:t>
            </a:r>
            <a:endParaRPr lang="en-US" sz="3200" dirty="0"/>
          </a:p>
          <a:p>
            <a:pPr>
              <a:buFont typeface="Monotype Sorts" pitchFamily="2" charset="2"/>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81000" y="609600"/>
            <a:ext cx="7848600" cy="1143000"/>
          </a:xfrm>
        </p:spPr>
        <p:txBody>
          <a:bodyPr>
            <a:normAutofit/>
          </a:bodyPr>
          <a:lstStyle/>
          <a:p>
            <a:pPr algn="ctr"/>
            <a:r>
              <a:rPr lang="en-US" dirty="0"/>
              <a:t>Epidemiology and Screening</a:t>
            </a:r>
          </a:p>
        </p:txBody>
      </p:sp>
      <p:sp>
        <p:nvSpPr>
          <p:cNvPr id="16387" name="Rectangle 3"/>
          <p:cNvSpPr>
            <a:spLocks noGrp="1" noChangeArrowheads="1"/>
          </p:cNvSpPr>
          <p:nvPr>
            <p:ph type="body" idx="1"/>
          </p:nvPr>
        </p:nvSpPr>
        <p:spPr>
          <a:xfrm>
            <a:off x="762000" y="1981200"/>
            <a:ext cx="7239000" cy="4648200"/>
          </a:xfrm>
        </p:spPr>
        <p:txBody>
          <a:bodyPr>
            <a:normAutofit lnSpcReduction="10000"/>
          </a:bodyPr>
          <a:lstStyle/>
          <a:p>
            <a:pPr lvl="1"/>
            <a:r>
              <a:rPr lang="en-US" sz="3200" dirty="0"/>
              <a:t>Epidemiological studies assist in developing screening profiles relevant to specific cancers.</a:t>
            </a:r>
          </a:p>
          <a:p>
            <a:pPr>
              <a:lnSpc>
                <a:spcPct val="50000"/>
              </a:lnSpc>
              <a:buFont typeface="Monotype Sorts" pitchFamily="2" charset="2"/>
              <a:buNone/>
            </a:pPr>
            <a:endParaRPr lang="en-US" sz="3200" dirty="0"/>
          </a:p>
          <a:p>
            <a:pPr lvl="1"/>
            <a:r>
              <a:rPr lang="en-US" sz="3200" dirty="0"/>
              <a:t>Epidemiological studies evaluate</a:t>
            </a:r>
            <a:r>
              <a:rPr lang="en-US" dirty="0"/>
              <a:t>:</a:t>
            </a:r>
          </a:p>
          <a:p>
            <a:pPr lvl="2"/>
            <a:r>
              <a:rPr lang="en-US" dirty="0" smtClean="0"/>
              <a:t>Incidence.</a:t>
            </a:r>
            <a:endParaRPr lang="en-US" dirty="0"/>
          </a:p>
          <a:p>
            <a:pPr lvl="2"/>
            <a:r>
              <a:rPr lang="en-US" dirty="0" smtClean="0"/>
              <a:t>Prevalence.</a:t>
            </a:r>
            <a:endParaRPr lang="en-US" dirty="0"/>
          </a:p>
          <a:p>
            <a:pPr lvl="2"/>
            <a:r>
              <a:rPr lang="en-US" dirty="0" smtClean="0"/>
              <a:t>Mortality.</a:t>
            </a:r>
            <a:endParaRPr lang="en-US" dirty="0"/>
          </a:p>
          <a:p>
            <a:pPr lvl="2"/>
            <a:r>
              <a:rPr lang="en-US" dirty="0" smtClean="0"/>
              <a:t>Demographics.</a:t>
            </a:r>
            <a:endParaRPr lang="en-US" dirty="0"/>
          </a:p>
          <a:p>
            <a:pPr lvl="2"/>
            <a:r>
              <a:rPr lang="en-US" dirty="0"/>
              <a:t>M</a:t>
            </a:r>
            <a:r>
              <a:rPr lang="en-US" dirty="0" smtClean="0"/>
              <a:t>inority statistics.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914400" y="609600"/>
            <a:ext cx="7391400" cy="1143000"/>
          </a:xfrm>
        </p:spPr>
        <p:txBody>
          <a:bodyPr/>
          <a:lstStyle/>
          <a:p>
            <a:r>
              <a:rPr lang="en-US" dirty="0"/>
              <a:t>Principles of Screening Tests</a:t>
            </a:r>
          </a:p>
        </p:txBody>
      </p:sp>
      <p:sp>
        <p:nvSpPr>
          <p:cNvPr id="17411" name="Rectangle 3"/>
          <p:cNvSpPr>
            <a:spLocks noGrp="1" noChangeArrowheads="1"/>
          </p:cNvSpPr>
          <p:nvPr>
            <p:ph type="body" idx="1"/>
          </p:nvPr>
        </p:nvSpPr>
        <p:spPr>
          <a:xfrm>
            <a:off x="1600200" y="1981200"/>
            <a:ext cx="6096000" cy="4648200"/>
          </a:xfrm>
        </p:spPr>
        <p:txBody>
          <a:bodyPr>
            <a:normAutofit/>
          </a:bodyPr>
          <a:lstStyle/>
          <a:p>
            <a:pPr lvl="1"/>
            <a:r>
              <a:rPr lang="en-US" sz="3200" dirty="0" smtClean="0"/>
              <a:t>Uses:</a:t>
            </a:r>
            <a:endParaRPr lang="en-US" dirty="0"/>
          </a:p>
          <a:p>
            <a:pPr lvl="2"/>
            <a:r>
              <a:rPr lang="en-US" sz="2800" dirty="0"/>
              <a:t>Identify, detect, reassure and/or </a:t>
            </a:r>
            <a:r>
              <a:rPr lang="en-US" sz="2800" dirty="0" smtClean="0"/>
              <a:t>direct.</a:t>
            </a:r>
            <a:endParaRPr lang="en-US" sz="2800" dirty="0"/>
          </a:p>
          <a:p>
            <a:pPr lvl="1"/>
            <a:r>
              <a:rPr lang="en-US" sz="3200" dirty="0" smtClean="0"/>
              <a:t>Attributes:</a:t>
            </a:r>
            <a:endParaRPr lang="en-US" sz="3200" dirty="0"/>
          </a:p>
          <a:p>
            <a:pPr lvl="2"/>
            <a:r>
              <a:rPr lang="en-US" sz="2800" dirty="0" smtClean="0"/>
              <a:t>Sensitivity.</a:t>
            </a:r>
            <a:endParaRPr lang="en-US" sz="2800" dirty="0" smtClean="0"/>
          </a:p>
          <a:p>
            <a:pPr lvl="2"/>
            <a:r>
              <a:rPr lang="en-US" sz="2800" dirty="0" smtClean="0"/>
              <a:t>Specificity.</a:t>
            </a:r>
            <a:endParaRPr lang="en-US" sz="2800" dirty="0" smtClean="0"/>
          </a:p>
          <a:p>
            <a:pPr lvl="2"/>
            <a:r>
              <a:rPr lang="en-US" sz="2800" dirty="0" smtClean="0"/>
              <a:t>Ease of </a:t>
            </a:r>
            <a:r>
              <a:rPr lang="en-US" sz="2800" dirty="0" smtClean="0"/>
              <a:t>administration.</a:t>
            </a:r>
            <a:endParaRPr lang="en-US" sz="2800" dirty="0" smtClean="0"/>
          </a:p>
          <a:p>
            <a:pPr lvl="2"/>
            <a:r>
              <a:rPr lang="en-US" sz="2800" dirty="0" smtClean="0"/>
              <a:t>Patient </a:t>
            </a:r>
            <a:r>
              <a:rPr lang="en-US" sz="2800" dirty="0" smtClean="0"/>
              <a:t>acceptability</a:t>
            </a:r>
            <a:r>
              <a:rPr lang="en-US" dirty="0"/>
              <a: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t>Types of Screening</a:t>
            </a:r>
          </a:p>
        </p:txBody>
      </p:sp>
      <p:sp>
        <p:nvSpPr>
          <p:cNvPr id="19459" name="Rectangle 3"/>
          <p:cNvSpPr>
            <a:spLocks noGrp="1" noChangeArrowheads="1"/>
          </p:cNvSpPr>
          <p:nvPr>
            <p:ph type="body" idx="1"/>
          </p:nvPr>
        </p:nvSpPr>
        <p:spPr/>
        <p:txBody>
          <a:bodyPr/>
          <a:lstStyle/>
          <a:p>
            <a:pPr lvl="1"/>
            <a:r>
              <a:rPr lang="en-US" sz="3200" dirty="0" smtClean="0"/>
              <a:t>Mass.</a:t>
            </a:r>
            <a:endParaRPr lang="en-US" sz="3200" dirty="0"/>
          </a:p>
          <a:p>
            <a:pPr lvl="1"/>
            <a:r>
              <a:rPr lang="en-US" sz="3200" dirty="0" smtClean="0"/>
              <a:t>Selective/Prescriptive.</a:t>
            </a:r>
            <a:endParaRPr lang="en-US" sz="3200" dirty="0"/>
          </a:p>
          <a:p>
            <a:pPr lvl="1"/>
            <a:r>
              <a:rPr lang="en-US" sz="3200" dirty="0" smtClean="0"/>
              <a:t>Single.</a:t>
            </a:r>
            <a:endParaRPr lang="en-US" sz="3200" dirty="0"/>
          </a:p>
          <a:p>
            <a:pPr lvl="1"/>
            <a:r>
              <a:rPr lang="en-US" sz="3200" dirty="0" smtClean="0"/>
              <a:t>Multi-phasic.</a:t>
            </a:r>
            <a:endParaRPr lang="en-US" sz="3200" dirty="0"/>
          </a:p>
          <a:p>
            <a:pPr lvl="1"/>
            <a:r>
              <a:rPr lang="en-US" sz="3200" dirty="0" smtClean="0"/>
              <a:t>Combination.</a:t>
            </a:r>
            <a:endParaRPr lang="en-US" sz="3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04800" y="609600"/>
            <a:ext cx="8458200" cy="1143000"/>
          </a:xfrm>
        </p:spPr>
        <p:txBody>
          <a:bodyPr/>
          <a:lstStyle/>
          <a:p>
            <a:r>
              <a:rPr lang="en-US" dirty="0"/>
              <a:t>The Role of the Healthcare Team</a:t>
            </a:r>
          </a:p>
        </p:txBody>
      </p:sp>
      <p:sp>
        <p:nvSpPr>
          <p:cNvPr id="34819" name="Rectangle 3"/>
          <p:cNvSpPr>
            <a:spLocks noGrp="1" noChangeArrowheads="1"/>
          </p:cNvSpPr>
          <p:nvPr>
            <p:ph type="body" idx="1"/>
          </p:nvPr>
        </p:nvSpPr>
        <p:spPr>
          <a:xfrm>
            <a:off x="1143000" y="1981200"/>
            <a:ext cx="7391400" cy="4114800"/>
          </a:xfrm>
        </p:spPr>
        <p:txBody>
          <a:bodyPr/>
          <a:lstStyle/>
          <a:p>
            <a:pPr lvl="1"/>
            <a:r>
              <a:rPr lang="en-US" sz="3200" dirty="0" smtClean="0"/>
              <a:t>Provide </a:t>
            </a:r>
            <a:r>
              <a:rPr lang="en-US" sz="3200" dirty="0"/>
              <a:t>education and follow-up care for clients with positive screening </a:t>
            </a:r>
            <a:r>
              <a:rPr lang="en-US" sz="3200" dirty="0" smtClean="0"/>
              <a:t>results.</a:t>
            </a:r>
            <a:endParaRPr lang="en-US" sz="3200" dirty="0"/>
          </a:p>
          <a:p>
            <a:pPr lvl="1"/>
            <a:r>
              <a:rPr lang="en-US" sz="3200" dirty="0"/>
              <a:t>Evaluate and revise as </a:t>
            </a:r>
            <a:r>
              <a:rPr lang="en-US" sz="3200" dirty="0" smtClean="0"/>
              <a:t>necessary.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Cancer Prevention Guidelines </a:t>
            </a:r>
            <a:endParaRPr lang="en-US" dirty="0"/>
          </a:p>
        </p:txBody>
      </p:sp>
      <p:sp>
        <p:nvSpPr>
          <p:cNvPr id="3" name="Content Placeholder 2"/>
          <p:cNvSpPr>
            <a:spLocks noGrp="1"/>
          </p:cNvSpPr>
          <p:nvPr>
            <p:ph idx="1"/>
          </p:nvPr>
        </p:nvSpPr>
        <p:spPr/>
        <p:txBody>
          <a:bodyPr>
            <a:normAutofit lnSpcReduction="10000"/>
          </a:bodyPr>
          <a:lstStyle/>
          <a:p>
            <a:r>
              <a:rPr lang="en-US" dirty="0" smtClean="0"/>
              <a:t>Primary prevention is aimed at measures to ensure that the cancer never develops, whereas secondary prevention is aimed at detecting and treating the cancer early, during the most curable stage. </a:t>
            </a:r>
          </a:p>
          <a:p>
            <a:r>
              <a:rPr lang="en-US" dirty="0" smtClean="0"/>
              <a:t>Neoplastic transformation in the development of human cancers is a multistep process involving three sequences of events; initiation, promotion, and progression.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t>Case Scenario</a:t>
            </a:r>
          </a:p>
        </p:txBody>
      </p:sp>
      <p:sp>
        <p:nvSpPr>
          <p:cNvPr id="32771" name="Rectangle 3"/>
          <p:cNvSpPr>
            <a:spLocks noGrp="1" noChangeArrowheads="1"/>
          </p:cNvSpPr>
          <p:nvPr>
            <p:ph type="body" idx="1"/>
          </p:nvPr>
        </p:nvSpPr>
        <p:spPr/>
        <p:txBody>
          <a:bodyPr/>
          <a:lstStyle/>
          <a:p>
            <a:r>
              <a:rPr lang="en-US" sz="2400"/>
              <a:t>Mrs. G. is a 52 year old woman who has come to the Breast cancer screening clinic.  She has never done BSE’s, nor has she had a mammogram.  </a:t>
            </a:r>
          </a:p>
          <a:p>
            <a:r>
              <a:rPr lang="en-US" sz="2400"/>
              <a:t>Using the nursing process, discuss the role of the nurse in implementing primary prevention with Mrs. 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Cancer Prevention Guidelines </a:t>
            </a:r>
          </a:p>
        </p:txBody>
      </p:sp>
      <p:sp>
        <p:nvSpPr>
          <p:cNvPr id="3" name="Content Placeholder 2"/>
          <p:cNvSpPr>
            <a:spLocks noGrp="1"/>
          </p:cNvSpPr>
          <p:nvPr>
            <p:ph idx="1"/>
          </p:nvPr>
        </p:nvSpPr>
        <p:spPr/>
        <p:txBody>
          <a:bodyPr>
            <a:normAutofit fontScale="92500" lnSpcReduction="10000"/>
          </a:bodyPr>
          <a:lstStyle/>
          <a:p>
            <a:r>
              <a:rPr lang="en-US" dirty="0" smtClean="0"/>
              <a:t>Prevention, screening and early detection are among the best strategies available to interrupt the multistep </a:t>
            </a:r>
            <a:r>
              <a:rPr lang="en-US" dirty="0" err="1" smtClean="0"/>
              <a:t>neoplastic</a:t>
            </a:r>
            <a:r>
              <a:rPr lang="en-US" dirty="0" smtClean="0"/>
              <a:t> process in an effort to conquer cancer. </a:t>
            </a:r>
          </a:p>
          <a:p>
            <a:r>
              <a:rPr lang="en-US" dirty="0" smtClean="0"/>
              <a:t>Regularly scheduled cancer screenings by healthcare professionals can result in detection of cancers of the breast, the colon, the rectum, the cervix, the prostate, the testis, the oral cavity and the skin at an early stage when the outcomes are likely to be most positive for the patient.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Socioeconomic factors, diversity, and cancer disparities </a:t>
            </a:r>
            <a:endParaRPr lang="en-US" dirty="0"/>
          </a:p>
        </p:txBody>
      </p:sp>
      <p:sp>
        <p:nvSpPr>
          <p:cNvPr id="3" name="Content Placeholder 2"/>
          <p:cNvSpPr>
            <a:spLocks noGrp="1"/>
          </p:cNvSpPr>
          <p:nvPr>
            <p:ph idx="1"/>
          </p:nvPr>
        </p:nvSpPr>
        <p:spPr/>
        <p:txBody>
          <a:bodyPr/>
          <a:lstStyle/>
          <a:p>
            <a:r>
              <a:rPr lang="en-US" dirty="0" smtClean="0"/>
              <a:t>Ethnicity.</a:t>
            </a:r>
          </a:p>
          <a:p>
            <a:r>
              <a:rPr lang="en-US" dirty="0" smtClean="0"/>
              <a:t>Poverty and socioeconomic.</a:t>
            </a:r>
          </a:p>
          <a:p>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Environment </a:t>
            </a:r>
            <a:r>
              <a:rPr lang="en-US" dirty="0" smtClean="0"/>
              <a:t>Risks </a:t>
            </a:r>
            <a:endParaRPr lang="en-US" dirty="0"/>
          </a:p>
        </p:txBody>
      </p:sp>
      <p:sp>
        <p:nvSpPr>
          <p:cNvPr id="3" name="Content Placeholder 2"/>
          <p:cNvSpPr>
            <a:spLocks noGrp="1"/>
          </p:cNvSpPr>
          <p:nvPr>
            <p:ph idx="1"/>
          </p:nvPr>
        </p:nvSpPr>
        <p:spPr/>
        <p:txBody>
          <a:bodyPr/>
          <a:lstStyle/>
          <a:p>
            <a:r>
              <a:rPr lang="en-US" dirty="0" smtClean="0"/>
              <a:t>Chemicals.</a:t>
            </a:r>
          </a:p>
          <a:p>
            <a:r>
              <a:rPr lang="en-US" dirty="0" smtClean="0"/>
              <a:t>Pollution.</a:t>
            </a:r>
          </a:p>
          <a:p>
            <a:r>
              <a:rPr lang="en-US" dirty="0" smtClean="0"/>
              <a:t>Nuclear energy.</a:t>
            </a:r>
          </a:p>
          <a:p>
            <a:r>
              <a:rPr lang="en-US" dirty="0" smtClean="0"/>
              <a:t>Pesticides.</a:t>
            </a:r>
          </a:p>
          <a:p>
            <a:r>
              <a:rPr lang="en-US" dirty="0" smtClean="0"/>
              <a:t>Radiation: sun.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Tobacco </a:t>
            </a:r>
            <a:endParaRPr lang="en-US" dirty="0"/>
          </a:p>
        </p:txBody>
      </p:sp>
      <p:sp>
        <p:nvSpPr>
          <p:cNvPr id="3" name="Content Placeholder 2"/>
          <p:cNvSpPr>
            <a:spLocks noGrp="1"/>
          </p:cNvSpPr>
          <p:nvPr>
            <p:ph idx="1"/>
          </p:nvPr>
        </p:nvSpPr>
        <p:spPr/>
        <p:txBody>
          <a:bodyPr/>
          <a:lstStyle/>
          <a:p>
            <a:r>
              <a:rPr lang="en-US" dirty="0" smtClean="0"/>
              <a:t>There is sufficient evidence to infer a causal relationship between smoking and cancers of the bladder, the cervix, the oral cavity, the esophagus, the larynx, the kidney, the lung, the pancreas, and the stomach. </a:t>
            </a:r>
          </a:p>
          <a:p>
            <a:r>
              <a:rPr lang="en-US" dirty="0" smtClean="0"/>
              <a:t>A causal relationship has also been established for tobacco use and leukemia.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Alcohol </a:t>
            </a:r>
            <a:endParaRPr lang="en-US" dirty="0"/>
          </a:p>
        </p:txBody>
      </p:sp>
      <p:sp>
        <p:nvSpPr>
          <p:cNvPr id="3" name="Content Placeholder 2"/>
          <p:cNvSpPr>
            <a:spLocks noGrp="1"/>
          </p:cNvSpPr>
          <p:nvPr>
            <p:ph idx="1"/>
          </p:nvPr>
        </p:nvSpPr>
        <p:spPr/>
        <p:txBody>
          <a:bodyPr/>
          <a:lstStyle/>
          <a:p>
            <a:r>
              <a:rPr lang="en-US" dirty="0" smtClean="0"/>
              <a:t>Excessive consumption of ethyl alcohol can lead to cancers in the head and neck, the larynx, the liver, the colon, the pancreas, and the breast.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Diet &amp; Obesity </a:t>
            </a:r>
            <a:endParaRPr lang="en-US" dirty="0"/>
          </a:p>
        </p:txBody>
      </p:sp>
      <p:sp>
        <p:nvSpPr>
          <p:cNvPr id="3" name="Content Placeholder 2"/>
          <p:cNvSpPr>
            <a:spLocks noGrp="1"/>
          </p:cNvSpPr>
          <p:nvPr>
            <p:ph idx="1"/>
          </p:nvPr>
        </p:nvSpPr>
        <p:spPr/>
        <p:txBody>
          <a:bodyPr/>
          <a:lstStyle/>
          <a:p>
            <a:r>
              <a:rPr lang="en-US" dirty="0" smtClean="0"/>
              <a:t>High body mass index.</a:t>
            </a:r>
          </a:p>
          <a:p>
            <a:r>
              <a:rPr lang="en-US" dirty="0" smtClean="0"/>
              <a:t>Inactivity.</a:t>
            </a:r>
          </a:p>
          <a:p>
            <a:r>
              <a:rPr lang="en-US" dirty="0" smtClean="0"/>
              <a:t>Unhealthy diet.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The Role of Risk Assessments</a:t>
            </a:r>
          </a:p>
        </p:txBody>
      </p:sp>
      <p:sp>
        <p:nvSpPr>
          <p:cNvPr id="8195" name="Rectangle 3"/>
          <p:cNvSpPr>
            <a:spLocks noGrp="1" noChangeArrowheads="1"/>
          </p:cNvSpPr>
          <p:nvPr>
            <p:ph type="body" idx="1"/>
          </p:nvPr>
        </p:nvSpPr>
        <p:spPr>
          <a:xfrm>
            <a:off x="457200" y="1447800"/>
            <a:ext cx="8458200" cy="5105400"/>
          </a:xfrm>
        </p:spPr>
        <p:txBody>
          <a:bodyPr/>
          <a:lstStyle/>
          <a:p>
            <a:pPr>
              <a:buFont typeface="Monotype Sorts" pitchFamily="2" charset="2"/>
              <a:buNone/>
            </a:pPr>
            <a:r>
              <a:rPr lang="en-US" dirty="0"/>
              <a:t>Assists in:</a:t>
            </a:r>
          </a:p>
          <a:p>
            <a:pPr lvl="1"/>
            <a:r>
              <a:rPr lang="en-US" sz="2800" dirty="0" smtClean="0"/>
              <a:t>Diagnosis.</a:t>
            </a:r>
            <a:endParaRPr lang="en-US" sz="2800" dirty="0"/>
          </a:p>
          <a:p>
            <a:pPr lvl="1"/>
            <a:r>
              <a:rPr lang="en-US" sz="2800" dirty="0"/>
              <a:t>Establishing patterns of </a:t>
            </a:r>
            <a:r>
              <a:rPr lang="en-US" sz="2800" dirty="0" smtClean="0"/>
              <a:t>inheritance.</a:t>
            </a:r>
            <a:endParaRPr lang="en-US" sz="2800" dirty="0"/>
          </a:p>
          <a:p>
            <a:pPr lvl="1"/>
            <a:r>
              <a:rPr lang="en-US" sz="2800" dirty="0"/>
              <a:t>Identification of persons at </a:t>
            </a:r>
            <a:r>
              <a:rPr lang="en-US" sz="2800" dirty="0" smtClean="0"/>
              <a:t>risk.</a:t>
            </a:r>
            <a:endParaRPr lang="en-US" sz="2800" dirty="0"/>
          </a:p>
          <a:p>
            <a:pPr lvl="1"/>
            <a:r>
              <a:rPr lang="en-US" sz="2800" dirty="0"/>
              <a:t>Altering or change risk factors to result in a decrease in new cases of </a:t>
            </a:r>
            <a:r>
              <a:rPr lang="en-US" sz="2800" dirty="0" smtClean="0"/>
              <a:t>cancer.</a:t>
            </a:r>
            <a:endParaRPr lang="en-US"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350</TotalTime>
  <Words>598</Words>
  <Application>Microsoft Office PowerPoint</Application>
  <PresentationFormat>On-screen Show (4:3)</PresentationFormat>
  <Paragraphs>90</Paragraphs>
  <Slides>20</Slides>
  <Notes>4</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Prevention, Screening &amp; Detection </vt:lpstr>
      <vt:lpstr>Cancer Prevention Guidelines </vt:lpstr>
      <vt:lpstr>Cancer Prevention Guidelines </vt:lpstr>
      <vt:lpstr>Socioeconomic factors, diversity, and cancer disparities </vt:lpstr>
      <vt:lpstr>Environment Risks </vt:lpstr>
      <vt:lpstr>Tobacco </vt:lpstr>
      <vt:lpstr>Alcohol </vt:lpstr>
      <vt:lpstr>Diet &amp; Obesity </vt:lpstr>
      <vt:lpstr>The Role of Risk Assessments</vt:lpstr>
      <vt:lpstr>Performing a Risk Assessment for Cancer</vt:lpstr>
      <vt:lpstr>Performing a Risk Assessment for Cancer</vt:lpstr>
      <vt:lpstr>The Role of the Healthcare Team</vt:lpstr>
      <vt:lpstr>Screening &amp; Early Detection</vt:lpstr>
      <vt:lpstr>Screening &amp; Early Detection</vt:lpstr>
      <vt:lpstr>Screening &amp; Early Detection</vt:lpstr>
      <vt:lpstr>Epidemiology and Screening</vt:lpstr>
      <vt:lpstr>Principles of Screening Tests</vt:lpstr>
      <vt:lpstr>Types of Screening</vt:lpstr>
      <vt:lpstr>The Role of the Healthcare Team</vt:lpstr>
      <vt:lpstr>Case Scenario</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motaz</dc:creator>
  <cp:lastModifiedBy>Windows User</cp:lastModifiedBy>
  <cp:revision>18</cp:revision>
  <dcterms:created xsi:type="dcterms:W3CDTF">2006-08-16T00:00:00Z</dcterms:created>
  <dcterms:modified xsi:type="dcterms:W3CDTF">2019-02-09T04:18:15Z</dcterms:modified>
</cp:coreProperties>
</file>