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2" r:id="rId5"/>
    <p:sldId id="258" r:id="rId6"/>
    <p:sldId id="274" r:id="rId7"/>
    <p:sldId id="265" r:id="rId8"/>
    <p:sldId id="266" r:id="rId9"/>
    <p:sldId id="267" r:id="rId10"/>
    <p:sldId id="268" r:id="rId11"/>
    <p:sldId id="269" r:id="rId12"/>
    <p:sldId id="260" r:id="rId13"/>
    <p:sldId id="275" r:id="rId14"/>
    <p:sldId id="261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2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9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3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82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9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6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7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5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4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2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74E5-FDC8-4069-B32E-34E68A88B79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E83B87-6B6E-4685-A3C6-4C27477D9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2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28E9-0639-4A5A-A8A4-A64E2138A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Testicular Cancer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D601A-F083-4261-BB5C-6BCD1E504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253" y="4050836"/>
            <a:ext cx="7766936" cy="1096899"/>
          </a:xfrm>
        </p:spPr>
        <p:txBody>
          <a:bodyPr/>
          <a:lstStyle/>
          <a:p>
            <a:r>
              <a:rPr lang="en-GB" b="1" dirty="0"/>
              <a:t> </a:t>
            </a:r>
            <a:r>
              <a:rPr lang="en-GB" sz="2400" b="1" dirty="0"/>
              <a:t>Adnan Abu </a:t>
            </a:r>
            <a:r>
              <a:rPr lang="en-GB" sz="2400" b="1" dirty="0" err="1"/>
              <a:t>Arqoub</a:t>
            </a:r>
            <a:r>
              <a:rPr lang="en-GB" sz="2400" b="1" dirty="0"/>
              <a:t> 1182551</a:t>
            </a:r>
            <a:br>
              <a:rPr lang="en-GB" sz="2400" b="1" dirty="0"/>
            </a:br>
            <a:r>
              <a:rPr lang="en-GB" sz="2400" b="1" dirty="0" err="1"/>
              <a:t>Jehan</a:t>
            </a:r>
            <a:r>
              <a:rPr lang="en-GB" sz="2400" b="1" dirty="0"/>
              <a:t> </a:t>
            </a:r>
            <a:r>
              <a:rPr lang="en-GB" sz="2400" b="1" dirty="0" err="1"/>
              <a:t>Diaa</a:t>
            </a:r>
            <a:r>
              <a:rPr lang="en-GB" sz="2400" b="1" dirty="0"/>
              <a:t> </a:t>
            </a:r>
            <a:r>
              <a:rPr lang="en-GB" sz="2400" b="1" dirty="0" err="1"/>
              <a:t>Bargouthi</a:t>
            </a:r>
            <a:r>
              <a:rPr lang="en-GB" sz="2400" b="1" dirty="0"/>
              <a:t> 1182887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51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9CF0-55E6-4A09-B6FC-66935760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&amp;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73D7-78DE-487E-878B-56BE706A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9515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Tumours present as Small painless lumps </a:t>
            </a:r>
          </a:p>
          <a:p>
            <a:r>
              <a:rPr lang="en-GB" sz="2400" dirty="0"/>
              <a:t>Swollen testicles </a:t>
            </a:r>
          </a:p>
          <a:p>
            <a:r>
              <a:rPr lang="en-GB" sz="2400" dirty="0"/>
              <a:t>Firm to Touch </a:t>
            </a:r>
          </a:p>
          <a:p>
            <a:r>
              <a:rPr lang="en-GB" sz="2400" dirty="0"/>
              <a:t>Sharp or dull pain in the testicles and lower abdomen and back pain</a:t>
            </a:r>
          </a:p>
          <a:p>
            <a:r>
              <a:rPr lang="en-GB" sz="2400" dirty="0"/>
              <a:t>Gynecomastia (enlargement of the breast)</a:t>
            </a:r>
          </a:p>
          <a:p>
            <a:r>
              <a:rPr lang="en-GB" sz="2400" dirty="0"/>
              <a:t>Testicle atrophy </a:t>
            </a:r>
          </a:p>
          <a:p>
            <a:r>
              <a:rPr lang="en-GB" sz="2400" dirty="0"/>
              <a:t>Loss of libido</a:t>
            </a:r>
          </a:p>
          <a:p>
            <a:r>
              <a:rPr lang="en-GB" sz="2400" dirty="0"/>
              <a:t>Erectile dysfunction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33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FE8B-2B73-4259-AC13-0E327D4D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4B8AE-9D28-452D-B26B-01DF79A2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94" y="1677263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Cryptorchidism</a:t>
            </a:r>
          </a:p>
          <a:p>
            <a:r>
              <a:rPr lang="en-GB" sz="2400" dirty="0"/>
              <a:t>Klinefelter syndrome</a:t>
            </a:r>
          </a:p>
          <a:p>
            <a:r>
              <a:rPr lang="en-GB" sz="2400" dirty="0"/>
              <a:t>In utero exposure (</a:t>
            </a:r>
            <a:r>
              <a:rPr lang="en-GB" sz="2400" dirty="0" err="1"/>
              <a:t>diethylstilbestrol</a:t>
            </a:r>
            <a:r>
              <a:rPr lang="en-GB" sz="2400" dirty="0"/>
              <a:t>)</a:t>
            </a:r>
          </a:p>
          <a:p>
            <a:r>
              <a:rPr lang="en-GB" sz="2400" dirty="0"/>
              <a:t>Genetics </a:t>
            </a:r>
          </a:p>
          <a:p>
            <a:r>
              <a:rPr lang="en-GB" sz="2400" dirty="0"/>
              <a:t>Family history </a:t>
            </a:r>
          </a:p>
          <a:p>
            <a:r>
              <a:rPr lang="en-GB" sz="2400" dirty="0"/>
              <a:t>Infertility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634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DF7A-68C5-46F4-A1FD-D197D06B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and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729F-0BDC-4F04-89CE-E45F1192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176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Physical exam</a:t>
            </a:r>
          </a:p>
          <a:p>
            <a:r>
              <a:rPr lang="en-GB" sz="2400" dirty="0"/>
              <a:t>Ultrasound</a:t>
            </a:r>
          </a:p>
          <a:p>
            <a:r>
              <a:rPr lang="en-GB" sz="2400" dirty="0"/>
              <a:t>CT &amp; MRI</a:t>
            </a:r>
          </a:p>
          <a:p>
            <a:r>
              <a:rPr lang="en-GB" sz="2400" dirty="0"/>
              <a:t>Blood tests (PLAP , AFP, </a:t>
            </a:r>
            <a:r>
              <a:rPr lang="en-GB" sz="2400" dirty="0" err="1"/>
              <a:t>hCG</a:t>
            </a:r>
            <a:r>
              <a:rPr lang="en-GB" sz="2400" dirty="0"/>
              <a:t>, LDH)</a:t>
            </a:r>
          </a:p>
          <a:p>
            <a:r>
              <a:rPr lang="en-GB" sz="2400" dirty="0"/>
              <a:t>DO NOT PREFORM A BIOPSY (WHY?)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It can’t be prevented but it can be detected early to prevent further complication by doing Regular testicle self examination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310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Examination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E95D70-AC0D-402B-8322-827566409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153" y="1770407"/>
            <a:ext cx="4436959" cy="50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FF4C-78B8-40D7-9ADE-C7AB9E67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Stages Of testicular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7538-94E4-4363-9D1D-C19221FD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6" y="1834018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Stage 0 : not really cancer but a warning that cancer could grow (has some risk factors) </a:t>
            </a:r>
          </a:p>
          <a:p>
            <a:r>
              <a:rPr lang="en-GB" sz="2400" dirty="0"/>
              <a:t>Stage 1 : cancer found only in the testicle ( not spreading)</a:t>
            </a:r>
          </a:p>
          <a:p>
            <a:r>
              <a:rPr lang="en-GB" sz="2400" dirty="0"/>
              <a:t>Stage 2 : cancer has spread to one or more lymph nodes in the abdomen</a:t>
            </a:r>
          </a:p>
          <a:p>
            <a:r>
              <a:rPr lang="en-GB" sz="2400" dirty="0"/>
              <a:t>Stage 3 : cancer could be found further than the testicles and abdomen ( </a:t>
            </a:r>
            <a:r>
              <a:rPr lang="en-GB" sz="2400" dirty="0" err="1"/>
              <a:t>e.g</a:t>
            </a:r>
            <a:r>
              <a:rPr lang="en-GB" sz="2400" dirty="0"/>
              <a:t> spread to lungs) high tumour marker levels</a:t>
            </a:r>
          </a:p>
        </p:txBody>
      </p:sp>
    </p:spTree>
    <p:extLst>
      <p:ext uri="{BB962C8B-B14F-4D97-AF65-F5344CB8AC3E}">
        <p14:creationId xmlns:p14="http://schemas.microsoft.com/office/powerpoint/2010/main" val="183954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15B5-B75E-438A-930B-0888EC0F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E8AE-2E78-4FE8-A298-B6884D14C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4201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Surveillance : for stage 0 and stage 1 </a:t>
            </a:r>
          </a:p>
          <a:p>
            <a:r>
              <a:rPr lang="en-GB" sz="2400" dirty="0"/>
              <a:t>if the cancer shows signs of growth, hormonal changes then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Surgery (inguinal orchiectomy) , testis-sparing surgery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Chemotherapy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Radiation therapy (only for seminoma cancer and metastasis )</a:t>
            </a:r>
          </a:p>
        </p:txBody>
      </p:sp>
    </p:spTree>
    <p:extLst>
      <p:ext uri="{BB962C8B-B14F-4D97-AF65-F5344CB8AC3E}">
        <p14:creationId xmlns:p14="http://schemas.microsoft.com/office/powerpoint/2010/main" val="56692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7E5B-BF80-49E4-9446-37906C6A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Nursing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0C99F-96F1-4A79-8D57-7E81BF23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68" y="1742577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/>
              <a:t>Assessment of physical and psychological status </a:t>
            </a:r>
          </a:p>
          <a:p>
            <a:r>
              <a:rPr lang="en-GB" sz="2400" dirty="0"/>
              <a:t>Monitor the patient for any side effects after the surgery , chemo , radiation</a:t>
            </a:r>
          </a:p>
          <a:p>
            <a:r>
              <a:rPr lang="en-GB" sz="2400" dirty="0"/>
              <a:t>Patients may have difficulty coping after surgery due to the effect on the body image, and sexuality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793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D69C-6614-4171-A8F9-4E83D969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9E65-95F7-4109-A1D9-B1F9EE3FF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8075"/>
            <a:ext cx="8596668" cy="3880773"/>
          </a:xfrm>
        </p:spPr>
        <p:txBody>
          <a:bodyPr>
            <a:normAutofit/>
          </a:bodyPr>
          <a:lstStyle/>
          <a:p>
            <a:r>
              <a:rPr lang="en-GB" sz="2000" dirty="0"/>
              <a:t>Heath line </a:t>
            </a:r>
          </a:p>
          <a:p>
            <a:r>
              <a:rPr lang="en-GB" sz="2000" dirty="0" err="1"/>
              <a:t>PubMD</a:t>
            </a:r>
            <a:endParaRPr lang="en-GB" sz="2000" dirty="0"/>
          </a:p>
          <a:p>
            <a:r>
              <a:rPr lang="en-GB" sz="2000" dirty="0" err="1"/>
              <a:t>MedScape</a:t>
            </a:r>
            <a:endParaRPr lang="en-GB" sz="2000" dirty="0"/>
          </a:p>
          <a:p>
            <a:r>
              <a:rPr lang="en-GB" sz="2000" dirty="0" err="1"/>
              <a:t>Myoclinic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Nurseslab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424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850-60D8-4A09-B24F-59661245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6777-908F-4430-BD42-E3F83815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51" y="1459865"/>
            <a:ext cx="9076509" cy="4351338"/>
          </a:xfrm>
        </p:spPr>
        <p:txBody>
          <a:bodyPr/>
          <a:lstStyle/>
          <a:p>
            <a:r>
              <a:rPr lang="en-GB" sz="2400" dirty="0"/>
              <a:t>Testicular cancer is that type of cancer that starts in the male reproductive glands known as testis or testicles </a:t>
            </a:r>
          </a:p>
          <a:p>
            <a:r>
              <a:rPr lang="en-GB" sz="2400" dirty="0"/>
              <a:t>This type of cancer is one of the most rare cancers and it’s count for only 1% of all cancer types</a:t>
            </a:r>
          </a:p>
          <a:p>
            <a:r>
              <a:rPr lang="en-GB" sz="2400" dirty="0"/>
              <a:t>Testicular cancer mostly affect males aged between 15-35 years </a:t>
            </a:r>
          </a:p>
          <a:p>
            <a:r>
              <a:rPr lang="en-GB" sz="2400" dirty="0"/>
              <a:t>It’s very treatable if early diagnosed and the risk of death from this cancer is very small</a:t>
            </a:r>
          </a:p>
          <a:p>
            <a:endParaRPr lang="en-GB" dirty="0"/>
          </a:p>
          <a:p>
            <a:pPr marL="457200" lvl="1" indent="0">
              <a:buNone/>
            </a:pPr>
            <a:endParaRPr lang="ar-JO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6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410046"/>
            <a:ext cx="820129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Testis are a pair of the male reproductive glands</a:t>
            </a:r>
            <a:endParaRPr lang="ar-JO" sz="2400" dirty="0"/>
          </a:p>
          <a:p>
            <a:pPr lvl="1"/>
            <a:r>
              <a:rPr lang="en-GB" sz="2000" dirty="0"/>
              <a:t>Each testicle is covered by TUNICA ALBUGINEA</a:t>
            </a:r>
          </a:p>
          <a:p>
            <a:pPr lvl="1"/>
            <a:r>
              <a:rPr lang="en-GB" sz="2000" dirty="0"/>
              <a:t>They have 2 main functions: first is producing male hormones ( testosterone) and the second is making sperms in the seminiferous tubule </a:t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DF51F-8FD6-48F9-AA05-23855938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67" y="2363646"/>
            <a:ext cx="7071695" cy="37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9575-8706-4F42-9566-A9D5C734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7" y="248617"/>
            <a:ext cx="10515600" cy="4351338"/>
          </a:xfrm>
        </p:spPr>
        <p:txBody>
          <a:bodyPr/>
          <a:lstStyle/>
          <a:p>
            <a:r>
              <a:rPr lang="en-GB" sz="2000" dirty="0"/>
              <a:t>The seminiferous tubule has</a:t>
            </a:r>
          </a:p>
          <a:p>
            <a:pPr marL="457200" lvl="1" indent="0">
              <a:buNone/>
            </a:pPr>
            <a:r>
              <a:rPr lang="en-GB" sz="2000" dirty="0"/>
              <a:t>Thick wall of epithelial cells that surrounds a fluid filled lumen</a:t>
            </a:r>
          </a:p>
          <a:p>
            <a:pPr marL="457200" lvl="1" indent="0">
              <a:buNone/>
            </a:pPr>
            <a:r>
              <a:rPr lang="en-GB" sz="2000" dirty="0"/>
              <a:t>		has two types of cells</a:t>
            </a:r>
          </a:p>
          <a:p>
            <a:pPr lvl="5"/>
            <a:r>
              <a:rPr lang="en-GB" sz="2000" dirty="0"/>
              <a:t>Germ cells </a:t>
            </a:r>
          </a:p>
          <a:p>
            <a:pPr lvl="5"/>
            <a:r>
              <a:rPr lang="en-GB" sz="2000" dirty="0" err="1"/>
              <a:t>Sertoli</a:t>
            </a:r>
            <a:r>
              <a:rPr lang="en-GB" sz="2000" dirty="0"/>
              <a:t> cells</a:t>
            </a:r>
          </a:p>
          <a:p>
            <a:r>
              <a:rPr lang="en-GB" sz="2000" dirty="0"/>
              <a:t>Outside the tubule </a:t>
            </a:r>
          </a:p>
          <a:p>
            <a:pPr marL="457200" lvl="1" indent="0">
              <a:buNone/>
            </a:pPr>
            <a:r>
              <a:rPr lang="en-GB" sz="2000" dirty="0"/>
              <a:t>Connective tissues with capillaries and LEYDIG CELLS </a:t>
            </a:r>
          </a:p>
          <a:p>
            <a:pPr marL="0" indent="0">
              <a:buNone/>
            </a:pPr>
            <a:endParaRPr lang="en-GB" sz="3000" dirty="0"/>
          </a:p>
          <a:p>
            <a:pPr marL="2286000" lvl="5" indent="0">
              <a:buNone/>
            </a:pPr>
            <a:endParaRPr lang="en-GB" sz="2400" dirty="0"/>
          </a:p>
          <a:p>
            <a:pPr marL="2743200" lvl="6" indent="0">
              <a:buNone/>
            </a:pPr>
            <a:endParaRPr lang="en-GB" sz="2400" u="sng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AED42DB-3288-45D4-9910-66F7093F04EC}"/>
              </a:ext>
            </a:extLst>
          </p:cNvPr>
          <p:cNvCxnSpPr>
            <a:cxnSpLocks/>
          </p:cNvCxnSpPr>
          <p:nvPr/>
        </p:nvCxnSpPr>
        <p:spPr>
          <a:xfrm>
            <a:off x="1079674" y="1126435"/>
            <a:ext cx="636104" cy="172278"/>
          </a:xfrm>
          <a:prstGeom prst="bentConnector3">
            <a:avLst>
              <a:gd name="adj1" fmla="val -616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2F4F95D-5490-4354-8EF1-47391ECA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55" y="3403345"/>
            <a:ext cx="4663441" cy="34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F41F-97A2-4F5D-A767-8CD69D7F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4" y="199709"/>
            <a:ext cx="8596668" cy="13208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7700-6C77-48A5-8573-A1123261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4" y="1520509"/>
            <a:ext cx="9041432" cy="388077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During </a:t>
            </a:r>
            <a:r>
              <a:rPr lang="en-GB" sz="2400" dirty="0" err="1"/>
              <a:t>fetal</a:t>
            </a:r>
            <a:r>
              <a:rPr lang="en-GB" sz="2400" dirty="0"/>
              <a:t> development the body is derived from three GERM  layers</a:t>
            </a:r>
          </a:p>
          <a:p>
            <a:pPr lvl="4"/>
            <a:r>
              <a:rPr lang="en-GB" sz="2400" dirty="0"/>
              <a:t>Ectoderm</a:t>
            </a:r>
          </a:p>
          <a:p>
            <a:pPr lvl="4"/>
            <a:r>
              <a:rPr lang="en-GB" sz="2400" dirty="0"/>
              <a:t>Mesoderm</a:t>
            </a:r>
          </a:p>
          <a:p>
            <a:pPr lvl="4"/>
            <a:r>
              <a:rPr lang="en-GB" sz="2400" dirty="0"/>
              <a:t>Endoderm</a:t>
            </a:r>
          </a:p>
          <a:p>
            <a:pPr marL="0" indent="0">
              <a:buNone/>
            </a:pPr>
            <a:r>
              <a:rPr lang="en-GB" sz="2400" dirty="0"/>
              <a:t>those layers are made of GERM cells (most differentiate and some don’t)</a:t>
            </a:r>
          </a:p>
          <a:p>
            <a:r>
              <a:rPr lang="en-GB" sz="2400" dirty="0"/>
              <a:t>When the germ cells in the testis start to divide uncontrollably :</a:t>
            </a:r>
          </a:p>
          <a:p>
            <a:pPr marL="457200" lvl="1" indent="0">
              <a:buNone/>
            </a:pPr>
            <a:r>
              <a:rPr lang="en-GB" sz="1900" b="1" dirty="0"/>
              <a:t>Benign / malignant tumours can be </a:t>
            </a:r>
            <a:r>
              <a:rPr lang="en-GB" sz="1900" b="1" dirty="0" err="1"/>
              <a:t>fromed</a:t>
            </a:r>
            <a:r>
              <a:rPr lang="en-GB" sz="1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44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37" y="3673"/>
            <a:ext cx="10515600" cy="1325563"/>
          </a:xfrm>
        </p:spPr>
        <p:txBody>
          <a:bodyPr/>
          <a:lstStyle/>
          <a:p>
            <a:r>
              <a:rPr lang="en-US" dirty="0"/>
              <a:t>Types of testicular cancer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37" y="1312998"/>
            <a:ext cx="9572897" cy="5032375"/>
          </a:xfrm>
        </p:spPr>
        <p:txBody>
          <a:bodyPr>
            <a:normAutofit/>
          </a:bodyPr>
          <a:lstStyle/>
          <a:p>
            <a:r>
              <a:rPr lang="en-GB" sz="2400" dirty="0"/>
              <a:t>Testicular cancer has two types depending on the cells where it started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u="sng" dirty="0"/>
              <a:t>Germ Cell tumours (Most common 95% of cases)</a:t>
            </a:r>
          </a:p>
          <a:p>
            <a:pPr marL="0" indent="0">
              <a:buNone/>
            </a:pPr>
            <a:r>
              <a:rPr lang="en-GB" sz="2400" dirty="0"/>
              <a:t> this type of testicular cancer is divided into 2 subtypes </a:t>
            </a:r>
          </a:p>
          <a:p>
            <a:pPr algn="l"/>
            <a:r>
              <a:rPr lang="en-GB" sz="2400" dirty="0"/>
              <a:t>seminomas tumours</a:t>
            </a:r>
          </a:p>
          <a:p>
            <a:pPr algn="l"/>
            <a:r>
              <a:rPr lang="en-GB" sz="2400" dirty="0"/>
              <a:t> non-seminomas tumours which include : •yolk sack tumours</a:t>
            </a:r>
          </a:p>
          <a:p>
            <a:pPr marL="3657600" lvl="8" indent="0" algn="l">
              <a:buNone/>
            </a:pPr>
            <a:r>
              <a:rPr lang="en-GB" sz="2400" dirty="0"/>
              <a:t>                          •Teratomas</a:t>
            </a:r>
          </a:p>
          <a:p>
            <a:pPr marL="3657600" lvl="8" indent="0" algn="l">
              <a:buNone/>
            </a:pPr>
            <a:r>
              <a:rPr lang="en-GB" sz="2400" dirty="0"/>
              <a:t>                          •Choriocarcinoma </a:t>
            </a:r>
          </a:p>
          <a:p>
            <a:pPr marL="3657600" lvl="8" indent="0" algn="l">
              <a:buNone/>
            </a:pPr>
            <a:r>
              <a:rPr lang="en-GB" sz="2400" dirty="0"/>
              <a:t>                          • Embryonal carcinoma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2. </a:t>
            </a:r>
            <a:r>
              <a:rPr lang="en-GB" sz="2400" b="1" u="sng" dirty="0"/>
              <a:t>NON Germ cell tumours (5% of cases*)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01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2444E-361E-4F10-B90E-1CAF9A12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2" y="541610"/>
            <a:ext cx="4273753" cy="3187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1BB95-FEA7-4741-B16B-0318D053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579" y="536415"/>
            <a:ext cx="4226236" cy="319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060B10-60D5-4B5F-9CEF-36267191D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13" y="4283765"/>
            <a:ext cx="3615031" cy="2574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D9DEC-A73E-4465-B0FE-345135E7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534" y="4276062"/>
            <a:ext cx="3372179" cy="25742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92114F-52D2-4B2C-BDF3-88DFF524C8DB}"/>
              </a:ext>
            </a:extLst>
          </p:cNvPr>
          <p:cNvSpPr txBox="1"/>
          <p:nvPr/>
        </p:nvSpPr>
        <p:spPr>
          <a:xfrm>
            <a:off x="1035843" y="193740"/>
            <a:ext cx="402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SEMINOMAS TUMOURS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169E2-E9B5-4C51-8416-97A6DB23D5FD}"/>
              </a:ext>
            </a:extLst>
          </p:cNvPr>
          <p:cNvSpPr txBox="1"/>
          <p:nvPr/>
        </p:nvSpPr>
        <p:spPr>
          <a:xfrm>
            <a:off x="6239472" y="193740"/>
            <a:ext cx="422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YOLK SAC TUMOURS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759A4-B1D9-46DE-818B-198DB68CA0DF}"/>
              </a:ext>
            </a:extLst>
          </p:cNvPr>
          <p:cNvSpPr txBox="1"/>
          <p:nvPr/>
        </p:nvSpPr>
        <p:spPr>
          <a:xfrm>
            <a:off x="620013" y="3906730"/>
            <a:ext cx="299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MATURE CYSTIC TERATOMA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F8165E-CBE3-44C1-98EC-3AA8A1E24FE9}"/>
              </a:ext>
            </a:extLst>
          </p:cNvPr>
          <p:cNvSpPr txBox="1"/>
          <p:nvPr/>
        </p:nvSpPr>
        <p:spPr>
          <a:xfrm>
            <a:off x="6022998" y="3906730"/>
            <a:ext cx="253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IMMATURE TERATOMA</a:t>
            </a:r>
          </a:p>
        </p:txBody>
      </p:sp>
    </p:spTree>
    <p:extLst>
      <p:ext uri="{BB962C8B-B14F-4D97-AF65-F5344CB8AC3E}">
        <p14:creationId xmlns:p14="http://schemas.microsoft.com/office/powerpoint/2010/main" val="231466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18D120-3ADF-4579-B653-B04426B97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21" y="747394"/>
            <a:ext cx="3806224" cy="2848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996664-10EA-46F3-A9E7-DE5A004B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28" y="241836"/>
            <a:ext cx="4553585" cy="471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A7C66C-DDBF-422D-AB3E-0379EF65C56D}"/>
              </a:ext>
            </a:extLst>
          </p:cNvPr>
          <p:cNvSpPr txBox="1"/>
          <p:nvPr/>
        </p:nvSpPr>
        <p:spPr>
          <a:xfrm>
            <a:off x="6153664" y="3809242"/>
            <a:ext cx="363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CHORIOCARCINOMA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2CC42-B8E8-4C47-BD24-DF7FBD2B0F49}"/>
              </a:ext>
            </a:extLst>
          </p:cNvPr>
          <p:cNvSpPr txBox="1"/>
          <p:nvPr/>
        </p:nvSpPr>
        <p:spPr>
          <a:xfrm>
            <a:off x="689302" y="5218627"/>
            <a:ext cx="43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EMBRYONAL CARCINOMA</a:t>
            </a:r>
          </a:p>
        </p:txBody>
      </p:sp>
    </p:spTree>
    <p:extLst>
      <p:ext uri="{BB962C8B-B14F-4D97-AF65-F5344CB8AC3E}">
        <p14:creationId xmlns:p14="http://schemas.microsoft.com/office/powerpoint/2010/main" val="210962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B9DC1-8192-4D8A-B363-98AAD2E8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76960"/>
            <a:ext cx="11353800" cy="226612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800" dirty="0"/>
              <a:t>Non Germ Cell tumours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45A0-6154-4FE8-A8DC-AA0F2D68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5" y="2391891"/>
            <a:ext cx="5153472" cy="3860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06A2C-D513-4C4F-A094-D2C5C8490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378427"/>
            <a:ext cx="5239440" cy="3860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85EFE1-0160-4DA1-AAA0-120BBF00DC95}"/>
              </a:ext>
            </a:extLst>
          </p:cNvPr>
          <p:cNvSpPr txBox="1"/>
          <p:nvPr/>
        </p:nvSpPr>
        <p:spPr>
          <a:xfrm>
            <a:off x="6500950" y="1607060"/>
            <a:ext cx="3591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Leydig Cell tumours</a:t>
            </a:r>
          </a:p>
          <a:p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B0A6E-0229-43C6-8EF4-1FB65826D685}"/>
              </a:ext>
            </a:extLst>
          </p:cNvPr>
          <p:cNvSpPr txBox="1"/>
          <p:nvPr/>
        </p:nvSpPr>
        <p:spPr>
          <a:xfrm>
            <a:off x="976410" y="1653227"/>
            <a:ext cx="2641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Sertoli Cell tumours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9002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2481BA"/>
      </a:accent1>
      <a:accent2>
        <a:srgbClr val="3F3F3F"/>
      </a:accent2>
      <a:accent3>
        <a:srgbClr val="2481BA"/>
      </a:accent3>
      <a:accent4>
        <a:srgbClr val="4775E7"/>
      </a:accent4>
      <a:accent5>
        <a:srgbClr val="595959"/>
      </a:accent5>
      <a:accent6>
        <a:srgbClr val="595959"/>
      </a:accent6>
      <a:hlink>
        <a:srgbClr val="00000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424</TotalTime>
  <Words>570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Facet</vt:lpstr>
      <vt:lpstr>Testicular Cancer </vt:lpstr>
      <vt:lpstr>Introduction</vt:lpstr>
      <vt:lpstr>PowerPoint Presentation</vt:lpstr>
      <vt:lpstr>PowerPoint Presentation</vt:lpstr>
      <vt:lpstr>Pathophysiology</vt:lpstr>
      <vt:lpstr>Types of testicular cancer </vt:lpstr>
      <vt:lpstr>PowerPoint Presentation</vt:lpstr>
      <vt:lpstr>PowerPoint Presentation</vt:lpstr>
      <vt:lpstr>PowerPoint Presentation</vt:lpstr>
      <vt:lpstr>Signs &amp; Symptoms</vt:lpstr>
      <vt:lpstr>Risk Factors </vt:lpstr>
      <vt:lpstr>Diagnosing and Prevention </vt:lpstr>
      <vt:lpstr>Self Examination </vt:lpstr>
      <vt:lpstr>Stages Of testicular cancer</vt:lpstr>
      <vt:lpstr>Medical Management </vt:lpstr>
      <vt:lpstr>Nursing management 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Cancer</dc:title>
  <dc:creator>Dooshbag .</dc:creator>
  <cp:lastModifiedBy>Dooshbag .</cp:lastModifiedBy>
  <cp:revision>28</cp:revision>
  <dcterms:created xsi:type="dcterms:W3CDTF">2021-04-15T19:14:23Z</dcterms:created>
  <dcterms:modified xsi:type="dcterms:W3CDTF">2021-04-21T08:07:41Z</dcterms:modified>
</cp:coreProperties>
</file>