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43891200" cy="32918400"/>
  <p:notesSz cx="6858000" cy="9144000"/>
  <p:embeddedFontLst>
    <p:embeddedFont>
      <p:font typeface="Amaranth" panose="020B0604020202020204" charset="0"/>
      <p:regular r:id="rId3"/>
    </p:embeddedFont>
    <p:embeddedFont>
      <p:font typeface="Bookman Old Style" panose="02050604050505020204" pitchFamily="18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itillium Web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1pPr>
    <a:lvl2pPr marL="280398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2pPr>
    <a:lvl3pPr marL="560797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3pPr>
    <a:lvl4pPr marL="8411968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4pPr>
    <a:lvl5pPr marL="1121595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5pPr>
    <a:lvl6pPr marL="1401994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6pPr>
    <a:lvl7pPr marL="16823936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7pPr>
    <a:lvl8pPr marL="19627924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8pPr>
    <a:lvl9pPr marL="22431915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2"/>
    <a:srgbClr val="886E7C"/>
    <a:srgbClr val="4DD782"/>
    <a:srgbClr val="1B632E"/>
    <a:srgbClr val="5C6F7C"/>
    <a:srgbClr val="005695"/>
    <a:srgbClr val="000099"/>
    <a:srgbClr val="D2DDDA"/>
    <a:srgbClr val="002E50"/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660" y="-130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oshbag ." userId="847b0ab846da0239" providerId="LiveId" clId="{9CC0F406-3F97-49A0-BD28-B7D50F094147}"/>
    <pc:docChg chg="undo custSel modSld">
      <pc:chgData name="Dooshbag ." userId="847b0ab846da0239" providerId="LiveId" clId="{9CC0F406-3F97-49A0-BD28-B7D50F094147}" dt="2022-06-02T07:51:04.101" v="1205" actId="1076"/>
      <pc:docMkLst>
        <pc:docMk/>
      </pc:docMkLst>
      <pc:sldChg chg="addSp delSp modSp mod modTransition">
        <pc:chgData name="Dooshbag ." userId="847b0ab846da0239" providerId="LiveId" clId="{9CC0F406-3F97-49A0-BD28-B7D50F094147}" dt="2022-06-02T07:51:04.101" v="1205" actId="1076"/>
        <pc:sldMkLst>
          <pc:docMk/>
          <pc:sldMk cId="257429782" sldId="258"/>
        </pc:sldMkLst>
        <pc:spChg chg="mod">
          <ac:chgData name="Dooshbag ." userId="847b0ab846da0239" providerId="LiveId" clId="{9CC0F406-3F97-49A0-BD28-B7D50F094147}" dt="2022-06-02T07:45:51.279" v="1202" actId="20577"/>
          <ac:spMkLst>
            <pc:docMk/>
            <pc:sldMk cId="257429782" sldId="258"/>
            <ac:spMk id="10" creationId="{00000000-0000-0000-0000-000000000000}"/>
          </ac:spMkLst>
        </pc:spChg>
        <pc:spChg chg="mod">
          <ac:chgData name="Dooshbag ." userId="847b0ab846da0239" providerId="LiveId" clId="{9CC0F406-3F97-49A0-BD28-B7D50F094147}" dt="2022-06-02T07:29:54.712" v="1148" actId="113"/>
          <ac:spMkLst>
            <pc:docMk/>
            <pc:sldMk cId="257429782" sldId="258"/>
            <ac:spMk id="18" creationId="{00000000-0000-0000-0000-000000000000}"/>
          </ac:spMkLst>
        </pc:spChg>
        <pc:spChg chg="mod">
          <ac:chgData name="Dooshbag ." userId="847b0ab846da0239" providerId="LiveId" clId="{9CC0F406-3F97-49A0-BD28-B7D50F094147}" dt="2022-06-02T07:12:34.073" v="1137" actId="20577"/>
          <ac:spMkLst>
            <pc:docMk/>
            <pc:sldMk cId="257429782" sldId="258"/>
            <ac:spMk id="19" creationId="{00000000-0000-0000-0000-000000000000}"/>
          </ac:spMkLst>
        </pc:spChg>
        <pc:spChg chg="del mod">
          <ac:chgData name="Dooshbag ." userId="847b0ab846da0239" providerId="LiveId" clId="{9CC0F406-3F97-49A0-BD28-B7D50F094147}" dt="2022-06-02T06:43:09.148" v="354" actId="478"/>
          <ac:spMkLst>
            <pc:docMk/>
            <pc:sldMk cId="257429782" sldId="258"/>
            <ac:spMk id="20" creationId="{00000000-0000-0000-0000-000000000000}"/>
          </ac:spMkLst>
        </pc:spChg>
        <pc:spChg chg="mod">
          <ac:chgData name="Dooshbag ." userId="847b0ab846da0239" providerId="LiveId" clId="{9CC0F406-3F97-49A0-BD28-B7D50F094147}" dt="2022-06-02T07:43:27.107" v="1193" actId="1076"/>
          <ac:spMkLst>
            <pc:docMk/>
            <pc:sldMk cId="257429782" sldId="258"/>
            <ac:spMk id="22" creationId="{00000000-0000-0000-0000-000000000000}"/>
          </ac:spMkLst>
        </pc:spChg>
        <pc:spChg chg="add mod ord">
          <ac:chgData name="Dooshbag ." userId="847b0ab846da0239" providerId="LiveId" clId="{9CC0F406-3F97-49A0-BD28-B7D50F094147}" dt="2022-06-02T06:59:40.489" v="691" actId="167"/>
          <ac:spMkLst>
            <pc:docMk/>
            <pc:sldMk cId="257429782" sldId="258"/>
            <ac:spMk id="34" creationId="{3CB9D31D-0A55-4B04-8D9E-B233859F99D0}"/>
          </ac:spMkLst>
        </pc:spChg>
        <pc:spChg chg="mod">
          <ac:chgData name="Dooshbag ." userId="847b0ab846da0239" providerId="LiveId" clId="{9CC0F406-3F97-49A0-BD28-B7D50F094147}" dt="2022-06-02T06:54:07.402" v="620" actId="14100"/>
          <ac:spMkLst>
            <pc:docMk/>
            <pc:sldMk cId="257429782" sldId="258"/>
            <ac:spMk id="36" creationId="{A402271A-8E8D-41D7-9075-F9EF7A38037F}"/>
          </ac:spMkLst>
        </pc:spChg>
        <pc:spChg chg="mod">
          <ac:chgData name="Dooshbag ." userId="847b0ab846da0239" providerId="LiveId" clId="{9CC0F406-3F97-49A0-BD28-B7D50F094147}" dt="2022-06-02T07:44:00.706" v="1198" actId="14100"/>
          <ac:spMkLst>
            <pc:docMk/>
            <pc:sldMk cId="257429782" sldId="258"/>
            <ac:spMk id="38" creationId="{2903983E-51FF-4B04-8FC4-0997FEEBAC99}"/>
          </ac:spMkLst>
        </pc:spChg>
        <pc:spChg chg="mod">
          <ac:chgData name="Dooshbag ." userId="847b0ab846da0239" providerId="LiveId" clId="{9CC0F406-3F97-49A0-BD28-B7D50F094147}" dt="2022-06-02T07:13:46.159" v="1141" actId="20577"/>
          <ac:spMkLst>
            <pc:docMk/>
            <pc:sldMk cId="257429782" sldId="258"/>
            <ac:spMk id="40" creationId="{62AAF8F2-8470-487B-BDD8-F25BC60BB8F1}"/>
          </ac:spMkLst>
        </pc:spChg>
        <pc:spChg chg="del mod">
          <ac:chgData name="Dooshbag ." userId="847b0ab846da0239" providerId="LiveId" clId="{9CC0F406-3F97-49A0-BD28-B7D50F094147}" dt="2022-06-02T06:59:11.464" v="685" actId="478"/>
          <ac:spMkLst>
            <pc:docMk/>
            <pc:sldMk cId="257429782" sldId="258"/>
            <ac:spMk id="46" creationId="{6372142C-06E0-43A8-9C3D-E573CB253379}"/>
          </ac:spMkLst>
        </pc:spChg>
        <pc:spChg chg="mod">
          <ac:chgData name="Dooshbag ." userId="847b0ab846da0239" providerId="LiveId" clId="{9CC0F406-3F97-49A0-BD28-B7D50F094147}" dt="2022-06-02T06:59:01.115" v="681" actId="1076"/>
          <ac:spMkLst>
            <pc:docMk/>
            <pc:sldMk cId="257429782" sldId="258"/>
            <ac:spMk id="47" creationId="{8161CB1A-2583-4C4B-AE75-3BE9BD8DA013}"/>
          </ac:spMkLst>
        </pc:spChg>
        <pc:spChg chg="mod">
          <ac:chgData name="Dooshbag ." userId="847b0ab846da0239" providerId="LiveId" clId="{9CC0F406-3F97-49A0-BD28-B7D50F094147}" dt="2022-06-02T07:43:30.018" v="1194" actId="1076"/>
          <ac:spMkLst>
            <pc:docMk/>
            <pc:sldMk cId="257429782" sldId="258"/>
            <ac:spMk id="52" creationId="{2903983E-51FF-4B04-8FC4-0997FEEBAC99}"/>
          </ac:spMkLst>
        </pc:spChg>
        <pc:spChg chg="del">
          <ac:chgData name="Dooshbag ." userId="847b0ab846da0239" providerId="LiveId" clId="{9CC0F406-3F97-49A0-BD28-B7D50F094147}" dt="2022-06-02T06:58:47.340" v="678" actId="478"/>
          <ac:spMkLst>
            <pc:docMk/>
            <pc:sldMk cId="257429782" sldId="258"/>
            <ac:spMk id="54" creationId="{2903983E-51FF-4B04-8FC4-0997FEEBAC99}"/>
          </ac:spMkLst>
        </pc:spChg>
        <pc:spChg chg="mod">
          <ac:chgData name="Dooshbag ." userId="847b0ab846da0239" providerId="LiveId" clId="{9CC0F406-3F97-49A0-BD28-B7D50F094147}" dt="2022-06-02T07:42:59.922" v="1188" actId="1076"/>
          <ac:spMkLst>
            <pc:docMk/>
            <pc:sldMk cId="257429782" sldId="258"/>
            <ac:spMk id="58" creationId="{8161CB1A-2583-4C4B-AE75-3BE9BD8DA013}"/>
          </ac:spMkLst>
        </pc:spChg>
        <pc:spChg chg="mod">
          <ac:chgData name="Dooshbag ." userId="847b0ab846da0239" providerId="LiveId" clId="{9CC0F406-3F97-49A0-BD28-B7D50F094147}" dt="2022-06-02T07:41:05.033" v="1187" actId="20577"/>
          <ac:spMkLst>
            <pc:docMk/>
            <pc:sldMk cId="257429782" sldId="258"/>
            <ac:spMk id="76" creationId="{00000000-0000-0000-0000-000000000000}"/>
          </ac:spMkLst>
        </pc:spChg>
        <pc:graphicFrameChg chg="mod modGraphic">
          <ac:chgData name="Dooshbag ." userId="847b0ab846da0239" providerId="LiveId" clId="{9CC0F406-3F97-49A0-BD28-B7D50F094147}" dt="2022-06-02T07:29:53.471" v="1147"/>
          <ac:graphicFrameMkLst>
            <pc:docMk/>
            <pc:sldMk cId="257429782" sldId="258"/>
            <ac:graphicFrameMk id="12" creationId="{00000000-0000-0000-0000-000000000000}"/>
          </ac:graphicFrameMkLst>
        </pc:graphicFrameChg>
        <pc:graphicFrameChg chg="mod modGraphic">
          <ac:chgData name="Dooshbag ." userId="847b0ab846da0239" providerId="LiveId" clId="{9CC0F406-3F97-49A0-BD28-B7D50F094147}" dt="2022-06-02T07:29:53.471" v="1147"/>
          <ac:graphicFrameMkLst>
            <pc:docMk/>
            <pc:sldMk cId="257429782" sldId="258"/>
            <ac:graphicFrameMk id="13" creationId="{00000000-0000-0000-0000-000000000000}"/>
          </ac:graphicFrameMkLst>
        </pc:graphicFrameChg>
        <pc:graphicFrameChg chg="add mod">
          <ac:chgData name="Dooshbag ." userId="847b0ab846da0239" providerId="LiveId" clId="{9CC0F406-3F97-49A0-BD28-B7D50F094147}" dt="2022-06-02T07:51:04.101" v="1205" actId="1076"/>
          <ac:graphicFrameMkLst>
            <pc:docMk/>
            <pc:sldMk cId="257429782" sldId="258"/>
            <ac:graphicFrameMk id="32" creationId="{7E35B1EB-EEE4-4DB5-B26C-21576BF492C8}"/>
          </ac:graphicFrameMkLst>
        </pc:graphicFrameChg>
        <pc:graphicFrameChg chg="del">
          <ac:chgData name="Dooshbag ." userId="847b0ab846da0239" providerId="LiveId" clId="{9CC0F406-3F97-49A0-BD28-B7D50F094147}" dt="2022-06-02T06:58:43.047" v="676" actId="478"/>
          <ac:graphicFrameMkLst>
            <pc:docMk/>
            <pc:sldMk cId="257429782" sldId="258"/>
            <ac:graphicFrameMk id="57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Relationship Between College level with Academic performace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Preformance change cat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First year</c:v>
              </c:pt>
              <c:pt idx="1">
                <c:v>second year</c:v>
              </c:pt>
              <c:pt idx="2">
                <c:v>third year</c:v>
              </c:pt>
              <c:pt idx="3">
                <c:v>fourth year</c:v>
              </c:pt>
              <c:pt idx="4">
                <c:v>fifth year</c:v>
              </c:pt>
              <c:pt idx="5">
                <c:v>other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3FFE-4679-84B9-EC2599995668}"/>
            </c:ext>
          </c:extLst>
        </c:ser>
        <c:ser>
          <c:idx val="0"/>
          <c:order val="0"/>
          <c:tx>
            <c:v>yes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First year</c:v>
              </c:pt>
              <c:pt idx="1">
                <c:v>second year</c:v>
              </c:pt>
              <c:pt idx="2">
                <c:v>third year</c:v>
              </c:pt>
              <c:pt idx="3">
                <c:v>fourth year</c:v>
              </c:pt>
              <c:pt idx="4">
                <c:v>fifth year</c:v>
              </c:pt>
              <c:pt idx="5">
                <c:v>other</c:v>
              </c:pt>
            </c:strLit>
          </c:cat>
          <c:val>
            <c:numLit>
              <c:formatCode>General</c:formatCode>
              <c:ptCount val="6"/>
              <c:pt idx="0">
                <c:v>1</c:v>
              </c:pt>
              <c:pt idx="1">
                <c:v>9</c:v>
              </c:pt>
              <c:pt idx="2">
                <c:v>9</c:v>
              </c:pt>
              <c:pt idx="3">
                <c:v>32</c:v>
              </c:pt>
              <c:pt idx="4">
                <c:v>10</c:v>
              </c:pt>
              <c:pt idx="5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3FFE-4679-84B9-EC2599995668}"/>
            </c:ext>
          </c:extLst>
        </c:ser>
        <c:ser>
          <c:idx val="1"/>
          <c:order val="1"/>
          <c:tx>
            <c:v>no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First year</c:v>
              </c:pt>
              <c:pt idx="1">
                <c:v>second year</c:v>
              </c:pt>
              <c:pt idx="2">
                <c:v>third year</c:v>
              </c:pt>
              <c:pt idx="3">
                <c:v>fourth year</c:v>
              </c:pt>
              <c:pt idx="4">
                <c:v>fifth year</c:v>
              </c:pt>
              <c:pt idx="5">
                <c:v>other</c:v>
              </c:pt>
            </c:strLit>
          </c:cat>
          <c:val>
            <c:numLit>
              <c:formatCode>General</c:formatCode>
              <c:ptCount val="6"/>
              <c:pt idx="0">
                <c:v>2</c:v>
              </c:pt>
              <c:pt idx="2">
                <c:v>7</c:v>
              </c:pt>
              <c:pt idx="3">
                <c:v>2</c:v>
              </c:pt>
              <c:pt idx="4">
                <c:v>1</c:v>
              </c:pt>
              <c:pt idx="5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3FFE-4679-84B9-EC2599995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College level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7122541500494255"/>
              <c:y val="0.913827558796189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Frequancy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70737994669588"/>
          <c:y val="0.23234834517860042"/>
          <c:w val="0.22682227221597301"/>
          <c:h val="0.54733497832965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en-US" sz="3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1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1"/>
            <a:ext cx="30723839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1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1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2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2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3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98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99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0" y="6324600"/>
            <a:ext cx="47404018" cy="1348206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4" y="6324600"/>
            <a:ext cx="141480542" cy="1348206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78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5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1"/>
            <a:ext cx="37307521" cy="6537960"/>
          </a:xfrm>
        </p:spPr>
        <p:txBody>
          <a:bodyPr anchor="t"/>
          <a:lstStyle>
            <a:lvl1pPr algn="l">
              <a:defRPr sz="2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7"/>
            <a:ext cx="37307521" cy="7200899"/>
          </a:xfrm>
        </p:spPr>
        <p:txBody>
          <a:bodyPr anchor="b"/>
          <a:lstStyle>
            <a:lvl1pPr marL="0" indent="0">
              <a:buNone/>
              <a:defRPr sz="12300">
                <a:solidFill>
                  <a:schemeClr val="tx1">
                    <a:tint val="75000"/>
                  </a:schemeClr>
                </a:solidFill>
              </a:defRPr>
            </a:lvl1pPr>
            <a:lvl2pPr marL="2803989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2pPr>
            <a:lvl3pPr marL="5607979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3pPr>
            <a:lvl4pPr marL="841196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4pPr>
            <a:lvl5pPr marL="1121595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5pPr>
            <a:lvl6pPr marL="1401994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6pPr>
            <a:lvl7pPr marL="16823936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7pPr>
            <a:lvl8pPr marL="19627924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8pPr>
            <a:lvl9pPr marL="2243191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4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1"/>
            <a:ext cx="94442279" cy="104279700"/>
          </a:xfrm>
        </p:spPr>
        <p:txBody>
          <a:bodyPr/>
          <a:lstStyle>
            <a:lvl1pPr>
              <a:defRPr sz="17100"/>
            </a:lvl1pPr>
            <a:lvl2pPr>
              <a:defRPr sz="14700"/>
            </a:lvl2pPr>
            <a:lvl3pPr>
              <a:defRPr sz="123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1"/>
            <a:ext cx="94442279" cy="104279700"/>
          </a:xfrm>
        </p:spPr>
        <p:txBody>
          <a:bodyPr/>
          <a:lstStyle>
            <a:lvl1pPr>
              <a:defRPr sz="17100"/>
            </a:lvl1pPr>
            <a:lvl2pPr>
              <a:defRPr sz="14700"/>
            </a:lvl2pPr>
            <a:lvl3pPr>
              <a:defRPr sz="123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1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9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3989" indent="0">
              <a:buNone/>
              <a:defRPr sz="12300" b="1"/>
            </a:lvl2pPr>
            <a:lvl3pPr marL="5607979" indent="0">
              <a:buNone/>
              <a:defRPr sz="11000" b="1"/>
            </a:lvl3pPr>
            <a:lvl4pPr marL="8411968" indent="0">
              <a:buNone/>
              <a:defRPr sz="9800" b="1"/>
            </a:lvl4pPr>
            <a:lvl5pPr marL="11215957" indent="0">
              <a:buNone/>
              <a:defRPr sz="9800" b="1"/>
            </a:lvl5pPr>
            <a:lvl6pPr marL="14019947" indent="0">
              <a:buNone/>
              <a:defRPr sz="9800" b="1"/>
            </a:lvl6pPr>
            <a:lvl7pPr marL="16823936" indent="0">
              <a:buNone/>
              <a:defRPr sz="9800" b="1"/>
            </a:lvl7pPr>
            <a:lvl8pPr marL="19627924" indent="0">
              <a:buNone/>
              <a:defRPr sz="9800" b="1"/>
            </a:lvl8pPr>
            <a:lvl9pPr marL="22431915" indent="0">
              <a:buNone/>
              <a:defRPr sz="9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4700"/>
            </a:lvl1pPr>
            <a:lvl2pPr>
              <a:defRPr sz="123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4"/>
            <a:ext cx="19400520" cy="3070859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3989" indent="0">
              <a:buNone/>
              <a:defRPr sz="12300" b="1"/>
            </a:lvl2pPr>
            <a:lvl3pPr marL="5607979" indent="0">
              <a:buNone/>
              <a:defRPr sz="11000" b="1"/>
            </a:lvl3pPr>
            <a:lvl4pPr marL="8411968" indent="0">
              <a:buNone/>
              <a:defRPr sz="9800" b="1"/>
            </a:lvl4pPr>
            <a:lvl5pPr marL="11215957" indent="0">
              <a:buNone/>
              <a:defRPr sz="9800" b="1"/>
            </a:lvl5pPr>
            <a:lvl6pPr marL="14019947" indent="0">
              <a:buNone/>
              <a:defRPr sz="9800" b="1"/>
            </a:lvl6pPr>
            <a:lvl7pPr marL="16823936" indent="0">
              <a:buNone/>
              <a:defRPr sz="9800" b="1"/>
            </a:lvl7pPr>
            <a:lvl8pPr marL="19627924" indent="0">
              <a:buNone/>
              <a:defRPr sz="9800" b="1"/>
            </a:lvl8pPr>
            <a:lvl9pPr marL="22431915" indent="0">
              <a:buNone/>
              <a:defRPr sz="9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6182"/>
          </a:xfrm>
        </p:spPr>
        <p:txBody>
          <a:bodyPr/>
          <a:lstStyle>
            <a:lvl1pPr>
              <a:defRPr sz="14700"/>
            </a:lvl1pPr>
            <a:lvl2pPr>
              <a:defRPr sz="123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12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2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7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2" cy="5577840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4"/>
            <a:ext cx="24536400" cy="28094942"/>
          </a:xfrm>
        </p:spPr>
        <p:txBody>
          <a:bodyPr/>
          <a:lstStyle>
            <a:lvl1pPr>
              <a:defRPr sz="19700"/>
            </a:lvl1pPr>
            <a:lvl2pPr>
              <a:defRPr sz="17100"/>
            </a:lvl2pPr>
            <a:lvl3pPr>
              <a:defRPr sz="14700"/>
            </a:lvl3pPr>
            <a:lvl4pPr>
              <a:defRPr sz="12300"/>
            </a:lvl4pPr>
            <a:lvl5pPr>
              <a:defRPr sz="12300"/>
            </a:lvl5pPr>
            <a:lvl6pPr>
              <a:defRPr sz="12300"/>
            </a:lvl6pPr>
            <a:lvl7pPr>
              <a:defRPr sz="12300"/>
            </a:lvl7pPr>
            <a:lvl8pPr>
              <a:defRPr sz="12300"/>
            </a:lvl8pPr>
            <a:lvl9pPr>
              <a:defRPr sz="1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2" cy="22517102"/>
          </a:xfrm>
        </p:spPr>
        <p:txBody>
          <a:bodyPr/>
          <a:lstStyle>
            <a:lvl1pPr marL="0" indent="0">
              <a:buNone/>
              <a:defRPr sz="8600"/>
            </a:lvl1pPr>
            <a:lvl2pPr marL="2803989" indent="0">
              <a:buNone/>
              <a:defRPr sz="7400"/>
            </a:lvl2pPr>
            <a:lvl3pPr marL="5607979" indent="0">
              <a:buNone/>
              <a:defRPr sz="6100"/>
            </a:lvl3pPr>
            <a:lvl4pPr marL="8411968" indent="0">
              <a:buNone/>
              <a:defRPr sz="5500"/>
            </a:lvl4pPr>
            <a:lvl5pPr marL="11215957" indent="0">
              <a:buNone/>
              <a:defRPr sz="5500"/>
            </a:lvl5pPr>
            <a:lvl6pPr marL="14019947" indent="0">
              <a:buNone/>
              <a:defRPr sz="5500"/>
            </a:lvl6pPr>
            <a:lvl7pPr marL="16823936" indent="0">
              <a:buNone/>
              <a:defRPr sz="5500"/>
            </a:lvl7pPr>
            <a:lvl8pPr marL="19627924" indent="0">
              <a:buNone/>
              <a:defRPr sz="5500"/>
            </a:lvl8pPr>
            <a:lvl9pPr marL="22431915" indent="0">
              <a:buNone/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20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2880"/>
            <a:ext cx="26334721" cy="2720342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1320"/>
            <a:ext cx="26334721" cy="19751039"/>
          </a:xfrm>
        </p:spPr>
        <p:txBody>
          <a:bodyPr/>
          <a:lstStyle>
            <a:lvl1pPr marL="0" indent="0">
              <a:buNone/>
              <a:defRPr sz="19700"/>
            </a:lvl1pPr>
            <a:lvl2pPr marL="2803989" indent="0">
              <a:buNone/>
              <a:defRPr sz="17100"/>
            </a:lvl2pPr>
            <a:lvl3pPr marL="5607979" indent="0">
              <a:buNone/>
              <a:defRPr sz="14700"/>
            </a:lvl3pPr>
            <a:lvl4pPr marL="8411968" indent="0">
              <a:buNone/>
              <a:defRPr sz="12300"/>
            </a:lvl4pPr>
            <a:lvl5pPr marL="11215957" indent="0">
              <a:buNone/>
              <a:defRPr sz="12300"/>
            </a:lvl5pPr>
            <a:lvl6pPr marL="14019947" indent="0">
              <a:buNone/>
              <a:defRPr sz="12300"/>
            </a:lvl6pPr>
            <a:lvl7pPr marL="16823936" indent="0">
              <a:buNone/>
              <a:defRPr sz="12300"/>
            </a:lvl7pPr>
            <a:lvl8pPr marL="19627924" indent="0">
              <a:buNone/>
              <a:defRPr sz="12300"/>
            </a:lvl8pPr>
            <a:lvl9pPr marL="22431915" indent="0">
              <a:buNone/>
              <a:defRPr sz="1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3224"/>
            <a:ext cx="26334721" cy="3863339"/>
          </a:xfrm>
        </p:spPr>
        <p:txBody>
          <a:bodyPr/>
          <a:lstStyle>
            <a:lvl1pPr marL="0" indent="0">
              <a:buNone/>
              <a:defRPr sz="8600"/>
            </a:lvl1pPr>
            <a:lvl2pPr marL="2803989" indent="0">
              <a:buNone/>
              <a:defRPr sz="7400"/>
            </a:lvl2pPr>
            <a:lvl3pPr marL="5607979" indent="0">
              <a:buNone/>
              <a:defRPr sz="6100"/>
            </a:lvl3pPr>
            <a:lvl4pPr marL="8411968" indent="0">
              <a:buNone/>
              <a:defRPr sz="5500"/>
            </a:lvl4pPr>
            <a:lvl5pPr marL="11215957" indent="0">
              <a:buNone/>
              <a:defRPr sz="5500"/>
            </a:lvl5pPr>
            <a:lvl6pPr marL="14019947" indent="0">
              <a:buNone/>
              <a:defRPr sz="5500"/>
            </a:lvl6pPr>
            <a:lvl7pPr marL="16823936" indent="0">
              <a:buNone/>
              <a:defRPr sz="5500"/>
            </a:lvl7pPr>
            <a:lvl8pPr marL="19627924" indent="0">
              <a:buNone/>
              <a:defRPr sz="5500"/>
            </a:lvl8pPr>
            <a:lvl9pPr marL="22431915" indent="0">
              <a:buNone/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03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  <a:prstGeom prst="rect">
            <a:avLst/>
          </a:prstGeom>
        </p:spPr>
        <p:txBody>
          <a:bodyPr vert="horz" lIns="560798" tIns="280399" rIns="560798" bIns="2803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1"/>
          </a:xfrm>
          <a:prstGeom prst="rect">
            <a:avLst/>
          </a:prstGeom>
        </p:spPr>
        <p:txBody>
          <a:bodyPr vert="horz" lIns="560798" tIns="280399" rIns="560798" bIns="280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l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ctr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r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ruminativemauve  Size: 48x36</a:t>
            </a:r>
          </a:p>
        </p:txBody>
      </p:sp>
    </p:spTree>
    <p:extLst>
      <p:ext uri="{BB962C8B-B14F-4D97-AF65-F5344CB8AC3E}">
        <p14:creationId xmlns:p14="http://schemas.microsoft.com/office/powerpoint/2010/main" val="11060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5607979" rtl="0" eaLnBrk="1" latinLnBrk="0" hangingPunct="1">
        <a:spcBef>
          <a:spcPct val="0"/>
        </a:spcBef>
        <a:buNone/>
        <a:defRPr sz="2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2992" indent="-2102992" algn="l" defTabSz="5607979" rtl="0" eaLnBrk="1" latinLnBrk="0" hangingPunct="1">
        <a:spcBef>
          <a:spcPct val="20000"/>
        </a:spcBef>
        <a:buFont typeface="Arial" pitchFamily="34" charset="0"/>
        <a:buChar char="•"/>
        <a:defRPr sz="19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483" indent="-1752493" algn="l" defTabSz="5607979" rtl="0" eaLnBrk="1" latinLnBrk="0" hangingPunct="1">
        <a:spcBef>
          <a:spcPct val="20000"/>
        </a:spcBef>
        <a:buFont typeface="Arial" pitchFamily="34" charset="0"/>
        <a:buChar char="–"/>
        <a:defRPr sz="17100" kern="1200">
          <a:solidFill>
            <a:schemeClr val="tx1"/>
          </a:solidFill>
          <a:latin typeface="+mn-lt"/>
          <a:ea typeface="+mn-ea"/>
          <a:cs typeface="+mn-cs"/>
        </a:defRPr>
      </a:lvl2pPr>
      <a:lvl3pPr marL="7009973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3pPr>
      <a:lvl4pPr marL="9813963" indent="-1401995" algn="l" defTabSz="5607979" rtl="0" eaLnBrk="1" latinLnBrk="0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7952" indent="-1401995" algn="l" defTabSz="5607979" rtl="0" eaLnBrk="1" latinLnBrk="0" hangingPunct="1">
        <a:spcBef>
          <a:spcPct val="20000"/>
        </a:spcBef>
        <a:buFont typeface="Arial" pitchFamily="34" charset="0"/>
        <a:buChar char="»"/>
        <a:defRPr sz="12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21941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5931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029919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8pPr>
      <a:lvl9pPr marL="23833910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803989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79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8411968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15957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019947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3936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627924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2431915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CB9D31D-0A55-4B04-8D9E-B233859F99D0}"/>
              </a:ext>
            </a:extLst>
          </p:cNvPr>
          <p:cNvSpPr/>
          <p:nvPr/>
        </p:nvSpPr>
        <p:spPr>
          <a:xfrm>
            <a:off x="32744232" y="16743652"/>
            <a:ext cx="11163344" cy="10884268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02271A-8E8D-41D7-9075-F9EF7A38037F}"/>
              </a:ext>
            </a:extLst>
          </p:cNvPr>
          <p:cNvSpPr/>
          <p:nvPr/>
        </p:nvSpPr>
        <p:spPr>
          <a:xfrm>
            <a:off x="354681" y="21489767"/>
            <a:ext cx="21341135" cy="11267966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9821F6-9316-4B17-AB7E-9528035DE257}"/>
              </a:ext>
            </a:extLst>
          </p:cNvPr>
          <p:cNvSpPr/>
          <p:nvPr/>
        </p:nvSpPr>
        <p:spPr>
          <a:xfrm>
            <a:off x="21831301" y="5688399"/>
            <a:ext cx="10432766" cy="26975006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03983E-51FF-4B04-8FC4-0997FEEBAC99}"/>
              </a:ext>
            </a:extLst>
          </p:cNvPr>
          <p:cNvSpPr/>
          <p:nvPr/>
        </p:nvSpPr>
        <p:spPr>
          <a:xfrm>
            <a:off x="32717862" y="5785708"/>
            <a:ext cx="11163344" cy="10955753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0A6A35-81A5-48B0-BD00-53BD5FD9AE6F}"/>
              </a:ext>
            </a:extLst>
          </p:cNvPr>
          <p:cNvSpPr/>
          <p:nvPr/>
        </p:nvSpPr>
        <p:spPr>
          <a:xfrm>
            <a:off x="304801" y="15286419"/>
            <a:ext cx="21313964" cy="5979358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9F8C9D-F26D-4848-9D04-66955C187D6D}"/>
              </a:ext>
            </a:extLst>
          </p:cNvPr>
          <p:cNvSpPr/>
          <p:nvPr/>
        </p:nvSpPr>
        <p:spPr>
          <a:xfrm>
            <a:off x="304801" y="5733706"/>
            <a:ext cx="21313964" cy="9423052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38189" y="7463791"/>
            <a:ext cx="2028288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Pregnancy period could be stressful and difficult for all women due to it’s , being pregnant and student may make it more stressful which can affect academic performance of pregnant students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).</a:t>
            </a:r>
          </a:p>
          <a:p>
            <a:pPr marL="57150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Literature showed that most of these students struggle with many problems in academic life, some universities even forbid students from taking classes while being pregnant.</a:t>
            </a:r>
          </a:p>
          <a:p>
            <a:pPr marL="57150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This study was conducted to find out if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pregnancy influence the academic life of female students at universities in Palestine.</a:t>
            </a:r>
          </a:p>
          <a:p>
            <a:pPr lvl="0"/>
            <a:endParaRPr lang="en-US" sz="4400" dirty="0">
              <a:solidFill>
                <a:schemeClr val="bg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92342" y="6162367"/>
            <a:ext cx="10791815" cy="9955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maranth" panose="02000503050000020004" pitchFamily="2" charset="0"/>
                <a:cs typeface="Times New Roman" pitchFamily="18" charset="0"/>
              </a:rPr>
              <a:t>Background 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5486400" y="143231"/>
            <a:ext cx="33375600" cy="35284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The effects of pregnancy on academic performance for pregnant students at universities in Palestine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3688139" y="3228411"/>
            <a:ext cx="36576000" cy="24375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Adnan Abu 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Arquob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, Lana Al-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Khatib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, Dania 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Qassas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Jihan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 Barghouthi and 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Rafat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Sweity</a:t>
            </a: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Dr. Sahar Hassan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AAF8F2-8470-487B-BDD8-F25BC60BB8F1}"/>
              </a:ext>
            </a:extLst>
          </p:cNvPr>
          <p:cNvSpPr txBox="1"/>
          <p:nvPr/>
        </p:nvSpPr>
        <p:spPr>
          <a:xfrm>
            <a:off x="449800" y="16741462"/>
            <a:ext cx="21092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A quantitative, descriptive, non-experimental, study. </a:t>
            </a:r>
          </a:p>
          <a:p>
            <a:pPr marL="571500" lvl="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The population are 75 pregnant students in 4 universities (Birzeit University, Al-Quds University, Al-Quds Open University and Bethlehem University. </a:t>
            </a:r>
          </a:p>
          <a:p>
            <a:pPr marL="571500" lvl="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data was  analyzed using SPSS version 27 and significance difference was considered as p value  &lt;0.005</a:t>
            </a:r>
            <a:endParaRPr lang="en-US" sz="4800" i="1" dirty="0">
              <a:solidFill>
                <a:schemeClr val="bg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153249" y="15681282"/>
            <a:ext cx="8221731" cy="9815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maranth" panose="02000503050000020004" pitchFamily="2" charset="0"/>
                <a:cs typeface="Times New Roman" pitchFamily="18" charset="0"/>
              </a:rPr>
              <a:t>Methods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61CB1A-2583-4C4B-AE75-3BE9BD8DA013}"/>
              </a:ext>
            </a:extLst>
          </p:cNvPr>
          <p:cNvSpPr/>
          <p:nvPr/>
        </p:nvSpPr>
        <p:spPr>
          <a:xfrm>
            <a:off x="32553499" y="6301209"/>
            <a:ext cx="8636840" cy="9955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maranth" panose="02000503050000020004" pitchFamily="2" charset="0"/>
                <a:cs typeface="Times New Roman" pitchFamily="18" charset="0"/>
              </a:rPr>
              <a:t>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1" y="143231"/>
            <a:ext cx="5117735" cy="51177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647" y="143231"/>
            <a:ext cx="5032128" cy="503212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192342" y="21884630"/>
            <a:ext cx="6324599" cy="9815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maranth" panose="02000503050000020004" pitchFamily="2" charset="0"/>
                <a:cs typeface="Times New Roman" pitchFamily="18" charset="0"/>
              </a:rPr>
              <a:t>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840" y="22995862"/>
            <a:ext cx="1047131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there is no significant difference between being pregnant and </a:t>
            </a:r>
            <a:r>
              <a:rPr lang="en-GB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he academic performance </a:t>
            </a:r>
          </a:p>
          <a:p>
            <a:pPr marL="57150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the largest portion of students reported that  their absences was increased and missed their exams.</a:t>
            </a:r>
          </a:p>
          <a:p>
            <a:pPr marL="571500" indent="-5715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Participants from 4</a:t>
            </a:r>
            <a:r>
              <a:rPr lang="en-US" sz="4800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th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year also tend to  postpone and withdrawal semesters during pregnancy (with no significance) </a:t>
            </a:r>
          </a:p>
          <a:p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8714"/>
              </p:ext>
            </p:extLst>
          </p:nvPr>
        </p:nvGraphicFramePr>
        <p:xfrm>
          <a:off x="21976139" y="21041828"/>
          <a:ext cx="10168485" cy="1056872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89012">
                  <a:extLst>
                    <a:ext uri="{9D8B030D-6E8A-4147-A177-3AD203B41FA5}">
                      <a16:colId xmlns:a16="http://schemas.microsoft.com/office/drawing/2014/main" val="2990332717"/>
                    </a:ext>
                  </a:extLst>
                </a:gridCol>
                <a:gridCol w="3389012">
                  <a:extLst>
                    <a:ext uri="{9D8B030D-6E8A-4147-A177-3AD203B41FA5}">
                      <a16:colId xmlns:a16="http://schemas.microsoft.com/office/drawing/2014/main" val="3549681550"/>
                    </a:ext>
                  </a:extLst>
                </a:gridCol>
                <a:gridCol w="3390461">
                  <a:extLst>
                    <a:ext uri="{9D8B030D-6E8A-4147-A177-3AD203B41FA5}">
                      <a16:colId xmlns:a16="http://schemas.microsoft.com/office/drawing/2014/main" val="4033336651"/>
                    </a:ext>
                  </a:extLst>
                </a:gridCol>
              </a:tblGrid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 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Frequency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Percent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59964"/>
                  </a:ext>
                </a:extLst>
              </a:tr>
              <a:tr h="64411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Trimesters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7012"/>
                  </a:ext>
                </a:extLst>
              </a:tr>
              <a:tr h="1082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First Trimester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10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13.3%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93834"/>
                  </a:ext>
                </a:extLst>
              </a:tr>
              <a:tr h="1318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Second trimester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22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29.3%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55725"/>
                  </a:ext>
                </a:extLst>
              </a:tr>
              <a:tr h="1082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Third trimester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43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57.3%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86360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Total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75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100%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23988"/>
                  </a:ext>
                </a:extLst>
              </a:tr>
              <a:tr h="64411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Antenatal care visits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96460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2-8 Visits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43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57.3%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73233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9-30 Visits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32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42.7%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476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Total 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75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100%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33173"/>
                  </a:ext>
                </a:extLst>
              </a:tr>
              <a:tr h="64411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Had Pregnancy Symptoms 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10214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Yes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59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78.7%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406703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No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16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21.3%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6915"/>
                  </a:ext>
                </a:extLst>
              </a:tr>
              <a:tr h="64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Total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75</a:t>
                      </a:r>
                      <a:endParaRPr lang="en-US" sz="4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100%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4315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04888"/>
              </p:ext>
            </p:extLst>
          </p:nvPr>
        </p:nvGraphicFramePr>
        <p:xfrm>
          <a:off x="22026612" y="6197034"/>
          <a:ext cx="10096500" cy="1379194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364980">
                  <a:extLst>
                    <a:ext uri="{9D8B030D-6E8A-4147-A177-3AD203B41FA5}">
                      <a16:colId xmlns:a16="http://schemas.microsoft.com/office/drawing/2014/main" val="2742847034"/>
                    </a:ext>
                  </a:extLst>
                </a:gridCol>
                <a:gridCol w="3364980">
                  <a:extLst>
                    <a:ext uri="{9D8B030D-6E8A-4147-A177-3AD203B41FA5}">
                      <a16:colId xmlns:a16="http://schemas.microsoft.com/office/drawing/2014/main" val="1854857749"/>
                    </a:ext>
                  </a:extLst>
                </a:gridCol>
                <a:gridCol w="3366540">
                  <a:extLst>
                    <a:ext uri="{9D8B030D-6E8A-4147-A177-3AD203B41FA5}">
                      <a16:colId xmlns:a16="http://schemas.microsoft.com/office/drawing/2014/main" val="475207220"/>
                    </a:ext>
                  </a:extLst>
                </a:gridCol>
              </a:tblGrid>
              <a:tr h="489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Frequency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Percent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33774"/>
                  </a:ext>
                </a:extLst>
              </a:tr>
              <a:tr h="48900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University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036484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Birzeit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40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53%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37304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Bethlahem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17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22,7%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79841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Abu Dis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6.7%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62492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Jerusalem open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17.3%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63768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Total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100%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48321"/>
                  </a:ext>
                </a:extLst>
              </a:tr>
              <a:tr h="48900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Age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22702"/>
                  </a:ext>
                </a:extLst>
              </a:tr>
              <a:tr h="485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18-2</a:t>
                      </a:r>
                      <a:r>
                        <a:rPr lang="ar-SA" sz="40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>
                          <a:effectLst/>
                        </a:rPr>
                        <a:t>27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</a:rPr>
                        <a:t>36%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46701"/>
                  </a:ext>
                </a:extLst>
              </a:tr>
              <a:tr h="485907"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>
                          <a:effectLst/>
                        </a:rPr>
                        <a:t>22-28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>
                          <a:effectLst/>
                        </a:rPr>
                        <a:t>48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</a:rPr>
                        <a:t>64%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3072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total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100%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71839"/>
                  </a:ext>
                </a:extLst>
              </a:tr>
              <a:tr h="48900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Residency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26966"/>
                  </a:ext>
                </a:extLst>
              </a:tr>
              <a:tr h="1000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With The Husband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66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88%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636588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With Family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9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12%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5915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total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100%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64162"/>
                  </a:ext>
                </a:extLst>
              </a:tr>
              <a:tr h="48900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Income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01139"/>
                  </a:ext>
                </a:extLst>
              </a:tr>
              <a:tr h="1000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Independent Work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5.3%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73335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Husband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73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97.3%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96156"/>
                  </a:ext>
                </a:extLst>
              </a:tr>
              <a:tr h="48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Family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4%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1154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019942" y="19988980"/>
            <a:ext cx="7426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Table 1 demographic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43631" y="31610553"/>
            <a:ext cx="839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Table 2 pregnancy 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03983E-51FF-4B04-8FC4-0997FEEBAC99}"/>
              </a:ext>
            </a:extLst>
          </p:cNvPr>
          <p:cNvSpPr/>
          <p:nvPr/>
        </p:nvSpPr>
        <p:spPr>
          <a:xfrm>
            <a:off x="32726662" y="27474011"/>
            <a:ext cx="11163344" cy="5129740"/>
          </a:xfrm>
          <a:prstGeom prst="rect">
            <a:avLst/>
          </a:prstGeom>
          <a:solidFill>
            <a:srgbClr val="88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043522" y="31847390"/>
            <a:ext cx="5587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Figure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17705" y="7566072"/>
            <a:ext cx="10873495" cy="1929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This study is comparable to other studies and the results were inconsistent to them. According to (</a:t>
            </a:r>
            <a:r>
              <a:rPr lang="en-US" sz="4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Gabgo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F 2018) female students struggled with financial and physiological issues and according to (</a:t>
            </a:r>
            <a:r>
              <a:rPr lang="en-US" sz="4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Asare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H 2014). Female students faced stigma, hormonal challenges, and socioeconomic struggles, those struggles affected the pregnant</a:t>
            </a:r>
            <a:r>
              <a:rPr lang="en-GB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’s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academic performance negatively.</a:t>
            </a:r>
          </a:p>
          <a:p>
            <a:pPr marL="685800" indent="-6858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Although statistically there was no significance, it is noted that there is a trend with 4</a:t>
            </a:r>
            <a:r>
              <a:rPr lang="en-US" sz="4800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th</a:t>
            </a:r>
            <a:r>
              <a:rPr lang="en-US" sz="4800" dirty="0">
                <a:solidFill>
                  <a:schemeClr val="bg1"/>
                </a:solidFill>
                <a:latin typeface="Bookman Old Style" panose="02050604050505020204" pitchFamily="18" charset="0"/>
              </a:rPr>
              <a:t> year pregnant students, from missing exams and classes and postponing semesters, this could be tied with the difficulty of majors the students are taking, such as engineering, literature and other. </a:t>
            </a:r>
          </a:p>
          <a:p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161CB1A-2583-4C4B-AE75-3BE9BD8DA013}"/>
              </a:ext>
            </a:extLst>
          </p:cNvPr>
          <p:cNvSpPr/>
          <p:nvPr/>
        </p:nvSpPr>
        <p:spPr>
          <a:xfrm>
            <a:off x="32387520" y="24980931"/>
            <a:ext cx="8636840" cy="9955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6000" dirty="0">
                <a:solidFill>
                  <a:schemeClr val="bg1"/>
                </a:solidFill>
                <a:latin typeface="Amaranth" panose="02000503050000020004" pitchFamily="2" charset="0"/>
                <a:cs typeface="Times New Roman" pitchFamily="18" charset="0"/>
              </a:rPr>
              <a:t>References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92041" y="26326192"/>
            <a:ext cx="1043276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Khothasane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B, 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Makhene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A, 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Matlala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S. (2019). Educational challenges as experienced by pregnant students at a college in Mpumalanga. </a:t>
            </a:r>
            <a:r>
              <a:rPr lang="en-US" sz="3600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Curationis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42#(1#), 1880.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Asare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H, &amp; 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Esia-Donkoh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K. (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Kobina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) &amp; 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Esia-Donkoh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K.(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Kweku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). (2014). Coping in silence: challenges faced by pregnant students at the University of Cape </a:t>
            </a:r>
            <a:r>
              <a:rPr lang="en-US" sz="36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Coasr</a:t>
            </a: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, Ghana International Journal of Education and, 2(10), 222-233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Bookman Old Style" panose="02050604050505020204" pitchFamily="18" charset="0"/>
            </a:endParaRPr>
          </a:p>
          <a:p>
            <a:endParaRPr lang="en-US" sz="3200" dirty="0">
              <a:latin typeface="Bookman Old Style" panose="02050604050505020204" pitchFamily="18" charset="0"/>
            </a:endParaRPr>
          </a:p>
          <a:p>
            <a:endParaRPr lang="en-US" sz="32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7E35B1EB-EEE4-4DB5-B26C-21576BF49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991452"/>
              </p:ext>
            </p:extLst>
          </p:nvPr>
        </p:nvGraphicFramePr>
        <p:xfrm>
          <a:off x="10889482" y="21489767"/>
          <a:ext cx="10825279" cy="997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ruminativemauve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791</TotalTime>
  <Words>558</Words>
  <Application>Microsoft Office PowerPoint</Application>
  <PresentationFormat>Custom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Amaranth</vt:lpstr>
      <vt:lpstr>Arial</vt:lpstr>
      <vt:lpstr>Titillium Web</vt:lpstr>
      <vt:lpstr>Bookman Old Style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Dooshbag .</cp:lastModifiedBy>
  <cp:revision>72</cp:revision>
  <dcterms:created xsi:type="dcterms:W3CDTF">2012-07-09T21:51:14Z</dcterms:created>
  <dcterms:modified xsi:type="dcterms:W3CDTF">2022-06-02T07:53:22Z</dcterms:modified>
</cp:coreProperties>
</file>