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44" r:id="rId3"/>
    <p:sldId id="345" r:id="rId4"/>
    <p:sldId id="380" r:id="rId5"/>
    <p:sldId id="381" r:id="rId6"/>
    <p:sldId id="382" r:id="rId7"/>
    <p:sldId id="457" r:id="rId8"/>
    <p:sldId id="458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47" r:id="rId18"/>
    <p:sldId id="372" r:id="rId19"/>
    <p:sldId id="373" r:id="rId20"/>
    <p:sldId id="374" r:id="rId21"/>
    <p:sldId id="350" r:id="rId22"/>
    <p:sldId id="349" r:id="rId23"/>
    <p:sldId id="375" r:id="rId24"/>
    <p:sldId id="376" r:id="rId25"/>
    <p:sldId id="377" r:id="rId26"/>
    <p:sldId id="378" r:id="rId27"/>
    <p:sldId id="379" r:id="rId28"/>
    <p:sldId id="391" r:id="rId29"/>
    <p:sldId id="392" r:id="rId30"/>
    <p:sldId id="393" r:id="rId31"/>
    <p:sldId id="394" r:id="rId32"/>
    <p:sldId id="395" r:id="rId33"/>
    <p:sldId id="397" r:id="rId34"/>
    <p:sldId id="398" r:id="rId35"/>
    <p:sldId id="400" r:id="rId36"/>
    <p:sldId id="401" r:id="rId37"/>
    <p:sldId id="402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4" r:id="rId48"/>
    <p:sldId id="415" r:id="rId49"/>
    <p:sldId id="416" r:id="rId50"/>
    <p:sldId id="45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082" y="233082"/>
            <a:ext cx="7745505" cy="6382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91718" y="354105"/>
            <a:ext cx="1111623" cy="0"/>
          </a:xfrm>
          <a:custGeom>
            <a:avLst/>
            <a:gdLst/>
            <a:ahLst/>
            <a:cxnLst/>
            <a:rect l="l" t="t" r="r" b="b"/>
            <a:pathLst>
              <a:path w="1111623">
                <a:moveTo>
                  <a:pt x="0" y="0"/>
                </a:moveTo>
                <a:lnTo>
                  <a:pt x="1111623" y="0"/>
                </a:lnTo>
              </a:path>
            </a:pathLst>
          </a:custGeom>
          <a:ln w="80682">
            <a:solidFill>
              <a:srgbClr val="1397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64658" y="533400"/>
            <a:ext cx="6759388" cy="0"/>
          </a:xfrm>
          <a:custGeom>
            <a:avLst/>
            <a:gdLst/>
            <a:ahLst/>
            <a:cxnLst/>
            <a:rect l="l" t="t" r="r" b="b"/>
            <a:pathLst>
              <a:path w="6759388">
                <a:moveTo>
                  <a:pt x="0" y="0"/>
                </a:moveTo>
                <a:lnTo>
                  <a:pt x="6759388" y="0"/>
                </a:lnTo>
              </a:path>
            </a:pathLst>
          </a:custGeom>
          <a:ln w="44823">
            <a:solidFill>
              <a:srgbClr val="03BF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97153" y="510988"/>
            <a:ext cx="0" cy="5800165"/>
          </a:xfrm>
          <a:custGeom>
            <a:avLst/>
            <a:gdLst/>
            <a:ahLst/>
            <a:cxnLst/>
            <a:rect l="l" t="t" r="r" b="b"/>
            <a:pathLst>
              <a:path h="5800165">
                <a:moveTo>
                  <a:pt x="0" y="5800165"/>
                </a:moveTo>
                <a:lnTo>
                  <a:pt x="0" y="0"/>
                </a:lnTo>
              </a:path>
            </a:pathLst>
          </a:custGeom>
          <a:ln w="35858">
            <a:solidFill>
              <a:srgbClr val="03C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776446" y="340658"/>
            <a:ext cx="0" cy="6176682"/>
          </a:xfrm>
          <a:custGeom>
            <a:avLst/>
            <a:gdLst/>
            <a:ahLst/>
            <a:cxnLst/>
            <a:rect l="l" t="t" r="r" b="b"/>
            <a:pathLst>
              <a:path h="6176682">
                <a:moveTo>
                  <a:pt x="0" y="6176682"/>
                </a:moveTo>
                <a:lnTo>
                  <a:pt x="0" y="0"/>
                </a:lnTo>
              </a:path>
            </a:pathLst>
          </a:custGeom>
          <a:ln w="89647">
            <a:solidFill>
              <a:srgbClr val="0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60658" y="6306670"/>
            <a:ext cx="654423" cy="0"/>
          </a:xfrm>
          <a:custGeom>
            <a:avLst/>
            <a:gdLst/>
            <a:ahLst/>
            <a:cxnLst/>
            <a:rect l="l" t="t" r="r" b="b"/>
            <a:pathLst>
              <a:path w="654423">
                <a:moveTo>
                  <a:pt x="0" y="0"/>
                </a:moveTo>
                <a:lnTo>
                  <a:pt x="654423" y="0"/>
                </a:lnTo>
              </a:path>
            </a:pathLst>
          </a:custGeom>
          <a:ln w="26894">
            <a:solidFill>
              <a:srgbClr val="0CCC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19481" y="6494929"/>
            <a:ext cx="3083859" cy="0"/>
          </a:xfrm>
          <a:custGeom>
            <a:avLst/>
            <a:gdLst/>
            <a:ahLst/>
            <a:cxnLst/>
            <a:rect l="l" t="t" r="r" b="b"/>
            <a:pathLst>
              <a:path w="3083859">
                <a:moveTo>
                  <a:pt x="0" y="0"/>
                </a:moveTo>
                <a:lnTo>
                  <a:pt x="3083859" y="0"/>
                </a:lnTo>
              </a:path>
            </a:pathLst>
          </a:custGeom>
          <a:ln w="89647">
            <a:solidFill>
              <a:srgbClr val="0F9C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31253" y="1296893"/>
            <a:ext cx="5081493" cy="8628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50695" y="3831664"/>
            <a:ext cx="3242609" cy="1090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7241" y="589026"/>
            <a:ext cx="6049517" cy="6884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707515"/>
            <a:ext cx="7614919" cy="3600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46753" y="6287008"/>
            <a:ext cx="1650855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4954" y="6287008"/>
            <a:ext cx="227077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‹#›</a:t>
            </a:fld>
            <a:endParaRPr sz="14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Caring for the Child and Family with a Hematologic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Disorder</a:t>
            </a:r>
          </a:p>
          <a:p>
            <a:pPr algn="ctr" rtl="1"/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1289 - 1317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1" y="1411288"/>
            <a:ext cx="7772400" cy="2627312"/>
          </a:xfrm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endParaRPr lang="fr-FR" i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ClrTx/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Clinical manifestation which include  anemia, leukopenia, ↓platelet count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ClrTx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definitive diagnosis from bone marrow aspiration « red bone marrow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yellow, fatty bone marrow »</a:t>
            </a:r>
          </a:p>
          <a:p>
            <a:pPr marL="365125" indent="-255588" eaLnBrk="1" hangingPunct="1">
              <a:buClrTx/>
              <a:buFontTx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Date Placeholder 3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1000" b="0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22313"/>
            <a:ext cx="8840787" cy="420687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fr-FR" sz="3600" b="1" i="1" kern="1200" dirty="0">
                <a:latin typeface="Times New Roman" pitchFamily="18" charset="0"/>
                <a:cs typeface="Times New Roman" pitchFamily="18" charset="0"/>
              </a:rPr>
              <a:t>Diagnostic Evaluation</a:t>
            </a:r>
            <a:endParaRPr lang="en-US" sz="36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144588"/>
            <a:ext cx="7620000" cy="4545012"/>
          </a:xfrm>
        </p:spPr>
        <p:txBody>
          <a:bodyPr>
            <a:normAutofit fontScale="92500" lnSpcReduction="10000"/>
          </a:bodyPr>
          <a:lstStyle/>
          <a:p>
            <a:pPr marL="355600" indent="-355600" eaLnBrk="1" hangingPunct="1">
              <a:lnSpc>
                <a:spcPct val="80000"/>
              </a:lnSpc>
              <a:defRPr/>
            </a:pPr>
            <a:endParaRPr lang="en-US" sz="1800" b="1" i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Objectives of treatment based on: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Recognition that the underlying diseases process is failure of the bone marrow to carry out its hematopoietic functions.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003300"/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Therefore restoring function to the marrow in 2 approaches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003300"/>
              </a:buClr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Immunosuppressive therapy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003300"/>
              </a:buClr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Replacement of the bone marrow through transplantation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ct val="80000"/>
              </a:lnSpc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*Bone marrow transplantation (</a:t>
            </a:r>
            <a:r>
              <a:rPr lang="en-US" sz="2800" dirty="0" err="1" smtClean="0"/>
              <a:t>hemopoietic</a:t>
            </a:r>
            <a:r>
              <a:rPr lang="en-US" sz="2800" dirty="0" smtClean="0"/>
              <a:t> </a:t>
            </a:r>
            <a:r>
              <a:rPr lang="en-US" sz="2800" dirty="0"/>
              <a:t>stem cell</a:t>
            </a:r>
          </a:p>
          <a:p>
            <a:r>
              <a:rPr lang="en-US" sz="2800" dirty="0" smtClean="0"/>
              <a:t>Transplantation)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treatment  of choice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severe aplastic anemia.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5" y="561364"/>
            <a:ext cx="9012532" cy="581636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  <a:t>Therapeutic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914399" y="758825"/>
            <a:ext cx="6934201" cy="49561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Antilymphocyte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globulin (ALG)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antithymocyte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globulin (ATG) is the principal  drug treatment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anemia:-</a:t>
            </a:r>
          </a:p>
          <a:p>
            <a:r>
              <a:rPr lang="en-US" sz="2800" dirty="0"/>
              <a:t>to </a:t>
            </a:r>
            <a:r>
              <a:rPr lang="en-US" sz="2800" dirty="0" smtClean="0"/>
              <a:t>suppress T-lymphocyte–dependent </a:t>
            </a:r>
            <a:r>
              <a:rPr lang="en-US" sz="2800" dirty="0"/>
              <a:t>autoimmune responses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Cyclosporine may use  for children not respond to ATG  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Colony – stimulating  factors, may be used to enhance bone marrow production.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RBC + PLT transfusion 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765175"/>
            <a:ext cx="8001000" cy="5903913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80000"/>
              </a:lnSpc>
              <a:tabLst>
                <a:tab pos="355600" algn="l"/>
              </a:tabLst>
              <a:defRPr/>
            </a:pPr>
            <a:endParaRPr lang="en-US" sz="1800" i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ct val="80000"/>
              </a:lnSpc>
              <a:tabLst>
                <a:tab pos="355600" algn="l"/>
              </a:tabLst>
              <a:defRPr/>
            </a:pPr>
            <a:endParaRPr lang="en-US" sz="1800" i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Nursing Diagnosis: Risk for infection related to </a:t>
            </a:r>
            <a:r>
              <a:rPr lang="en-US" sz="2400" b="1" dirty="0" smtClean="0"/>
              <a:t>dramatic </a:t>
            </a:r>
            <a:r>
              <a:rPr lang="en-US" sz="2400" dirty="0" smtClean="0"/>
              <a:t>decrease </a:t>
            </a:r>
            <a:r>
              <a:rPr lang="en-US" sz="2400" dirty="0"/>
              <a:t>in number of </a:t>
            </a:r>
            <a:r>
              <a:rPr lang="en-US" sz="2400" dirty="0" smtClean="0"/>
              <a:t>WBCs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Nursing Diagnosis: Risk for injury related to ineffective</a:t>
            </a:r>
          </a:p>
          <a:p>
            <a:r>
              <a:rPr lang="en-US" sz="2400" dirty="0"/>
              <a:t>blood clotting mechanisms secondary to inadequate</a:t>
            </a:r>
          </a:p>
          <a:p>
            <a:r>
              <a:rPr lang="en-US" sz="2400" dirty="0"/>
              <a:t>platelet formation</a:t>
            </a:r>
          </a:p>
          <a:p>
            <a:pPr marL="355600" indent="-355600" eaLnBrk="1" hangingPunct="1">
              <a:buClrTx/>
              <a:tabLst>
                <a:tab pos="355600" algn="l"/>
              </a:tabLs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buClrTx/>
              <a:buFontTx/>
              <a:buAutoNum type="arabicPeriod"/>
              <a:tabLst>
                <a:tab pos="355600" algn="l"/>
              </a:tabLs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ATG, attention directed to the IV infusion to prevent extravasations so central vein should be used </a:t>
            </a:r>
          </a:p>
          <a:p>
            <a:pPr marL="355600" indent="-355600" eaLnBrk="1" hangingPunct="1">
              <a:buClrTx/>
              <a:buFontTx/>
              <a:buNone/>
              <a:tabLst>
                <a:tab pos="355600" algn="l"/>
              </a:tabLs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Immediate reactions to ATG; fever, skin rash, delayed reactions with in 7-14 days; it can be prevented with corticosteroids.</a:t>
            </a:r>
          </a:p>
          <a:p>
            <a:pPr marL="355600" indent="-355600" eaLnBrk="1" hangingPunct="1">
              <a:buClrTx/>
              <a:buFontTx/>
              <a:buNone/>
              <a:tabLst>
                <a:tab pos="355600" algn="l"/>
              </a:tabLst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0284" y="300793"/>
            <a:ext cx="8792666" cy="784229"/>
          </a:xfrm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 smtClean="0">
                <a:latin typeface="Times New Roman" pitchFamily="18" charset="0"/>
                <a:cs typeface="Times New Roman" pitchFamily="18" charset="0"/>
              </a:rPr>
              <a:t>Nursing Considerations</a:t>
            </a:r>
            <a:endParaRPr lang="en-US" sz="36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646112"/>
            <a:ext cx="8355013" cy="6288088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Tx/>
              <a:buSzPct val="8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Meticulous care of venous access catheter to prevent infection</a:t>
            </a: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  <a:buFontTx/>
              <a:buAutoNum type="arabicPeriod" startAt="6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Emergency preparation should be planned e.g. epinephrine &amp; O2 readily available</a:t>
            </a: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  <a:buFontTx/>
              <a:buAutoNum type="arabicPeriod" startAt="6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Chemotherapeutic agents, reactions include: nausea, vomiting, alopecia, extensive mucosal ulcerations,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oral mucosa from thrombocytopenia.</a:t>
            </a: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  <a:buFontTx/>
              <a:buAutoNum type="arabicPeriod" startAt="6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Assess respiratory status to detect hypoxemia caused by low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  <a:buFontTx/>
              <a:buAutoNum type="arabicPeriod" startAt="6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ClrTx/>
              <a:buSzPct val="85000"/>
              <a:buFontTx/>
              <a:buAutoNum type="arabicPeriod" startAt="6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 vital signs for signs of hemorrhage infection &amp; activity intolerance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6600FF"/>
              </a:buClr>
              <a:buSzPct val="85000"/>
              <a:buFontTx/>
              <a:buAutoNum type="arabicPeriod" startAt="6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305800" cy="6096000"/>
          </a:xfrm>
        </p:spPr>
        <p:txBody>
          <a:bodyPr/>
          <a:lstStyle/>
          <a:p>
            <a:pPr marL="609600" indent="-609600" eaLnBrk="1" hangingPunct="1">
              <a:lnSpc>
                <a:spcPct val="105000"/>
              </a:lnSpc>
              <a:buClrTx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7. Assess cardiovascular status to detect arrhythmias or myocardial ischemia</a:t>
            </a:r>
          </a:p>
          <a:p>
            <a:pPr marL="609600" indent="-609600" eaLnBrk="1" hangingPunct="1">
              <a:lnSpc>
                <a:spcPct val="105000"/>
              </a:lnSpc>
              <a:buClrTx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8. Monitor &amp; record I&amp;O &amp; urine SG to determine fluid balance</a:t>
            </a:r>
          </a:p>
          <a:p>
            <a:pPr marL="609600" indent="-609600" eaLnBrk="1" hangingPunct="1">
              <a:lnSpc>
                <a:spcPct val="105000"/>
              </a:lnSpc>
              <a:buClrTx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9. Monitor laboratory values to determine effectiveness of therapy</a:t>
            </a:r>
          </a:p>
          <a:p>
            <a:pPr marL="609600" indent="-609600" eaLnBrk="1" hangingPunct="1">
              <a:lnSpc>
                <a:spcPct val="105000"/>
              </a:lnSpc>
              <a:buClrTx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10. Assess stool urine &amp; emesis for occult blood loss caused by decreased platelets level</a:t>
            </a:r>
          </a:p>
          <a:p>
            <a:pPr marL="609600" indent="-609600" eaLnBrk="1" hangingPunct="1">
              <a:lnSpc>
                <a:spcPct val="105000"/>
              </a:lnSpc>
              <a:buClrTx/>
              <a:buFontTx/>
              <a:buAutoNum type="arabicPeriod" startAt="11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Monitor for infection, bleeding &amp; bruising caused by decrease levels of WBC &amp; platelets</a:t>
            </a:r>
          </a:p>
          <a:p>
            <a:pPr marL="609600" indent="-609600" eaLnBrk="1" hangingPunct="1">
              <a:lnSpc>
                <a:spcPct val="105000"/>
              </a:lnSpc>
              <a:buClrTx/>
              <a:buFontTx/>
              <a:buAutoNum type="arabicPeriod" startAt="11"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Encourage fluids &amp; administer IV fluid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replace fluids lost by fever &amp; bleeding</a:t>
            </a:r>
          </a:p>
          <a:p>
            <a:pPr marL="609600" indent="-609600" eaLnBrk="1" hangingPunct="1">
              <a:lnSpc>
                <a:spcPct val="105000"/>
              </a:lnSpc>
              <a:buClrTx/>
              <a:buFontTx/>
              <a:buAutoNum type="arabicPeriod" startAt="11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Administer oxygen to improve tissue oxygen because low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level reduce the blood's oxygen-carrying capacity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6600FF"/>
              </a:buClr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838200"/>
            <a:ext cx="8077200" cy="609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14. Administer transfusion therapy as prescribed to replace low level of blood components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15. Maintain the patient's diet to promote RBC production &amp; fight infection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16. Avoid giving IM injections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reduce the risk of hemorrhage 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17. Avoid taking rectal temperature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reduce the risk of hemorrhage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18. Avoid contact sports</a:t>
            </a:r>
          </a:p>
          <a:p>
            <a:pPr marL="609600" indent="-609600" eaLnBrk="1" hangingPunct="1">
              <a:lnSpc>
                <a:spcPct val="90000"/>
              </a:lnSpc>
              <a:buClrTx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19. Avoid excessive exercise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27126"/>
            <a:ext cx="6724141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990000"/>
                </a:solidFill>
                <a:latin typeface="Comic Sans MS"/>
                <a:cs typeface="Comic Sans MS"/>
              </a:rPr>
              <a:t>Hypochromic</a:t>
            </a:r>
            <a:r>
              <a:rPr lang="en-US" sz="2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(</a:t>
            </a:r>
            <a:r>
              <a:rPr lang="en-US" sz="2800" dirty="0" smtClean="0"/>
              <a:t>pale)</a:t>
            </a:r>
            <a:r>
              <a:rPr lang="en-US" sz="28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, </a:t>
            </a:r>
            <a:r>
              <a:rPr lang="en-US" sz="2800" b="1" dirty="0" err="1" smtClean="0">
                <a:solidFill>
                  <a:srgbClr val="990000"/>
                </a:solidFill>
                <a:latin typeface="Comic Sans MS"/>
                <a:cs typeface="Comic Sans MS"/>
              </a:rPr>
              <a:t>microcystic</a:t>
            </a:r>
            <a:r>
              <a:rPr lang="en-US" sz="28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 anemia</a:t>
            </a:r>
          </a:p>
          <a:p>
            <a:pPr marL="12700" algn="ctr">
              <a:lnSpc>
                <a:spcPct val="100000"/>
              </a:lnSpc>
            </a:pPr>
            <a:r>
              <a:rPr sz="2800" b="1" smtClean="0">
                <a:solidFill>
                  <a:srgbClr val="990000"/>
                </a:solidFill>
                <a:latin typeface="Comic Sans MS"/>
                <a:cs typeface="Comic Sans MS"/>
              </a:rPr>
              <a:t>Iron</a:t>
            </a:r>
            <a:r>
              <a:rPr sz="2800" b="1" spc="-3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de</a:t>
            </a:r>
            <a:r>
              <a:rPr sz="2800" b="1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28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ici</a:t>
            </a:r>
            <a:r>
              <a:rPr sz="28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8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ncy</a:t>
            </a:r>
            <a:r>
              <a:rPr sz="28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anemia</a:t>
            </a:r>
            <a:endParaRPr sz="2800" b="1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31315"/>
            <a:ext cx="7278370" cy="396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1915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require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ron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uce </a:t>
            </a:r>
            <a:r>
              <a:rPr sz="2400" spc="5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emo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lobin, </a:t>
            </a:r>
            <a:r>
              <a:rPr sz="2400" b="1" spc="0" dirty="0" smtClean="0">
                <a:latin typeface="Times New Roman" pitchFamily="18" charset="0"/>
                <a:cs typeface="Times New Roman" pitchFamily="18" charset="0"/>
              </a:rPr>
              <a:t>insufficie</a:t>
            </a:r>
            <a:r>
              <a:rPr sz="2400" b="1" spc="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quantities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iron limit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0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sz="2400" spc="-2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lobin pro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uction. And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sz="2400" spc="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cting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BC pr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ducti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n resulting</a:t>
            </a:r>
            <a:r>
              <a:rPr sz="24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anemia.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spcBef>
                <a:spcPts val="33"/>
              </a:spcBef>
              <a:buFont typeface="Comic Sans MS"/>
              <a:buChar char="•"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RBCs are both small in size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hypocytic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pale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hypochromic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due to the stunted hemoglobin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Mainly related to </a:t>
            </a:r>
            <a:r>
              <a:rPr sz="2400" b="1" spc="-15" smtClean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sz="2400" b="1" spc="-15" dirty="0" smtClean="0"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b="1" spc="5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5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25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15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15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May be due to GI mal-absorption , or Bleeding 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olesc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0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sz="2400" spc="-2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( female </a:t>
            </a:r>
            <a:r>
              <a:rPr lang="en-US" sz="2400" dirty="0" smtClean="0"/>
              <a:t>menstruating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ell </a:t>
            </a:r>
            <a:r>
              <a:rPr sz="2400" spc="-25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infants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 months </a:t>
            </a:r>
            <a:r>
              <a:rPr sz="2400" spc="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age.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762000"/>
            <a:ext cx="8334375" cy="5599112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Pale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Poor muscle development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Prone to infection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Glossitis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angular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Impaired cognitive skills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9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530" y="219129"/>
            <a:ext cx="8600590" cy="709786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Clinical manifestations</a:t>
            </a:r>
            <a:br>
              <a:rPr lang="en-US" sz="3600" b="1" kern="1200" dirty="0">
                <a:latin typeface="Times New Roman" pitchFamily="18" charset="0"/>
                <a:cs typeface="Times New Roman" pitchFamily="18" charset="0"/>
              </a:rPr>
            </a:br>
            <a:endParaRPr lang="en-US" sz="3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6" descr="cracks-at-the-corners-of-the-mouth-angular-cheilit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3657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114425"/>
            <a:ext cx="37909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399" y="550862"/>
            <a:ext cx="8077201" cy="5926138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buFontTx/>
              <a:buNone/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severe of chronic IDA, children display the following symptoms: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Cracks in corners of the mouth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Dysphasia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Neuralgic pain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Numbness &amp; tingling in the extremities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Smooth tongue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Spoon-shaped brittle nails</a:t>
            </a:r>
          </a:p>
          <a:p>
            <a:pPr marL="365125" indent="-255588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Vasomotor disturbances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5" descr="M1900072_spooned-nails_342x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4184650"/>
            <a:ext cx="3257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507238"/>
            <a:ext cx="7162800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Disorder of RBC : </a:t>
            </a:r>
            <a:r>
              <a:rPr lang="en-US" sz="4000" spc="-25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5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Anemias</a:t>
            </a:r>
            <a:endParaRPr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25768"/>
            <a:ext cx="7569200" cy="4321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marR="308610" indent="-534035" algn="just">
              <a:lnSpc>
                <a:spcPct val="100099"/>
              </a:lnSpc>
              <a:buFont typeface="Comic Sans MS"/>
              <a:buChar char="•"/>
              <a:tabLst>
                <a:tab pos="546100" algn="l"/>
              </a:tabLst>
            </a:pPr>
            <a:r>
              <a:rPr sz="2400" dirty="0" smtClean="0">
                <a:latin typeface="Comic Sans MS"/>
                <a:cs typeface="Comic Sans MS"/>
              </a:rPr>
              <a:t>Ane</a:t>
            </a:r>
            <a:r>
              <a:rPr sz="2400" spc="-15" dirty="0" smtClean="0">
                <a:latin typeface="Comic Sans MS"/>
                <a:cs typeface="Comic Sans MS"/>
              </a:rPr>
              <a:t>mia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reduction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smtClean="0">
                <a:latin typeface="Comic Sans MS"/>
                <a:cs typeface="Comic Sans MS"/>
              </a:rPr>
              <a:t>numb</a:t>
            </a:r>
            <a:r>
              <a:rPr sz="2400" spc="5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r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o</a:t>
            </a:r>
            <a:r>
              <a:rPr lang="en-US" sz="2400" spc="0" dirty="0" smtClean="0">
                <a:latin typeface="Comic Sans MS"/>
                <a:cs typeface="Comic Sans MS"/>
              </a:rPr>
              <a:t>f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s,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10" dirty="0" smtClean="0">
                <a:latin typeface="Comic Sans MS"/>
                <a:cs typeface="Comic Sans MS"/>
              </a:rPr>
              <a:t> qua</a:t>
            </a:r>
            <a:r>
              <a:rPr sz="2400" spc="0" dirty="0" smtClean="0">
                <a:latin typeface="Comic Sans MS"/>
                <a:cs typeface="Comic Sans MS"/>
              </a:rPr>
              <a:t>ntity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h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globin,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lume of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cked red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</a:t>
            </a:r>
            <a:r>
              <a:rPr sz="2400" spc="-10" dirty="0" smtClean="0">
                <a:latin typeface="Comic Sans MS"/>
                <a:cs typeface="Comic Sans MS"/>
              </a:rPr>
              <a:t>low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norm</a:t>
            </a:r>
            <a:r>
              <a:rPr sz="2400" spc="-10" dirty="0" smtClean="0">
                <a:latin typeface="Comic Sans MS"/>
                <a:cs typeface="Comic Sans MS"/>
              </a:rPr>
              <a:t>al levels.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546100" indent="-534035">
              <a:lnSpc>
                <a:spcPct val="100000"/>
              </a:lnSpc>
              <a:buFont typeface="Comic Sans MS"/>
              <a:buChar char="•"/>
              <a:tabLst>
                <a:tab pos="546100" algn="l"/>
              </a:tabLst>
            </a:pPr>
            <a:r>
              <a:rPr sz="2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It</a:t>
            </a:r>
            <a:r>
              <a:rPr sz="2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has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several</a:t>
            </a:r>
            <a:r>
              <a:rPr sz="2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types: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546100" marR="12700" indent="-534035">
              <a:lnSpc>
                <a:spcPct val="100200"/>
              </a:lnSpc>
              <a:buClr>
                <a:srgbClr val="990000"/>
              </a:buClr>
              <a:tabLst>
                <a:tab pos="546100" algn="l"/>
              </a:tabLst>
            </a:pPr>
            <a:r>
              <a:rPr lang="en-US" sz="2400" spc="0" dirty="0" err="1" smtClean="0">
                <a:solidFill>
                  <a:srgbClr val="990000"/>
                </a:solidFill>
                <a:latin typeface="Comic Sans MS"/>
                <a:cs typeface="Comic Sans MS"/>
              </a:rPr>
              <a:t>Normochromic</a:t>
            </a:r>
            <a:r>
              <a:rPr lang="en-US"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 ,</a:t>
            </a:r>
            <a:r>
              <a:rPr sz="2400" spc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spc="-1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400" spc="0" smtClean="0">
                <a:solidFill>
                  <a:srgbClr val="990000"/>
                </a:solidFill>
                <a:latin typeface="Comic Sans MS"/>
                <a:cs typeface="Comic Sans MS"/>
              </a:rPr>
              <a:t>r</a:t>
            </a:r>
            <a:r>
              <a:rPr sz="2400" spc="-10" smtClean="0">
                <a:solidFill>
                  <a:srgbClr val="990000"/>
                </a:solidFill>
                <a:latin typeface="Comic Sans MS"/>
                <a:cs typeface="Comic Sans MS"/>
              </a:rPr>
              <a:t>mo</a:t>
            </a:r>
            <a:r>
              <a:rPr sz="2400" spc="0" smtClean="0">
                <a:solidFill>
                  <a:srgbClr val="990000"/>
                </a:solidFill>
                <a:latin typeface="Comic Sans MS"/>
                <a:cs typeface="Comic Sans MS"/>
              </a:rPr>
              <a:t>cytic 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nemi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: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decrea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RBC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sti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ulation.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norm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 in </a:t>
            </a:r>
            <a:r>
              <a:rPr sz="2400" spc="-15" dirty="0" smtClean="0">
                <a:latin typeface="Comic Sans MS"/>
                <a:cs typeface="Comic Sans MS"/>
              </a:rPr>
              <a:t>color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size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but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low </a:t>
            </a:r>
            <a:r>
              <a:rPr sz="2400" spc="0" dirty="0" smtClean="0">
                <a:latin typeface="Comic Sans MS"/>
                <a:cs typeface="Comic Sans MS"/>
              </a:rPr>
              <a:t>in numb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Wingdings"/>
                <a:cs typeface="Wingdings"/>
              </a:rPr>
              <a:t></a:t>
            </a:r>
            <a:r>
              <a:rPr sz="2400" spc="110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7"/>
              </a:spcBef>
              <a:buClr>
                <a:srgbClr val="990000"/>
              </a:buClr>
              <a:buFont typeface="Comic Sans MS"/>
              <a:buAutoNum type="arabicPeriod"/>
            </a:pPr>
            <a:endParaRPr sz="550"/>
          </a:p>
          <a:p>
            <a:pPr marL="546100" marR="64135" indent="-534035">
              <a:lnSpc>
                <a:spcPct val="100000"/>
              </a:lnSpc>
              <a:buClr>
                <a:srgbClr val="990000"/>
              </a:buClr>
              <a:buFont typeface="Comic Sans MS"/>
              <a:buAutoNum type="arabicPeriod"/>
              <a:tabLst>
                <a:tab pos="546100" algn="l"/>
              </a:tabLst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Acute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blood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loss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anemia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-15" dirty="0" smtClean="0">
                <a:latin typeface="Comic Sans MS"/>
                <a:cs typeface="Comic Sans MS"/>
              </a:rPr>
              <a:t>anemia that </a:t>
            </a:r>
            <a:r>
              <a:rPr sz="2400" spc="0" dirty="0" smtClean="0">
                <a:latin typeface="Comic Sans MS"/>
                <a:cs typeface="Comic Sans MS"/>
              </a:rPr>
              <a:t>result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 </a:t>
            </a:r>
            <a:r>
              <a:rPr sz="2400" spc="-15" dirty="0" smtClean="0">
                <a:latin typeface="Comic Sans MS"/>
                <a:cs typeface="Comic Sans MS"/>
              </a:rPr>
              <a:t>acute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los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4"/>
              </a:spcBef>
              <a:buClr>
                <a:srgbClr val="990000"/>
              </a:buClr>
              <a:buFont typeface="Comic Sans MS"/>
              <a:buAutoNum type="arabicPeriod"/>
            </a:pPr>
            <a:endParaRPr sz="550"/>
          </a:p>
          <a:p>
            <a:pPr marL="546100" marR="678815" indent="-534035">
              <a:lnSpc>
                <a:spcPct val="100400"/>
              </a:lnSpc>
              <a:buClr>
                <a:srgbClr val="990000"/>
              </a:buClr>
              <a:buFont typeface="Comic Sans MS"/>
              <a:buAutoNum type="arabicPeriod"/>
              <a:tabLst>
                <a:tab pos="546100" algn="l"/>
              </a:tabLst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Ane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mia</a:t>
            </a:r>
            <a:r>
              <a:rPr sz="24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acute inf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ctio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to increase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ruction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RB</a:t>
            </a:r>
            <a:r>
              <a:rPr sz="2400" spc="2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Wingdings"/>
                <a:cs typeface="Wingdings"/>
              </a:rPr>
              <a:t></a:t>
            </a:r>
            <a:r>
              <a:rPr sz="2400" spc="110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 occur.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1" y="1033462"/>
            <a:ext cx="8001000" cy="5976938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RBC =</a:t>
            </a:r>
            <a:r>
              <a:rPr lang="en-US" sz="2800" dirty="0" err="1" smtClean="0"/>
              <a:t>microcytic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hypochromic</a:t>
            </a:r>
            <a:r>
              <a:rPr lang="en-US" sz="2800" dirty="0"/>
              <a:t> and</a:t>
            </a:r>
          </a:p>
          <a:p>
            <a:r>
              <a:rPr lang="en-US" sz="2800" dirty="0" smtClean="0"/>
              <a:t>          possibly </a:t>
            </a:r>
            <a:r>
              <a:rPr lang="en-US" sz="2800" b="1" dirty="0" err="1"/>
              <a:t>poikilocytic</a:t>
            </a:r>
            <a:r>
              <a:rPr lang="en-US" sz="2800" b="1" dirty="0"/>
              <a:t> (irregular in shape)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HCT = ↓ &lt; 33%, ↓MCV = &lt;70 um3</a:t>
            </a:r>
          </a:p>
          <a:p>
            <a:pPr marL="365125" indent="-255588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Iron studies </a:t>
            </a:r>
          </a:p>
          <a:p>
            <a:pPr marL="620713" lvl="1" indent="-2286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Serum iron concentration “SIC” = measure the amount of circulating iron, “70ug/dl” in infant, higher in children</a:t>
            </a:r>
          </a:p>
          <a:p>
            <a:pPr marL="620713" lvl="1" indent="-2286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iron-binding capacity “TIBC”, measure the amount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iron- binding globulin       &gt; 350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/dl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20713" lvl="1" indent="-2286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/>
              <a:t>** iron incorporated into Mono-Amine </a:t>
            </a:r>
            <a:r>
              <a:rPr lang="en-US" sz="2800" dirty="0" err="1" smtClean="0"/>
              <a:t>Oxydaze</a:t>
            </a:r>
            <a:r>
              <a:rPr lang="en-US" sz="2800" dirty="0" smtClean="0"/>
              <a:t> MAO , enzyme for CNS maturation</a:t>
            </a:r>
          </a:p>
          <a:p>
            <a:pPr marL="620713" lvl="1" indent="-2286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1D1CC5-AD6A-4791-B84C-79D3C4A09493}" type="slidenum">
              <a:rPr lang="ar-SA" sz="1000" b="0">
                <a:cs typeface="Times New Roman" pitchFamily="18" charset="0"/>
              </a:rPr>
              <a:pPr algn="r"/>
              <a:t>20</a:t>
            </a:fld>
            <a:endParaRPr lang="en-US" sz="1000" b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85788"/>
            <a:ext cx="8408987" cy="633412"/>
          </a:xfrm>
        </p:spPr>
        <p:txBody>
          <a:bodyPr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  <a:t>Diagnostic Evaluation</a:t>
            </a:r>
            <a:b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</a:br>
            <a:endParaRPr lang="en-US" sz="36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Diagnostic Measures IDA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b="1" dirty="0" smtClean="0"/>
              <a:t>Decrease level of : </a:t>
            </a:r>
          </a:p>
          <a:p>
            <a:r>
              <a:rPr lang="en-US" sz="2800" dirty="0" smtClean="0"/>
              <a:t>                      - </a:t>
            </a:r>
            <a:r>
              <a:rPr lang="en-US" sz="2800" dirty="0" err="1" smtClean="0"/>
              <a:t>Hgb</a:t>
            </a:r>
            <a:r>
              <a:rPr lang="en-US" sz="2800" dirty="0" smtClean="0"/>
              <a:t>  11g/100ml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- </a:t>
            </a:r>
            <a:r>
              <a:rPr lang="en-US" sz="2800" dirty="0" err="1" smtClean="0"/>
              <a:t>Hct</a:t>
            </a:r>
            <a:r>
              <a:rPr lang="en-US" sz="2800" dirty="0" smtClean="0"/>
              <a:t> 33 %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- MCV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- MCH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- iron level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- </a:t>
            </a:r>
            <a:r>
              <a:rPr lang="en-US" sz="2800" dirty="0" err="1" smtClean="0"/>
              <a:t>Ferreten</a:t>
            </a:r>
            <a:r>
              <a:rPr lang="en-US" sz="2800" dirty="0" smtClean="0"/>
              <a:t> : stored iron </a:t>
            </a:r>
          </a:p>
          <a:p>
            <a:endParaRPr lang="en-US" sz="2800" dirty="0"/>
          </a:p>
          <a:p>
            <a:r>
              <a:rPr lang="en-US" sz="2800" dirty="0" smtClean="0"/>
              <a:t>** iron incorporated into Mono-Amine </a:t>
            </a:r>
            <a:r>
              <a:rPr lang="en-US" sz="2800" dirty="0" err="1" smtClean="0"/>
              <a:t>Oxydaze</a:t>
            </a:r>
            <a:r>
              <a:rPr lang="en-US" sz="2800" dirty="0" smtClean="0"/>
              <a:t> MAO , enzyme for CNS maturation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40255">
              <a:lnSpc>
                <a:spcPct val="100000"/>
              </a:lnSpc>
            </a:pPr>
            <a:r>
              <a:rPr sz="4400" dirty="0" smtClean="0">
                <a:solidFill>
                  <a:srgbClr val="1C1C1C"/>
                </a:solidFill>
                <a:latin typeface="Comic Sans MS"/>
                <a:cs typeface="Comic Sans MS"/>
              </a:rPr>
              <a:t>Mana</a:t>
            </a:r>
            <a:r>
              <a:rPr sz="4400" spc="15" dirty="0" smtClean="0">
                <a:solidFill>
                  <a:srgbClr val="1C1C1C"/>
                </a:solidFill>
                <a:latin typeface="Comic Sans MS"/>
                <a:cs typeface="Comic Sans MS"/>
              </a:rPr>
              <a:t>g</a:t>
            </a:r>
            <a:r>
              <a:rPr sz="4400" spc="0" dirty="0" smtClean="0">
                <a:solidFill>
                  <a:srgbClr val="1C1C1C"/>
                </a:solidFill>
                <a:latin typeface="Comic Sans MS"/>
                <a:cs typeface="Comic Sans MS"/>
              </a:rPr>
              <a:t>ements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7364095" cy="3222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Correction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iron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by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 supple</a:t>
            </a:r>
            <a:r>
              <a:rPr sz="2400" spc="-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ents.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marR="58674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Co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su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ption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food rich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iron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(meat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fish,</a:t>
            </a:r>
            <a:r>
              <a:rPr sz="2400" spc="-10" dirty="0" smtClean="0">
                <a:latin typeface="Comic Sans MS"/>
                <a:cs typeface="Comic Sans MS"/>
              </a:rPr>
              <a:t> dried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fruit,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vegetabl</a:t>
            </a:r>
            <a:r>
              <a:rPr sz="2400" spc="-10" dirty="0" smtClean="0">
                <a:latin typeface="Comic Sans MS"/>
                <a:cs typeface="Comic Sans MS"/>
              </a:rPr>
              <a:t>es,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who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e cer</a:t>
            </a:r>
            <a:r>
              <a:rPr sz="2400" spc="-10" dirty="0" smtClean="0">
                <a:latin typeface="Comic Sans MS"/>
                <a:cs typeface="Comic Sans MS"/>
              </a:rPr>
              <a:t>eal).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Consu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pti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fo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 rich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vit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enhance iron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abs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rption.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smtClean="0">
                <a:latin typeface="Comic Sans MS"/>
                <a:cs typeface="Comic Sans MS"/>
              </a:rPr>
              <a:t>S</a:t>
            </a:r>
            <a:r>
              <a:rPr sz="2400" spc="-15" smtClean="0">
                <a:latin typeface="Comic Sans MS"/>
                <a:cs typeface="Comic Sans MS"/>
              </a:rPr>
              <a:t>uch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as</a:t>
            </a:r>
            <a:r>
              <a:rPr sz="2400" spc="0" smtClean="0">
                <a:latin typeface="Comic Sans MS"/>
                <a:cs typeface="Comic Sans MS"/>
              </a:rPr>
              <a:t>(or</a:t>
            </a:r>
            <a:r>
              <a:rPr sz="2400" spc="-15" smtClean="0">
                <a:latin typeface="Comic Sans MS"/>
                <a:cs typeface="Comic Sans MS"/>
              </a:rPr>
              <a:t>a</a:t>
            </a:r>
            <a:r>
              <a:rPr sz="2400" spc="0" smtClean="0">
                <a:latin typeface="Comic Sans MS"/>
                <a:cs typeface="Comic Sans MS"/>
              </a:rPr>
              <a:t>nge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awb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rries</a:t>
            </a:r>
            <a:r>
              <a:rPr sz="2400" spc="0" smtClean="0">
                <a:latin typeface="Comic Sans MS"/>
                <a:cs typeface="Comic Sans MS"/>
              </a:rPr>
              <a:t>, </a:t>
            </a:r>
            <a:r>
              <a:rPr sz="2400" spc="-15" smtClean="0">
                <a:latin typeface="Comic Sans MS"/>
                <a:cs typeface="Comic Sans MS"/>
              </a:rPr>
              <a:t>pot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sz="2400" spc="-15" smtClean="0">
                <a:latin typeface="Comic Sans MS"/>
                <a:cs typeface="Comic Sans MS"/>
              </a:rPr>
              <a:t>toes</a:t>
            </a:r>
            <a:r>
              <a:rPr lang="en-US" sz="2400" spc="-20" dirty="0" smtClean="0">
                <a:latin typeface="Comic Sans MS"/>
                <a:cs typeface="Comic Sans MS"/>
              </a:rPr>
              <a:t>).</a:t>
            </a:r>
          </a:p>
          <a:p>
            <a:pPr marL="355600" marR="12700" indent="-343535">
              <a:buFont typeface="Comic Sans MS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adequate dosage is reached, stool turn to a tarry green or black color</a:t>
            </a:r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Ferrous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sulfate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correct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Blood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transfusi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 if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Hb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ss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than 4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/</a:t>
            </a:r>
            <a:r>
              <a:rPr sz="2400" spc="-10" dirty="0" smtClean="0">
                <a:latin typeface="Comic Sans MS"/>
                <a:cs typeface="Comic Sans MS"/>
              </a:rPr>
              <a:t>dl.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199" y="1143000"/>
            <a:ext cx="8153401" cy="51276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70000"/>
              </a:lnSpc>
              <a:defRPr/>
            </a:pPr>
            <a:endParaRPr lang="en-US" sz="16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Prevention is achieved through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Optimum nutrition &amp; appropriate iron supplementation by using breast feeding for the first 12 months or commercial formula, begin iron supplementations 1mg/kg/day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Dietary counseling, iron-fortified formula, ingested iron is absorbed from duodenum by acid environment, parenteral iron administration is painful, expensive</a:t>
            </a:r>
          </a:p>
          <a:p>
            <a:pPr marL="457200" indent="-457200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Clr>
                <a:srgbClr val="FF3300"/>
              </a:buClr>
              <a:buFont typeface="Wingdings" pitchFamily="2" charset="2"/>
              <a:buChar char="{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7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70000"/>
              </a:lnSpc>
              <a:buClr>
                <a:srgbClr val="FF3300"/>
              </a:buClr>
              <a:buFont typeface="Wingdings" pitchFamily="2" charset="2"/>
              <a:buChar char="{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080" y="293743"/>
            <a:ext cx="8944403" cy="618838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kern="1200" dirty="0">
                <a:latin typeface="Times New Roman" pitchFamily="18" charset="0"/>
                <a:cs typeface="Times New Roman" pitchFamily="18" charset="0"/>
              </a:rPr>
              <a:t>Therapeutic Management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399" y="854075"/>
            <a:ext cx="8077201" cy="6080125"/>
          </a:xfrm>
        </p:spPr>
        <p:txBody>
          <a:bodyPr>
            <a:normAutofit/>
          </a:bodyPr>
          <a:lstStyle/>
          <a:p>
            <a:pPr marL="355600" indent="-355600" eaLnBrk="1" hangingPunct="1">
              <a:lnSpc>
                <a:spcPct val="80000"/>
              </a:lnSpc>
              <a:defRPr/>
            </a:pPr>
            <a:endParaRPr lang="en-US" sz="1600" b="1" i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Objectives: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prevention of nutritional anemia through parent education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Education about dietary iron supplementation during infancy stored that overweight isn’t a good health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Observe signs of anemia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Check blood values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Instructing parent regarding proper administration of oral iron supplementation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adequate dosage is reached, stool turn to a tarry green or black color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Store iron for 1 month supply in safely place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Counseling families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Meal planning based  on budget, cultural pattern &amp; food preference </a:t>
            </a:r>
          </a:p>
          <a:p>
            <a:pPr marL="355600" indent="-355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551862" cy="420687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  <a:t>Nursing considerations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682625"/>
            <a:ext cx="7848600" cy="5770563"/>
          </a:xfrm>
        </p:spPr>
        <p:txBody>
          <a:bodyPr>
            <a:normAutofit/>
          </a:bodyPr>
          <a:lstStyle/>
          <a:p>
            <a:pPr marL="620713" lvl="1" indent="-2286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lphaL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Stomach acidity</a:t>
            </a: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lphaL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administered into two divided doses between meals</a:t>
            </a: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lphaL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with citrus fruit or juice</a:t>
            </a:r>
          </a:p>
          <a:p>
            <a:pPr marL="565150" indent="-457200" algn="ctr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6515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Interventions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rabicParenR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Carefully assess the child's drug history, certain drugs such as pancreatic enzymes &amp; vitamin E, may interfere with iron metabolism &amp; absorption such as steroid &amp; aspirin</a:t>
            </a: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rabicParenR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passive stimulation, allow frequent rest, give small, frequent feedings &amp; elevate the head of the bed to decrease oxygen demands</a:t>
            </a:r>
          </a:p>
          <a:p>
            <a:pPr marL="565150" indent="-457200" eaLnBrk="1" hangingPunct="1">
              <a:lnSpc>
                <a:spcPct val="80000"/>
              </a:lnSpc>
              <a:buClrTx/>
              <a:buFontTx/>
              <a:buAutoNum type="arabicParenR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foods high in iron to replenish iron stores</a:t>
            </a:r>
          </a:p>
          <a:p>
            <a:pPr marL="565150" indent="-457200" eaLnBrk="1" hangingPunct="1">
              <a:lnSpc>
                <a:spcPct val="80000"/>
              </a:lnSpc>
              <a:buClr>
                <a:srgbClr val="9900CC"/>
              </a:buClr>
              <a:buFontTx/>
              <a:buNone/>
              <a:defRPr/>
            </a:pP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5150" indent="-457200" eaLnBrk="1" hangingPunct="1">
              <a:lnSpc>
                <a:spcPct val="80000"/>
              </a:lnSpc>
              <a:defRPr/>
            </a:pP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65150" indent="-4572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2" y="152400"/>
            <a:ext cx="9130555" cy="866061"/>
          </a:xfrm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2800" b="1" i="1" kern="1200" dirty="0">
                <a:latin typeface="Times New Roman" pitchFamily="18" charset="0"/>
                <a:cs typeface="Times New Roman" pitchFamily="18" charset="0"/>
              </a:rPr>
              <a:t>Factors affect the absorption of iron supplements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750888"/>
            <a:ext cx="7848600" cy="5497512"/>
          </a:xfrm>
        </p:spPr>
        <p:txBody>
          <a:bodyPr/>
          <a:lstStyle/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Ensure that parents are providing their infant with iron fortified formula &amp; cereals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Administer iron with citrus juice before meals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liquid iron through a straw to prevent staining the skin &amp; teeth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Don't give iron with milk products because they may interfere with iron absorption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Ensure that parents are keeping the iron safely stored out of the child's reach at home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Brush teeth after administration of iron</a:t>
            </a:r>
          </a:p>
          <a:p>
            <a:pPr marL="442913" indent="-442913" eaLnBrk="1" hangingPunct="1">
              <a:buClrTx/>
              <a:buFontTx/>
              <a:buAutoNum type="arabicParenR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Advise parents to expect black tarry stools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 eaLnBrk="1" hangingPunct="1">
              <a:buClr>
                <a:srgbClr val="9900CC"/>
              </a:buClr>
              <a:buFontTx/>
              <a:buAutoNum type="arabi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 eaLnBrk="1" hangingPunct="1">
              <a:buClr>
                <a:srgbClr val="9900CC"/>
              </a:buClr>
              <a:buFontTx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 eaLnBrk="1" hangingPunct="1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762000"/>
            <a:ext cx="7357110" cy="5257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299"/>
              </a:lnSpc>
              <a:buClr>
                <a:srgbClr val="990000"/>
              </a:buClr>
              <a:tabLst>
                <a:tab pos="423545" algn="l"/>
              </a:tabLst>
            </a:pPr>
            <a:r>
              <a:rPr lang="en-US" sz="2800" spc="-15" dirty="0" err="1" smtClean="0">
                <a:solidFill>
                  <a:srgbClr val="990000"/>
                </a:solidFill>
                <a:latin typeface="Comic Sans MS"/>
                <a:cs typeface="Comic Sans MS"/>
              </a:rPr>
              <a:t>Macrocytic</a:t>
            </a:r>
            <a:r>
              <a:rPr lang="en-US"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/ </a:t>
            </a:r>
            <a:r>
              <a:rPr lang="en-US" sz="2800" spc="-15" dirty="0" err="1" smtClean="0">
                <a:solidFill>
                  <a:srgbClr val="990000"/>
                </a:solidFill>
                <a:latin typeface="Comic Sans MS"/>
                <a:cs typeface="Comic Sans MS"/>
              </a:rPr>
              <a:t>megaloblastic</a:t>
            </a:r>
            <a:r>
              <a:rPr lang="en-US"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Anemia</a:t>
            </a:r>
          </a:p>
          <a:p>
            <a:pPr marL="355600" marR="12700" indent="-343535">
              <a:lnSpc>
                <a:spcPct val="100299"/>
              </a:lnSpc>
              <a:buClr>
                <a:srgbClr val="990000"/>
              </a:buClr>
              <a:tabLst>
                <a:tab pos="423545" algn="l"/>
              </a:tabLst>
            </a:pPr>
            <a:r>
              <a:rPr lang="en-US" sz="2800" spc="-15" dirty="0" err="1" smtClean="0">
                <a:latin typeface="Comic Sans MS"/>
                <a:cs typeface="Comic Sans MS"/>
              </a:rPr>
              <a:t>Macrocytic</a:t>
            </a:r>
            <a:r>
              <a:rPr lang="en-US" sz="2800" spc="-15" dirty="0" smtClean="0">
                <a:latin typeface="Comic Sans MS"/>
                <a:cs typeface="Comic Sans MS"/>
              </a:rPr>
              <a:t> = large in size </a:t>
            </a:r>
          </a:p>
          <a:p>
            <a:pPr marL="355600" marR="12700" indent="-343535">
              <a:lnSpc>
                <a:spcPct val="100299"/>
              </a:lnSpc>
              <a:buClr>
                <a:srgbClr val="990000"/>
              </a:buClr>
              <a:tabLst>
                <a:tab pos="423545" algn="l"/>
              </a:tabLst>
            </a:pPr>
            <a:r>
              <a:rPr lang="en-US" sz="2800" spc="-15" dirty="0" err="1" smtClean="0">
                <a:latin typeface="Comic Sans MS"/>
                <a:cs typeface="Comic Sans MS"/>
              </a:rPr>
              <a:t>Megaloblastic</a:t>
            </a:r>
            <a:r>
              <a:rPr lang="en-US" sz="2800" spc="-15" dirty="0" smtClean="0">
                <a:latin typeface="Comic Sans MS"/>
                <a:cs typeface="Comic Sans MS"/>
              </a:rPr>
              <a:t> = nucleated immature RBC</a:t>
            </a:r>
          </a:p>
          <a:p>
            <a:pPr marL="355600" marR="12700" indent="-343535">
              <a:lnSpc>
                <a:spcPct val="100299"/>
              </a:lnSpc>
              <a:buClr>
                <a:srgbClr val="990000"/>
              </a:buClr>
              <a:tabLst>
                <a:tab pos="423545" algn="l"/>
              </a:tabLst>
            </a:pPr>
            <a:endParaRPr lang="en-US" sz="2800" spc="-15" dirty="0" smtClean="0">
              <a:latin typeface="Comic Sans MS"/>
              <a:cs typeface="Comic Sans MS"/>
            </a:endParaRPr>
          </a:p>
          <a:p>
            <a:pPr marL="526415" marR="12700" indent="-514350">
              <a:lnSpc>
                <a:spcPct val="100299"/>
              </a:lnSpc>
              <a:buClr>
                <a:srgbClr val="990000"/>
              </a:buClr>
              <a:buAutoNum type="arabicPeriod"/>
              <a:tabLst>
                <a:tab pos="423545" algn="l"/>
              </a:tabLst>
            </a:pPr>
            <a:r>
              <a:rPr sz="2800" spc="-15" smtClean="0">
                <a:solidFill>
                  <a:srgbClr val="990000"/>
                </a:solidFill>
                <a:latin typeface="Comic Sans MS"/>
                <a:cs typeface="Comic Sans MS"/>
              </a:rPr>
              <a:t>Folic 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acid</a:t>
            </a:r>
            <a:r>
              <a:rPr sz="2800" spc="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deficiency</a:t>
            </a:r>
            <a:r>
              <a:rPr sz="2800" spc="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anemi</a:t>
            </a:r>
            <a:r>
              <a:rPr sz="28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800" spc="-10" dirty="0" smtClean="0">
                <a:latin typeface="Comic Sans MS"/>
                <a:cs typeface="Comic Sans MS"/>
              </a:rPr>
              <a:t>: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low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level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f </a:t>
            </a:r>
            <a:r>
              <a:rPr sz="2800" spc="-15" dirty="0" smtClean="0">
                <a:latin typeface="Comic Sans MS"/>
                <a:cs typeface="Comic Sans MS"/>
              </a:rPr>
              <a:t>folic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cid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will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lead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arrest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maturity pr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cess 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RBC </a:t>
            </a:r>
            <a:r>
              <a:rPr sz="2800" spc="-15" dirty="0" smtClean="0">
                <a:latin typeface="Comic Sans MS"/>
                <a:cs typeface="Comic Sans MS"/>
              </a:rPr>
              <a:t>leading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abnormally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large RB</a:t>
            </a:r>
            <a:r>
              <a:rPr sz="2800" spc="-35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s, </a:t>
            </a:r>
            <a:r>
              <a:rPr sz="2800" spc="-30" dirty="0" smtClean="0">
                <a:latin typeface="Wingdings"/>
                <a:cs typeface="Wingdings"/>
              </a:rPr>
              <a:t></a:t>
            </a:r>
            <a:r>
              <a:rPr sz="2800" spc="135" dirty="0" smtClean="0">
                <a:latin typeface="Times New Roman"/>
                <a:cs typeface="Times New Roman"/>
              </a:rPr>
              <a:t> </a:t>
            </a:r>
            <a:r>
              <a:rPr sz="2800" spc="-15" smtClean="0">
                <a:latin typeface="Comic Sans MS"/>
                <a:cs typeface="Comic Sans MS"/>
              </a:rPr>
              <a:t>anemi</a:t>
            </a:r>
            <a:r>
              <a:rPr sz="2800" spc="-30" smtClean="0">
                <a:latin typeface="Comic Sans MS"/>
                <a:cs typeface="Comic Sans MS"/>
              </a:rPr>
              <a:t>a</a:t>
            </a:r>
            <a:r>
              <a:rPr sz="2800" spc="-10" smtClean="0">
                <a:latin typeface="Comic Sans MS"/>
                <a:cs typeface="Comic Sans MS"/>
              </a:rPr>
              <a:t>.</a:t>
            </a:r>
            <a:endParaRPr lang="en-US" sz="2800" spc="-10" dirty="0" smtClean="0">
              <a:latin typeface="Comic Sans MS"/>
              <a:cs typeface="Comic Sans MS"/>
            </a:endParaRPr>
          </a:p>
          <a:p>
            <a:pPr marL="526415" marR="12700" indent="-514350">
              <a:lnSpc>
                <a:spcPct val="100299"/>
              </a:lnSpc>
              <a:buClr>
                <a:srgbClr val="990000"/>
              </a:buClr>
              <a:tabLst>
                <a:tab pos="423545" algn="l"/>
              </a:tabLst>
            </a:pPr>
            <a:endParaRPr lang="en-US" sz="2800" spc="-10" dirty="0" smtClean="0">
              <a:latin typeface="Comic Sans MS"/>
              <a:cs typeface="Comic Sans MS"/>
            </a:endParaRPr>
          </a:p>
          <a:p>
            <a:pPr marL="526415" marR="12700" indent="-514350">
              <a:lnSpc>
                <a:spcPct val="100299"/>
              </a:lnSpc>
              <a:buClr>
                <a:srgbClr val="990000"/>
              </a:buClr>
              <a:buAutoNum type="arabicPeriod"/>
              <a:tabLst>
                <a:tab pos="423545" algn="l"/>
              </a:tabLst>
            </a:pPr>
            <a:r>
              <a:rPr lang="en-US" sz="2800" spc="-10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Prenicious</a:t>
            </a:r>
            <a:r>
              <a:rPr lang="en-US" sz="2800" spc="-10" dirty="0" smtClean="0">
                <a:latin typeface="Comic Sans MS"/>
                <a:cs typeface="Comic Sans MS"/>
              </a:rPr>
              <a:t> </a:t>
            </a:r>
            <a:r>
              <a:rPr lang="en-US" sz="2800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Anemia</a:t>
            </a:r>
            <a:r>
              <a:rPr lang="en-US" sz="2800" spc="-10" dirty="0" smtClean="0">
                <a:latin typeface="Comic Sans MS"/>
                <a:cs typeface="Comic Sans MS"/>
              </a:rPr>
              <a:t> : low level of </a:t>
            </a:r>
            <a:r>
              <a:rPr lang="en-US" sz="2800" spc="-10" dirty="0" err="1" smtClean="0">
                <a:latin typeface="Comic Sans MS"/>
                <a:cs typeface="Comic Sans MS"/>
              </a:rPr>
              <a:t>vit</a:t>
            </a:r>
            <a:r>
              <a:rPr lang="en-US" sz="2800" spc="-10" dirty="0" smtClean="0">
                <a:latin typeface="Comic Sans MS"/>
                <a:cs typeface="Comic Sans MS"/>
              </a:rPr>
              <a:t>. B12 will lead to arrest of RBC maturation 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990000"/>
              </a:buClr>
            </a:pPr>
            <a:endParaRPr lang="en-US" sz="6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buClr>
                <a:srgbClr val="99000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gastric mucosa fails to secrete sufficient amount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internsic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AutoNum type="arabicPeriod" startAt="8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AutoNum type="arabicPeriod" startAt="8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AutoNum type="arabicPeriod" startAt="8"/>
            </a:pPr>
            <a:endParaRPr sz="1000"/>
          </a:p>
          <a:p>
            <a:pPr>
              <a:lnSpc>
                <a:spcPts val="1000"/>
              </a:lnSpc>
              <a:buClr>
                <a:srgbClr val="990000"/>
              </a:buClr>
              <a:buFont typeface="Comic Sans MS"/>
              <a:buAutoNum type="arabicPeriod" startAt="8"/>
            </a:pPr>
            <a:endParaRPr sz="1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Hemolytic Anemia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0" y="1707514"/>
            <a:ext cx="7614919" cy="4312285"/>
          </a:xfrm>
        </p:spPr>
        <p:txBody>
          <a:bodyPr/>
          <a:lstStyle/>
          <a:p>
            <a:r>
              <a:rPr lang="en-US" sz="2800" b="1" dirty="0" smtClean="0"/>
              <a:t>Increase RBC destruction caused by :-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Abnormal RBC structure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Extracellular destruction forces </a:t>
            </a:r>
          </a:p>
          <a:p>
            <a:endParaRPr lang="en-US" sz="3200" dirty="0"/>
          </a:p>
          <a:p>
            <a:pPr marL="342900" indent="-342900">
              <a:buFontTx/>
              <a:buAutoNum type="arabicPeriod"/>
            </a:pPr>
            <a:r>
              <a:rPr lang="en-US" sz="2400" b="1" dirty="0" smtClean="0"/>
              <a:t>Congenital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spherocytosis</a:t>
            </a:r>
            <a:r>
              <a:rPr lang="en-US" sz="3200" dirty="0" smtClean="0"/>
              <a:t>: </a:t>
            </a:r>
            <a:r>
              <a:rPr lang="en-US" dirty="0" smtClean="0"/>
              <a:t>RBC small and defective due to abnormal protein cell membrane , increase permeability to sodium , lead to cell swelling , rupture &amp; destroy-----to jaundice 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G-6</a:t>
            </a:r>
            <a:r>
              <a:rPr lang="en-US" sz="2400" dirty="0" smtClean="0"/>
              <a:t>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n-US" sz="2400" b="1" dirty="0" smtClean="0"/>
              <a:t>D</a:t>
            </a:r>
            <a:r>
              <a:rPr lang="en-US" sz="2400" dirty="0" smtClean="0"/>
              <a:t> : </a:t>
            </a:r>
            <a:r>
              <a:rPr lang="en-US" sz="2000" dirty="0" smtClean="0"/>
              <a:t>enzyme maintenance of RBC deficiency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Sickle cell anemia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3101" y="550926"/>
            <a:ext cx="3719829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G6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PD,</a:t>
            </a:r>
            <a:r>
              <a:rPr sz="44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Favism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65758"/>
            <a:ext cx="7792720" cy="462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Glucose-</a:t>
            </a:r>
            <a:r>
              <a:rPr sz="2400" spc="-5" dirty="0" smtClean="0">
                <a:latin typeface="Comic Sans MS"/>
                <a:cs typeface="Comic Sans MS"/>
              </a:rPr>
              <a:t>6</a:t>
            </a:r>
            <a:r>
              <a:rPr sz="2400" spc="-15" dirty="0" smtClean="0">
                <a:latin typeface="Comic Sans MS"/>
                <a:cs typeface="Comic Sans MS"/>
              </a:rPr>
              <a:t>-phosphate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dehydrogenase 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 is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5"/>
              </a:lnSpc>
            </a:pPr>
            <a:r>
              <a:rPr sz="2400" dirty="0" smtClean="0">
                <a:latin typeface="Comic Sans MS"/>
                <a:cs typeface="Comic Sans MS"/>
              </a:rPr>
              <a:t>an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X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linked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rec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ive,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her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ary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43510" indent="-343535" algn="just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Glucose-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6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-phosphate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dehydrogenase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a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etabolic</a:t>
            </a:r>
            <a:r>
              <a:rPr sz="2400" spc="-10" dirty="0" smtClean="0">
                <a:latin typeface="Comic Sans MS"/>
                <a:cs typeface="Comic Sans MS"/>
              </a:rPr>
              <a:t> en</a:t>
            </a:r>
            <a:r>
              <a:rPr sz="2400" spc="5" dirty="0" smtClean="0">
                <a:latin typeface="Comic Sans MS"/>
                <a:cs typeface="Comic Sans MS"/>
              </a:rPr>
              <a:t>z</a:t>
            </a:r>
            <a:r>
              <a:rPr sz="2400" spc="0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involved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met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bolism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 </a:t>
            </a:r>
            <a:r>
              <a:rPr sz="2400" spc="-15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ls.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Also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15" dirty="0" smtClean="0">
                <a:latin typeface="Comic Sans MS"/>
                <a:cs typeface="Comic Sans MS"/>
              </a:rPr>
              <a:t> protects </a:t>
            </a:r>
            <a:r>
              <a:rPr sz="2400" spc="0" dirty="0" smtClean="0">
                <a:latin typeface="Comic Sans MS"/>
                <a:cs typeface="Comic Sans MS"/>
              </a:rPr>
              <a:t>RBC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ress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oxid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zi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 subst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nc</a:t>
            </a:r>
            <a:r>
              <a:rPr sz="2400" spc="-15" dirty="0" smtClean="0">
                <a:latin typeface="Comic Sans MS"/>
                <a:cs typeface="Comic Sans MS"/>
              </a:rPr>
              <a:t>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Indi</a:t>
            </a:r>
            <a:r>
              <a:rPr sz="2400" spc="-15" dirty="0" smtClean="0">
                <a:latin typeface="Comic Sans MS"/>
                <a:cs typeface="Comic Sans MS"/>
              </a:rPr>
              <a:t>v</a:t>
            </a:r>
            <a:r>
              <a:rPr sz="2400" spc="0" dirty="0" smtClean="0">
                <a:latin typeface="Comic Sans MS"/>
                <a:cs typeface="Comic Sans MS"/>
              </a:rPr>
              <a:t>id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als with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exhibit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im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une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mol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 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sp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nse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a number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causes, mo</a:t>
            </a:r>
            <a:r>
              <a:rPr sz="2400" spc="-3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com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only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exposure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certain </a:t>
            </a:r>
            <a:r>
              <a:rPr sz="2400" spc="-15" dirty="0" smtClean="0">
                <a:latin typeface="Comic Sans MS"/>
                <a:cs typeface="Comic Sans MS"/>
              </a:rPr>
              <a:t>medic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tions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emicals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consump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broad </a:t>
            </a:r>
            <a:r>
              <a:rPr sz="2400" b="1" spc="0" dirty="0" smtClean="0">
                <a:latin typeface="Comic Sans MS"/>
                <a:cs typeface="Comic Sans MS"/>
              </a:rPr>
              <a:t>b</a:t>
            </a:r>
            <a:r>
              <a:rPr sz="2400" b="1" spc="5" dirty="0" smtClean="0">
                <a:latin typeface="Comic Sans MS"/>
                <a:cs typeface="Comic Sans MS"/>
              </a:rPr>
              <a:t>e</a:t>
            </a:r>
            <a:r>
              <a:rPr sz="2400" b="1" spc="-15" dirty="0" smtClean="0">
                <a:latin typeface="Comic Sans MS"/>
                <a:cs typeface="Comic Sans MS"/>
              </a:rPr>
              <a:t>ans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mol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-15" dirty="0" smtClean="0">
                <a:latin typeface="Comic Sans MS"/>
                <a:cs typeface="Comic Sans MS"/>
              </a:rPr>
              <a:t>acti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92734"/>
            <a:ext cx="7511415" cy="4991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  <a:buClr>
                <a:srgbClr val="990000"/>
              </a:buClr>
              <a:buFont typeface="Comic Sans MS"/>
              <a:buAutoNum type="arabicPeriod" startAt="4"/>
              <a:tabLst>
                <a:tab pos="363220" algn="l"/>
              </a:tabLst>
            </a:pP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Ane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mia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renal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disea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0" dirty="0" smtClean="0">
                <a:latin typeface="Comic Sans MS"/>
                <a:cs typeface="Comic Sans MS"/>
              </a:rPr>
              <a:t>probl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ms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ki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ys</a:t>
            </a:r>
            <a:r>
              <a:rPr sz="2400" spc="-10" dirty="0" smtClean="0">
                <a:latin typeface="Comic Sans MS"/>
                <a:cs typeface="Comic Sans MS"/>
              </a:rPr>
              <a:t> 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erythropoietin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secretion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thus,</a:t>
            </a:r>
            <a:r>
              <a:rPr sz="2400" spc="-10" dirty="0" smtClean="0">
                <a:latin typeface="Comic Sans MS"/>
                <a:cs typeface="Comic Sans MS"/>
              </a:rPr>
              <a:t> 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s prod</a:t>
            </a:r>
            <a:r>
              <a:rPr sz="2400" spc="0" dirty="0" smtClean="0">
                <a:latin typeface="Comic Sans MS"/>
                <a:cs typeface="Comic Sans MS"/>
              </a:rPr>
              <a:t>uctio</a:t>
            </a:r>
            <a:r>
              <a:rPr sz="2400" spc="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Wingdings"/>
                <a:cs typeface="Wingdings"/>
              </a:rPr>
              <a:t></a:t>
            </a:r>
            <a:r>
              <a:rPr sz="2400" spc="130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</a:t>
            </a:r>
            <a:r>
              <a:rPr sz="2400" spc="-10" dirty="0" smtClean="0">
                <a:latin typeface="Comic Sans MS"/>
                <a:cs typeface="Comic Sans MS"/>
              </a:rPr>
              <a:t> (norm</a:t>
            </a:r>
            <a:r>
              <a:rPr sz="2400" spc="-15" dirty="0" smtClean="0">
                <a:latin typeface="Comic Sans MS"/>
                <a:cs typeface="Comic Sans MS"/>
              </a:rPr>
              <a:t>aocytic)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990000"/>
              </a:buClr>
              <a:buFont typeface="Comic Sans MS"/>
              <a:buAutoNum type="arabicPeriod" startAt="4"/>
            </a:pPr>
            <a:endParaRPr sz="550"/>
          </a:p>
          <a:p>
            <a:pPr marL="355600" marR="300355" indent="-343535">
              <a:lnSpc>
                <a:spcPct val="100000"/>
              </a:lnSpc>
              <a:buClr>
                <a:srgbClr val="990000"/>
              </a:buClr>
              <a:buFont typeface="Comic Sans MS"/>
              <a:buAutoNum type="arabicPeriod" startAt="4"/>
              <a:tabLst>
                <a:tab pos="363220" algn="l"/>
              </a:tabLst>
            </a:pP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Ane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mia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neoplas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ic diso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rder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0" dirty="0" smtClean="0">
                <a:latin typeface="Comic Sans MS"/>
                <a:cs typeface="Comic Sans MS"/>
              </a:rPr>
              <a:t>inva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bon</a:t>
            </a:r>
            <a:r>
              <a:rPr sz="2400" spc="-15" dirty="0" smtClean="0">
                <a:latin typeface="Comic Sans MS"/>
                <a:cs typeface="Comic Sans MS"/>
              </a:rPr>
              <a:t>e 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rrow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BCs,</a:t>
            </a:r>
            <a:r>
              <a:rPr sz="2400" spc="-10" dirty="0" smtClean="0">
                <a:latin typeface="Comic Sans MS"/>
                <a:cs typeface="Comic Sans MS"/>
              </a:rPr>
              <a:t> thus</a:t>
            </a:r>
            <a:r>
              <a:rPr sz="2400" spc="0" dirty="0" smtClean="0">
                <a:latin typeface="Comic Sans MS"/>
                <a:cs typeface="Comic Sans MS"/>
              </a:rPr>
              <a:t>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nor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cytic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anemi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  <a:buClr>
                <a:srgbClr val="990000"/>
              </a:buClr>
              <a:buFont typeface="Comic Sans MS"/>
              <a:buAutoNum type="arabicPeriod" startAt="4"/>
            </a:pPr>
            <a:endParaRPr sz="550"/>
          </a:p>
          <a:p>
            <a:pPr marL="355600" marR="52705" indent="-343535">
              <a:lnSpc>
                <a:spcPct val="100099"/>
              </a:lnSpc>
              <a:buClr>
                <a:srgbClr val="990000"/>
              </a:buClr>
              <a:buFont typeface="Comic Sans MS"/>
              <a:buAutoNum type="arabicPeriod" startAt="4"/>
              <a:tabLst>
                <a:tab pos="363220" algn="l"/>
              </a:tabLst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Apla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tic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ane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mi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-5" dirty="0" smtClean="0">
                <a:latin typeface="Comic Sans MS"/>
                <a:cs typeface="Comic Sans MS"/>
              </a:rPr>
              <a:t>(</a:t>
            </a:r>
            <a:r>
              <a:rPr sz="2400" spc="-15" dirty="0" smtClean="0">
                <a:latin typeface="Comic Sans MS"/>
                <a:cs typeface="Comic Sans MS"/>
              </a:rPr>
              <a:t>cong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nital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acquired), depression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ema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opoietic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acti</a:t>
            </a:r>
            <a:r>
              <a:rPr sz="2400" spc="-10" dirty="0" smtClean="0">
                <a:latin typeface="Comic Sans MS"/>
                <a:cs typeface="Comic Sans MS"/>
              </a:rPr>
              <a:t>v</a:t>
            </a:r>
            <a:r>
              <a:rPr sz="2400" spc="-15" dirty="0" smtClean="0">
                <a:latin typeface="Comic Sans MS"/>
                <a:cs typeface="Comic Sans MS"/>
              </a:rPr>
              <a:t>ity 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bon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m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rrow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will aff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RBC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WBCs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40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pl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tel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aff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Wingdings"/>
                <a:cs typeface="Wingdings"/>
              </a:rPr>
              <a:t></a:t>
            </a:r>
            <a:r>
              <a:rPr sz="2400" spc="110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 occur.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363220" indent="-350520">
              <a:lnSpc>
                <a:spcPct val="100000"/>
              </a:lnSpc>
              <a:buClr>
                <a:srgbClr val="990000"/>
              </a:buClr>
              <a:buFont typeface="Comic Sans MS"/>
              <a:buAutoNum type="arabicPeriod" startAt="7"/>
              <a:tabLst>
                <a:tab pos="363220" algn="l"/>
              </a:tabLst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Hypoplas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ic an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mi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me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previous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condition,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but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ef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ect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BC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only.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713" y="507238"/>
            <a:ext cx="627316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Causes &amp;</a:t>
            </a:r>
            <a:r>
              <a:rPr sz="4000" b="1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Manifes</a:t>
            </a:r>
            <a:r>
              <a:rPr sz="40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40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r>
              <a:rPr sz="40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: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52981"/>
            <a:ext cx="7546340" cy="3980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ts val="19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latin typeface="Comic Sans MS"/>
                <a:cs typeface="Comic Sans MS"/>
              </a:rPr>
              <a:t>Und</a:t>
            </a:r>
            <a:r>
              <a:rPr sz="2000" b="1" spc="-15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r</a:t>
            </a:r>
            <a:r>
              <a:rPr sz="2000" b="1" spc="-2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normal</a:t>
            </a:r>
            <a:r>
              <a:rPr sz="2000" b="1" spc="-1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circumstances,</a:t>
            </a:r>
            <a:r>
              <a:rPr sz="2000" b="1" spc="-6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patients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with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15" dirty="0" smtClean="0">
                <a:latin typeface="Comic Sans MS"/>
                <a:cs typeface="Comic Sans MS"/>
              </a:rPr>
              <a:t>G</a:t>
            </a:r>
            <a:r>
              <a:rPr sz="2000" b="1" spc="0" dirty="0" smtClean="0">
                <a:latin typeface="Comic Sans MS"/>
                <a:cs typeface="Comic Sans MS"/>
              </a:rPr>
              <a:t>6PD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does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not </a:t>
            </a:r>
            <a:r>
              <a:rPr sz="2000" b="1" spc="-10" dirty="0" smtClean="0">
                <a:latin typeface="Comic Sans MS"/>
                <a:cs typeface="Comic Sans MS"/>
              </a:rPr>
              <a:t>h</a:t>
            </a:r>
            <a:r>
              <a:rPr sz="2000" b="1" spc="0" dirty="0" smtClean="0">
                <a:latin typeface="Comic Sans MS"/>
                <a:cs typeface="Comic Sans MS"/>
              </a:rPr>
              <a:t>ave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p</a:t>
            </a:r>
            <a:r>
              <a:rPr sz="2000" b="1" spc="-10" dirty="0" smtClean="0">
                <a:latin typeface="Comic Sans MS"/>
                <a:cs typeface="Comic Sans MS"/>
              </a:rPr>
              <a:t>r</a:t>
            </a:r>
            <a:r>
              <a:rPr sz="2000" b="1" spc="0" dirty="0" smtClean="0">
                <a:latin typeface="Comic Sans MS"/>
                <a:cs typeface="Comic Sans MS"/>
              </a:rPr>
              <a:t>oblems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252729" indent="-343535">
              <a:lnSpc>
                <a:spcPts val="19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latin typeface="Comic Sans MS"/>
                <a:cs typeface="Comic Sans MS"/>
              </a:rPr>
              <a:t>Any</a:t>
            </a:r>
            <a:r>
              <a:rPr sz="2000" b="1" spc="-3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condition</a:t>
            </a:r>
            <a:r>
              <a:rPr sz="2000" b="1" spc="-3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that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leads</a:t>
            </a:r>
            <a:r>
              <a:rPr sz="2000" b="1" spc="-2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to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increa</a:t>
            </a:r>
            <a:r>
              <a:rPr sz="2000" b="1" spc="-10" dirty="0" smtClean="0">
                <a:latin typeface="Comic Sans MS"/>
                <a:cs typeface="Comic Sans MS"/>
              </a:rPr>
              <a:t>s</a:t>
            </a:r>
            <a:r>
              <a:rPr sz="2000" b="1" spc="0" dirty="0" smtClean="0">
                <a:latin typeface="Comic Sans MS"/>
                <a:cs typeface="Comic Sans MS"/>
              </a:rPr>
              <a:t>e</a:t>
            </a:r>
            <a:r>
              <a:rPr sz="2000" b="1" spc="-1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o</a:t>
            </a:r>
            <a:r>
              <a:rPr sz="2000" b="1" spc="5" dirty="0" smtClean="0">
                <a:latin typeface="Comic Sans MS"/>
                <a:cs typeface="Comic Sans MS"/>
              </a:rPr>
              <a:t>x</a:t>
            </a:r>
            <a:r>
              <a:rPr sz="2000" b="1" spc="0" dirty="0" smtClean="0">
                <a:latin typeface="Comic Sans MS"/>
                <a:cs typeface="Comic Sans MS"/>
              </a:rPr>
              <a:t>ida</a:t>
            </a:r>
            <a:r>
              <a:rPr sz="2000" b="1" spc="5" dirty="0" smtClean="0">
                <a:latin typeface="Comic Sans MS"/>
                <a:cs typeface="Comic Sans MS"/>
              </a:rPr>
              <a:t>t</a:t>
            </a:r>
            <a:r>
              <a:rPr sz="2000" b="1" spc="0" dirty="0" smtClean="0">
                <a:latin typeface="Comic Sans MS"/>
                <a:cs typeface="Comic Sans MS"/>
              </a:rPr>
              <a:t>ive</a:t>
            </a:r>
            <a:r>
              <a:rPr sz="2000" b="1" spc="-6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stre</a:t>
            </a:r>
            <a:r>
              <a:rPr sz="2000" b="1" spc="-15" dirty="0" smtClean="0">
                <a:latin typeface="Comic Sans MS"/>
                <a:cs typeface="Comic Sans MS"/>
              </a:rPr>
              <a:t>s</a:t>
            </a:r>
            <a:r>
              <a:rPr sz="2000" b="1" spc="0" dirty="0" smtClean="0">
                <a:latin typeface="Comic Sans MS"/>
                <a:cs typeface="Comic Sans MS"/>
              </a:rPr>
              <a:t>s</a:t>
            </a:r>
            <a:r>
              <a:rPr sz="2000" b="1" spc="-1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on RBC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will</a:t>
            </a:r>
            <a:r>
              <a:rPr sz="2000" b="1" spc="-1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leads</a:t>
            </a:r>
            <a:r>
              <a:rPr sz="2000" b="1" spc="-1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to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-10" dirty="0" smtClean="0">
                <a:latin typeface="Comic Sans MS"/>
                <a:cs typeface="Comic Sans MS"/>
              </a:rPr>
              <a:t>h</a:t>
            </a:r>
            <a:r>
              <a:rPr sz="2000" b="1" spc="0" dirty="0" smtClean="0">
                <a:latin typeface="Comic Sans MS"/>
                <a:cs typeface="Comic Sans MS"/>
              </a:rPr>
              <a:t>emolysis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of</a:t>
            </a:r>
            <a:r>
              <a:rPr sz="2000" b="1" spc="-1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the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RBC</a:t>
            </a:r>
            <a:r>
              <a:rPr sz="2000" b="1" spc="-1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such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as: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17"/>
              </a:spcBef>
              <a:buFont typeface="Comic Sans MS"/>
              <a:buChar char="•"/>
            </a:pPr>
            <a:endParaRPr sz="14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Illn</a:t>
            </a:r>
            <a:r>
              <a:rPr sz="20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ss</a:t>
            </a:r>
            <a:r>
              <a:rPr sz="2000" b="1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(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s</a:t>
            </a:r>
            <a:r>
              <a:rPr sz="2000" b="1" spc="-10" dirty="0" smtClean="0">
                <a:latin typeface="Comic Sans MS"/>
                <a:cs typeface="Comic Sans MS"/>
              </a:rPr>
              <a:t>p</a:t>
            </a:r>
            <a:r>
              <a:rPr sz="2000" b="1" spc="0" dirty="0" smtClean="0">
                <a:latin typeface="Comic Sans MS"/>
                <a:cs typeface="Comic Sans MS"/>
              </a:rPr>
              <a:t>ecially</a:t>
            </a:r>
            <a:r>
              <a:rPr sz="2000" b="1" spc="-2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s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v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re</a:t>
            </a:r>
            <a:r>
              <a:rPr sz="2000" b="1" spc="-1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inf</a:t>
            </a:r>
            <a:r>
              <a:rPr sz="2000" b="1" spc="-15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ction</a:t>
            </a:r>
            <a:r>
              <a:rPr sz="2000" b="1" spc="-15" dirty="0" smtClean="0">
                <a:latin typeface="Comic Sans MS"/>
                <a:cs typeface="Comic Sans MS"/>
              </a:rPr>
              <a:t>s</a:t>
            </a:r>
            <a:r>
              <a:rPr sz="2000" b="1" spc="0" dirty="0" smtClean="0"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  <a:p>
            <a:pPr marL="355600" marR="765810" indent="-343535">
              <a:lnSpc>
                <a:spcPct val="80000"/>
              </a:lnSpc>
              <a:spcBef>
                <a:spcPts val="48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latin typeface="Comic Sans MS"/>
                <a:cs typeface="Comic Sans MS"/>
              </a:rPr>
              <a:t>C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rtain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drugs</a:t>
            </a:r>
            <a:r>
              <a:rPr sz="2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such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as</a:t>
            </a:r>
            <a:r>
              <a:rPr sz="2000" b="1" spc="-1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thiazolesulfone</a:t>
            </a:r>
            <a:r>
              <a:rPr sz="2000" b="1" spc="-6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,Sulfonamides anal</a:t>
            </a:r>
            <a:r>
              <a:rPr sz="2000" b="1" spc="5" dirty="0" smtClean="0">
                <a:latin typeface="Comic Sans MS"/>
                <a:cs typeface="Comic Sans MS"/>
              </a:rPr>
              <a:t>g</a:t>
            </a:r>
            <a:r>
              <a:rPr sz="2000" b="1" spc="0" dirty="0" smtClean="0">
                <a:latin typeface="Comic Sans MS"/>
                <a:cs typeface="Comic Sans MS"/>
              </a:rPr>
              <a:t>e</a:t>
            </a:r>
            <a:r>
              <a:rPr sz="2000" b="1" spc="-10" dirty="0" smtClean="0">
                <a:latin typeface="Comic Sans MS"/>
                <a:cs typeface="Comic Sans MS"/>
              </a:rPr>
              <a:t>s</a:t>
            </a:r>
            <a:r>
              <a:rPr sz="2000" b="1" spc="0" dirty="0" smtClean="0">
                <a:latin typeface="Comic Sans MS"/>
                <a:cs typeface="Comic Sans MS"/>
              </a:rPr>
              <a:t>ics</a:t>
            </a:r>
            <a:r>
              <a:rPr sz="2000" b="1" spc="-3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(as</a:t>
            </a:r>
            <a:r>
              <a:rPr sz="2000" b="1" spc="-10" dirty="0" smtClean="0">
                <a:latin typeface="Comic Sans MS"/>
                <a:cs typeface="Comic Sans MS"/>
              </a:rPr>
              <a:t>p</a:t>
            </a:r>
            <a:r>
              <a:rPr sz="2000" b="1" spc="0" dirty="0" smtClean="0">
                <a:latin typeface="Comic Sans MS"/>
                <a:cs typeface="Comic Sans MS"/>
              </a:rPr>
              <a:t>irin)</a:t>
            </a:r>
            <a:endParaRPr sz="20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latin typeface="Comic Sans MS"/>
                <a:cs typeface="Comic Sans MS"/>
              </a:rPr>
              <a:t>C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rtain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foods</a:t>
            </a:r>
            <a:r>
              <a:rPr sz="2000" b="1" spc="0" dirty="0" smtClean="0">
                <a:latin typeface="Comic Sans MS"/>
                <a:cs typeface="Comic Sans MS"/>
              </a:rPr>
              <a:t>,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most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notably</a:t>
            </a:r>
            <a:r>
              <a:rPr sz="2000" b="1" spc="-2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broad</a:t>
            </a:r>
            <a:r>
              <a:rPr sz="2000" b="1" spc="-20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bea</a:t>
            </a:r>
            <a:r>
              <a:rPr sz="2000" b="1" spc="-10" dirty="0" smtClean="0">
                <a:latin typeface="Comic Sans MS"/>
                <a:cs typeface="Comic Sans MS"/>
              </a:rPr>
              <a:t>n</a:t>
            </a:r>
            <a:r>
              <a:rPr sz="2000" b="1" spc="0" dirty="0" smtClean="0">
                <a:latin typeface="Comic Sans MS"/>
                <a:cs typeface="Comic Sans MS"/>
              </a:rPr>
              <a:t>s</a:t>
            </a:r>
            <a:endParaRPr sz="20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000" b="1" dirty="0" smtClean="0">
                <a:latin typeface="Comic Sans MS"/>
                <a:cs typeface="Comic Sans MS"/>
              </a:rPr>
              <a:t>C</a:t>
            </a:r>
            <a:r>
              <a:rPr sz="2000" b="1" spc="-10" dirty="0" smtClean="0">
                <a:latin typeface="Comic Sans MS"/>
                <a:cs typeface="Comic Sans MS"/>
              </a:rPr>
              <a:t>e</a:t>
            </a:r>
            <a:r>
              <a:rPr sz="2000" b="1" spc="0" dirty="0" smtClean="0">
                <a:latin typeface="Comic Sans MS"/>
                <a:cs typeface="Comic Sans MS"/>
              </a:rPr>
              <a:t>rtain</a:t>
            </a:r>
            <a:r>
              <a:rPr sz="2000" b="1" spc="-3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ch</a:t>
            </a:r>
            <a:r>
              <a:rPr sz="20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mi</a:t>
            </a:r>
            <a:r>
              <a:rPr sz="20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0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als</a:t>
            </a:r>
            <a:r>
              <a:rPr sz="2000" b="1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such</a:t>
            </a:r>
            <a:r>
              <a:rPr sz="2000" b="1" spc="-25" dirty="0" smtClean="0">
                <a:latin typeface="Comic Sans MS"/>
                <a:cs typeface="Comic Sans MS"/>
              </a:rPr>
              <a:t> </a:t>
            </a:r>
            <a:r>
              <a:rPr sz="2000" b="1" spc="0" dirty="0" smtClean="0">
                <a:latin typeface="Comic Sans MS"/>
                <a:cs typeface="Comic Sans MS"/>
              </a:rPr>
              <a:t>as</a:t>
            </a:r>
            <a:r>
              <a:rPr sz="2000" b="1" spc="-10" dirty="0" smtClean="0">
                <a:latin typeface="Comic Sans MS"/>
                <a:cs typeface="Comic Sans MS"/>
              </a:rPr>
              <a:t> h</a:t>
            </a:r>
            <a:r>
              <a:rPr sz="2000" b="1" spc="0" dirty="0" smtClean="0">
                <a:latin typeface="Comic Sans MS"/>
                <a:cs typeface="Comic Sans MS"/>
              </a:rPr>
              <a:t>e</a:t>
            </a:r>
            <a:r>
              <a:rPr sz="2000" b="1" spc="-10" dirty="0" smtClean="0">
                <a:latin typeface="Comic Sans MS"/>
                <a:cs typeface="Comic Sans MS"/>
              </a:rPr>
              <a:t>n</a:t>
            </a:r>
            <a:r>
              <a:rPr sz="2000" b="1" spc="0" dirty="0" smtClean="0">
                <a:latin typeface="Comic Sans MS"/>
                <a:cs typeface="Comic Sans MS"/>
              </a:rPr>
              <a:t>na.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407034" indent="-343535">
              <a:lnSpc>
                <a:spcPct val="80000"/>
              </a:lnSpc>
            </a:pPr>
            <a:r>
              <a:rPr sz="2000" b="1" u="heavy" dirty="0" smtClean="0">
                <a:latin typeface="Comic Sans MS"/>
                <a:cs typeface="Comic Sans MS"/>
              </a:rPr>
              <a:t>Sympto</a:t>
            </a:r>
            <a:r>
              <a:rPr sz="2000" b="1" u="heavy" spc="5" dirty="0" smtClean="0">
                <a:latin typeface="Comic Sans MS"/>
                <a:cs typeface="Comic Sans MS"/>
              </a:rPr>
              <a:t>m</a:t>
            </a:r>
            <a:r>
              <a:rPr sz="2000" b="1" u="heavy" spc="0" dirty="0" smtClean="0">
                <a:latin typeface="Comic Sans MS"/>
                <a:cs typeface="Comic Sans MS"/>
              </a:rPr>
              <a:t>a</a:t>
            </a:r>
            <a:r>
              <a:rPr sz="2000" b="1" u="heavy" spc="-10" dirty="0" smtClean="0">
                <a:latin typeface="Comic Sans MS"/>
                <a:cs typeface="Comic Sans MS"/>
              </a:rPr>
              <a:t>t</a:t>
            </a:r>
            <a:r>
              <a:rPr sz="2000" b="1" u="heavy" spc="0" dirty="0" smtClean="0">
                <a:latin typeface="Comic Sans MS"/>
                <a:cs typeface="Comic Sans MS"/>
              </a:rPr>
              <a:t>ic</a:t>
            </a:r>
            <a:r>
              <a:rPr sz="2000" b="1" u="heavy" spc="-6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patients</a:t>
            </a:r>
            <a:r>
              <a:rPr sz="2000" b="1" u="heavy" spc="-2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are</a:t>
            </a:r>
            <a:r>
              <a:rPr sz="2000" b="1" u="heavy" spc="-2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al</a:t>
            </a:r>
            <a:r>
              <a:rPr sz="2000" b="1" u="heavy" spc="5" dirty="0" smtClean="0">
                <a:latin typeface="Comic Sans MS"/>
                <a:cs typeface="Comic Sans MS"/>
              </a:rPr>
              <a:t>m</a:t>
            </a:r>
            <a:r>
              <a:rPr sz="2000" b="1" u="heavy" spc="0" dirty="0" smtClean="0">
                <a:latin typeface="Comic Sans MS"/>
                <a:cs typeface="Comic Sans MS"/>
              </a:rPr>
              <a:t>ost</a:t>
            </a:r>
            <a:r>
              <a:rPr sz="2000" b="1" u="heavy" spc="-30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exclusively</a:t>
            </a:r>
            <a:r>
              <a:rPr sz="2000" b="1" u="heavy" spc="-60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ma</a:t>
            </a:r>
            <a:r>
              <a:rPr sz="2000" b="1" u="heavy" spc="5" dirty="0" smtClean="0">
                <a:latin typeface="Comic Sans MS"/>
                <a:cs typeface="Comic Sans MS"/>
              </a:rPr>
              <a:t>l</a:t>
            </a:r>
            <a:r>
              <a:rPr sz="2000" b="1" u="heavy" spc="0" dirty="0" smtClean="0">
                <a:latin typeface="Comic Sans MS"/>
                <a:cs typeface="Comic Sans MS"/>
              </a:rPr>
              <a:t>e,</a:t>
            </a:r>
            <a:r>
              <a:rPr sz="2000" b="1" u="heavy" spc="-30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due</a:t>
            </a:r>
            <a:r>
              <a:rPr sz="2000" b="1" u="heavy" spc="-3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to</a:t>
            </a:r>
            <a:r>
              <a:rPr sz="2000" b="1" spc="0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the</a:t>
            </a:r>
            <a:r>
              <a:rPr sz="2000" b="1" u="heavy" spc="-3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X-linked</a:t>
            </a:r>
            <a:r>
              <a:rPr sz="2000" b="1" u="heavy" spc="-2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pattern</a:t>
            </a:r>
            <a:r>
              <a:rPr sz="2000" b="1" u="heavy" spc="-25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of</a:t>
            </a:r>
            <a:r>
              <a:rPr sz="2000" b="1" u="heavy" spc="-30" dirty="0" smtClean="0">
                <a:latin typeface="Comic Sans MS"/>
                <a:cs typeface="Comic Sans MS"/>
              </a:rPr>
              <a:t> </a:t>
            </a:r>
            <a:r>
              <a:rPr sz="2000" b="1" u="heavy" spc="0" dirty="0" smtClean="0">
                <a:latin typeface="Comic Sans MS"/>
                <a:cs typeface="Comic Sans MS"/>
              </a:rPr>
              <a:t>in</a:t>
            </a:r>
            <a:r>
              <a:rPr sz="2000" b="1" u="heavy" spc="-10" dirty="0" smtClean="0">
                <a:latin typeface="Comic Sans MS"/>
                <a:cs typeface="Comic Sans MS"/>
              </a:rPr>
              <a:t>h</a:t>
            </a:r>
            <a:r>
              <a:rPr sz="2000" b="1" u="heavy" spc="0" dirty="0" smtClean="0">
                <a:latin typeface="Comic Sans MS"/>
                <a:cs typeface="Comic Sans MS"/>
              </a:rPr>
              <a:t>e</a:t>
            </a:r>
            <a:r>
              <a:rPr sz="2000" b="1" u="heavy" spc="-10" dirty="0" smtClean="0">
                <a:latin typeface="Comic Sans MS"/>
                <a:cs typeface="Comic Sans MS"/>
              </a:rPr>
              <a:t>r</a:t>
            </a:r>
            <a:r>
              <a:rPr sz="2000" b="1" u="heavy" spc="0" dirty="0" smtClean="0">
                <a:latin typeface="Comic Sans MS"/>
                <a:cs typeface="Comic Sans MS"/>
              </a:rPr>
              <a:t>itance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5194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Pat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ophysi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logy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As</a:t>
            </a:r>
            <a:r>
              <a:rPr sz="2800" spc="-15" dirty="0" smtClean="0">
                <a:latin typeface="Comic Sans MS"/>
                <a:cs typeface="Comic Sans MS"/>
              </a:rPr>
              <a:t> 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hem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ly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RB</a:t>
            </a:r>
            <a:r>
              <a:rPr sz="2800" spc="-35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occur, increase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destruc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will lead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ver accumulation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indirect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billirub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n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that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liver enz</a:t>
            </a:r>
            <a:r>
              <a:rPr sz="2800" spc="-25" dirty="0" smtClean="0">
                <a:latin typeface="Comic Sans MS"/>
                <a:cs typeface="Comic Sans MS"/>
              </a:rPr>
              <a:t>y</a:t>
            </a:r>
            <a:r>
              <a:rPr sz="2800" spc="-20" dirty="0" smtClean="0">
                <a:latin typeface="Comic Sans MS"/>
                <a:cs typeface="Comic Sans MS"/>
              </a:rPr>
              <a:t>mes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can not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metabolize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leading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jaundice.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18"/>
              </a:spcBef>
              <a:buFont typeface="Comic Sans MS"/>
              <a:buChar char="•"/>
            </a:pPr>
            <a:endParaRPr sz="650"/>
          </a:p>
          <a:p>
            <a:pPr marL="355600" marR="39116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Anemia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oc</a:t>
            </a:r>
            <a:r>
              <a:rPr sz="2800" spc="-5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ur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related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ver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destruc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 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35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BC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Patient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ks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pale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irritable,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tiered.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2432" y="507238"/>
            <a:ext cx="3742054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Diagnost</a:t>
            </a:r>
            <a:r>
              <a:rPr sz="40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000" b="1" spc="3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test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4</a:t>
            </a:r>
            <a:r>
              <a:rPr sz="1400" spc="-5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813686"/>
            <a:ext cx="6909434" cy="300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Compl</a:t>
            </a:r>
            <a:r>
              <a:rPr sz="2800" spc="-15" dirty="0" smtClean="0">
                <a:latin typeface="Comic Sans MS"/>
                <a:cs typeface="Comic Sans MS"/>
              </a:rPr>
              <a:t>ete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ount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Comic Sans MS"/>
              <a:buChar char="•"/>
            </a:pPr>
            <a:endParaRPr sz="700"/>
          </a:p>
          <a:p>
            <a:pPr marL="354965" marR="12700" indent="-342900">
              <a:lnSpc>
                <a:spcPts val="302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Li</a:t>
            </a:r>
            <a:r>
              <a:rPr sz="2800" spc="-30" dirty="0" smtClean="0">
                <a:latin typeface="Comic Sans MS"/>
                <a:cs typeface="Comic Sans MS"/>
              </a:rPr>
              <a:t>v</a:t>
            </a:r>
            <a:r>
              <a:rPr sz="2800" spc="-15" dirty="0" smtClean="0">
                <a:latin typeface="Comic Sans MS"/>
                <a:cs typeface="Comic Sans MS"/>
              </a:rPr>
              <a:t>er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enzymes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(to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xclude other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causes 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j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undice)</a:t>
            </a:r>
            <a:endParaRPr sz="2800">
              <a:latin typeface="Comic Sans MS"/>
              <a:cs typeface="Comic Sans MS"/>
            </a:endParaRPr>
          </a:p>
          <a:p>
            <a:pPr marL="354965" indent="-34290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Glucose</a:t>
            </a:r>
            <a:r>
              <a:rPr sz="2800" spc="-20" dirty="0" smtClean="0">
                <a:latin typeface="Comic Sans MS"/>
                <a:cs typeface="Comic Sans MS"/>
              </a:rPr>
              <a:t>-6-ph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sphate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de</a:t>
            </a:r>
            <a:r>
              <a:rPr sz="2800" spc="-15" dirty="0" smtClean="0">
                <a:latin typeface="Comic Sans MS"/>
                <a:cs typeface="Comic Sans MS"/>
              </a:rPr>
              <a:t>hydro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15" dirty="0" smtClean="0">
                <a:latin typeface="Comic Sans MS"/>
                <a:cs typeface="Comic Sans MS"/>
              </a:rPr>
              <a:t>enase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•"/>
            </a:pPr>
            <a:endParaRPr sz="650"/>
          </a:p>
          <a:p>
            <a:pPr marL="354965" marR="481330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(</a:t>
            </a:r>
            <a:r>
              <a:rPr sz="2800" spc="-3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mbs'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test)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- this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should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</a:t>
            </a:r>
            <a:r>
              <a:rPr sz="2800" spc="-15" dirty="0" smtClean="0">
                <a:latin typeface="Comic Sans MS"/>
                <a:cs typeface="Comic Sans MS"/>
              </a:rPr>
              <a:t> negative,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as hemolysis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</a:t>
            </a:r>
            <a:r>
              <a:rPr sz="2800" spc="-5" dirty="0" smtClean="0">
                <a:latin typeface="Comic Sans MS"/>
                <a:cs typeface="Comic Sans MS"/>
              </a:rPr>
              <a:t>6</a:t>
            </a:r>
            <a:r>
              <a:rPr sz="2800" spc="-20" dirty="0" smtClean="0">
                <a:latin typeface="Comic Sans MS"/>
                <a:cs typeface="Comic Sans MS"/>
              </a:rPr>
              <a:t>PD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not immun</a:t>
            </a:r>
            <a:r>
              <a:rPr sz="2800" spc="-25" dirty="0" smtClean="0">
                <a:latin typeface="Comic Sans MS"/>
                <a:cs typeface="Comic Sans MS"/>
              </a:rPr>
              <a:t>e</a:t>
            </a:r>
            <a:r>
              <a:rPr sz="2800" spc="-20" dirty="0" smtClean="0">
                <a:latin typeface="Comic Sans MS"/>
                <a:cs typeface="Comic Sans MS"/>
              </a:rPr>
              <a:t>-</a:t>
            </a:r>
            <a:r>
              <a:rPr sz="2800" spc="-15" dirty="0" smtClean="0">
                <a:latin typeface="Comic Sans MS"/>
                <a:cs typeface="Comic Sans MS"/>
              </a:rPr>
              <a:t>mediated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5629" y="741426"/>
            <a:ext cx="287401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Treatment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4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31850" indent="-343535" algn="just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por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ure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prevention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- av</a:t>
            </a:r>
            <a:r>
              <a:rPr sz="2400" spc="0" dirty="0" smtClean="0">
                <a:latin typeface="Comic Sans MS"/>
                <a:cs typeface="Comic Sans MS"/>
              </a:rPr>
              <a:t>oi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ance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dru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foods</a:t>
            </a:r>
            <a:r>
              <a:rPr sz="2400" spc="-15" dirty="0" smtClean="0">
                <a:latin typeface="Comic Sans MS"/>
                <a:cs typeface="Comic Sans MS"/>
              </a:rPr>
              <a:t> that 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mol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sis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marR="1650364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acute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phase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mol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si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; </a:t>
            </a:r>
            <a:r>
              <a:rPr sz="2400" spc="0" dirty="0" smtClean="0">
                <a:latin typeface="Comic Sans MS"/>
                <a:cs typeface="Comic Sans MS"/>
              </a:rPr>
              <a:t>blood tr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nsfusions</a:t>
            </a:r>
            <a:r>
              <a:rPr sz="2400" spc="-15" dirty="0" smtClean="0">
                <a:latin typeface="Comic Sans MS"/>
                <a:cs typeface="Comic Sans MS"/>
              </a:rPr>
              <a:t> mi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ht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cess</a:t>
            </a:r>
            <a:r>
              <a:rPr sz="2400" spc="-2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ry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Some </a:t>
            </a:r>
            <a:r>
              <a:rPr sz="2400" spc="0" dirty="0" smtClean="0">
                <a:latin typeface="Comic Sans MS"/>
                <a:cs typeface="Comic Sans MS"/>
              </a:rPr>
              <a:t>patients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fit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remov</a:t>
            </a:r>
            <a:r>
              <a:rPr sz="2400" spc="-10" dirty="0" smtClean="0">
                <a:latin typeface="Comic Sans MS"/>
                <a:cs typeface="Comic Sans MS"/>
              </a:rPr>
              <a:t>al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he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sple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 </a:t>
            </a:r>
            <a:r>
              <a:rPr sz="2400" spc="-15" dirty="0" smtClean="0">
                <a:latin typeface="Comic Sans MS"/>
                <a:cs typeface="Comic Sans MS"/>
              </a:rPr>
              <a:t>(s</a:t>
            </a:r>
            <a:r>
              <a:rPr sz="2400" spc="-2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cto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y).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3736911"/>
            <a:ext cx="3257550" cy="2468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491" rIns="0" bIns="0" rtlCol="0">
            <a:noAutofit/>
          </a:bodyPr>
          <a:lstStyle/>
          <a:p>
            <a:pPr marL="1429385">
              <a:lnSpc>
                <a:spcPct val="100000"/>
              </a:lnSpc>
            </a:pPr>
            <a:r>
              <a:rPr sz="4000" dirty="0" smtClean="0">
                <a:solidFill>
                  <a:srgbClr val="000066"/>
                </a:solidFill>
                <a:latin typeface="Comic Sans MS"/>
                <a:cs typeface="Comic Sans MS"/>
              </a:rPr>
              <a:t>Sick</a:t>
            </a:r>
            <a:r>
              <a:rPr sz="40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40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Cell</a:t>
            </a:r>
            <a:r>
              <a:rPr sz="40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Anemia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186051"/>
            <a:ext cx="7083425" cy="360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marL="12700" marR="2616835" indent="632460">
              <a:lnSpc>
                <a:spcPct val="110000"/>
              </a:lnSpc>
            </a:pPr>
            <a:endParaRPr lang="en-US" sz="2400" spc="-20" dirty="0" smtClean="0">
              <a:latin typeface="Comic Sans MS"/>
              <a:cs typeface="Comic Sans MS"/>
            </a:endParaRPr>
          </a:p>
          <a:p>
            <a:pPr marL="12700" marR="2616835" indent="632460">
              <a:lnSpc>
                <a:spcPct val="110000"/>
              </a:lnSpc>
            </a:pPr>
            <a:endParaRPr lang="en-US" sz="2400" spc="-20" dirty="0" smtClean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4478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Presence of abnormally shaped (elongated) RBCs.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recessive inherited disorder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 the </a:t>
            </a:r>
            <a:r>
              <a:rPr lang="en-US" sz="2800" b="1" dirty="0" smtClean="0"/>
              <a:t>beta chain </a:t>
            </a:r>
            <a:r>
              <a:rPr lang="en-US" sz="2800" dirty="0" smtClean="0"/>
              <a:t>of hemoglobin.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 amino acid </a:t>
            </a:r>
            <a:r>
              <a:rPr lang="en-US" sz="2800" dirty="0" err="1" smtClean="0"/>
              <a:t>valine</a:t>
            </a:r>
            <a:r>
              <a:rPr lang="en-US" sz="2800" dirty="0" smtClean="0"/>
              <a:t> takes the place of the normally appearing </a:t>
            </a:r>
            <a:r>
              <a:rPr lang="en-US" sz="2800" dirty="0" err="1" smtClean="0"/>
              <a:t>glutamic</a:t>
            </a:r>
            <a:r>
              <a:rPr lang="en-US" sz="2800" dirty="0" smtClean="0"/>
              <a:t> acid</a:t>
            </a:r>
          </a:p>
          <a:p>
            <a:endParaRPr lang="en-US" sz="2800" dirty="0" smtClean="0"/>
          </a:p>
          <a:p>
            <a:r>
              <a:rPr lang="en-US" sz="2800" spc="-20" dirty="0" smtClean="0">
                <a:latin typeface="Comic Sans MS"/>
                <a:cs typeface="Comic Sans MS"/>
              </a:rPr>
              <a:t>wh</a:t>
            </a:r>
            <a:r>
              <a:rPr lang="en-US" sz="2800" spc="-5" dirty="0" smtClean="0">
                <a:latin typeface="Comic Sans MS"/>
                <a:cs typeface="Comic Sans MS"/>
              </a:rPr>
              <a:t>e</a:t>
            </a:r>
            <a:r>
              <a:rPr lang="en-US" sz="2800" dirty="0" smtClean="0">
                <a:latin typeface="Comic Sans MS"/>
                <a:cs typeface="Comic Sans MS"/>
              </a:rPr>
              <a:t>re</a:t>
            </a:r>
            <a:r>
              <a:rPr lang="en-US" sz="2800" spc="-3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red</a:t>
            </a:r>
            <a:r>
              <a:rPr lang="en-US" sz="2800" spc="-15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blood</a:t>
            </a:r>
            <a:r>
              <a:rPr lang="en-US" sz="2800" spc="-5" dirty="0" smtClean="0">
                <a:latin typeface="Comic Sans MS"/>
                <a:cs typeface="Comic Sans MS"/>
              </a:rPr>
              <a:t> </a:t>
            </a:r>
            <a:r>
              <a:rPr lang="en-US" sz="2800" spc="-15" dirty="0" smtClean="0">
                <a:latin typeface="Comic Sans MS"/>
                <a:cs typeface="Comic Sans MS"/>
              </a:rPr>
              <a:t>ce</a:t>
            </a:r>
            <a:r>
              <a:rPr lang="en-US" sz="2800" spc="-5" dirty="0" smtClean="0">
                <a:latin typeface="Comic Sans MS"/>
                <a:cs typeface="Comic Sans MS"/>
              </a:rPr>
              <a:t>l</a:t>
            </a:r>
            <a:r>
              <a:rPr lang="en-US" sz="2800" spc="-10" dirty="0" smtClean="0">
                <a:latin typeface="Comic Sans MS"/>
                <a:cs typeface="Comic Sans MS"/>
              </a:rPr>
              <a:t>ls form “sickle” </a:t>
            </a:r>
            <a:r>
              <a:rPr lang="en-US" sz="2800" spc="-15" dirty="0" smtClean="0">
                <a:latin typeface="Comic Sans MS"/>
                <a:cs typeface="Comic Sans MS"/>
              </a:rPr>
              <a:t>s</a:t>
            </a:r>
            <a:r>
              <a:rPr lang="en-US" sz="2800" dirty="0" smtClean="0">
                <a:latin typeface="Comic Sans MS"/>
                <a:cs typeface="Comic Sans MS"/>
              </a:rPr>
              <a:t>hapes</a:t>
            </a:r>
            <a:r>
              <a:rPr lang="en-US" sz="2800" spc="-25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instead</a:t>
            </a:r>
            <a:r>
              <a:rPr lang="en-US" sz="2800" spc="-1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of round</a:t>
            </a:r>
            <a:r>
              <a:rPr lang="en-US" sz="2800" spc="-25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ones.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600" y="3856101"/>
            <a:ext cx="2886075" cy="230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ts val="325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u="heavy" spc="-15" dirty="0" smtClean="0">
                <a:latin typeface="Comic Sans MS"/>
                <a:cs typeface="Comic Sans MS"/>
              </a:rPr>
              <a:t>Def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ctive</a:t>
            </a:r>
            <a:r>
              <a:rPr sz="2400" u="heavy" spc="-4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h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-20" dirty="0" smtClean="0">
                <a:latin typeface="Comic Sans MS"/>
                <a:cs typeface="Comic Sans MS"/>
              </a:rPr>
              <a:t>mo</a:t>
            </a:r>
            <a:r>
              <a:rPr sz="2400" u="heavy" spc="-25" dirty="0" smtClean="0">
                <a:latin typeface="Comic Sans MS"/>
                <a:cs typeface="Comic Sans MS"/>
              </a:rPr>
              <a:t>g</a:t>
            </a:r>
            <a:r>
              <a:rPr sz="2400" u="heavy" spc="0" dirty="0" smtClean="0">
                <a:latin typeface="Comic Sans MS"/>
                <a:cs typeface="Comic Sans MS"/>
              </a:rPr>
              <a:t>lobin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caused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by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mut</a:t>
            </a:r>
            <a:r>
              <a:rPr sz="2400" u="heavy" spc="-30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tion</a:t>
            </a:r>
            <a:r>
              <a:rPr sz="2400" u="heavy" spc="-15" dirty="0" smtClean="0">
                <a:latin typeface="Comic Sans MS"/>
                <a:cs typeface="Comic Sans MS"/>
              </a:rPr>
              <a:t> at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one</a:t>
            </a:r>
            <a:r>
              <a:rPr sz="2400" spc="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30" dirty="0" smtClean="0">
                <a:latin typeface="Comic Sans MS"/>
                <a:cs typeface="Comic Sans MS"/>
              </a:rPr>
              <a:t>m</a:t>
            </a:r>
            <a:r>
              <a:rPr sz="2400" u="heavy" spc="0" dirty="0" smtClean="0">
                <a:latin typeface="Comic Sans MS"/>
                <a:cs typeface="Comic Sans MS"/>
              </a:rPr>
              <a:t>ino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aci</a:t>
            </a:r>
            <a:r>
              <a:rPr sz="2400" u="heavy" spc="-10" dirty="0" smtClean="0">
                <a:latin typeface="Comic Sans MS"/>
                <a:cs typeface="Comic Sans MS"/>
              </a:rPr>
              <a:t>d: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V</a:t>
            </a:r>
            <a:r>
              <a:rPr sz="28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line</a:t>
            </a:r>
            <a:r>
              <a:rPr sz="2800" spc="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re</a:t>
            </a:r>
            <a:r>
              <a:rPr sz="28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laces</a:t>
            </a:r>
            <a:r>
              <a:rPr sz="2800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glutamic</a:t>
            </a:r>
            <a:r>
              <a:rPr sz="2800" spc="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acid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2097659"/>
            <a:ext cx="6739890" cy="330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Font typeface="Comic Sans MS"/>
              <a:buChar char="–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F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rming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long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emoglobin fi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ers – </a:t>
            </a:r>
            <a:r>
              <a:rPr sz="2400" spc="-15" dirty="0" smtClean="0">
                <a:latin typeface="Comic Sans MS"/>
                <a:cs typeface="Comic Sans MS"/>
              </a:rPr>
              <a:t>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ickle shape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inside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Comic Sans MS"/>
              <a:buChar char="–"/>
            </a:pPr>
            <a:endParaRPr sz="1000"/>
          </a:p>
          <a:p>
            <a:pPr marL="299085" marR="71755" indent="-287020">
              <a:lnSpc>
                <a:spcPct val="100000"/>
              </a:lnSpc>
              <a:buFont typeface="Comic Sans MS"/>
              <a:buChar char="–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Elongated 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</a:t>
            </a:r>
            <a:r>
              <a:rPr sz="2400" spc="-15" dirty="0" smtClean="0">
                <a:latin typeface="Comic Sans MS"/>
                <a:cs typeface="Comic Sans MS"/>
              </a:rPr>
              <a:t> block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10" dirty="0" smtClean="0">
                <a:latin typeface="Comic Sans MS"/>
                <a:cs typeface="Comic Sans MS"/>
              </a:rPr>
              <a:t>capillaries,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spc="-15" dirty="0" smtClean="0">
                <a:latin typeface="Comic Sans MS"/>
                <a:cs typeface="Comic Sans MS"/>
              </a:rPr>
              <a:t>micro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copic obst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isch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occur.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  <a:buFont typeface="Comic Sans MS"/>
              <a:buChar char="–"/>
            </a:pPr>
            <a:endParaRPr sz="1400"/>
          </a:p>
          <a:p>
            <a:pPr marL="12700" marR="2122805">
              <a:lnSpc>
                <a:spcPct val="120000"/>
              </a:lnSpc>
              <a:buFont typeface="Comic Sans MS"/>
              <a:buChar char="–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Causing swel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ing,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-10" dirty="0" smtClean="0">
                <a:latin typeface="Comic Sans MS"/>
                <a:cs typeface="Comic Sans MS"/>
              </a:rPr>
              <a:t>la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tion, </a:t>
            </a:r>
            <a:r>
              <a:rPr sz="2400" spc="-15" dirty="0" smtClean="0">
                <a:latin typeface="Comic Sans MS"/>
                <a:cs typeface="Comic Sans MS"/>
              </a:rPr>
              <a:t>pain,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 </a:t>
            </a:r>
            <a:r>
              <a:rPr sz="2400" spc="-15" dirty="0" smtClean="0">
                <a:latin typeface="Comic Sans MS"/>
                <a:cs typeface="Comic Sans MS"/>
              </a:rPr>
              <a:t>death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219136"/>
            <a:ext cx="3810000" cy="4449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219200"/>
            <a:ext cx="38862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44768"/>
            <a:ext cx="7693661" cy="4186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ick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li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may be </a:t>
            </a:r>
            <a:r>
              <a:rPr sz="2400" spc="0" dirty="0" smtClean="0">
                <a:latin typeface="Comic Sans MS"/>
                <a:cs typeface="Comic Sans MS"/>
              </a:rPr>
              <a:t>trigg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y any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fa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10" dirty="0" smtClean="0">
                <a:latin typeface="Comic Sans MS"/>
                <a:cs typeface="Comic Sans MS"/>
              </a:rPr>
              <a:t> increases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body’s 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oxyg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 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ale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transport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it,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such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as: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Fev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motional 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physi</a:t>
            </a:r>
            <a:r>
              <a:rPr sz="2400" spc="-10" dirty="0" smtClean="0">
                <a:latin typeface="Comic Sans MS"/>
                <a:cs typeface="Comic Sans MS"/>
              </a:rPr>
              <a:t>cal str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ss.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Increasing 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velocity (low </a:t>
            </a:r>
            <a:r>
              <a:rPr sz="2400" spc="0" smtClean="0">
                <a:latin typeface="Comic Sans MS"/>
                <a:cs typeface="Comic Sans MS"/>
              </a:rPr>
              <a:t>intake)</a:t>
            </a:r>
            <a:r>
              <a:rPr lang="en-US" sz="2400" spc="0" dirty="0" smtClean="0">
                <a:latin typeface="Comic Sans MS"/>
                <a:cs typeface="Comic Sans MS"/>
              </a:rPr>
              <a:t>, dehydration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smtClean="0">
                <a:latin typeface="Comic Sans MS"/>
                <a:cs typeface="Comic Sans MS"/>
              </a:rPr>
              <a:t>Hy</a:t>
            </a:r>
            <a:r>
              <a:rPr sz="2400" spc="-10" smtClean="0">
                <a:latin typeface="Comic Sans MS"/>
                <a:cs typeface="Comic Sans MS"/>
              </a:rPr>
              <a:t>p</a:t>
            </a:r>
            <a:r>
              <a:rPr sz="2400" spc="0" smtClean="0">
                <a:latin typeface="Comic Sans MS"/>
                <a:cs typeface="Comic Sans MS"/>
              </a:rPr>
              <a:t>oxia</a:t>
            </a:r>
            <a:r>
              <a:rPr lang="en-US" sz="2400" spc="0" dirty="0" smtClean="0">
                <a:latin typeface="Comic Sans MS"/>
                <a:cs typeface="Comic Sans MS"/>
              </a:rPr>
              <a:t> :</a:t>
            </a:r>
            <a:r>
              <a:rPr lang="en-US" sz="2400" dirty="0" smtClean="0"/>
              <a:t>submitted to low oxygen tension (less than 60% to 70%)</a:t>
            </a:r>
            <a:r>
              <a:rPr lang="en-US" sz="2400" spc="0" dirty="0" smtClean="0">
                <a:latin typeface="Comic Sans MS"/>
                <a:cs typeface="Comic Sans MS"/>
              </a:rPr>
              <a:t> 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0" smtClean="0">
                <a:latin typeface="Comic Sans MS"/>
                <a:cs typeface="Comic Sans MS"/>
              </a:rPr>
              <a:t>C</a:t>
            </a:r>
            <a:r>
              <a:rPr sz="2400" spc="0" smtClean="0">
                <a:latin typeface="Comic Sans MS"/>
                <a:cs typeface="Comic Sans MS"/>
              </a:rPr>
              <a:t>old.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Blood Low pH (Acidosis)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Traum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mtClean="0">
                <a:latin typeface="Comic Sans MS"/>
                <a:cs typeface="Comic Sans MS"/>
              </a:rPr>
              <a:t>Inf</a:t>
            </a:r>
            <a:r>
              <a:rPr sz="2400" spc="10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ctio</a:t>
            </a:r>
            <a:r>
              <a:rPr sz="2400" spc="5" smtClean="0">
                <a:latin typeface="Comic Sans MS"/>
                <a:cs typeface="Comic Sans MS"/>
              </a:rPr>
              <a:t>n</a:t>
            </a:r>
            <a:r>
              <a:rPr sz="2400" spc="-10" smtClean="0">
                <a:latin typeface="Comic Sans MS"/>
                <a:cs typeface="Comic Sans MS"/>
              </a:rPr>
              <a:t>s.</a:t>
            </a:r>
            <a:endParaRPr lang="en-US" sz="2400" spc="-10" dirty="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4038600"/>
            <a:ext cx="3905250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589026"/>
            <a:ext cx="6758558" cy="6884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7905">
              <a:lnSpc>
                <a:spcPct val="100000"/>
              </a:lnSpc>
            </a:pPr>
            <a:r>
              <a:rPr sz="4000" dirty="0" smtClean="0">
                <a:solidFill>
                  <a:srgbClr val="990000"/>
                </a:solidFill>
                <a:latin typeface="Comic Sans MS"/>
                <a:cs typeface="Comic Sans MS"/>
              </a:rPr>
              <a:t>Cli</a:t>
            </a:r>
            <a:r>
              <a:rPr sz="40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40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ic</a:t>
            </a:r>
            <a:r>
              <a:rPr sz="4000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40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l</a:t>
            </a:r>
            <a:r>
              <a:rPr sz="4000" spc="-5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0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mani</a:t>
            </a:r>
            <a:r>
              <a:rPr sz="4000" spc="15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40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est</a:t>
            </a:r>
            <a:r>
              <a:rPr sz="4000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40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tion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3959"/>
            <a:ext cx="7376795" cy="3430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Mani</a:t>
            </a:r>
            <a:r>
              <a:rPr sz="2800" spc="-30" dirty="0" smtClean="0">
                <a:latin typeface="Comic Sans MS"/>
                <a:cs typeface="Comic Sans MS"/>
              </a:rPr>
              <a:t>f</a:t>
            </a:r>
            <a:r>
              <a:rPr sz="2800" spc="-15" dirty="0" smtClean="0">
                <a:latin typeface="Comic Sans MS"/>
                <a:cs typeface="Comic Sans MS"/>
              </a:rPr>
              <a:t>estat</a:t>
            </a:r>
            <a:r>
              <a:rPr sz="2800" spc="-20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5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are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cla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0" dirty="0" smtClean="0">
                <a:latin typeface="Comic Sans MS"/>
                <a:cs typeface="Comic Sans MS"/>
              </a:rPr>
              <a:t>f</a:t>
            </a:r>
            <a:r>
              <a:rPr sz="2800" spc="-10" dirty="0" smtClean="0">
                <a:latin typeface="Comic Sans MS"/>
                <a:cs typeface="Comic Sans MS"/>
              </a:rPr>
              <a:t>i</a:t>
            </a:r>
            <a:r>
              <a:rPr sz="2800" spc="-20" dirty="0" smtClean="0">
                <a:latin typeface="Comic Sans MS"/>
                <a:cs typeface="Comic Sans MS"/>
              </a:rPr>
              <a:t>ed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according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cri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that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could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occur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25450" indent="-413384">
              <a:lnSpc>
                <a:spcPct val="100000"/>
              </a:lnSpc>
              <a:buFont typeface="Comic Sans MS"/>
              <a:buAutoNum type="arabicPlain"/>
              <a:tabLst>
                <a:tab pos="42545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va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-</a:t>
            </a:r>
            <a:r>
              <a:rPr sz="2800" spc="-15" dirty="0" smtClean="0">
                <a:latin typeface="Comic Sans MS"/>
                <a:cs typeface="Comic Sans MS"/>
              </a:rPr>
              <a:t>oc</a:t>
            </a:r>
            <a:r>
              <a:rPr sz="2800" spc="-5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lus</a:t>
            </a:r>
            <a:r>
              <a:rPr sz="2800" spc="-20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ve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crisi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AutoNum type="arabicPlain"/>
            </a:pPr>
            <a:endParaRPr sz="650"/>
          </a:p>
          <a:p>
            <a:pPr marL="481965" indent="-469900">
              <a:lnSpc>
                <a:spcPct val="100000"/>
              </a:lnSpc>
              <a:buFont typeface="Comic Sans MS"/>
              <a:buAutoNum type="arabicPlain"/>
              <a:tabLst>
                <a:tab pos="481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splee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ic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sequestration.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5"/>
              </a:spcBef>
              <a:buFont typeface="Comic Sans MS"/>
              <a:buAutoNum type="arabicPlain"/>
            </a:pPr>
            <a:endParaRPr sz="650"/>
          </a:p>
          <a:p>
            <a:pPr marL="481965" indent="-469900">
              <a:lnSpc>
                <a:spcPct val="100000"/>
              </a:lnSpc>
              <a:buFont typeface="Comic Sans MS"/>
              <a:buAutoNum type="arabicPlain"/>
              <a:tabLst>
                <a:tab pos="481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apla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tic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cris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Comic Sans MS"/>
              <a:buAutoNum type="arabicPlain"/>
            </a:pPr>
            <a:endParaRPr sz="650"/>
          </a:p>
          <a:p>
            <a:pPr marL="481965" indent="-469900">
              <a:lnSpc>
                <a:spcPct val="100000"/>
              </a:lnSpc>
              <a:buFont typeface="Comic Sans MS"/>
              <a:buAutoNum type="arabicPlain"/>
              <a:tabLst>
                <a:tab pos="481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acute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ch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st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25" dirty="0" smtClean="0">
                <a:latin typeface="Comic Sans MS"/>
                <a:cs typeface="Comic Sans MS"/>
              </a:rPr>
              <a:t>y</a:t>
            </a:r>
            <a:r>
              <a:rPr sz="2800" spc="-15" dirty="0" smtClean="0">
                <a:latin typeface="Comic Sans MS"/>
                <a:cs typeface="Comic Sans MS"/>
              </a:rPr>
              <a:t>ndr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me.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948181"/>
            <a:ext cx="8074660" cy="4845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inic</a:t>
            </a:r>
            <a:r>
              <a:rPr sz="2400" spc="-10" dirty="0" smtClean="0">
                <a:latin typeface="Comic Sans MS"/>
                <a:cs typeface="Comic Sans MS"/>
              </a:rPr>
              <a:t>al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nif</a:t>
            </a:r>
            <a:r>
              <a:rPr sz="2400" spc="-15" dirty="0" smtClean="0">
                <a:latin typeface="Comic Sans MS"/>
                <a:cs typeface="Comic Sans MS"/>
              </a:rPr>
              <a:t>esta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related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the </a:t>
            </a:r>
            <a:r>
              <a:rPr sz="2400" spc="0" dirty="0" smtClean="0">
                <a:latin typeface="Comic Sans MS"/>
                <a:cs typeface="Comic Sans MS"/>
              </a:rPr>
              <a:t>shorten lif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 </a:t>
            </a:r>
            <a:r>
              <a:rPr sz="2400" spc="-15" dirty="0" smtClean="0">
                <a:latin typeface="Comic Sans MS"/>
                <a:cs typeface="Comic Sans MS"/>
              </a:rPr>
              <a:t>(hemolytic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anemia)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tis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sue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des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ruction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resulting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from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v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-occlusion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crisis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0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Brai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CVA, 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ach</a:t>
            </a:r>
            <a:r>
              <a:rPr sz="2400" spc="-10" dirty="0" smtClean="0">
                <a:latin typeface="Comic Sans MS"/>
                <a:cs typeface="Comic Sans MS"/>
              </a:rPr>
              <a:t>e,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convulsion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Eye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: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retinop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thy,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retinal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det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chment.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mtClean="0">
                <a:solidFill>
                  <a:srgbClr val="000066"/>
                </a:solidFill>
                <a:latin typeface="Comic Sans MS"/>
                <a:cs typeface="Comic Sans MS"/>
              </a:rPr>
              <a:t>Bone</a:t>
            </a:r>
            <a:r>
              <a:rPr sz="2400" spc="-2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-10" smtClean="0">
                <a:latin typeface="Comic Sans MS"/>
                <a:cs typeface="Comic Sans MS"/>
              </a:rPr>
              <a:t>:</a:t>
            </a:r>
            <a:r>
              <a:rPr sz="2400" spc="-3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o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-15" smtClean="0">
                <a:latin typeface="Comic Sans MS"/>
                <a:cs typeface="Comic Sans MS"/>
              </a:rPr>
              <a:t>teoporo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-10" smtClean="0">
                <a:latin typeface="Comic Sans MS"/>
                <a:cs typeface="Comic Sans MS"/>
              </a:rPr>
              <a:t>is, </a:t>
            </a:r>
            <a:r>
              <a:rPr sz="2400" spc="-15" smtClean="0">
                <a:latin typeface="Comic Sans MS"/>
                <a:cs typeface="Comic Sans MS"/>
              </a:rPr>
              <a:t>os</a:t>
            </a:r>
            <a:r>
              <a:rPr sz="2400" spc="-25" smtClean="0">
                <a:latin typeface="Comic Sans MS"/>
                <a:cs typeface="Comic Sans MS"/>
              </a:rPr>
              <a:t>t</a:t>
            </a:r>
            <a:r>
              <a:rPr sz="2400" spc="-15" smtClean="0">
                <a:latin typeface="Comic Sans MS"/>
                <a:cs typeface="Comic Sans MS"/>
              </a:rPr>
              <a:t>eomyliti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              </a:t>
            </a:r>
            <a:r>
              <a:rPr lang="en-US" sz="2400" dirty="0" smtClean="0"/>
              <a:t>aseptic necrosis of the head of the femur or </a:t>
            </a:r>
            <a:r>
              <a:rPr lang="en-US" sz="2400" dirty="0" err="1" smtClean="0"/>
              <a:t>humerus</a:t>
            </a:r>
            <a:endParaRPr sz="240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0" smtClean="0">
                <a:solidFill>
                  <a:srgbClr val="000066"/>
                </a:solidFill>
                <a:latin typeface="Comic Sans MS"/>
                <a:cs typeface="Comic Sans MS"/>
              </a:rPr>
              <a:t>ar</a:t>
            </a:r>
            <a:r>
              <a:rPr sz="2400" spc="-1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car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iomeg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lly,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ex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rcise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intolerance.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Lung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: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cough, fever,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ypn</a:t>
            </a:r>
            <a:r>
              <a:rPr sz="2400" spc="-10" dirty="0" smtClean="0">
                <a:latin typeface="Comic Sans MS"/>
                <a:cs typeface="Comic Sans MS"/>
              </a:rPr>
              <a:t>ea.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Live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pat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meg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ly, cirrhosis.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Spl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sple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nomegally.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Ki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uresis,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turea,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al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failure.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Skin</a:t>
            </a:r>
            <a:r>
              <a:rPr sz="2400" dirty="0" smtClean="0">
                <a:latin typeface="Comic Sans MS"/>
                <a:cs typeface="Comic Sans MS"/>
              </a:rPr>
              <a:t>: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decrea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peripheral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circula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770063"/>
            <a:ext cx="7924800" cy="4630737"/>
          </a:xfrm>
        </p:spPr>
        <p:txBody>
          <a:bodyPr>
            <a:normAutofit/>
          </a:bodyPr>
          <a:lstStyle/>
          <a:p>
            <a:pPr marL="365125" indent="-255588" eaLnBrk="1" hangingPunct="1">
              <a:lnSpc>
                <a:spcPct val="70000"/>
              </a:lnSpc>
              <a:defRPr/>
            </a:pPr>
            <a:endParaRPr lang="en-US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 of anemia characterized by severe bone marrow damage that leads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pancytopenia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leukopenia &amp; thrombocytopenia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defRPr/>
            </a:pPr>
            <a:endParaRPr lang="en-US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Hypoplastic anemia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profound depression of erythrocytes with normal/ slightly decreased WBC &amp; platelets</a:t>
            </a:r>
          </a:p>
          <a:p>
            <a:pPr marL="365125" indent="-255588" eaLnBrk="1" hangingPunct="1">
              <a:lnSpc>
                <a:spcPct val="70000"/>
              </a:lnSpc>
              <a:buFontTx/>
              <a:buNone/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5" y="286975"/>
            <a:ext cx="9129720" cy="564982"/>
          </a:xfrm>
        </p:spPr>
        <p:txBody>
          <a:bodyPr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buClrTx/>
              <a:defRPr/>
            </a:pPr>
            <a:r>
              <a:rPr lang="en-US" sz="2800" b="1" i="1" kern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kern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kern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kern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Aplastic </a:t>
            </a:r>
            <a:r>
              <a:rPr lang="en-US" sz="40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Anemia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78168"/>
            <a:ext cx="7555230" cy="404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20" dirty="0" smtClean="0">
                <a:latin typeface="Comic Sans MS"/>
                <a:cs typeface="Comic Sans MS"/>
              </a:rPr>
              <a:t>mo</a:t>
            </a:r>
            <a:r>
              <a:rPr sz="2400" spc="-3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com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reason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hospit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liz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due to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acute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painful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episodes.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mic Sans MS"/>
              <a:buChar char="•"/>
            </a:pPr>
            <a:endParaRPr sz="1000"/>
          </a:p>
          <a:p>
            <a:pPr marL="355600" marR="160655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results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v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cular ne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one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rrow,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exp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rien</a:t>
            </a:r>
            <a:r>
              <a:rPr sz="2400" spc="-15" dirty="0" smtClean="0">
                <a:latin typeface="Comic Sans MS"/>
                <a:cs typeface="Comic Sans MS"/>
              </a:rPr>
              <a:t>ced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back,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abdo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, </a:t>
            </a:r>
            <a:r>
              <a:rPr sz="2400" spc="-15" dirty="0" smtClean="0">
                <a:latin typeface="Comic Sans MS"/>
                <a:cs typeface="Comic Sans MS"/>
              </a:rPr>
              <a:t>ch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joints.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Gen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ralized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sever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ys 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we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k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833119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pain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</a:t>
            </a:r>
            <a:r>
              <a:rPr sz="2400" spc="-15" dirty="0" smtClean="0">
                <a:latin typeface="Comic Sans MS"/>
                <a:cs typeface="Comic Sans MS"/>
              </a:rPr>
              <a:t> acute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(su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den),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ronic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(</a:t>
            </a:r>
            <a:r>
              <a:rPr sz="2400" spc="0" dirty="0" smtClean="0">
                <a:latin typeface="Comic Sans MS"/>
                <a:cs typeface="Comic Sans MS"/>
              </a:rPr>
              <a:t>long </a:t>
            </a:r>
            <a:r>
              <a:rPr sz="2400" spc="-10" dirty="0" smtClean="0">
                <a:latin typeface="Comic Sans MS"/>
                <a:cs typeface="Comic Sans MS"/>
              </a:rPr>
              <a:t>la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ting),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0" dirty="0" smtClean="0">
                <a:latin typeface="Comic Sans MS"/>
                <a:cs typeface="Comic Sans MS"/>
              </a:rPr>
              <a:t>mix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ure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he </a:t>
            </a:r>
            <a:r>
              <a:rPr sz="2400" spc="0" dirty="0" smtClean="0">
                <a:latin typeface="Comic Sans MS"/>
                <a:cs typeface="Comic Sans MS"/>
              </a:rPr>
              <a:t>two.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21334"/>
            <a:ext cx="7525384" cy="4186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sple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nic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sequestra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ion: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  <a:buClr>
                <a:srgbClr val="990000"/>
              </a:buClr>
              <a:buFont typeface="Comic Sans MS"/>
              <a:buChar char="•"/>
            </a:pPr>
            <a:endParaRPr sz="550"/>
          </a:p>
          <a:p>
            <a:pPr marL="355600" marR="165735" indent="-343535">
              <a:lnSpc>
                <a:spcPct val="100099"/>
              </a:lnSpc>
            </a:pPr>
            <a:r>
              <a:rPr sz="2400" dirty="0" smtClean="0">
                <a:latin typeface="Comic Sans MS"/>
                <a:cs typeface="Comic Sans MS"/>
              </a:rPr>
              <a:t>Profound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anemia,</a:t>
            </a:r>
            <a:r>
              <a:rPr sz="2400" spc="-10" dirty="0" smtClean="0">
                <a:latin typeface="Comic Sans MS"/>
                <a:cs typeface="Comic Sans MS"/>
              </a:rPr>
              <a:t> h</a:t>
            </a:r>
            <a:r>
              <a:rPr sz="2400" spc="-15" dirty="0" smtClean="0">
                <a:latin typeface="Comic Sans MS"/>
                <a:cs typeface="Comic Sans MS"/>
              </a:rPr>
              <a:t>ypo</a:t>
            </a:r>
            <a:r>
              <a:rPr sz="2400" spc="-25" dirty="0" smtClean="0">
                <a:latin typeface="Comic Sans MS"/>
                <a:cs typeface="Comic Sans MS"/>
              </a:rPr>
              <a:t>v</a:t>
            </a:r>
            <a:r>
              <a:rPr sz="2400" spc="-15" dirty="0" smtClean="0">
                <a:latin typeface="Comic Sans MS"/>
                <a:cs typeface="Comic Sans MS"/>
              </a:rPr>
              <a:t>olemia,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shock. Becau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blood pool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the sple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355600" indent="-3435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Apla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tic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crisis: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990000"/>
              </a:buClr>
              <a:buFont typeface="Comic Sans MS"/>
              <a:buChar char="•"/>
            </a:pPr>
            <a:endParaRPr sz="550"/>
          </a:p>
          <a:p>
            <a:pPr marL="355600" marR="485140" indent="-343535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Ane</a:t>
            </a:r>
            <a:r>
              <a:rPr sz="2400" spc="-15" dirty="0" smtClean="0">
                <a:latin typeface="Comic Sans MS"/>
                <a:cs typeface="Comic Sans MS"/>
              </a:rPr>
              <a:t>mi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pallor, fat</a:t>
            </a:r>
            <a:r>
              <a:rPr sz="2400" spc="-15" dirty="0" smtClean="0">
                <a:latin typeface="Comic Sans MS"/>
                <a:cs typeface="Comic Sans MS"/>
              </a:rPr>
              <a:t>igue. Because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 pro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RBC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crea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ruction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it.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L="355600" indent="-3435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Acute</a:t>
            </a:r>
            <a:r>
              <a:rPr sz="2400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est</a:t>
            </a:r>
            <a:r>
              <a:rPr sz="2400" u="heavy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u="heavy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y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ndro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Fever,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cough, ch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ack pain,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5" dirty="0" smtClean="0">
                <a:latin typeface="Comic Sans MS"/>
                <a:cs typeface="Comic Sans MS"/>
              </a:rPr>
              <a:t>spnea, hypoxemi</a:t>
            </a:r>
            <a:r>
              <a:rPr sz="2400" spc="-2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0845">
              <a:lnSpc>
                <a:spcPct val="100000"/>
              </a:lnSpc>
            </a:pPr>
            <a:r>
              <a:rPr sz="4000" dirty="0" smtClean="0">
                <a:solidFill>
                  <a:srgbClr val="000066"/>
                </a:solidFill>
                <a:latin typeface="Comic Sans MS"/>
                <a:cs typeface="Comic Sans MS"/>
              </a:rPr>
              <a:t>Diag</a:t>
            </a:r>
            <a:r>
              <a:rPr sz="4000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ost</a:t>
            </a:r>
            <a:r>
              <a:rPr sz="40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000" spc="-5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tes</a:t>
            </a:r>
            <a:r>
              <a:rPr sz="40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0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47800"/>
            <a:ext cx="7846060" cy="34811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Difficult to </a:t>
            </a:r>
            <a:r>
              <a:rPr lang="en-US" sz="2800" dirty="0" err="1" smtClean="0">
                <a:latin typeface="Comic Sans MS"/>
                <a:cs typeface="Comic Sans MS"/>
              </a:rPr>
              <a:t>Dx</a:t>
            </a:r>
            <a:r>
              <a:rPr lang="en-US" sz="2800" dirty="0" smtClean="0">
                <a:latin typeface="Comic Sans MS"/>
                <a:cs typeface="Comic Sans MS"/>
              </a:rPr>
              <a:t>. Before 6 months of life  …. Why ?????</a:t>
            </a: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mtClean="0">
                <a:latin typeface="Comic Sans MS"/>
                <a:cs typeface="Comic Sans MS"/>
              </a:rPr>
              <a:t>Hem</a:t>
            </a:r>
            <a:r>
              <a:rPr sz="2800" spc="-10" smtClean="0">
                <a:latin typeface="Comic Sans MS"/>
                <a:cs typeface="Comic Sans MS"/>
              </a:rPr>
              <a:t>o</a:t>
            </a:r>
            <a:r>
              <a:rPr sz="2800" spc="0" smtClean="0">
                <a:latin typeface="Comic Sans MS"/>
                <a:cs typeface="Comic Sans MS"/>
              </a:rPr>
              <a:t>globin</a:t>
            </a:r>
            <a:r>
              <a:rPr sz="2800" spc="-5" smtClean="0">
                <a:latin typeface="Comic Sans MS"/>
                <a:cs typeface="Comic Sans MS"/>
              </a:rPr>
              <a:t> </a:t>
            </a:r>
            <a:r>
              <a:rPr sz="2800" spc="0" smtClean="0">
                <a:latin typeface="Comic Sans MS"/>
                <a:cs typeface="Comic Sans MS"/>
              </a:rPr>
              <a:t>ele</a:t>
            </a:r>
            <a:r>
              <a:rPr sz="2800" spc="-15" smtClean="0">
                <a:latin typeface="Comic Sans MS"/>
                <a:cs typeface="Comic Sans MS"/>
              </a:rPr>
              <a:t>c</a:t>
            </a:r>
            <a:r>
              <a:rPr sz="2800" spc="0" smtClean="0">
                <a:latin typeface="Comic Sans MS"/>
                <a:cs typeface="Comic Sans MS"/>
              </a:rPr>
              <a:t>troph</a:t>
            </a:r>
            <a:r>
              <a:rPr sz="2800" spc="-15" smtClean="0">
                <a:latin typeface="Comic Sans MS"/>
                <a:cs typeface="Comic Sans MS"/>
              </a:rPr>
              <a:t>o</a:t>
            </a:r>
            <a:r>
              <a:rPr sz="2800" spc="0" smtClean="0">
                <a:latin typeface="Comic Sans MS"/>
                <a:cs typeface="Comic Sans MS"/>
              </a:rPr>
              <a:t>resis</a:t>
            </a:r>
            <a:r>
              <a:rPr lang="en-US" sz="2800" spc="0" dirty="0" smtClean="0">
                <a:latin typeface="Comic Sans MS"/>
                <a:cs typeface="Comic Sans MS"/>
              </a:rPr>
              <a:t> : </a:t>
            </a:r>
            <a:r>
              <a:rPr lang="en-US" sz="2800" spc="0" dirty="0" err="1" smtClean="0">
                <a:latin typeface="Comic Sans MS"/>
                <a:cs typeface="Comic Sans MS"/>
              </a:rPr>
              <a:t>HgSS</a:t>
            </a:r>
            <a:r>
              <a:rPr sz="2800" spc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omic Sans MS"/>
              <a:buChar char="•"/>
            </a:pPr>
            <a:endParaRPr sz="28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dirty="0" smtClean="0">
                <a:latin typeface="Comic Sans MS"/>
                <a:cs typeface="Comic Sans MS"/>
              </a:rPr>
              <a:t>History &amp;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0" smtClean="0">
                <a:latin typeface="Comic Sans MS"/>
                <a:cs typeface="Comic Sans MS"/>
              </a:rPr>
              <a:t>physical</a:t>
            </a:r>
            <a:r>
              <a:rPr sz="2800" spc="5" smtClean="0">
                <a:latin typeface="Comic Sans MS"/>
                <a:cs typeface="Comic Sans MS"/>
              </a:rPr>
              <a:t> </a:t>
            </a:r>
            <a:r>
              <a:rPr sz="2800" spc="0" smtClean="0">
                <a:latin typeface="Comic Sans MS"/>
                <a:cs typeface="Comic Sans MS"/>
              </a:rPr>
              <a:t>examin</a:t>
            </a:r>
            <a:r>
              <a:rPr sz="2800" spc="5" smtClean="0">
                <a:latin typeface="Comic Sans MS"/>
                <a:cs typeface="Comic Sans MS"/>
              </a:rPr>
              <a:t>a</a:t>
            </a:r>
            <a:r>
              <a:rPr sz="2800" spc="0" smtClean="0">
                <a:latin typeface="Comic Sans MS"/>
                <a:cs typeface="Comic Sans MS"/>
              </a:rPr>
              <a:t>tion</a:t>
            </a:r>
            <a:r>
              <a:rPr lang="en-US" sz="2800" spc="0" dirty="0" smtClean="0">
                <a:latin typeface="Comic Sans MS"/>
                <a:cs typeface="Comic Sans MS"/>
              </a:rPr>
              <a:t>:</a:t>
            </a:r>
          </a:p>
          <a:p>
            <a:r>
              <a:rPr lang="en-US" sz="2800" dirty="0" smtClean="0"/>
              <a:t>    Some infants have swelling of the hands </a:t>
            </a:r>
            <a:r>
              <a:rPr lang="en-US" sz="2800" smtClean="0"/>
              <a:t>and feet   (</a:t>
            </a:r>
            <a:r>
              <a:rPr lang="en-US" sz="2800" dirty="0" smtClean="0"/>
              <a:t>a hand–foot syndrome)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omic Sans MS"/>
              <a:buChar char="•"/>
            </a:pPr>
            <a:endParaRPr sz="28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dirty="0" smtClean="0">
                <a:latin typeface="Comic Sans MS"/>
                <a:cs typeface="Comic Sans MS"/>
              </a:rPr>
              <a:t>Serum</a:t>
            </a:r>
            <a:r>
              <a:rPr sz="2800" spc="-20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an</a:t>
            </a:r>
            <a:r>
              <a:rPr sz="2800" spc="10" dirty="0" smtClean="0">
                <a:latin typeface="Comic Sans MS"/>
                <a:cs typeface="Comic Sans MS"/>
              </a:rPr>
              <a:t>a</a:t>
            </a:r>
            <a:r>
              <a:rPr sz="2800" spc="0" dirty="0" smtClean="0">
                <a:latin typeface="Comic Sans MS"/>
                <a:cs typeface="Comic Sans MS"/>
              </a:rPr>
              <a:t>lysis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0" smtClean="0">
                <a:latin typeface="Comic Sans MS"/>
                <a:cs typeface="Comic Sans MS"/>
              </a:rPr>
              <a:t>that rev</a:t>
            </a:r>
            <a:r>
              <a:rPr lang="en-US" sz="2800" spc="0" dirty="0" smtClean="0">
                <a:latin typeface="Comic Sans MS"/>
                <a:cs typeface="Comic Sans MS"/>
              </a:rPr>
              <a:t>ea</a:t>
            </a:r>
            <a:r>
              <a:rPr sz="2800" spc="0" smtClean="0">
                <a:latin typeface="Comic Sans MS"/>
                <a:cs typeface="Comic Sans MS"/>
              </a:rPr>
              <a:t>les</a:t>
            </a:r>
            <a:r>
              <a:rPr sz="2800" spc="-5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a</a:t>
            </a:r>
            <a:r>
              <a:rPr sz="2800" spc="5" dirty="0" smtClean="0">
                <a:latin typeface="Comic Sans MS"/>
                <a:cs typeface="Comic Sans MS"/>
              </a:rPr>
              <a:t>n</a:t>
            </a:r>
            <a:r>
              <a:rPr sz="2800" spc="0" dirty="0" smtClean="0">
                <a:latin typeface="Comic Sans MS"/>
                <a:cs typeface="Comic Sans MS"/>
              </a:rPr>
              <a:t>emia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Comic Sans MS"/>
              <a:buChar char="•"/>
            </a:pPr>
            <a:endParaRPr sz="2800"/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800" dirty="0" smtClean="0">
                <a:latin typeface="Comic Sans MS"/>
                <a:cs typeface="Comic Sans MS"/>
              </a:rPr>
              <a:t>•	Hb </a:t>
            </a:r>
            <a:r>
              <a:rPr sz="2800" spc="-5" dirty="0" smtClean="0">
                <a:latin typeface="Comic Sans MS"/>
                <a:cs typeface="Comic Sans MS"/>
              </a:rPr>
              <a:t>(</a:t>
            </a:r>
            <a:r>
              <a:rPr sz="2800" spc="0" dirty="0" smtClean="0">
                <a:latin typeface="Comic Sans MS"/>
                <a:cs typeface="Comic Sans MS"/>
              </a:rPr>
              <a:t>6</a:t>
            </a:r>
            <a:r>
              <a:rPr sz="2800" spc="-5" dirty="0" smtClean="0">
                <a:latin typeface="Comic Sans MS"/>
                <a:cs typeface="Comic Sans MS"/>
              </a:rPr>
              <a:t>-</a:t>
            </a:r>
            <a:r>
              <a:rPr sz="2800" spc="0" dirty="0" smtClean="0">
                <a:latin typeface="Comic Sans MS"/>
                <a:cs typeface="Comic Sans MS"/>
              </a:rPr>
              <a:t>10</a:t>
            </a:r>
            <a:r>
              <a:rPr sz="2800" spc="-15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g/dl</a:t>
            </a:r>
            <a:r>
              <a:rPr sz="2800" spc="5" dirty="0" smtClean="0">
                <a:latin typeface="Comic Sans MS"/>
                <a:cs typeface="Comic Sans MS"/>
              </a:rPr>
              <a:t>)</a:t>
            </a:r>
            <a:r>
              <a:rPr sz="2800" spc="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28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dirty="0" smtClean="0">
                <a:latin typeface="Comic Sans MS"/>
                <a:cs typeface="Comic Sans MS"/>
              </a:rPr>
              <a:t>Increased</a:t>
            </a:r>
            <a:r>
              <a:rPr sz="2800" spc="-25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RBCs l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0" dirty="0" smtClean="0">
                <a:latin typeface="Comic Sans MS"/>
                <a:cs typeface="Comic Sans MS"/>
              </a:rPr>
              <a:t>vels.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577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Clin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cal</a:t>
            </a:r>
            <a:r>
              <a:rPr sz="44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therapy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914400"/>
            <a:ext cx="7846060" cy="4031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indent="-534035">
              <a:lnSpc>
                <a:spcPct val="100000"/>
              </a:lnSpc>
              <a:buClr>
                <a:srgbClr val="990000"/>
              </a:buClr>
              <a:tabLst>
                <a:tab pos="546100" algn="l"/>
              </a:tabLst>
            </a:pPr>
            <a:endParaRPr lang="en-US" sz="2400" u="heavy" dirty="0" smtClean="0">
              <a:solidFill>
                <a:srgbClr val="990000"/>
              </a:solidFill>
              <a:latin typeface="Comic Sans MS"/>
              <a:cs typeface="Comic Sans MS"/>
            </a:endParaRPr>
          </a:p>
          <a:p>
            <a:r>
              <a:rPr lang="en-US" sz="2400" dirty="0" smtClean="0"/>
              <a:t>The child in sickle-cell crisis has </a:t>
            </a:r>
            <a:r>
              <a:rPr lang="en-US" sz="2400" b="1" dirty="0" smtClean="0"/>
              <a:t>three primary </a:t>
            </a:r>
            <a:r>
              <a:rPr lang="en-US" sz="2400" dirty="0" smtClean="0"/>
              <a:t>needs: </a:t>
            </a:r>
          </a:p>
          <a:p>
            <a:r>
              <a:rPr lang="en-US" sz="2400" b="1" dirty="0" smtClean="0"/>
              <a:t>pain</a:t>
            </a:r>
            <a:r>
              <a:rPr lang="en-US" sz="2400" dirty="0" smtClean="0"/>
              <a:t> relief and adequate </a:t>
            </a:r>
            <a:r>
              <a:rPr lang="en-US" sz="2400" b="1" dirty="0" smtClean="0"/>
              <a:t>hydration </a:t>
            </a:r>
            <a:r>
              <a:rPr lang="en-US" sz="2400" dirty="0" smtClean="0"/>
              <a:t>and </a:t>
            </a:r>
            <a:r>
              <a:rPr lang="en-US" sz="2400" b="1" dirty="0" smtClean="0"/>
              <a:t>oxyge</a:t>
            </a:r>
            <a:r>
              <a:rPr lang="en-US" sz="2400" dirty="0" smtClean="0"/>
              <a:t>nation to prevent further </a:t>
            </a:r>
            <a:r>
              <a:rPr lang="en-US" sz="2400" dirty="0" err="1" smtClean="0"/>
              <a:t>sickling</a:t>
            </a:r>
            <a:r>
              <a:rPr lang="en-US" sz="2400" dirty="0" smtClean="0"/>
              <a:t> and halt the crisis</a:t>
            </a:r>
            <a:endParaRPr lang="en-US" sz="2400" u="heavy" dirty="0" smtClean="0">
              <a:solidFill>
                <a:srgbClr val="990000"/>
              </a:solidFill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546100" algn="l"/>
              </a:tabLst>
            </a:pPr>
            <a:r>
              <a:rPr sz="2400" u="heavy" smtClean="0">
                <a:solidFill>
                  <a:srgbClr val="990000"/>
                </a:solidFill>
                <a:latin typeface="Comic Sans MS"/>
                <a:cs typeface="Comic Sans MS"/>
              </a:rPr>
              <a:t>Control</a:t>
            </a:r>
            <a:r>
              <a:rPr sz="2400" u="heavy" spc="-15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the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smtClean="0">
                <a:solidFill>
                  <a:srgbClr val="990000"/>
                </a:solidFill>
                <a:latin typeface="Comic Sans MS"/>
                <a:cs typeface="Comic Sans MS"/>
              </a:rPr>
              <a:t>p</a:t>
            </a:r>
            <a:r>
              <a:rPr sz="2400" u="heavy" spc="-1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u="heavy" spc="0" smtClean="0">
                <a:solidFill>
                  <a:srgbClr val="990000"/>
                </a:solidFill>
                <a:latin typeface="Comic Sans MS"/>
                <a:cs typeface="Comic Sans MS"/>
              </a:rPr>
              <a:t>in: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By </a:t>
            </a:r>
            <a:r>
              <a:rPr sz="2400" spc="0" dirty="0" smtClean="0">
                <a:latin typeface="Comic Sans MS"/>
                <a:cs typeface="Comic Sans MS"/>
              </a:rPr>
              <a:t>parenteral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analgesi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,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uch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morphin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Incr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hydr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tion.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dirty="0" smtClean="0">
                <a:latin typeface="Comic Sans MS"/>
                <a:cs typeface="Comic Sans MS"/>
              </a:rPr>
              <a:t>Oxyge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46100" indent="-5340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546100" algn="l"/>
              </a:tabLst>
            </a:pP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Treat</a:t>
            </a:r>
            <a:r>
              <a:rPr sz="2400" u="heavy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inf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tions: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By </a:t>
            </a:r>
            <a:r>
              <a:rPr sz="2400" spc="0" dirty="0" smtClean="0">
                <a:latin typeface="Comic Sans MS"/>
                <a:cs typeface="Comic Sans MS"/>
              </a:rPr>
              <a:t>antibiotic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such 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sz="2400" spc="-15" smtClean="0">
                <a:latin typeface="Comic Sans MS"/>
                <a:cs typeface="Comic Sans MS"/>
              </a:rPr>
              <a:t>s pe</a:t>
            </a:r>
            <a:r>
              <a:rPr sz="2400" spc="-10" smtClean="0">
                <a:latin typeface="Comic Sans MS"/>
                <a:cs typeface="Comic Sans MS"/>
              </a:rPr>
              <a:t>n</a:t>
            </a:r>
            <a:r>
              <a:rPr sz="2400" spc="0" smtClean="0">
                <a:latin typeface="Comic Sans MS"/>
                <a:cs typeface="Comic Sans MS"/>
              </a:rPr>
              <a:t>icilli</a:t>
            </a:r>
            <a:r>
              <a:rPr sz="2400" spc="5" smtClean="0">
                <a:latin typeface="Comic Sans MS"/>
                <a:cs typeface="Comic Sans MS"/>
              </a:rPr>
              <a:t>n</a:t>
            </a:r>
            <a:r>
              <a:rPr lang="en-US" sz="2400" spc="5" dirty="0" smtClean="0">
                <a:latin typeface="Comic Sans MS"/>
                <a:cs typeface="Comic Sans MS"/>
              </a:rPr>
              <a:t> ( prophylactic )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Monitor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ctions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by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cultures</a:t>
            </a:r>
            <a:r>
              <a:rPr lang="en-US" sz="2400" spc="0" dirty="0" smtClean="0">
                <a:latin typeface="Comic Sans MS"/>
                <a:cs typeface="Comic Sans MS"/>
              </a:rPr>
              <a:t> : 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(</a:t>
            </a:r>
            <a:r>
              <a:rPr lang="en-US" sz="2400" dirty="0" smtClean="0"/>
              <a:t>Pneumococcal meningitis and salmonella-induced </a:t>
            </a:r>
            <a:r>
              <a:rPr lang="en-US" sz="2400" dirty="0" err="1" smtClean="0"/>
              <a:t>osteomyelitis</a:t>
            </a:r>
            <a:r>
              <a:rPr lang="en-US" sz="2400" dirty="0" smtClean="0"/>
              <a:t> )</a:t>
            </a:r>
            <a:endParaRPr sz="240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buFont typeface="Comic Sans MS"/>
              <a:buAutoNum type="arabicPeriod"/>
              <a:tabLst>
                <a:tab pos="546100" algn="l"/>
              </a:tabLst>
            </a:pPr>
            <a:r>
              <a:rPr sz="2400" dirty="0" smtClean="0">
                <a:latin typeface="Comic Sans MS"/>
                <a:cs typeface="Comic Sans MS"/>
              </a:rPr>
              <a:t>Give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im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uni</a:t>
            </a:r>
            <a:r>
              <a:rPr sz="2400" spc="5" dirty="0" smtClean="0">
                <a:latin typeface="Comic Sans MS"/>
                <a:cs typeface="Comic Sans MS"/>
              </a:rPr>
              <a:t>z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as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sch</a:t>
            </a:r>
            <a:r>
              <a:rPr sz="2400" spc="-10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duled</a:t>
            </a:r>
            <a:r>
              <a:rPr lang="en-US" sz="2400" dirty="0" smtClean="0">
                <a:latin typeface="Comic Sans MS"/>
                <a:cs typeface="Comic Sans MS"/>
              </a:rPr>
              <a:t> : </a:t>
            </a:r>
            <a:r>
              <a:rPr lang="en-US" sz="2400" dirty="0" smtClean="0"/>
              <a:t>pneumococcal vaccine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 marL="546100" indent="-534035">
              <a:lnSpc>
                <a:spcPct val="100000"/>
              </a:lnSpc>
              <a:tabLst>
                <a:tab pos="5461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       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679958"/>
            <a:ext cx="7922260" cy="5174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102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6223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Transfusion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-15" smtClean="0">
                <a:solidFill>
                  <a:srgbClr val="990000"/>
                </a:solidFill>
                <a:latin typeface="Comic Sans MS"/>
                <a:cs typeface="Comic Sans MS"/>
              </a:rPr>
              <a:t>RBCs:</a:t>
            </a:r>
            <a:endParaRPr lang="en-US" sz="2400" u="heavy" spc="-15" dirty="0" smtClean="0">
              <a:solidFill>
                <a:srgbClr val="990000"/>
              </a:solidFill>
              <a:latin typeface="Comic Sans MS"/>
              <a:cs typeface="Comic Sans MS"/>
            </a:endParaRPr>
          </a:p>
          <a:p>
            <a:r>
              <a:rPr lang="en-US" sz="2400" dirty="0" smtClean="0"/>
              <a:t>(usually packed RBCs) to maintain the hemoglobin above 12 g/</a:t>
            </a:r>
            <a:r>
              <a:rPr lang="en-US" sz="2400" dirty="0" err="1" smtClean="0"/>
              <a:t>dL</a:t>
            </a:r>
            <a:r>
              <a:rPr lang="en-US" sz="2400" dirty="0" smtClean="0"/>
              <a:t> (termed </a:t>
            </a:r>
            <a:r>
              <a:rPr lang="en-US" sz="2400" dirty="0" err="1" smtClean="0"/>
              <a:t>hypertransfusion</a:t>
            </a:r>
            <a:r>
              <a:rPr lang="en-US" sz="2400" dirty="0" smtClean="0"/>
              <a:t>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3"/>
              </a:spcBef>
            </a:pPr>
            <a:endParaRPr sz="550"/>
          </a:p>
          <a:p>
            <a:pPr marL="622300" marR="250190" indent="-610235">
              <a:lnSpc>
                <a:spcPct val="901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To </a:t>
            </a:r>
            <a:r>
              <a:rPr sz="2400" spc="0" dirty="0" smtClean="0">
                <a:latin typeface="Comic Sans MS"/>
                <a:cs typeface="Comic Sans MS"/>
              </a:rPr>
              <a:t>impro</a:t>
            </a:r>
            <a:r>
              <a:rPr sz="2400" spc="-15" dirty="0" smtClean="0">
                <a:latin typeface="Comic Sans MS"/>
                <a:cs typeface="Comic Sans MS"/>
              </a:rPr>
              <a:t>ve tissue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oxy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temporary su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pe</a:t>
            </a:r>
            <a:r>
              <a:rPr sz="2400" spc="-10" dirty="0" smtClean="0">
                <a:latin typeface="Comic Sans MS"/>
                <a:cs typeface="Comic Sans MS"/>
              </a:rPr>
              <a:t>nsi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ducti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containing Hb</a:t>
            </a:r>
            <a:r>
              <a:rPr sz="2400" spc="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15"/>
              </a:spcBef>
              <a:buFont typeface="Comic Sans MS"/>
              <a:buAutoNum type="arabicPeriod"/>
            </a:pPr>
            <a:endParaRPr sz="600"/>
          </a:p>
          <a:p>
            <a:pPr marL="622300" marR="222250" indent="-610235">
              <a:lnSpc>
                <a:spcPts val="259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dirty="0" smtClean="0">
                <a:latin typeface="Comic Sans MS"/>
                <a:cs typeface="Comic Sans MS"/>
              </a:rPr>
              <a:t>Mo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itor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iron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overload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(hemo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idr</a:t>
            </a:r>
            <a:r>
              <a:rPr sz="2400" spc="-10" dirty="0" smtClean="0">
                <a:latin typeface="Comic Sans MS"/>
                <a:cs typeface="Comic Sans MS"/>
              </a:rPr>
              <a:t>osi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)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 fr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que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nsfusion.</a:t>
            </a:r>
            <a:endParaRPr sz="2400">
              <a:latin typeface="Comic Sans MS"/>
              <a:cs typeface="Comic Sans MS"/>
            </a:endParaRPr>
          </a:p>
          <a:p>
            <a:pPr marL="622300" indent="-610235">
              <a:lnSpc>
                <a:spcPct val="100000"/>
              </a:lnSpc>
              <a:spcBef>
                <a:spcPts val="250"/>
              </a:spcBef>
              <a:buFont typeface="Comic Sans MS"/>
              <a:buAutoNum type="arabicPeriod"/>
              <a:tabLst>
                <a:tab pos="62230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Give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deferox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ne with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en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ance</a:t>
            </a:r>
            <a:endParaRPr sz="2400">
              <a:latin typeface="Comic Sans MS"/>
              <a:cs typeface="Comic Sans MS"/>
            </a:endParaRPr>
          </a:p>
          <a:p>
            <a:pPr marR="3579495" algn="ctr">
              <a:lnSpc>
                <a:spcPts val="2590"/>
              </a:lnSpc>
            </a:pPr>
            <a:r>
              <a:rPr sz="2400" spc="-15" dirty="0" smtClean="0">
                <a:latin typeface="Comic Sans MS"/>
                <a:cs typeface="Comic Sans MS"/>
              </a:rPr>
              <a:t>ex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retion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iron.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622300" indent="-610235">
              <a:lnSpc>
                <a:spcPct val="100000"/>
              </a:lnSpc>
              <a:buClr>
                <a:srgbClr val="990000"/>
              </a:buClr>
              <a:buFont typeface="Comic Sans MS"/>
              <a:buChar char="•"/>
              <a:tabLst>
                <a:tab pos="6223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Other</a:t>
            </a:r>
            <a:r>
              <a:rPr sz="2400" u="heavy" spc="-5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ther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ap</a:t>
            </a:r>
            <a:r>
              <a:rPr sz="2400" u="heavy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y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622300" marR="12700" indent="-610235">
              <a:lnSpc>
                <a:spcPts val="259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mtClean="0">
                <a:latin typeface="Comic Sans MS"/>
                <a:cs typeface="Comic Sans MS"/>
              </a:rPr>
              <a:t>Hydrox</a:t>
            </a:r>
            <a:r>
              <a:rPr sz="2400" spc="-10" smtClean="0">
                <a:latin typeface="Comic Sans MS"/>
                <a:cs typeface="Comic Sans MS"/>
              </a:rPr>
              <a:t>y</a:t>
            </a:r>
            <a:r>
              <a:rPr sz="2400" spc="-15" smtClean="0">
                <a:latin typeface="Comic Sans MS"/>
                <a:cs typeface="Comic Sans MS"/>
              </a:rPr>
              <a:t>urea</a:t>
            </a:r>
            <a:r>
              <a:rPr lang="en-US" sz="2400" spc="-15" dirty="0" smtClean="0">
                <a:latin typeface="Comic Sans MS"/>
                <a:cs typeface="Comic Sans MS"/>
              </a:rPr>
              <a:t> (</a:t>
            </a:r>
            <a:r>
              <a:rPr lang="en-US" sz="2400" spc="-15" dirty="0" err="1" smtClean="0">
                <a:latin typeface="Comic Sans MS"/>
                <a:cs typeface="Comic Sans MS"/>
              </a:rPr>
              <a:t>a</a:t>
            </a:r>
            <a:r>
              <a:rPr lang="en-US" sz="2400" dirty="0" err="1" smtClean="0"/>
              <a:t>ntineoplastic</a:t>
            </a:r>
            <a:r>
              <a:rPr lang="en-US" sz="2400" dirty="0" smtClean="0"/>
              <a:t> agent</a:t>
            </a:r>
            <a:r>
              <a:rPr lang="en-US" sz="2400" spc="-15" dirty="0" smtClean="0">
                <a:latin typeface="Comic Sans MS"/>
                <a:cs typeface="Comic Sans MS"/>
              </a:rPr>
              <a:t> )</a:t>
            </a:r>
            <a:r>
              <a:rPr sz="2400" spc="-15" smtClean="0">
                <a:latin typeface="Comic Sans MS"/>
                <a:cs typeface="Comic Sans MS"/>
              </a:rPr>
              <a:t>,</a:t>
            </a:r>
            <a:r>
              <a:rPr sz="2400" spc="-30" smtClean="0">
                <a:latin typeface="Comic Sans MS"/>
                <a:cs typeface="Comic Sans MS"/>
              </a:rPr>
              <a:t> 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10" dirty="0" smtClean="0">
                <a:latin typeface="Comic Sans MS"/>
                <a:cs typeface="Comic Sans MS"/>
              </a:rPr>
              <a:t> prod</a:t>
            </a:r>
            <a:r>
              <a:rPr sz="2400" spc="0" dirty="0" smtClean="0">
                <a:latin typeface="Comic Sans MS"/>
                <a:cs typeface="Comic Sans MS"/>
              </a:rPr>
              <a:t>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abnormal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ells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spc="-10" smtClean="0">
                <a:latin typeface="Comic Sans MS"/>
                <a:cs typeface="Comic Sans MS"/>
              </a:rPr>
              <a:t>le</a:t>
            </a:r>
            <a:r>
              <a:rPr sz="2400" spc="-15" smtClean="0">
                <a:latin typeface="Comic Sans MS"/>
                <a:cs typeface="Comic Sans MS"/>
              </a:rPr>
              <a:t>s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0" smtClean="0">
                <a:latin typeface="Comic Sans MS"/>
                <a:cs typeface="Comic Sans MS"/>
              </a:rPr>
              <a:t>er</a:t>
            </a:r>
            <a:r>
              <a:rPr sz="2400" spc="-3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pain</a:t>
            </a:r>
            <a:r>
              <a:rPr lang="en-US" sz="2400" spc="0" dirty="0" smtClean="0">
                <a:latin typeface="Comic Sans MS"/>
                <a:cs typeface="Comic Sans MS"/>
              </a:rPr>
              <a:t>, increase hemoglobin F/ fetal hgb.</a:t>
            </a:r>
            <a:endParaRPr sz="2400">
              <a:latin typeface="Comic Sans MS"/>
              <a:cs typeface="Comic Sans MS"/>
            </a:endParaRPr>
          </a:p>
          <a:p>
            <a:pPr marL="622300" indent="-610235">
              <a:lnSpc>
                <a:spcPct val="100000"/>
              </a:lnSpc>
              <a:spcBef>
                <a:spcPts val="250"/>
              </a:spcBef>
              <a:buFont typeface="Comic Sans MS"/>
              <a:buAutoNum type="arabicPeriod"/>
              <a:tabLst>
                <a:tab pos="62230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Hema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opi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em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cell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nspl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nta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140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Nurs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ng</a:t>
            </a:r>
            <a:r>
              <a:rPr sz="4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intervention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737486"/>
            <a:ext cx="7272655" cy="37166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nit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r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hild during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ransfu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ion.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nit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iron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ov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rl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ad.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Pr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te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hy</a:t>
            </a:r>
            <a:r>
              <a:rPr sz="28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dration</a:t>
            </a:r>
            <a:r>
              <a:rPr sz="2800" spc="-15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Pain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mana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20" dirty="0" smtClean="0">
                <a:latin typeface="Comic Sans MS"/>
                <a:cs typeface="Comic Sans MS"/>
              </a:rPr>
              <a:t>em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nt: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Give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anal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15" dirty="0" smtClean="0">
                <a:latin typeface="Comic Sans MS"/>
                <a:cs typeface="Comic Sans MS"/>
              </a:rPr>
              <a:t>esia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15" dirty="0" smtClean="0">
                <a:latin typeface="Comic Sans MS"/>
                <a:cs typeface="Comic Sans MS"/>
              </a:rPr>
              <a:t>er.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Em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5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ional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su</a:t>
            </a:r>
            <a:r>
              <a:rPr sz="2800" spc="-10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</a:t>
            </a:r>
            <a:r>
              <a:rPr sz="2800" spc="-10" dirty="0" smtClean="0">
                <a:latin typeface="Comic Sans MS"/>
                <a:cs typeface="Comic Sans MS"/>
              </a:rPr>
              <a:t>t.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Infec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 c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nt</a:t>
            </a:r>
            <a:r>
              <a:rPr sz="2800" spc="5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ol</a:t>
            </a:r>
            <a:endParaRPr sz="2800">
              <a:latin typeface="Comic Sans MS"/>
              <a:cs typeface="Comic Sans MS"/>
            </a:endParaRPr>
          </a:p>
          <a:p>
            <a:pPr marL="461009" indent="-448309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46037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duca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ional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sup</a:t>
            </a:r>
            <a:r>
              <a:rPr sz="2800" spc="-5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rt.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sure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ad</a:t>
            </a:r>
            <a:r>
              <a:rPr sz="2800" spc="-15" dirty="0" smtClean="0">
                <a:latin typeface="Comic Sans MS"/>
                <a:cs typeface="Comic Sans MS"/>
              </a:rPr>
              <a:t>equate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nu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riti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417" y="469138"/>
            <a:ext cx="3219450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Thalas</a:t>
            </a:r>
            <a:r>
              <a:rPr sz="4000" b="1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emias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46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26134"/>
            <a:ext cx="7189470" cy="4845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word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thalasemia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come</a:t>
            </a:r>
            <a:r>
              <a:rPr sz="2400" spc="5" dirty="0" smtClean="0">
                <a:latin typeface="Comic Sans MS"/>
                <a:cs typeface="Comic Sans MS"/>
              </a:rPr>
              <a:t> f</a:t>
            </a:r>
            <a:r>
              <a:rPr sz="2400" spc="0" dirty="0" smtClean="0">
                <a:latin typeface="Comic Sans MS"/>
                <a:cs typeface="Comic Sans MS"/>
              </a:rPr>
              <a:t>rom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k word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2400" dirty="0" smtClean="0">
                <a:latin typeface="Comic Sans MS"/>
                <a:cs typeface="Comic Sans MS"/>
              </a:rPr>
              <a:t>thalas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ic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mean “s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a”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355600" marR="281305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dities</a:t>
            </a:r>
            <a:r>
              <a:rPr sz="2400" spc="-6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disorders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-15" dirty="0" smtClean="0">
                <a:latin typeface="Comic Sans MS"/>
                <a:cs typeface="Comic Sans MS"/>
              </a:rPr>
              <a:t>aract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ri</a:t>
            </a:r>
            <a:r>
              <a:rPr sz="2400" spc="5" dirty="0" smtClean="0">
                <a:latin typeface="Comic Sans MS"/>
                <a:cs typeface="Comic Sans MS"/>
              </a:rPr>
              <a:t>z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10" dirty="0" smtClean="0">
                <a:latin typeface="Comic Sans MS"/>
                <a:cs typeface="Comic Sans MS"/>
              </a:rPr>
              <a:t> de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ici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ie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rate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produ</a:t>
            </a:r>
            <a:r>
              <a:rPr sz="2400" spc="5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tion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spe</a:t>
            </a:r>
            <a:r>
              <a:rPr sz="2400" spc="-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if</a:t>
            </a:r>
            <a:r>
              <a:rPr sz="2400" spc="-10" dirty="0" smtClean="0">
                <a:latin typeface="Comic Sans MS"/>
                <a:cs typeface="Comic Sans MS"/>
              </a:rPr>
              <a:t>ic </a:t>
            </a:r>
            <a:r>
              <a:rPr sz="2400" spc="-10" smtClean="0">
                <a:latin typeface="Comic Sans MS"/>
                <a:cs typeface="Comic Sans MS"/>
              </a:rPr>
              <a:t>glopin</a:t>
            </a:r>
            <a:r>
              <a:rPr sz="2400" spc="5" smtClean="0">
                <a:latin typeface="Comic Sans MS"/>
                <a:cs typeface="Comic Sans MS"/>
              </a:rPr>
              <a:t> </a:t>
            </a:r>
            <a:r>
              <a:rPr lang="en-US" sz="2400" spc="5" dirty="0" smtClean="0">
                <a:latin typeface="Comic Sans MS"/>
                <a:cs typeface="Comic Sans MS"/>
              </a:rPr>
              <a:t>Beta </a:t>
            </a:r>
            <a:r>
              <a:rPr sz="2400" spc="0" smtClean="0">
                <a:latin typeface="Comic Sans MS"/>
                <a:cs typeface="Comic Sans MS"/>
              </a:rPr>
              <a:t>c</a:t>
            </a:r>
            <a:r>
              <a:rPr sz="2400" spc="5" smtClean="0">
                <a:latin typeface="Comic Sans MS"/>
                <a:cs typeface="Comic Sans MS"/>
              </a:rPr>
              <a:t>h</a:t>
            </a:r>
            <a:r>
              <a:rPr sz="2400" spc="0" smtClean="0">
                <a:latin typeface="Comic Sans MS"/>
                <a:cs typeface="Comic Sans MS"/>
              </a:rPr>
              <a:t>ains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emoglobin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marR="1205865" indent="-343535">
              <a:lnSpc>
                <a:spcPct val="100000"/>
              </a:lnSpc>
              <a:buFont typeface="Comic Sans MS"/>
              <a:buChar char="•"/>
              <a:tabLst>
                <a:tab pos="443865" algn="l"/>
              </a:tabLst>
            </a:pPr>
            <a:r>
              <a:rPr sz="240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mostly common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arou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 </a:t>
            </a:r>
            <a:r>
              <a:rPr sz="2400" spc="-25" dirty="0" smtClean="0">
                <a:latin typeface="Comic Sans MS"/>
                <a:cs typeface="Comic Sans MS"/>
              </a:rPr>
              <a:t>M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diterran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ea.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af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 one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two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pairs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poly</a:t>
            </a:r>
            <a:r>
              <a:rPr sz="2400" spc="-10" dirty="0" smtClean="0">
                <a:latin typeface="Comic Sans MS"/>
                <a:cs typeface="Comic Sans MS"/>
              </a:rPr>
              <a:t>pe</a:t>
            </a:r>
            <a:r>
              <a:rPr sz="2400" spc="0" dirty="0" smtClean="0">
                <a:latin typeface="Comic Sans MS"/>
                <a:cs typeface="Comic Sans MS"/>
              </a:rPr>
              <a:t>ptide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ains</a:t>
            </a:r>
            <a:r>
              <a:rPr sz="2400" spc="-10" dirty="0" smtClean="0">
                <a:latin typeface="Comic Sans MS"/>
                <a:cs typeface="Comic Sans MS"/>
              </a:rPr>
              <a:t> (alph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0" dirty="0" smtClean="0">
                <a:latin typeface="Comic Sans MS"/>
                <a:cs typeface="Comic Sans MS"/>
              </a:rPr>
              <a:t>&amp; b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ta)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moglo</a:t>
            </a:r>
            <a:r>
              <a:rPr sz="2400" spc="-10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0" dirty="0" smtClean="0">
                <a:latin typeface="Comic Sans MS"/>
                <a:cs typeface="Comic Sans MS"/>
              </a:rPr>
              <a:t>ain.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Char char="•"/>
            </a:pPr>
            <a:endParaRPr sz="55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noAutofit/>
          </a:bodyPr>
          <a:lstStyle/>
          <a:p>
            <a:pPr marL="833755">
              <a:lnSpc>
                <a:spcPct val="100000"/>
              </a:lnSpc>
            </a:pP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Beta</a:t>
            </a:r>
            <a:r>
              <a:rPr sz="4000" b="1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-</a:t>
            </a: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Thalas</a:t>
            </a:r>
            <a:r>
              <a:rPr sz="4000" b="1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mia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54368"/>
            <a:ext cx="8455660" cy="3747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901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2400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mo</a:t>
            </a:r>
            <a:r>
              <a:rPr sz="2400" spc="-3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 com</a:t>
            </a:r>
            <a:r>
              <a:rPr sz="2400" spc="-3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on</a:t>
            </a:r>
            <a:r>
              <a:rPr sz="2400" spc="1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type</a:t>
            </a:r>
            <a:r>
              <a:rPr sz="2400" spc="-15" dirty="0" smtClean="0">
                <a:latin typeface="Comic Sans MS"/>
                <a:cs typeface="Comic Sans MS"/>
              </a:rPr>
              <a:t>, </a:t>
            </a:r>
            <a:r>
              <a:rPr sz="2400" spc="0" dirty="0" smtClean="0">
                <a:latin typeface="Comic Sans MS"/>
                <a:cs typeface="Comic Sans MS"/>
              </a:rPr>
              <a:t>norm</a:t>
            </a:r>
            <a:r>
              <a:rPr sz="2400" spc="-10" dirty="0" smtClean="0">
                <a:latin typeface="Comic Sans MS"/>
                <a:cs typeface="Comic Sans MS"/>
              </a:rPr>
              <a:t>ally </a:t>
            </a: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one gen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each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ome that mean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tw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 gen</a:t>
            </a:r>
            <a:r>
              <a:rPr sz="2400" spc="-15" dirty="0" smtClean="0">
                <a:latin typeface="Comic Sans MS"/>
                <a:cs typeface="Comic Sans MS"/>
              </a:rPr>
              <a:t>es.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occurs 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orm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: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100"/>
              </a:lnSpc>
              <a:spcBef>
                <a:spcPts val="32"/>
              </a:spcBef>
            </a:pPr>
            <a:endParaRPr sz="1100"/>
          </a:p>
          <a:p>
            <a:pPr marL="12700" marR="271145">
              <a:lnSpc>
                <a:spcPct val="11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b="1" dirty="0" smtClean="0">
                <a:latin typeface="Comic Sans MS"/>
                <a:cs typeface="Comic Sans MS"/>
              </a:rPr>
              <a:t>Beta</a:t>
            </a:r>
            <a:r>
              <a:rPr sz="2400" b="1" spc="-25" dirty="0" smtClean="0">
                <a:latin typeface="Comic Sans MS"/>
                <a:cs typeface="Comic Sans MS"/>
              </a:rPr>
              <a:t> </a:t>
            </a:r>
            <a:r>
              <a:rPr sz="2400" b="1" spc="-15" dirty="0" smtClean="0">
                <a:latin typeface="Comic Sans MS"/>
                <a:cs typeface="Comic Sans MS"/>
              </a:rPr>
              <a:t>thalas</a:t>
            </a:r>
            <a:r>
              <a:rPr sz="2400" b="1" spc="-25" dirty="0" smtClean="0">
                <a:latin typeface="Comic Sans MS"/>
                <a:cs typeface="Comic Sans MS"/>
              </a:rPr>
              <a:t>s</a:t>
            </a:r>
            <a:r>
              <a:rPr sz="2400" b="1" spc="-15" dirty="0" smtClean="0">
                <a:latin typeface="Comic Sans MS"/>
                <a:cs typeface="Comic Sans MS"/>
              </a:rPr>
              <a:t>emia minor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or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-15" smtClean="0">
                <a:latin typeface="Comic Sans MS"/>
                <a:cs typeface="Comic Sans MS"/>
              </a:rPr>
              <a:t>thalas</a:t>
            </a:r>
            <a:r>
              <a:rPr sz="2400" b="1" spc="-25" smtClean="0">
                <a:latin typeface="Comic Sans MS"/>
                <a:cs typeface="Comic Sans MS"/>
              </a:rPr>
              <a:t>s</a:t>
            </a:r>
            <a:r>
              <a:rPr sz="2400" b="1" spc="-15" smtClean="0">
                <a:latin typeface="Comic Sans MS"/>
                <a:cs typeface="Comic Sans MS"/>
              </a:rPr>
              <a:t>emia trait</a:t>
            </a:r>
            <a:r>
              <a:rPr lang="en-US" sz="2400" b="1" spc="-15" dirty="0" smtClean="0">
                <a:latin typeface="Comic Sans MS"/>
                <a:cs typeface="Comic Sans MS"/>
              </a:rPr>
              <a:t>  </a:t>
            </a:r>
          </a:p>
          <a:p>
            <a:pPr marL="12700" marR="271145">
              <a:lnSpc>
                <a:spcPct val="110000"/>
              </a:lnSpc>
              <a:tabLst>
                <a:tab pos="355600" algn="l"/>
              </a:tabLst>
            </a:pPr>
            <a:r>
              <a:rPr lang="en-US" sz="2400" b="1" spc="-15" dirty="0" smtClean="0">
                <a:latin typeface="Comic Sans MS"/>
                <a:cs typeface="Comic Sans MS"/>
              </a:rPr>
              <a:t>  ( Heterozygous)</a:t>
            </a:r>
            <a:r>
              <a:rPr sz="2400" b="1" spc="-15" smtClean="0">
                <a:latin typeface="Comic Sans MS"/>
                <a:cs typeface="Comic Sans MS"/>
              </a:rPr>
              <a:t>:</a:t>
            </a:r>
            <a:r>
              <a:rPr sz="2400" b="1" spc="-325" smtClean="0">
                <a:latin typeface="Comic Sans MS"/>
                <a:cs typeface="Comic Sans MS"/>
              </a:rPr>
              <a:t> </a:t>
            </a:r>
            <a:r>
              <a:rPr sz="2400" spc="-10" smtClean="0">
                <a:latin typeface="Comic Sans MS"/>
                <a:cs typeface="Comic Sans MS"/>
              </a:rPr>
              <a:t>- </a:t>
            </a:r>
            <a:endParaRPr lang="en-US" sz="2400" spc="-10" dirty="0" smtClean="0">
              <a:latin typeface="Comic Sans MS"/>
              <a:cs typeface="Comic Sans MS"/>
            </a:endParaRPr>
          </a:p>
          <a:p>
            <a:pPr marL="12700" marR="271145">
              <a:lnSpc>
                <a:spcPct val="11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0" smtClean="0">
                <a:latin typeface="Comic Sans MS"/>
                <a:cs typeface="Comic Sans MS"/>
              </a:rPr>
              <a:t>O</a:t>
            </a:r>
            <a:r>
              <a:rPr sz="2400" spc="5" smtClean="0">
                <a:latin typeface="Comic Sans MS"/>
                <a:cs typeface="Comic Sans MS"/>
              </a:rPr>
              <a:t>n</a:t>
            </a:r>
            <a:r>
              <a:rPr sz="2400" spc="-15" smtClean="0">
                <a:latin typeface="Comic Sans MS"/>
                <a:cs typeface="Comic Sans MS"/>
              </a:rPr>
              <a:t>e</a:t>
            </a:r>
            <a:r>
              <a:rPr sz="2400" spc="-3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gen</a:t>
            </a:r>
            <a:r>
              <a:rPr sz="2400" spc="-15" dirty="0" smtClean="0">
                <a:latin typeface="Comic Sans MS"/>
                <a:cs typeface="Comic Sans MS"/>
              </a:rPr>
              <a:t>e is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deleted.</a:t>
            </a:r>
            <a:r>
              <a:rPr sz="2400" spc="-15" dirty="0" smtClean="0">
                <a:latin typeface="Comic Sans MS"/>
                <a:cs typeface="Comic Sans MS"/>
              </a:rPr>
              <a:t> As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5" dirty="0" smtClean="0">
                <a:latin typeface="Comic Sans MS"/>
                <a:cs typeface="Comic Sans MS"/>
              </a:rPr>
              <a:t>mpt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sile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carrier.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produce both defective beta hemoglobin and normal </a:t>
            </a:r>
          </a:p>
          <a:p>
            <a:r>
              <a:rPr lang="en-US" sz="2400" dirty="0" smtClean="0"/>
              <a:t>   hemoglobin 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RBC : normal,  </a:t>
            </a:r>
            <a:r>
              <a:rPr lang="en-US" sz="2400" dirty="0" err="1" smtClean="0"/>
              <a:t>Hgb</a:t>
            </a:r>
            <a:r>
              <a:rPr lang="en-US" sz="2400" dirty="0" smtClean="0"/>
              <a:t> decreased 2 to 3 g/100 </a:t>
            </a:r>
            <a:r>
              <a:rPr lang="en-US" sz="2400" dirty="0" err="1" smtClean="0"/>
              <a:t>mL</a:t>
            </a:r>
            <a:r>
              <a:rPr lang="en-US" sz="2400" dirty="0" smtClean="0"/>
              <a:t> below NL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blood cells are moderately </a:t>
            </a:r>
            <a:r>
              <a:rPr lang="en-US" sz="2400" dirty="0" err="1" smtClean="0"/>
              <a:t>hypochromic</a:t>
            </a:r>
            <a:r>
              <a:rPr lang="en-US" sz="2400" dirty="0" smtClean="0"/>
              <a:t> and </a:t>
            </a:r>
            <a:r>
              <a:rPr lang="en-US" sz="2400" dirty="0" err="1" smtClean="0"/>
              <a:t>microcytic</a:t>
            </a:r>
            <a:endParaRPr lang="en-US" sz="2400" dirty="0" smtClean="0"/>
          </a:p>
          <a:p>
            <a:r>
              <a:rPr lang="en-US" sz="2400" dirty="0" smtClean="0"/>
              <a:t>          because of the poor hemoglobin formation (pallor)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should not receive a routine iron supplement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90600"/>
            <a:ext cx="7302500" cy="403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400" b="1" dirty="0" err="1" smtClean="0">
                <a:latin typeface="Comic Sans MS"/>
                <a:cs typeface="Comic Sans MS"/>
              </a:rPr>
              <a:t>Thala</a:t>
            </a:r>
            <a:r>
              <a:rPr lang="en-US" sz="2400" b="1" spc="-15" dirty="0" err="1" smtClean="0">
                <a:latin typeface="Comic Sans MS"/>
                <a:cs typeface="Comic Sans MS"/>
              </a:rPr>
              <a:t>s</a:t>
            </a:r>
            <a:r>
              <a:rPr lang="en-US" sz="2400" b="1" dirty="0" err="1" smtClean="0">
                <a:latin typeface="Comic Sans MS"/>
                <a:cs typeface="Comic Sans MS"/>
              </a:rPr>
              <a:t>se</a:t>
            </a:r>
            <a:r>
              <a:rPr lang="en-US" sz="2400" b="1" spc="-15" dirty="0" err="1" smtClean="0">
                <a:latin typeface="Comic Sans MS"/>
                <a:cs typeface="Comic Sans MS"/>
              </a:rPr>
              <a:t>m</a:t>
            </a:r>
            <a:r>
              <a:rPr lang="en-US" sz="2400" b="1" dirty="0" err="1" smtClean="0">
                <a:latin typeface="Comic Sans MS"/>
                <a:cs typeface="Comic Sans MS"/>
              </a:rPr>
              <a:t>ia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spc="-10" dirty="0" smtClean="0">
                <a:latin typeface="Comic Sans MS"/>
                <a:cs typeface="Comic Sans MS"/>
              </a:rPr>
              <a:t>m</a:t>
            </a:r>
            <a:r>
              <a:rPr lang="en-US" sz="2400" b="1" dirty="0" smtClean="0">
                <a:latin typeface="Comic Sans MS"/>
                <a:cs typeface="Comic Sans MS"/>
              </a:rPr>
              <a:t>ajor</a:t>
            </a:r>
            <a:r>
              <a:rPr lang="en-US" sz="2400" b="1" spc="-15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(Co</a:t>
            </a:r>
            <a:r>
              <a:rPr lang="en-US" sz="2400" b="1" spc="-10" dirty="0" smtClean="0">
                <a:latin typeface="Comic Sans MS"/>
                <a:cs typeface="Comic Sans MS"/>
              </a:rPr>
              <a:t>o</a:t>
            </a:r>
            <a:r>
              <a:rPr lang="en-US" sz="2400" b="1" dirty="0" smtClean="0">
                <a:latin typeface="Comic Sans MS"/>
                <a:cs typeface="Comic Sans MS"/>
              </a:rPr>
              <a:t>ley’s</a:t>
            </a:r>
            <a:r>
              <a:rPr lang="en-US" sz="2400" b="1" spc="-15" dirty="0" smtClean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anemi</a:t>
            </a:r>
            <a:r>
              <a:rPr lang="en-US" sz="2400" b="1" spc="-10" dirty="0" smtClean="0">
                <a:latin typeface="Comic Sans MS"/>
                <a:cs typeface="Comic Sans MS"/>
              </a:rPr>
              <a:t>a</a:t>
            </a:r>
            <a:r>
              <a:rPr lang="en-US" sz="2400" b="1" dirty="0" smtClean="0">
                <a:latin typeface="Comic Sans MS"/>
                <a:cs typeface="Comic Sans MS"/>
              </a:rPr>
              <a:t>).</a:t>
            </a: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15"/>
              </a:spcBef>
              <a:buFont typeface="Comic Sans MS"/>
              <a:buChar char="•"/>
            </a:pPr>
            <a:endParaRPr lang="en-US" sz="600" dirty="0" smtClean="0"/>
          </a:p>
          <a:p>
            <a:pPr marL="355600" marR="294005" indent="17780">
              <a:lnSpc>
                <a:spcPts val="259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S</a:t>
            </a:r>
            <a:r>
              <a:rPr lang="en-US" sz="2400" spc="5" dirty="0" smtClean="0">
                <a:latin typeface="Comic Sans MS"/>
                <a:cs typeface="Comic Sans MS"/>
              </a:rPr>
              <a:t>e</a:t>
            </a:r>
            <a:r>
              <a:rPr lang="en-US" sz="2400" dirty="0" smtClean="0">
                <a:latin typeface="Comic Sans MS"/>
                <a:cs typeface="Comic Sans MS"/>
              </a:rPr>
              <a:t>ver</a:t>
            </a:r>
            <a:r>
              <a:rPr lang="en-US" sz="2400" spc="-35" dirty="0" smtClean="0">
                <a:latin typeface="Comic Sans MS"/>
                <a:cs typeface="Comic Sans MS"/>
              </a:rPr>
              <a:t> </a:t>
            </a:r>
            <a:r>
              <a:rPr lang="en-US" sz="2400" spc="-15" dirty="0" smtClean="0">
                <a:latin typeface="Comic Sans MS"/>
                <a:cs typeface="Comic Sans MS"/>
              </a:rPr>
              <a:t>anemia </a:t>
            </a:r>
            <a:r>
              <a:rPr lang="en-US" sz="2400" dirty="0" smtClean="0">
                <a:latin typeface="Comic Sans MS"/>
                <a:cs typeface="Comic Sans MS"/>
              </a:rPr>
              <a:t>"</a:t>
            </a:r>
            <a:r>
              <a:rPr lang="en-US" sz="2400" spc="-10" dirty="0" smtClean="0">
                <a:latin typeface="Comic Sans MS"/>
                <a:cs typeface="Comic Sans MS"/>
              </a:rPr>
              <a:t> </a:t>
            </a:r>
            <a:r>
              <a:rPr lang="en-US" sz="2400" spc="-15" dirty="0" smtClean="0">
                <a:latin typeface="Comic Sans MS"/>
                <a:cs typeface="Comic Sans MS"/>
              </a:rPr>
              <a:t>both beta</a:t>
            </a:r>
            <a:r>
              <a:rPr lang="en-US" sz="2400" spc="-25" dirty="0" smtClean="0">
                <a:latin typeface="Comic Sans MS"/>
                <a:cs typeface="Comic Sans MS"/>
              </a:rPr>
              <a:t> </a:t>
            </a:r>
            <a:r>
              <a:rPr lang="en-US" sz="2400" spc="-15" dirty="0" smtClean="0">
                <a:latin typeface="Comic Sans MS"/>
                <a:cs typeface="Comic Sans MS"/>
              </a:rPr>
              <a:t>c</a:t>
            </a:r>
            <a:r>
              <a:rPr lang="en-US" sz="2400" spc="-10" dirty="0" smtClean="0">
                <a:latin typeface="Comic Sans MS"/>
                <a:cs typeface="Comic Sans MS"/>
              </a:rPr>
              <a:t>h</a:t>
            </a:r>
            <a:r>
              <a:rPr lang="en-US" sz="2400" dirty="0" smtClean="0">
                <a:latin typeface="Comic Sans MS"/>
                <a:cs typeface="Comic Sans MS"/>
              </a:rPr>
              <a:t>ain</a:t>
            </a:r>
            <a:r>
              <a:rPr lang="en-US" sz="2400" spc="-5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are</a:t>
            </a:r>
            <a:r>
              <a:rPr lang="en-US" sz="2400" spc="-1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deleted,</a:t>
            </a:r>
            <a:r>
              <a:rPr lang="en-US" sz="2400" spc="-2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and it’s</a:t>
            </a:r>
            <a:r>
              <a:rPr lang="en-US" sz="2400" spc="-2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the</a:t>
            </a:r>
            <a:r>
              <a:rPr lang="en-US" sz="2400" spc="-15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mo</a:t>
            </a:r>
            <a:r>
              <a:rPr lang="en-US" sz="2400" spc="-15" dirty="0" smtClean="0">
                <a:latin typeface="Comic Sans MS"/>
                <a:cs typeface="Comic Sans MS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t</a:t>
            </a:r>
            <a:r>
              <a:rPr lang="en-US" sz="2400" spc="-15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sever</a:t>
            </a:r>
            <a:r>
              <a:rPr lang="en-US" sz="2400" spc="-2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type</a:t>
            </a:r>
            <a:r>
              <a:rPr lang="en-US" sz="2400" spc="-1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of </a:t>
            </a:r>
            <a:r>
              <a:rPr lang="en-US" sz="2400" spc="5" dirty="0" smtClean="0">
                <a:latin typeface="Comic Sans MS"/>
                <a:cs typeface="Comic Sans MS"/>
              </a:rPr>
              <a:t>b</a:t>
            </a:r>
            <a:r>
              <a:rPr lang="en-US" sz="2400" dirty="0" smtClean="0">
                <a:latin typeface="Comic Sans MS"/>
                <a:cs typeface="Comic Sans MS"/>
              </a:rPr>
              <a:t>eta</a:t>
            </a:r>
            <a:r>
              <a:rPr lang="en-US" sz="2400" spc="-25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thala</a:t>
            </a:r>
            <a:r>
              <a:rPr lang="en-US" sz="2400" spc="-10" dirty="0" err="1" smtClean="0">
                <a:latin typeface="Comic Sans MS"/>
                <a:cs typeface="Comic Sans MS"/>
              </a:rPr>
              <a:t>s</a:t>
            </a:r>
            <a:r>
              <a:rPr lang="en-US" sz="2400" dirty="0" err="1" smtClean="0">
                <a:latin typeface="Comic Sans MS"/>
                <a:cs typeface="Comic Sans MS"/>
              </a:rPr>
              <a:t>semi</a:t>
            </a:r>
            <a:r>
              <a:rPr lang="en-US" sz="2400" spc="-10" dirty="0" err="1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comp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nsatory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anism, the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ody produ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f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tal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moglo</a:t>
            </a:r>
            <a:r>
              <a:rPr sz="2400" spc="-10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ich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fragile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e</a:t>
            </a:r>
            <a:r>
              <a:rPr sz="2400" spc="-10" dirty="0" smtClean="0">
                <a:latin typeface="Comic Sans MS"/>
                <a:cs typeface="Comic Sans MS"/>
              </a:rPr>
              <a:t>asily</a:t>
            </a:r>
            <a:r>
              <a:rPr sz="2400" spc="-15" dirty="0" smtClean="0">
                <a:latin typeface="Comic Sans MS"/>
                <a:cs typeface="Comic Sans MS"/>
              </a:rPr>
              <a:t> destroy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sho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teni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ir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span.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marR="73914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molysis </a:t>
            </a:r>
            <a:r>
              <a:rPr sz="2400" spc="0" dirty="0" smtClean="0">
                <a:latin typeface="Comic Sans MS"/>
                <a:cs typeface="Comic Sans MS"/>
              </a:rPr>
              <a:t>incr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ases,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emosiderin</a:t>
            </a:r>
            <a:r>
              <a:rPr sz="2400" b="1" spc="-34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(iron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co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taini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 pigm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nt)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de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osited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skin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causi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b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10" dirty="0" smtClean="0">
                <a:latin typeface="Comic Sans MS"/>
                <a:cs typeface="Comic Sans MS"/>
              </a:rPr>
              <a:t>z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app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aran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713" y="545338"/>
            <a:ext cx="3834129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Pathop</a:t>
            </a:r>
            <a:r>
              <a:rPr sz="4000" b="1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ysiol</a:t>
            </a:r>
            <a:r>
              <a:rPr sz="4000" b="1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gy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25768"/>
            <a:ext cx="7212330" cy="4173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8740" indent="-343535">
              <a:lnSpc>
                <a:spcPct val="901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ic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mia(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am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ge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RB</a:t>
            </a:r>
            <a:r>
              <a:rPr sz="2400" spc="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)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ads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hyp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rplasia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one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rrow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cav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ty &amp;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ni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g of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bone marrow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cort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x(imm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600"/>
              </a:lnSpc>
              <a:spcBef>
                <a:spcPts val="15"/>
              </a:spcBef>
              <a:buFont typeface="Comic Sans MS"/>
              <a:buChar char="•"/>
            </a:pPr>
            <a:endParaRPr sz="600"/>
          </a:p>
          <a:p>
            <a:pPr marL="355600" marR="410845" indent="-343535">
              <a:lnSpc>
                <a:spcPts val="259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sult;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ologic</a:t>
            </a:r>
            <a:r>
              <a:rPr sz="2400" spc="5" dirty="0" smtClean="0">
                <a:latin typeface="Comic Sans MS"/>
                <a:cs typeface="Comic Sans MS"/>
              </a:rPr>
              <a:t> f</a:t>
            </a:r>
            <a:r>
              <a:rPr sz="2400" spc="0" dirty="0" smtClean="0">
                <a:latin typeface="Comic Sans MS"/>
                <a:cs typeface="Comic Sans MS"/>
              </a:rPr>
              <a:t>ractur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sk</a:t>
            </a:r>
            <a:r>
              <a:rPr sz="2400" spc="-10" dirty="0" smtClean="0">
                <a:latin typeface="Comic Sans MS"/>
                <a:cs typeface="Comic Sans MS"/>
              </a:rPr>
              <a:t>eletal de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ormities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may oc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ur.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5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Sp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nomegally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occur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sple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become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yp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ractive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20" dirty="0" smtClean="0">
                <a:latin typeface="Comic Sans MS"/>
                <a:cs typeface="Comic Sans MS"/>
              </a:rPr>
              <a:t>om pooli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lls.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12700" indent="-343535">
              <a:lnSpc>
                <a:spcPct val="90000"/>
              </a:lnSpc>
              <a:buFont typeface="Comic Sans MS"/>
              <a:buChar char="•"/>
              <a:tabLst>
                <a:tab pos="443865" algn="l"/>
              </a:tabLst>
            </a:pPr>
            <a:r>
              <a:rPr sz="2400" dirty="0" smtClean="0">
                <a:latin typeface="Comic Sans MS"/>
                <a:cs typeface="Comic Sans MS"/>
              </a:rPr>
              <a:t>lo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term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comp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icatio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late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h</a:t>
            </a:r>
            <a:r>
              <a:rPr sz="24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mochromato</a:t>
            </a:r>
            <a:r>
              <a:rPr sz="24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is</a:t>
            </a:r>
            <a:r>
              <a:rPr sz="24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,”h</a:t>
            </a:r>
            <a:r>
              <a:rPr sz="24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mo</a:t>
            </a:r>
            <a:r>
              <a:rPr sz="24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ideriosi</a:t>
            </a:r>
            <a:r>
              <a:rPr sz="24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”?</a:t>
            </a:r>
            <a:r>
              <a:rPr sz="2400" b="1" spc="-39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latin typeface="Comic Sans MS"/>
                <a:cs typeface="Comic Sans MS"/>
              </a:rPr>
              <a:t>(</a:t>
            </a:r>
            <a:r>
              <a:rPr sz="2400" spc="0" dirty="0" smtClean="0">
                <a:latin typeface="Comic Sans MS"/>
                <a:cs typeface="Comic Sans MS"/>
              </a:rPr>
              <a:t>ex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essive absorption 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accumu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ation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iron in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ody),</a:t>
            </a:r>
            <a:r>
              <a:rPr sz="2400" spc="-10" dirty="0" smtClean="0">
                <a:latin typeface="Comic Sans MS"/>
                <a:cs typeface="Comic Sans MS"/>
              </a:rPr>
              <a:t> inclu</a:t>
            </a:r>
            <a:r>
              <a:rPr sz="2400" spc="0" dirty="0" smtClean="0">
                <a:latin typeface="Comic Sans MS"/>
                <a:cs typeface="Comic Sans MS"/>
              </a:rPr>
              <a:t>ding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gallb</a:t>
            </a:r>
            <a:r>
              <a:rPr sz="2400" spc="0" dirty="0" smtClean="0">
                <a:latin typeface="Comic Sans MS"/>
                <a:cs typeface="Comic Sans MS"/>
              </a:rPr>
              <a:t>ladder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disease,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liv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 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argem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</a:t>
            </a:r>
            <a:r>
              <a:rPr sz="2400" spc="-10" dirty="0" smtClean="0">
                <a:latin typeface="Comic Sans MS"/>
                <a:cs typeface="Comic Sans MS"/>
              </a:rPr>
              <a:t>, jau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dic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growth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tardation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art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failur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wpfa0b565e_05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581025"/>
            <a:ext cx="7038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Thalassemia</a:t>
            </a:r>
            <a:r>
              <a:rPr lang="en-US" sz="3600" b="1" dirty="0" smtClean="0"/>
              <a:t> Major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8486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957" y="1379728"/>
            <a:ext cx="4226560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b="1" u="heavy" spc="-16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950" b="1" u="heavy" spc="-9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950" b="1" u="heavy" spc="-105" dirty="0" smtClean="0">
                <a:solidFill>
                  <a:srgbClr val="990000"/>
                </a:solidFill>
                <a:latin typeface="Comic Sans MS"/>
                <a:cs typeface="Comic Sans MS"/>
              </a:rPr>
              <a:t>de</a:t>
            </a:r>
            <a:r>
              <a:rPr sz="2950" b="1" u="heavy" spc="-8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950" b="1" u="heavy" spc="-95" dirty="0" smtClean="0">
                <a:solidFill>
                  <a:srgbClr val="990000"/>
                </a:solidFill>
                <a:latin typeface="Comic Sans MS"/>
                <a:cs typeface="Comic Sans MS"/>
              </a:rPr>
              <a:t>of</a:t>
            </a:r>
            <a:r>
              <a:rPr sz="2950" b="1" u="heavy" spc="-7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950" b="1" u="heavy" spc="-95" dirty="0" smtClean="0">
                <a:solidFill>
                  <a:srgbClr val="990000"/>
                </a:solidFill>
                <a:latin typeface="Comic Sans MS"/>
                <a:cs typeface="Comic Sans MS"/>
              </a:rPr>
              <a:t>transmi</a:t>
            </a:r>
            <a:r>
              <a:rPr sz="2950" b="1" u="heavy" spc="-10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950" b="1" u="heavy" spc="-90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950" b="1" u="heavy" spc="-60" dirty="0" smtClean="0">
                <a:solidFill>
                  <a:srgbClr val="990000"/>
                </a:solidFill>
                <a:latin typeface="Comic Sans MS"/>
                <a:cs typeface="Comic Sans MS"/>
              </a:rPr>
              <a:t>i</a:t>
            </a:r>
            <a:r>
              <a:rPr sz="2950" b="1" u="heavy" spc="-95" dirty="0" smtClean="0">
                <a:solidFill>
                  <a:srgbClr val="990000"/>
                </a:solidFill>
                <a:latin typeface="Comic Sans MS"/>
                <a:cs typeface="Comic Sans MS"/>
              </a:rPr>
              <a:t>on</a:t>
            </a:r>
            <a:r>
              <a:rPr sz="2950" b="1" u="heavy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950" b="1" u="heavy" spc="-75" dirty="0" smtClean="0">
                <a:solidFill>
                  <a:srgbClr val="990000"/>
                </a:solidFill>
                <a:latin typeface="Comic Sans MS"/>
                <a:cs typeface="Comic Sans MS"/>
              </a:rPr>
              <a:t>:</a:t>
            </a:r>
            <a:r>
              <a:rPr sz="2950" b="1" u="heavy" spc="-110" dirty="0" smtClean="0">
                <a:solidFill>
                  <a:srgbClr val="990000"/>
                </a:solidFill>
                <a:latin typeface="Comic Sans MS"/>
                <a:cs typeface="Comic Sans MS"/>
              </a:rPr>
              <a:t>-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423286"/>
            <a:ext cx="7026275" cy="317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94005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Its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autosomal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–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re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ess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ve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disorder,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both</a:t>
            </a:r>
            <a:r>
              <a:rPr sz="2800" spc="-15" dirty="0" smtClean="0">
                <a:latin typeface="Comic Sans MS"/>
                <a:cs typeface="Comic Sans MS"/>
              </a:rPr>
              <a:t> parent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should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carriers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produce a child </a:t>
            </a:r>
            <a:r>
              <a:rPr sz="2800" spc="-35" dirty="0" smtClean="0">
                <a:latin typeface="Comic Sans MS"/>
                <a:cs typeface="Comic Sans MS"/>
              </a:rPr>
              <a:t>w</a:t>
            </a:r>
            <a:r>
              <a:rPr sz="2800" spc="-15" dirty="0" smtClean="0">
                <a:latin typeface="Comic Sans MS"/>
                <a:cs typeface="Comic Sans MS"/>
              </a:rPr>
              <a:t>ith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</a:t>
            </a:r>
            <a:r>
              <a:rPr sz="2800" spc="-15" dirty="0" smtClean="0">
                <a:latin typeface="Comic Sans MS"/>
                <a:cs typeface="Comic Sans MS"/>
              </a:rPr>
              <a:t>eta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thalas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emia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major.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509905" indent="400685">
              <a:lnSpc>
                <a:spcPct val="100000"/>
              </a:lnSpc>
            </a:pPr>
            <a:r>
              <a:rPr sz="2800" dirty="0" smtClean="0">
                <a:latin typeface="Comic Sans MS"/>
                <a:cs typeface="Comic Sans MS"/>
              </a:rPr>
              <a:t>In</a:t>
            </a:r>
            <a:r>
              <a:rPr sz="2800" spc="-15" dirty="0" smtClean="0">
                <a:latin typeface="Comic Sans MS"/>
                <a:cs typeface="Comic Sans MS"/>
              </a:rPr>
              <a:t> addition,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if </a:t>
            </a:r>
            <a:r>
              <a:rPr sz="2800" spc="-15" dirty="0" smtClean="0">
                <a:latin typeface="Comic Sans MS"/>
                <a:cs typeface="Comic Sans MS"/>
              </a:rPr>
              <a:t>one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parent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 carrier;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their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child </a:t>
            </a:r>
            <a:r>
              <a:rPr sz="2800" spc="-20" dirty="0" smtClean="0">
                <a:latin typeface="Comic Sans MS"/>
                <a:cs typeface="Comic Sans MS"/>
              </a:rPr>
              <a:t>may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have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(minor, trait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intermediat</a:t>
            </a:r>
            <a:r>
              <a:rPr sz="2800" spc="-5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).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0288" y="741426"/>
            <a:ext cx="6043295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Clin</a:t>
            </a:r>
            <a:r>
              <a:rPr sz="44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cal</a:t>
            </a:r>
            <a:r>
              <a:rPr sz="4400" b="1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mani</a:t>
            </a:r>
            <a:r>
              <a:rPr sz="4400" b="1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esta</a:t>
            </a:r>
            <a:r>
              <a:rPr sz="4400" b="1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ions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3959"/>
            <a:ext cx="7360920" cy="375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81635" indent="-343535" algn="just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b="1" spc="-20" dirty="0" smtClean="0">
                <a:latin typeface="Comic Sans MS"/>
                <a:cs typeface="Comic Sans MS"/>
              </a:rPr>
              <a:t>The </a:t>
            </a:r>
            <a:r>
              <a:rPr sz="2800" b="1" spc="-15" dirty="0" smtClean="0">
                <a:latin typeface="Comic Sans MS"/>
                <a:cs typeface="Comic Sans MS"/>
              </a:rPr>
              <a:t>onset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0" dirty="0" smtClean="0">
                <a:latin typeface="Comic Sans MS"/>
                <a:cs typeface="Comic Sans MS"/>
              </a:rPr>
              <a:t>o</a:t>
            </a:r>
            <a:r>
              <a:rPr sz="2800" b="1" spc="0" dirty="0" smtClean="0">
                <a:latin typeface="Comic Sans MS"/>
                <a:cs typeface="Comic Sans MS"/>
              </a:rPr>
              <a:t>f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s/s</a:t>
            </a:r>
            <a:r>
              <a:rPr sz="2800" b="1" spc="5" dirty="0" smtClean="0">
                <a:latin typeface="Comic Sans MS"/>
                <a:cs typeface="Comic Sans MS"/>
              </a:rPr>
              <a:t> </a:t>
            </a:r>
            <a:r>
              <a:rPr sz="2800" b="1" spc="0" dirty="0" smtClean="0">
                <a:latin typeface="Comic Sans MS"/>
                <a:cs typeface="Comic Sans MS"/>
              </a:rPr>
              <a:t>in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25" dirty="0" smtClean="0">
                <a:latin typeface="Comic Sans MS"/>
                <a:cs typeface="Comic Sans MS"/>
              </a:rPr>
              <a:t>m</a:t>
            </a:r>
            <a:r>
              <a:rPr sz="2800" b="1" spc="-35" dirty="0" smtClean="0">
                <a:latin typeface="Comic Sans MS"/>
                <a:cs typeface="Comic Sans MS"/>
              </a:rPr>
              <a:t>a</a:t>
            </a:r>
            <a:r>
              <a:rPr sz="2800" b="1" spc="-15" dirty="0" smtClean="0">
                <a:latin typeface="Comic Sans MS"/>
                <a:cs typeface="Comic Sans MS"/>
              </a:rPr>
              <a:t>jor</a:t>
            </a:r>
            <a:r>
              <a:rPr sz="2800" b="1" spc="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thal</a:t>
            </a:r>
            <a:r>
              <a:rPr sz="2800" b="1" spc="-30" dirty="0" smtClean="0">
                <a:latin typeface="Comic Sans MS"/>
                <a:cs typeface="Comic Sans MS"/>
              </a:rPr>
              <a:t>a</a:t>
            </a:r>
            <a:r>
              <a:rPr sz="2800" b="1" spc="-15" dirty="0" smtClean="0">
                <a:latin typeface="Comic Sans MS"/>
                <a:cs typeface="Comic Sans MS"/>
              </a:rPr>
              <a:t>s</a:t>
            </a:r>
            <a:r>
              <a:rPr sz="2800" b="1" spc="-30" dirty="0" smtClean="0">
                <a:latin typeface="Comic Sans MS"/>
                <a:cs typeface="Comic Sans MS"/>
              </a:rPr>
              <a:t>s</a:t>
            </a:r>
            <a:r>
              <a:rPr sz="2800" b="1" spc="-20" dirty="0" smtClean="0">
                <a:latin typeface="Comic Sans MS"/>
                <a:cs typeface="Comic Sans MS"/>
              </a:rPr>
              <a:t>emia</a:t>
            </a:r>
            <a:r>
              <a:rPr sz="2800" b="1" spc="-15" dirty="0" smtClean="0">
                <a:latin typeface="Comic Sans MS"/>
                <a:cs typeface="Comic Sans MS"/>
              </a:rPr>
              <a:t> ins</a:t>
            </a:r>
            <a:r>
              <a:rPr sz="2800" b="1" spc="-25" dirty="0" smtClean="0">
                <a:latin typeface="Comic Sans MS"/>
                <a:cs typeface="Comic Sans MS"/>
              </a:rPr>
              <a:t>i</a:t>
            </a:r>
            <a:r>
              <a:rPr sz="2800" b="1" spc="-15" dirty="0" smtClean="0">
                <a:latin typeface="Comic Sans MS"/>
                <a:cs typeface="Comic Sans MS"/>
              </a:rPr>
              <a:t>dious</a:t>
            </a:r>
            <a:r>
              <a:rPr sz="2800" b="1" spc="10" dirty="0" smtClean="0">
                <a:latin typeface="Comic Sans MS"/>
                <a:cs typeface="Comic Sans MS"/>
              </a:rPr>
              <a:t> </a:t>
            </a:r>
            <a:r>
              <a:rPr sz="2800" b="1" spc="-20" dirty="0" smtClean="0">
                <a:latin typeface="Comic Sans MS"/>
                <a:cs typeface="Comic Sans MS"/>
              </a:rPr>
              <a:t>and </a:t>
            </a:r>
            <a:r>
              <a:rPr sz="2800" b="1" spc="-15" dirty="0" smtClean="0">
                <a:latin typeface="Comic Sans MS"/>
                <a:cs typeface="Comic Sans MS"/>
              </a:rPr>
              <a:t>not</a:t>
            </a:r>
            <a:r>
              <a:rPr sz="2800" b="1" spc="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reco</a:t>
            </a:r>
            <a:r>
              <a:rPr sz="2800" b="1" spc="-10" dirty="0" smtClean="0">
                <a:latin typeface="Comic Sans MS"/>
                <a:cs typeface="Comic Sans MS"/>
              </a:rPr>
              <a:t>g</a:t>
            </a:r>
            <a:r>
              <a:rPr sz="2800" b="1" spc="-15" dirty="0" smtClean="0">
                <a:latin typeface="Comic Sans MS"/>
                <a:cs typeface="Comic Sans MS"/>
              </a:rPr>
              <a:t>niz</a:t>
            </a:r>
            <a:r>
              <a:rPr sz="2800" b="1" spc="-35" dirty="0" smtClean="0">
                <a:latin typeface="Comic Sans MS"/>
                <a:cs typeface="Comic Sans MS"/>
              </a:rPr>
              <a:t>e</a:t>
            </a:r>
            <a:r>
              <a:rPr sz="2800" b="1" spc="-20" dirty="0" smtClean="0">
                <a:latin typeface="Comic Sans MS"/>
                <a:cs typeface="Comic Sans MS"/>
              </a:rPr>
              <a:t>d</a:t>
            </a:r>
            <a:r>
              <a:rPr sz="2800" b="1" spc="30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until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late inf</a:t>
            </a:r>
            <a:r>
              <a:rPr sz="2800" b="1" spc="-35" dirty="0" smtClean="0">
                <a:latin typeface="Comic Sans MS"/>
                <a:cs typeface="Comic Sans MS"/>
              </a:rPr>
              <a:t>a</a:t>
            </a:r>
            <a:r>
              <a:rPr sz="2800" b="1" spc="-15" dirty="0" smtClean="0">
                <a:latin typeface="Comic Sans MS"/>
                <a:cs typeface="Comic Sans MS"/>
              </a:rPr>
              <a:t>ncy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0" smtClean="0">
                <a:latin typeface="Comic Sans MS"/>
                <a:cs typeface="Comic Sans MS"/>
              </a:rPr>
              <a:t>o</a:t>
            </a:r>
            <a:r>
              <a:rPr sz="2800" b="1" spc="-15" smtClean="0">
                <a:latin typeface="Comic Sans MS"/>
                <a:cs typeface="Comic Sans MS"/>
              </a:rPr>
              <a:t>r</a:t>
            </a:r>
            <a:r>
              <a:rPr sz="2800" b="1" spc="5" smtClean="0">
                <a:latin typeface="Comic Sans MS"/>
                <a:cs typeface="Comic Sans MS"/>
              </a:rPr>
              <a:t> </a:t>
            </a:r>
            <a:r>
              <a:rPr sz="2800" b="1" spc="-15" smtClean="0">
                <a:latin typeface="Comic Sans MS"/>
                <a:cs typeface="Comic Sans MS"/>
              </a:rPr>
              <a:t>t</a:t>
            </a:r>
            <a:r>
              <a:rPr sz="2800" b="1" spc="-10" smtClean="0">
                <a:latin typeface="Comic Sans MS"/>
                <a:cs typeface="Comic Sans MS"/>
              </a:rPr>
              <a:t>o</a:t>
            </a:r>
            <a:r>
              <a:rPr sz="2800" b="1" spc="-15" smtClean="0">
                <a:latin typeface="Comic Sans MS"/>
                <a:cs typeface="Comic Sans MS"/>
              </a:rPr>
              <a:t>ddlerho</a:t>
            </a:r>
            <a:r>
              <a:rPr sz="2800" b="1" spc="-10" smtClean="0">
                <a:latin typeface="Comic Sans MS"/>
                <a:cs typeface="Comic Sans MS"/>
              </a:rPr>
              <a:t>o</a:t>
            </a:r>
            <a:r>
              <a:rPr sz="2800" b="1" spc="-20" smtClean="0">
                <a:latin typeface="Comic Sans MS"/>
                <a:cs typeface="Comic Sans MS"/>
              </a:rPr>
              <a:t>d</a:t>
            </a:r>
            <a:r>
              <a:rPr lang="en-US" sz="2800" b="1" spc="-20" dirty="0" smtClean="0">
                <a:latin typeface="Comic Sans MS"/>
                <a:cs typeface="Comic Sans MS"/>
              </a:rPr>
              <a:t> </a:t>
            </a:r>
            <a:r>
              <a:rPr lang="en-US" sz="28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?!!</a:t>
            </a:r>
            <a:endParaRPr sz="280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b="1" spc="-20" dirty="0" smtClean="0">
                <a:latin typeface="Comic Sans MS"/>
                <a:cs typeface="Comic Sans MS"/>
              </a:rPr>
              <a:t>The </a:t>
            </a:r>
            <a:r>
              <a:rPr sz="2800" b="1" spc="-15" dirty="0" smtClean="0">
                <a:latin typeface="Comic Sans MS"/>
                <a:cs typeface="Comic Sans MS"/>
              </a:rPr>
              <a:t>clinic</a:t>
            </a:r>
            <a:r>
              <a:rPr sz="2800" b="1" spc="-35" dirty="0" smtClean="0">
                <a:latin typeface="Comic Sans MS"/>
                <a:cs typeface="Comic Sans MS"/>
              </a:rPr>
              <a:t>a</a:t>
            </a:r>
            <a:r>
              <a:rPr sz="2800" b="1" spc="-10" dirty="0" smtClean="0">
                <a:latin typeface="Comic Sans MS"/>
                <a:cs typeface="Comic Sans MS"/>
              </a:rPr>
              <a:t>l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30" dirty="0" smtClean="0">
                <a:latin typeface="Comic Sans MS"/>
                <a:cs typeface="Comic Sans MS"/>
              </a:rPr>
              <a:t>a</a:t>
            </a:r>
            <a:r>
              <a:rPr sz="2800" b="1" spc="0" dirty="0" smtClean="0">
                <a:latin typeface="Comic Sans MS"/>
                <a:cs typeface="Comic Sans MS"/>
              </a:rPr>
              <a:t>f</a:t>
            </a:r>
            <a:r>
              <a:rPr sz="2800" b="1" spc="-15" dirty="0" smtClean="0">
                <a:latin typeface="Comic Sans MS"/>
                <a:cs typeface="Comic Sans MS"/>
              </a:rPr>
              <a:t>fect</a:t>
            </a:r>
            <a:r>
              <a:rPr sz="2800" b="1" spc="1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of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0" dirty="0" smtClean="0">
                <a:latin typeface="Comic Sans MS"/>
                <a:cs typeface="Comic Sans MS"/>
              </a:rPr>
              <a:t>t</a:t>
            </a:r>
            <a:r>
              <a:rPr sz="2800" b="1" spc="-15" dirty="0" smtClean="0">
                <a:latin typeface="Comic Sans MS"/>
                <a:cs typeface="Comic Sans MS"/>
              </a:rPr>
              <a:t>hal</a:t>
            </a:r>
            <a:r>
              <a:rPr sz="2800" b="1" spc="-30" dirty="0" smtClean="0">
                <a:latin typeface="Comic Sans MS"/>
                <a:cs typeface="Comic Sans MS"/>
              </a:rPr>
              <a:t>a</a:t>
            </a:r>
            <a:r>
              <a:rPr sz="2800" b="1" spc="-15" dirty="0" smtClean="0">
                <a:latin typeface="Comic Sans MS"/>
                <a:cs typeface="Comic Sans MS"/>
              </a:rPr>
              <a:t>s</a:t>
            </a:r>
            <a:r>
              <a:rPr sz="2800" b="1" spc="-30" dirty="0" smtClean="0">
                <a:latin typeface="Comic Sans MS"/>
                <a:cs typeface="Comic Sans MS"/>
              </a:rPr>
              <a:t>s</a:t>
            </a:r>
            <a:r>
              <a:rPr sz="2800" b="1" spc="-20" dirty="0" smtClean="0">
                <a:latin typeface="Comic Sans MS"/>
                <a:cs typeface="Comic Sans MS"/>
              </a:rPr>
              <a:t>emia major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b="1" spc="-15" dirty="0" smtClean="0">
                <a:latin typeface="Comic Sans MS"/>
                <a:cs typeface="Comic Sans MS"/>
              </a:rPr>
              <a:t>are attributed</a:t>
            </a:r>
            <a:r>
              <a:rPr sz="2800" b="1" spc="3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to </a:t>
            </a:r>
            <a:r>
              <a:rPr sz="2800" b="1" spc="-10" dirty="0" smtClean="0">
                <a:latin typeface="Comic Sans MS"/>
                <a:cs typeface="Comic Sans MS"/>
              </a:rPr>
              <a:t>:</a:t>
            </a:r>
            <a:r>
              <a:rPr sz="2800" b="1" spc="-20" dirty="0" smtClean="0">
                <a:latin typeface="Comic Sans MS"/>
                <a:cs typeface="Comic Sans MS"/>
              </a:rPr>
              <a:t>-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b="1" spc="-20" dirty="0" smtClean="0">
                <a:latin typeface="Comic Sans MS"/>
                <a:cs typeface="Comic Sans MS"/>
              </a:rPr>
              <a:t>Def</a:t>
            </a:r>
            <a:r>
              <a:rPr sz="2800" b="1" spc="-35" dirty="0" smtClean="0">
                <a:latin typeface="Comic Sans MS"/>
                <a:cs typeface="Comic Sans MS"/>
              </a:rPr>
              <a:t>e</a:t>
            </a:r>
            <a:r>
              <a:rPr sz="2800" b="1" spc="-15" dirty="0" smtClean="0">
                <a:latin typeface="Comic Sans MS"/>
                <a:cs typeface="Comic Sans MS"/>
              </a:rPr>
              <a:t>ctive</a:t>
            </a:r>
            <a:r>
              <a:rPr sz="2800" b="1" spc="20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syntheses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of</a:t>
            </a:r>
            <a:r>
              <a:rPr sz="2800" b="1" spc="5" dirty="0" smtClean="0">
                <a:latin typeface="Comic Sans MS"/>
                <a:cs typeface="Comic Sans MS"/>
              </a:rPr>
              <a:t> </a:t>
            </a:r>
            <a:r>
              <a:rPr sz="2800" b="1" spc="-20" dirty="0" smtClean="0">
                <a:latin typeface="Comic Sans MS"/>
                <a:cs typeface="Comic Sans MS"/>
              </a:rPr>
              <a:t>hemo</a:t>
            </a:r>
            <a:r>
              <a:rPr sz="2800" b="1" spc="-5" dirty="0" smtClean="0">
                <a:latin typeface="Comic Sans MS"/>
                <a:cs typeface="Comic Sans MS"/>
              </a:rPr>
              <a:t>g</a:t>
            </a:r>
            <a:r>
              <a:rPr sz="2800" b="1" spc="-15" dirty="0" smtClean="0">
                <a:latin typeface="Comic Sans MS"/>
                <a:cs typeface="Comic Sans MS"/>
              </a:rPr>
              <a:t>lobin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25" dirty="0" smtClean="0">
                <a:latin typeface="Comic Sans MS"/>
                <a:cs typeface="Comic Sans MS"/>
              </a:rPr>
              <a:t>A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b="1" spc="-15" dirty="0" smtClean="0">
                <a:latin typeface="Comic Sans MS"/>
                <a:cs typeface="Comic Sans MS"/>
              </a:rPr>
              <a:t>Structurally impaired</a:t>
            </a:r>
            <a:r>
              <a:rPr sz="2800" b="1" spc="20" dirty="0" smtClean="0">
                <a:latin typeface="Comic Sans MS"/>
                <a:cs typeface="Comic Sans MS"/>
              </a:rPr>
              <a:t> </a:t>
            </a:r>
            <a:r>
              <a:rPr sz="2800" b="1" spc="-20" dirty="0" smtClean="0">
                <a:latin typeface="Comic Sans MS"/>
                <a:cs typeface="Comic Sans MS"/>
              </a:rPr>
              <a:t>RBC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b="1" spc="-20" dirty="0" smtClean="0">
                <a:latin typeface="Comic Sans MS"/>
                <a:cs typeface="Comic Sans MS"/>
              </a:rPr>
              <a:t>S</a:t>
            </a:r>
            <a:r>
              <a:rPr sz="2800" b="1" spc="-15" dirty="0" smtClean="0">
                <a:latin typeface="Comic Sans MS"/>
                <a:cs typeface="Comic Sans MS"/>
              </a:rPr>
              <a:t>hor</a:t>
            </a:r>
            <a:r>
              <a:rPr sz="2800" b="1" spc="-10" dirty="0" smtClean="0">
                <a:latin typeface="Comic Sans MS"/>
                <a:cs typeface="Comic Sans MS"/>
              </a:rPr>
              <a:t>t</a:t>
            </a:r>
            <a:r>
              <a:rPr sz="2800" b="1" spc="-20" dirty="0" smtClean="0">
                <a:latin typeface="Comic Sans MS"/>
                <a:cs typeface="Comic Sans MS"/>
              </a:rPr>
              <a:t>ened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life</a:t>
            </a:r>
            <a:r>
              <a:rPr sz="2800" b="1" spc="-10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span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of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erythro</a:t>
            </a:r>
            <a:r>
              <a:rPr sz="2800" b="1" spc="-10" dirty="0" smtClean="0">
                <a:latin typeface="Comic Sans MS"/>
                <a:cs typeface="Comic Sans MS"/>
              </a:rPr>
              <a:t>c</a:t>
            </a:r>
            <a:r>
              <a:rPr sz="2800" b="1" spc="-15" dirty="0" smtClean="0">
                <a:latin typeface="Comic Sans MS"/>
                <a:cs typeface="Comic Sans MS"/>
              </a:rPr>
              <a:t>yte</a:t>
            </a:r>
            <a:r>
              <a:rPr sz="2800" b="1" spc="20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0288" y="550926"/>
            <a:ext cx="604393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Clini</a:t>
            </a:r>
            <a:r>
              <a:rPr sz="44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al</a:t>
            </a:r>
            <a:r>
              <a:rPr sz="4400" b="1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manife</a:t>
            </a:r>
            <a:r>
              <a:rPr sz="44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4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tations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84629"/>
            <a:ext cx="6987540" cy="424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Pal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ss.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Failure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riv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patomegaly.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Hy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oxia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,An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mia 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20" dirty="0" smtClean="0">
                <a:latin typeface="Comic Sans MS"/>
                <a:cs typeface="Comic Sans MS"/>
              </a:rPr>
              <a:t> 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ad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Iron</a:t>
            </a:r>
            <a:r>
              <a:rPr sz="24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4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er</a:t>
            </a:r>
            <a:r>
              <a:rPr sz="2400" spc="5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oad</a:t>
            </a:r>
            <a:endParaRPr sz="240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pl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nom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gally.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Irritability,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bone pain</a:t>
            </a:r>
            <a:r>
              <a:rPr sz="2400" spc="-10" dirty="0" smtClean="0">
                <a:latin typeface="Comic Sans MS"/>
                <a:cs typeface="Comic Sans MS"/>
              </a:rPr>
              <a:t>, activity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tol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ran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Anor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xia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stle</a:t>
            </a:r>
            <a:r>
              <a:rPr sz="2400" spc="-15" dirty="0" smtClean="0">
                <a:latin typeface="Comic Sans MS"/>
                <a:cs typeface="Comic Sans MS"/>
              </a:rPr>
              <a:t>ssn</a:t>
            </a:r>
            <a:r>
              <a:rPr sz="2400" spc="-10" dirty="0" smtClean="0">
                <a:latin typeface="Comic Sans MS"/>
                <a:cs typeface="Comic Sans MS"/>
              </a:rPr>
              <a:t>ess.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Char char="•"/>
            </a:pPr>
            <a:endParaRPr sz="550"/>
          </a:p>
          <a:p>
            <a:pPr marL="355600" marR="33655" indent="-343535">
              <a:lnSpc>
                <a:spcPct val="80000"/>
              </a:lnSpc>
              <a:buFont typeface="Comic Sans MS"/>
              <a:buChar char="•"/>
              <a:tabLst>
                <a:tab pos="443865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tarded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gro</a:t>
            </a:r>
            <a:r>
              <a:rPr sz="2400" spc="5" dirty="0" smtClean="0">
                <a:latin typeface="Comic Sans MS"/>
                <a:cs typeface="Comic Sans MS"/>
              </a:rPr>
              <a:t>w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h: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spe</a:t>
            </a:r>
            <a:r>
              <a:rPr sz="2400" spc="-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ially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xual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turation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se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ondary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xual 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aract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ristic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abs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ts val="2845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larg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ad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maxilla, protrusion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up</a:t>
            </a:r>
            <a:r>
              <a:rPr sz="2400" spc="-10" dirty="0" smtClean="0">
                <a:latin typeface="Comic Sans MS"/>
                <a:cs typeface="Comic Sans MS"/>
              </a:rPr>
              <a:t>pe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  <a:p>
            <a:pPr marR="4297045" algn="ctr">
              <a:lnSpc>
                <a:spcPts val="2345"/>
              </a:lnSpc>
            </a:pPr>
            <a:r>
              <a:rPr sz="2400" dirty="0" smtClean="0">
                <a:latin typeface="Comic Sans MS"/>
                <a:cs typeface="Comic Sans MS"/>
              </a:rPr>
              <a:t>c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ntral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th.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749300" y="762000"/>
            <a:ext cx="80899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Bone changes ( older children if untreated)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Enlarged head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Prominent frontal and parietal bosses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 or depressed bridge of the nose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Enlarged maxilla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Protrusion of the lip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Oriental appearance of eyes </a:t>
            </a:r>
          </a:p>
        </p:txBody>
      </p:sp>
      <p:pic>
        <p:nvPicPr>
          <p:cNvPr id="71683" name="Picture 3" descr="Folie004.pre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2571750"/>
            <a:ext cx="4194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noAutofit/>
          </a:bodyPr>
          <a:lstStyle/>
          <a:p>
            <a:pPr marL="125095">
              <a:lnSpc>
                <a:spcPct val="100000"/>
              </a:lnSpc>
            </a:pP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Diagnostic</a:t>
            </a:r>
            <a:r>
              <a:rPr sz="4000" b="1" spc="4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evaluatio</a:t>
            </a:r>
            <a:r>
              <a:rPr sz="40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4000" b="1" spc="-65" dirty="0" smtClean="0">
                <a:solidFill>
                  <a:srgbClr val="990000"/>
                </a:solidFill>
                <a:latin typeface="Comic Sans MS"/>
                <a:cs typeface="Comic Sans MS"/>
              </a:rPr>
              <a:t>:</a:t>
            </a:r>
            <a:r>
              <a:rPr sz="40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-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70939"/>
            <a:ext cx="7592059" cy="4113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RBCs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acc</a:t>
            </a:r>
            <a:r>
              <a:rPr sz="2400" spc="-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unt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sh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pe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ecrease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RBCs)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400" dirty="0" err="1" smtClean="0">
                <a:latin typeface="Comic Sans MS"/>
                <a:cs typeface="Comic Sans MS"/>
              </a:rPr>
              <a:t>Hypochromic</a:t>
            </a:r>
            <a:r>
              <a:rPr lang="en-US" sz="2400" dirty="0" smtClean="0">
                <a:latin typeface="Comic Sans MS"/>
                <a:cs typeface="Comic Sans MS"/>
              </a:rPr>
              <a:t> And </a:t>
            </a:r>
            <a:r>
              <a:rPr lang="en-US" sz="2400" dirty="0" err="1" smtClean="0">
                <a:latin typeface="Comic Sans MS"/>
                <a:cs typeface="Comic Sans MS"/>
              </a:rPr>
              <a:t>microcytic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55"/>
              </a:spcBef>
              <a:buFont typeface="Comic Sans MS"/>
              <a:buChar char="•"/>
            </a:pPr>
            <a:endParaRPr sz="14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Hb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h</a:t>
            </a:r>
            <a:r>
              <a:rPr sz="2400" spc="-10" smtClean="0">
                <a:latin typeface="Comic Sans MS"/>
                <a:cs typeface="Comic Sans MS"/>
              </a:rPr>
              <a:t>e</a:t>
            </a:r>
            <a:r>
              <a:rPr sz="2400" spc="-20" smtClean="0">
                <a:latin typeface="Comic Sans MS"/>
                <a:cs typeface="Comic Sans MS"/>
              </a:rPr>
              <a:t>m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sz="2400" spc="0" smtClean="0">
                <a:latin typeface="Comic Sans MS"/>
                <a:cs typeface="Comic Sans MS"/>
              </a:rPr>
              <a:t>tocrit</a:t>
            </a:r>
            <a:r>
              <a:rPr sz="2400" spc="-3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decre</a:t>
            </a:r>
            <a:r>
              <a:rPr sz="2400" spc="-15" smtClean="0">
                <a:latin typeface="Comic Sans MS"/>
                <a:cs typeface="Comic Sans MS"/>
              </a:rPr>
              <a:t>a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0" smtClean="0">
                <a:latin typeface="Comic Sans MS"/>
                <a:cs typeface="Comic Sans MS"/>
              </a:rPr>
              <a:t>ed</a:t>
            </a:r>
            <a:r>
              <a:rPr lang="en-US" sz="2400" spc="0" dirty="0" smtClean="0">
                <a:latin typeface="Comic Sans MS"/>
                <a:cs typeface="Comic Sans MS"/>
              </a:rPr>
              <a:t> :  less 5gr/100 ml</a:t>
            </a: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Serum Iron level : high 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40970" indent="-343535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u="heavy" dirty="0" smtClean="0">
                <a:solidFill>
                  <a:srgbClr val="990000"/>
                </a:solidFill>
                <a:latin typeface="Comic Sans MS"/>
                <a:cs typeface="Comic Sans MS"/>
              </a:rPr>
              <a:t>Hb</a:t>
            </a:r>
            <a:r>
              <a:rPr sz="2400" u="heavy" spc="-4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–  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l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u="heavy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u="heavy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trophoresis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(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nalyze the qu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ntity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spc="-15" dirty="0" smtClean="0">
                <a:latin typeface="Comic Sans MS"/>
                <a:cs typeface="Comic Sans MS"/>
              </a:rPr>
              <a:t>specific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mo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lobin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riant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found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15" dirty="0" smtClean="0">
                <a:latin typeface="Comic Sans MS"/>
                <a:cs typeface="Comic Sans MS"/>
              </a:rPr>
              <a:t>)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It reve</a:t>
            </a:r>
            <a:r>
              <a:rPr lang="en-US" sz="2400" spc="0" dirty="0" smtClean="0">
                <a:latin typeface="Comic Sans MS"/>
                <a:cs typeface="Comic Sans MS"/>
              </a:rPr>
              <a:t>a</a:t>
            </a:r>
            <a:r>
              <a:rPr sz="2400" spc="-10" smtClean="0">
                <a:latin typeface="Comic Sans MS"/>
                <a:cs typeface="Comic Sans MS"/>
              </a:rPr>
              <a:t>le</a:t>
            </a:r>
            <a:r>
              <a:rPr sz="2400" spc="0" smtClean="0">
                <a:latin typeface="Comic Sans MS"/>
                <a:cs typeface="Comic Sans MS"/>
              </a:rPr>
              <a:t>d</a:t>
            </a:r>
            <a:r>
              <a:rPr sz="2400" spc="-4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pro</a:t>
            </a:r>
            <a:r>
              <a:rPr sz="24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uction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globin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ains 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hemogl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bin &amp;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v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ted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F</a:t>
            </a:r>
            <a:r>
              <a:rPr sz="2400" spc="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hemogl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bin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55"/>
              </a:spcBef>
              <a:buFont typeface="Comic Sans MS"/>
              <a:buChar char="•"/>
            </a:pPr>
            <a:endParaRPr sz="14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Most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are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di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gnosed</a:t>
            </a:r>
            <a:r>
              <a:rPr sz="2400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sixth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month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5"/>
              </a:lnSpc>
            </a:pPr>
            <a:r>
              <a:rPr sz="2400" dirty="0" smtClean="0">
                <a:latin typeface="Comic Sans MS"/>
                <a:cs typeface="Comic Sans MS"/>
              </a:rPr>
              <a:t>their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life.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3" name="Content Placeholder 3" descr="OS0601_10_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533400"/>
            <a:ext cx="6248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Treatment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32229"/>
            <a:ext cx="7432675" cy="433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atme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supportiv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Char char="•"/>
            </a:pPr>
            <a:endParaRPr sz="550"/>
          </a:p>
          <a:p>
            <a:pPr marL="355600" marR="346075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transfusion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very</a:t>
            </a:r>
            <a:r>
              <a:rPr sz="2400" spc="-60" dirty="0" smtClean="0">
                <a:latin typeface="Comic Sans MS"/>
                <a:cs typeface="Comic Sans MS"/>
              </a:rPr>
              <a:t> </a:t>
            </a:r>
            <a:r>
              <a:rPr sz="2400" spc="-5" dirty="0" smtClean="0">
                <a:latin typeface="Comic Sans MS"/>
                <a:cs typeface="Comic Sans MS"/>
              </a:rPr>
              <a:t>2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4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w</a:t>
            </a:r>
            <a:r>
              <a:rPr sz="2400" spc="5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eks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lang="en-US" sz="2400" spc="-20" dirty="0" smtClean="0">
                <a:latin typeface="Comic Sans MS"/>
                <a:cs typeface="Comic Sans MS"/>
              </a:rPr>
              <a:t>(</a:t>
            </a:r>
            <a:r>
              <a:rPr lang="en-US" sz="2400" spc="-20" dirty="0" err="1" smtClean="0">
                <a:latin typeface="Comic Sans MS"/>
                <a:cs typeface="Comic Sans MS"/>
              </a:rPr>
              <a:t>Hypertransfusion</a:t>
            </a:r>
            <a:r>
              <a:rPr lang="en-US" sz="2400" spc="-20" dirty="0" smtClean="0">
                <a:latin typeface="Comic Sans MS"/>
                <a:cs typeface="Comic Sans MS"/>
              </a:rPr>
              <a:t> therapy ) </a:t>
            </a:r>
            <a:r>
              <a:rPr sz="2400" spc="0" smtClean="0">
                <a:latin typeface="Comic Sans MS"/>
                <a:cs typeface="Comic Sans MS"/>
              </a:rPr>
              <a:t>is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</a:t>
            </a:r>
            <a:r>
              <a:rPr sz="2400" spc="-15" dirty="0" smtClean="0">
                <a:latin typeface="Comic Sans MS"/>
                <a:cs typeface="Comic Sans MS"/>
              </a:rPr>
              <a:t>co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vention</a:t>
            </a:r>
            <a:r>
              <a:rPr sz="2400" spc="-10" dirty="0" smtClean="0">
                <a:latin typeface="Comic Sans MS"/>
                <a:cs typeface="Comic Sans MS"/>
              </a:rPr>
              <a:t>al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rapy. Since </a:t>
            </a:r>
            <a:r>
              <a:rPr sz="2400" spc="0" dirty="0" smtClean="0">
                <a:latin typeface="Comic Sans MS"/>
                <a:cs typeface="Comic Sans MS"/>
              </a:rPr>
              <a:t>iron ov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rload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main </a:t>
            </a:r>
            <a:r>
              <a:rPr sz="2400" spc="0" dirty="0" smtClean="0">
                <a:latin typeface="Comic Sans MS"/>
                <a:cs typeface="Comic Sans MS"/>
              </a:rPr>
              <a:t>side</a:t>
            </a:r>
            <a:r>
              <a:rPr sz="2400" spc="-5" dirty="0" smtClean="0">
                <a:latin typeface="Comic Sans MS"/>
                <a:cs typeface="Comic Sans MS"/>
              </a:rPr>
              <a:t> e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10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rapy.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81"/>
              </a:spcBef>
              <a:buFont typeface="Comic Sans MS"/>
              <a:buChar char="•"/>
            </a:pPr>
            <a:endParaRPr sz="1400"/>
          </a:p>
          <a:p>
            <a:pPr marL="355600" marR="12700" indent="-343535">
              <a:lnSpc>
                <a:spcPct val="792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C</a:t>
            </a:r>
            <a:r>
              <a:rPr sz="2400" spc="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re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eive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an iro</a:t>
            </a:r>
            <a:r>
              <a:rPr sz="2400" spc="-35" dirty="0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2400" spc="5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spc="5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ating</a:t>
            </a:r>
            <a:r>
              <a:rPr sz="24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drug 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such</a:t>
            </a:r>
            <a:r>
              <a:rPr sz="24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as</a:t>
            </a:r>
            <a:r>
              <a:rPr sz="2400" spc="-3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500" spc="-75" dirty="0" smtClean="0">
                <a:solidFill>
                  <a:srgbClr val="FF0000"/>
                </a:solidFill>
                <a:latin typeface="Comic Sans MS"/>
                <a:cs typeface="Comic Sans MS"/>
              </a:rPr>
              <a:t>Des</a:t>
            </a:r>
            <a:r>
              <a:rPr sz="2500" spc="-60" dirty="0" smtClean="0">
                <a:solidFill>
                  <a:srgbClr val="FF0000"/>
                </a:solidFill>
                <a:latin typeface="Comic Sans MS"/>
                <a:cs typeface="Comic Sans MS"/>
              </a:rPr>
              <a:t>foral</a:t>
            </a:r>
            <a:r>
              <a:rPr sz="2500" spc="-3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500" spc="-50" dirty="0" smtClean="0">
                <a:solidFill>
                  <a:srgbClr val="FF0000"/>
                </a:solidFill>
                <a:latin typeface="Comic Sans MS"/>
                <a:cs typeface="Comic Sans MS"/>
              </a:rPr>
              <a:t>(de</a:t>
            </a:r>
            <a:r>
              <a:rPr sz="2500" spc="-45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2500" spc="-65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500" spc="-55" dirty="0" smtClean="0">
                <a:solidFill>
                  <a:srgbClr val="FF0000"/>
                </a:solidFill>
                <a:latin typeface="Comic Sans MS"/>
                <a:cs typeface="Comic Sans MS"/>
              </a:rPr>
              <a:t>roxamin</a:t>
            </a:r>
            <a:r>
              <a:rPr sz="2500" spc="-95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sz="24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(I.V,</a:t>
            </a:r>
            <a:r>
              <a:rPr sz="2400" spc="-5" dirty="0" smtClean="0">
                <a:latin typeface="Comic Sans MS"/>
                <a:cs typeface="Comic Sans MS"/>
              </a:rPr>
              <a:t> S</a:t>
            </a:r>
            <a:r>
              <a:rPr sz="2400" spc="-15" dirty="0" smtClean="0">
                <a:latin typeface="Comic Sans MS"/>
                <a:cs typeface="Comic Sans MS"/>
              </a:rPr>
              <a:t>\C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30</a:t>
            </a:r>
            <a:r>
              <a:rPr sz="2400" spc="-15" dirty="0" smtClean="0">
                <a:latin typeface="Comic Sans MS"/>
                <a:cs typeface="Comic Sans MS"/>
              </a:rPr>
              <a:t> -</a:t>
            </a:r>
            <a:r>
              <a:rPr sz="2400" spc="0" dirty="0" smtClean="0">
                <a:latin typeface="Comic Sans MS"/>
                <a:cs typeface="Comic Sans MS"/>
              </a:rPr>
              <a:t>40 </a:t>
            </a:r>
            <a:r>
              <a:rPr sz="2400" spc="-15" dirty="0" smtClean="0">
                <a:latin typeface="Comic Sans MS"/>
                <a:cs typeface="Comic Sans MS"/>
              </a:rPr>
              <a:t>mg/kg/</a:t>
            </a:r>
            <a:r>
              <a:rPr sz="2400" spc="-25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ay,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pump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over</a:t>
            </a:r>
            <a:r>
              <a:rPr sz="2400" spc="-5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8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 12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ours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5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 7 </a:t>
            </a:r>
            <a:r>
              <a:rPr sz="2400" spc="-15" dirty="0" smtClean="0">
                <a:latin typeface="Comic Sans MS"/>
                <a:cs typeface="Comic Sans MS"/>
              </a:rPr>
              <a:t>days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ee</a:t>
            </a:r>
            <a:r>
              <a:rPr sz="2400" spc="0" dirty="0" smtClean="0">
                <a:latin typeface="Comic Sans MS"/>
                <a:cs typeface="Comic Sans MS"/>
              </a:rPr>
              <a:t>k)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(give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I.V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Q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4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ours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 </a:t>
            </a:r>
            <a:r>
              <a:rPr sz="2400" spc="0" dirty="0" smtClean="0">
                <a:latin typeface="Comic Sans MS"/>
                <a:cs typeface="Comic Sans MS"/>
              </a:rPr>
              <a:t>time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blood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transfusion.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0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Food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rich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iron </a:t>
            </a:r>
            <a:r>
              <a:rPr sz="2400" b="1" spc="-15" dirty="0" smtClean="0">
                <a:latin typeface="Comic Sans MS"/>
                <a:cs typeface="Comic Sans MS"/>
              </a:rPr>
              <a:t>sho</a:t>
            </a:r>
            <a:r>
              <a:rPr sz="2400" b="1" spc="-10" dirty="0" smtClean="0">
                <a:latin typeface="Comic Sans MS"/>
                <a:cs typeface="Comic Sans MS"/>
              </a:rPr>
              <a:t>u</a:t>
            </a:r>
            <a:r>
              <a:rPr sz="2400" b="1" spc="0" dirty="0" smtClean="0">
                <a:latin typeface="Comic Sans MS"/>
                <a:cs typeface="Comic Sans MS"/>
              </a:rPr>
              <a:t>ld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5" dirty="0" smtClean="0">
                <a:latin typeface="Comic Sans MS"/>
                <a:cs typeface="Comic Sans MS"/>
              </a:rPr>
              <a:t>b</a:t>
            </a:r>
            <a:r>
              <a:rPr sz="2400" b="1" spc="-15" dirty="0" smtClean="0">
                <a:latin typeface="Comic Sans MS"/>
                <a:cs typeface="Comic Sans MS"/>
              </a:rPr>
              <a:t>e</a:t>
            </a:r>
            <a:r>
              <a:rPr sz="2400" b="1" spc="-5" dirty="0" smtClean="0">
                <a:latin typeface="Comic Sans MS"/>
                <a:cs typeface="Comic Sans MS"/>
              </a:rPr>
              <a:t> </a:t>
            </a:r>
            <a:r>
              <a:rPr sz="2400" b="1" spc="0" smtClean="0">
                <a:latin typeface="Comic Sans MS"/>
                <a:cs typeface="Comic Sans MS"/>
              </a:rPr>
              <a:t>avoided.</a:t>
            </a:r>
            <a:endParaRPr lang="en-US" sz="2400" b="1" spc="0" dirty="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lang="en-US" sz="2400" b="1" dirty="0" err="1" smtClean="0">
                <a:latin typeface="Comic Sans MS"/>
                <a:cs typeface="Comic Sans MS"/>
              </a:rPr>
              <a:t>Splenectomy</a:t>
            </a:r>
            <a:r>
              <a:rPr lang="en-US" sz="2400" b="1" dirty="0" smtClean="0">
                <a:latin typeface="Comic Sans MS"/>
                <a:cs typeface="Comic Sans MS"/>
              </a:rPr>
              <a:t> ?? </a:t>
            </a:r>
            <a:endParaRPr sz="2400" b="1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Bo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marrow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transpla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tation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2017" y="773938"/>
            <a:ext cx="2607310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Prognosi</a:t>
            </a:r>
            <a:r>
              <a:rPr sz="4000" b="1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40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:</a:t>
            </a:r>
            <a:r>
              <a:rPr sz="40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-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3959"/>
            <a:ext cx="7536180" cy="436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7592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Chi</a:t>
            </a:r>
            <a:r>
              <a:rPr sz="2800" spc="-15" dirty="0" smtClean="0">
                <a:latin typeface="Comic Sans MS"/>
                <a:cs typeface="Comic Sans MS"/>
              </a:rPr>
              <a:t>ld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35" dirty="0" smtClean="0">
                <a:latin typeface="Comic Sans MS"/>
                <a:cs typeface="Comic Sans MS"/>
              </a:rPr>
              <a:t>w</a:t>
            </a:r>
            <a:r>
              <a:rPr sz="2800" spc="-20" dirty="0" smtClean="0">
                <a:latin typeface="Comic Sans MS"/>
                <a:cs typeface="Comic Sans MS"/>
              </a:rPr>
              <a:t>ho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receives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blood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tran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f</a:t>
            </a:r>
            <a:r>
              <a:rPr sz="2800" spc="-25" dirty="0" smtClean="0">
                <a:latin typeface="Comic Sans MS"/>
                <a:cs typeface="Comic Sans MS"/>
              </a:rPr>
              <a:t>u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5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may</a:t>
            </a:r>
            <a:r>
              <a:rPr sz="2800" spc="-15" dirty="0" smtClean="0">
                <a:latin typeface="Comic Sans MS"/>
                <a:cs typeface="Comic Sans MS"/>
              </a:rPr>
              <a:t> sur</a:t>
            </a:r>
            <a:r>
              <a:rPr sz="2800" spc="-30" dirty="0" smtClean="0">
                <a:latin typeface="Comic Sans MS"/>
                <a:cs typeface="Comic Sans MS"/>
              </a:rPr>
              <a:t>v</a:t>
            </a:r>
            <a:r>
              <a:rPr sz="2800" spc="-15" dirty="0" smtClean="0">
                <a:latin typeface="Comic Sans MS"/>
                <a:cs typeface="Comic Sans MS"/>
              </a:rPr>
              <a:t>ive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well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into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adulth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od.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The </a:t>
            </a: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st com</a:t>
            </a:r>
            <a:r>
              <a:rPr sz="2800" spc="-20" dirty="0" smtClean="0">
                <a:latin typeface="Comic Sans MS"/>
                <a:cs typeface="Comic Sans MS"/>
              </a:rPr>
              <a:t>mon </a:t>
            </a:r>
            <a:r>
              <a:rPr sz="2800" spc="-15" dirty="0" smtClean="0">
                <a:latin typeface="Comic Sans MS"/>
                <a:cs typeface="Comic Sans MS"/>
              </a:rPr>
              <a:t>c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use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15" dirty="0" smtClean="0">
                <a:latin typeface="Comic Sans MS"/>
                <a:cs typeface="Comic Sans MS"/>
              </a:rPr>
              <a:t>eath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 </a:t>
            </a:r>
            <a:r>
              <a:rPr sz="2800" b="1" spc="-15" dirty="0" smtClean="0">
                <a:latin typeface="Comic Sans MS"/>
                <a:cs typeface="Comic Sans MS"/>
              </a:rPr>
              <a:t>heart</a:t>
            </a:r>
            <a:r>
              <a:rPr sz="2800" b="1" spc="15" dirty="0" smtClean="0"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latin typeface="Comic Sans MS"/>
                <a:cs typeface="Comic Sans MS"/>
              </a:rPr>
              <a:t>disea</a:t>
            </a:r>
            <a:r>
              <a:rPr sz="2800" b="1" spc="-30" dirty="0" smtClean="0">
                <a:latin typeface="Comic Sans MS"/>
                <a:cs typeface="Comic Sans MS"/>
              </a:rPr>
              <a:t>s</a:t>
            </a:r>
            <a:r>
              <a:rPr sz="2800" b="1" spc="-15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8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Nur</a:t>
            </a:r>
            <a:r>
              <a:rPr sz="28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8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ing</a:t>
            </a:r>
            <a:r>
              <a:rPr sz="2800" b="1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co</a:t>
            </a:r>
            <a:r>
              <a:rPr sz="28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8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8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i</a:t>
            </a:r>
            <a:r>
              <a:rPr sz="28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deration:-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12700">
              <a:lnSpc>
                <a:spcPct val="100000"/>
              </a:lnSpc>
              <a:buFont typeface="Comic Sans MS"/>
              <a:buAutoNum type="arabicPlain"/>
              <a:tabLst>
                <a:tab pos="27813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– Blo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tr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ns</a:t>
            </a:r>
            <a:r>
              <a:rPr sz="2800" spc="-30" dirty="0" smtClean="0">
                <a:latin typeface="Comic Sans MS"/>
                <a:cs typeface="Comic Sans MS"/>
              </a:rPr>
              <a:t>f</a:t>
            </a:r>
            <a:r>
              <a:rPr sz="2800" spc="-15" dirty="0" smtClean="0">
                <a:latin typeface="Comic Sans MS"/>
                <a:cs typeface="Comic Sans MS"/>
              </a:rPr>
              <a:t>u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ion</a:t>
            </a:r>
            <a:endParaRPr sz="2800">
              <a:latin typeface="Comic Sans MS"/>
              <a:cs typeface="Comic Sans MS"/>
            </a:endParaRPr>
          </a:p>
          <a:p>
            <a:pPr marL="12700" marR="12700">
              <a:lnSpc>
                <a:spcPct val="120000"/>
              </a:lnSpc>
              <a:buFont typeface="Comic Sans MS"/>
              <a:buAutoNum type="arabicPlain"/>
              <a:tabLst>
                <a:tab pos="33401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–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nitor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complication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rans</a:t>
            </a:r>
            <a:r>
              <a:rPr sz="2800" spc="-30" dirty="0" smtClean="0">
                <a:latin typeface="Comic Sans MS"/>
                <a:cs typeface="Comic Sans MS"/>
              </a:rPr>
              <a:t>f</a:t>
            </a:r>
            <a:r>
              <a:rPr sz="2800" spc="-15" dirty="0" smtClean="0">
                <a:latin typeface="Comic Sans MS"/>
                <a:cs typeface="Comic Sans MS"/>
              </a:rPr>
              <a:t>us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3</a:t>
            </a:r>
            <a:r>
              <a:rPr sz="2800" spc="-15" dirty="0" smtClean="0">
                <a:latin typeface="Comic Sans MS"/>
                <a:cs typeface="Comic Sans MS"/>
              </a:rPr>
              <a:t>-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Su</a:t>
            </a:r>
            <a:r>
              <a:rPr sz="2800" spc="-10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rt </a:t>
            </a:r>
            <a:r>
              <a:rPr sz="2800" spc="-20" dirty="0" smtClean="0">
                <a:latin typeface="Comic Sans MS"/>
                <a:cs typeface="Comic Sans MS"/>
              </a:rPr>
              <a:t>fami</a:t>
            </a:r>
            <a:r>
              <a:rPr sz="2800" spc="-15" dirty="0" smtClean="0">
                <a:latin typeface="Comic Sans MS"/>
                <a:cs typeface="Comic Sans MS"/>
              </a:rPr>
              <a:t>ly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800" dirty="0" smtClean="0">
                <a:latin typeface="Comic Sans MS"/>
                <a:cs typeface="Comic Sans MS"/>
              </a:rPr>
              <a:t>4</a:t>
            </a:r>
            <a:r>
              <a:rPr sz="2800" spc="-15" dirty="0" smtClean="0">
                <a:latin typeface="Comic Sans MS"/>
                <a:cs typeface="Comic Sans MS"/>
              </a:rPr>
              <a:t> – Genetic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counseling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desferal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 descr="pu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35401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3" descr="FRT_PG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3048000"/>
            <a:ext cx="4775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39762" y="630237"/>
            <a:ext cx="5913438" cy="741363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Etiology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30350"/>
            <a:ext cx="8366125" cy="4718050"/>
          </a:xfrm>
        </p:spPr>
        <p:txBody>
          <a:bodyPr/>
          <a:lstStyle/>
          <a:p>
            <a:pPr marL="365125" indent="-255588"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 Aplastic anemia can be  primary ( congenital)   or secondary (acquired) . The best known congenital disorder is  </a:t>
            </a:r>
            <a:r>
              <a:rPr lang="en-US" sz="2800" b="1" dirty="0" smtClean="0">
                <a:latin typeface="Times New Roman" pitchFamily="18" charset="0"/>
              </a:rPr>
              <a:t>Fanconi syndrome is a rare hereditary </a:t>
            </a:r>
            <a:r>
              <a:rPr lang="en-US" sz="2800" dirty="0" smtClean="0">
                <a:latin typeface="Times New Roman" pitchFamily="18" charset="0"/>
              </a:rPr>
              <a:t>characterized by:-</a:t>
            </a:r>
          </a:p>
          <a:p>
            <a:pPr marL="365125" indent="-255588" eaLnBrk="1" hangingPunct="1">
              <a:buFontTx/>
              <a:buNone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- pancytopenia</a:t>
            </a:r>
          </a:p>
          <a:p>
            <a:pPr marL="365125" indent="-255588" eaLnBrk="1" hangingPunct="1">
              <a:buFontTx/>
              <a:buNone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- hypoplasia of  the bone marrow</a:t>
            </a:r>
            <a:endParaRPr lang="en-US" sz="2800" dirty="0">
              <a:latin typeface="Times New Roman" pitchFamily="18" charset="0"/>
            </a:endParaRPr>
          </a:p>
          <a:p>
            <a:pPr marL="365125" indent="-255588"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  - patchy brown discoloration of the skin due to deposition of melanin and associated with multiple congenital anomalies of the musculoskeletal and genitourinary systems.</a:t>
            </a:r>
          </a:p>
          <a:p>
            <a:pPr marL="365125" indent="-255588" eaLnBrk="1" hangingPunct="1">
              <a:lnSpc>
                <a:spcPct val="7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89026"/>
            <a:ext cx="7162799" cy="6884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30170" algn="ctr">
              <a:lnSpc>
                <a:spcPct val="100000"/>
              </a:lnSpc>
            </a:pPr>
            <a:r>
              <a:rPr lang="en-US" sz="32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Disorder of WBC </a:t>
            </a:r>
            <a:r>
              <a:rPr sz="3200" b="1" spc="-25" smtClean="0">
                <a:solidFill>
                  <a:srgbClr val="C00000"/>
                </a:solidFill>
                <a:latin typeface="Comic Sans MS"/>
                <a:cs typeface="Comic Sans MS"/>
              </a:rPr>
              <a:t>Leukemia</a:t>
            </a:r>
            <a:endParaRPr sz="320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27759"/>
            <a:ext cx="4497070" cy="3417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-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cancer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r </a:t>
            </a:r>
            <a:r>
              <a:rPr sz="2800" spc="-20" dirty="0" smtClean="0">
                <a:latin typeface="Comic Sans MS"/>
                <a:cs typeface="Comic Sans MS"/>
              </a:rPr>
              <a:t>bone </a:t>
            </a:r>
            <a:r>
              <a:rPr sz="2800" spc="-25" dirty="0" smtClean="0">
                <a:latin typeface="Comic Sans MS"/>
                <a:cs typeface="Comic Sans MS"/>
              </a:rPr>
              <a:t>ma</a:t>
            </a:r>
            <a:r>
              <a:rPr sz="2800" spc="-20" dirty="0" smtClean="0">
                <a:latin typeface="Comic Sans MS"/>
                <a:cs typeface="Comic Sans MS"/>
              </a:rPr>
              <a:t>rrow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 charact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rized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by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 abnormal pro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0" dirty="0" smtClean="0">
                <a:latin typeface="Comic Sans MS"/>
                <a:cs typeface="Comic Sans MS"/>
              </a:rPr>
              <a:t>i</a:t>
            </a:r>
            <a:r>
              <a:rPr sz="2800" spc="-10" dirty="0" smtClean="0">
                <a:latin typeface="Comic Sans MS"/>
                <a:cs typeface="Comic Sans MS"/>
              </a:rPr>
              <a:t>f</a:t>
            </a:r>
            <a:r>
              <a:rPr sz="2800" spc="-15" dirty="0" smtClean="0">
                <a:latin typeface="Comic Sans MS"/>
                <a:cs typeface="Comic Sans MS"/>
              </a:rPr>
              <a:t>eration (production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by</a:t>
            </a:r>
            <a:r>
              <a:rPr sz="2800" spc="-15" dirty="0" smtClean="0">
                <a:latin typeface="Comic Sans MS"/>
                <a:cs typeface="Comic Sans MS"/>
              </a:rPr>
              <a:t> multiplicati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n)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d</a:t>
            </a:r>
            <a:r>
              <a:rPr sz="2800" spc="-15" dirty="0" smtClean="0">
                <a:latin typeface="Comic Sans MS"/>
                <a:cs typeface="Comic Sans MS"/>
              </a:rPr>
              <a:t> cells, u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ually white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blood ce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-15" dirty="0" smtClean="0">
                <a:latin typeface="Comic Sans MS"/>
                <a:cs typeface="Comic Sans MS"/>
              </a:rPr>
              <a:t>ls</a:t>
            </a:r>
            <a:r>
              <a:rPr sz="2800" spc="-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(leuko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ytes).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676400"/>
            <a:ext cx="2949575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8282" y="500126"/>
            <a:ext cx="3109595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000066"/>
                </a:solidFill>
                <a:latin typeface="Comic Sans MS"/>
                <a:cs typeface="Comic Sans MS"/>
              </a:rPr>
              <a:t>Classifi</a:t>
            </a:r>
            <a:r>
              <a:rPr sz="36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36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ations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250949"/>
            <a:ext cx="7047865" cy="4846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9225" indent="-343535">
              <a:lnSpc>
                <a:spcPts val="23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u="heavy" spc="-15" dirty="0" smtClean="0">
                <a:latin typeface="Comic Sans MS"/>
                <a:cs typeface="Comic Sans MS"/>
              </a:rPr>
              <a:t>L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latin typeface="Comic Sans MS"/>
                <a:cs typeface="Comic Sans MS"/>
              </a:rPr>
              <a:t>uk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latin typeface="Comic Sans MS"/>
                <a:cs typeface="Comic Sans MS"/>
              </a:rPr>
              <a:t>mia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is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divided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ac</a:t>
            </a:r>
            <a:r>
              <a:rPr sz="2400" u="heavy" spc="-10" dirty="0" smtClean="0">
                <a:latin typeface="Comic Sans MS"/>
                <a:cs typeface="Comic Sans MS"/>
              </a:rPr>
              <a:t>c</a:t>
            </a:r>
            <a:r>
              <a:rPr sz="2400" u="heavy" spc="0" dirty="0" smtClean="0">
                <a:latin typeface="Comic Sans MS"/>
                <a:cs typeface="Comic Sans MS"/>
              </a:rPr>
              <a:t>ordin</a:t>
            </a:r>
            <a:r>
              <a:rPr sz="2400" u="heavy" spc="-15" dirty="0" smtClean="0">
                <a:latin typeface="Comic Sans MS"/>
                <a:cs typeface="Comic Sans MS"/>
              </a:rPr>
              <a:t>g</a:t>
            </a:r>
            <a:r>
              <a:rPr sz="2400" u="heavy" spc="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latin typeface="Comic Sans MS"/>
                <a:cs typeface="Comic Sans MS"/>
              </a:rPr>
              <a:t>h</a:t>
            </a:r>
            <a:r>
              <a:rPr sz="2400" u="heavy" spc="-15" dirty="0" smtClean="0">
                <a:latin typeface="Comic Sans MS"/>
                <a:cs typeface="Comic Sans MS"/>
              </a:rPr>
              <a:t>e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af</a:t>
            </a:r>
            <a:r>
              <a:rPr sz="2400" u="heavy" spc="5" dirty="0" smtClean="0">
                <a:latin typeface="Comic Sans MS"/>
                <a:cs typeface="Comic Sans MS"/>
              </a:rPr>
              <a:t>f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latin typeface="Comic Sans MS"/>
                <a:cs typeface="Comic Sans MS"/>
              </a:rPr>
              <a:t>ct</a:t>
            </a:r>
            <a:r>
              <a:rPr sz="2400" u="heavy" spc="-5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c</a:t>
            </a:r>
            <a:r>
              <a:rPr sz="2400" u="heavy" spc="-5" dirty="0" smtClean="0">
                <a:latin typeface="Comic Sans MS"/>
                <a:cs typeface="Comic Sans MS"/>
              </a:rPr>
              <a:t>e</a:t>
            </a:r>
            <a:r>
              <a:rPr sz="2400" u="heavy" spc="-10" dirty="0" smtClean="0">
                <a:latin typeface="Comic Sans MS"/>
                <a:cs typeface="Comic Sans MS"/>
              </a:rPr>
              <a:t>lls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or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</a:t>
            </a:r>
            <a:r>
              <a:rPr sz="2400" u="heavy" spc="5" dirty="0" smtClean="0">
                <a:latin typeface="Comic Sans MS"/>
                <a:cs typeface="Comic Sans MS"/>
              </a:rPr>
              <a:t>n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acute</a:t>
            </a:r>
            <a:r>
              <a:rPr sz="2400" u="heavy" spc="-10" dirty="0" smtClean="0">
                <a:latin typeface="Comic Sans MS"/>
                <a:cs typeface="Comic Sans MS"/>
              </a:rPr>
              <a:t> and</a:t>
            </a:r>
            <a:r>
              <a:rPr sz="2400" u="heavy" spc="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c</a:t>
            </a:r>
            <a:r>
              <a:rPr sz="2400" u="heavy" spc="-5" dirty="0" smtClean="0"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latin typeface="Comic Sans MS"/>
                <a:cs typeface="Comic Sans MS"/>
              </a:rPr>
              <a:t>ro</a:t>
            </a:r>
            <a:r>
              <a:rPr sz="2400" u="heavy" spc="5" dirty="0" smtClean="0">
                <a:latin typeface="Comic Sans MS"/>
                <a:cs typeface="Comic Sans MS"/>
              </a:rPr>
              <a:t>n</a:t>
            </a:r>
            <a:r>
              <a:rPr sz="2400" u="heavy" spc="-10" dirty="0" smtClean="0">
                <a:latin typeface="Comic Sans MS"/>
                <a:cs typeface="Comic Sans MS"/>
              </a:rPr>
              <a:t>ic.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24865">
              <a:lnSpc>
                <a:spcPct val="100000"/>
              </a:lnSpc>
            </a:pPr>
            <a:r>
              <a:rPr sz="2400" b="1" u="heavy" dirty="0" smtClean="0">
                <a:solidFill>
                  <a:srgbClr val="000066"/>
                </a:solidFill>
                <a:latin typeface="Comic Sans MS"/>
                <a:cs typeface="Comic Sans MS"/>
              </a:rPr>
              <a:t>Acute</a:t>
            </a:r>
            <a:r>
              <a:rPr sz="24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leu</a:t>
            </a:r>
            <a:r>
              <a:rPr sz="2400" b="1" u="heavy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k</a:t>
            </a:r>
            <a:r>
              <a:rPr sz="24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emia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7"/>
              </a:spcBef>
            </a:pPr>
            <a:endParaRPr sz="1400"/>
          </a:p>
          <a:p>
            <a:pPr marL="355600" marR="97790" indent="560705">
              <a:lnSpc>
                <a:spcPct val="80000"/>
              </a:lnSpc>
            </a:pPr>
            <a:r>
              <a:rPr sz="240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aracteri</a:t>
            </a:r>
            <a:r>
              <a:rPr sz="2400" spc="5" dirty="0" smtClean="0">
                <a:latin typeface="Comic Sans MS"/>
                <a:cs typeface="Comic Sans MS"/>
              </a:rPr>
              <a:t>z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by t</a:t>
            </a:r>
            <a:r>
              <a:rPr sz="2400" spc="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rapid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incr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ase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spc="-15" dirty="0" smtClean="0">
                <a:latin typeface="Comic Sans MS"/>
                <a:cs typeface="Comic Sans MS"/>
              </a:rPr>
              <a:t>imm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lls. </a:t>
            </a:r>
            <a:r>
              <a:rPr sz="2400" spc="-15" dirty="0" smtClean="0">
                <a:latin typeface="Comic Sans MS"/>
                <a:cs typeface="Comic Sans MS"/>
              </a:rPr>
              <a:t>This crowding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makes the</a:t>
            </a:r>
            <a:r>
              <a:rPr sz="2400" spc="-10" dirty="0" smtClean="0">
                <a:latin typeface="Comic Sans MS"/>
                <a:cs typeface="Comic Sans MS"/>
              </a:rPr>
              <a:t> bone </a:t>
            </a:r>
            <a:r>
              <a:rPr sz="2400" spc="0" dirty="0" smtClean="0">
                <a:latin typeface="Comic Sans MS"/>
                <a:cs typeface="Comic Sans MS"/>
              </a:rPr>
              <a:t>marrow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una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produ</a:t>
            </a:r>
            <a:r>
              <a:rPr sz="2400" spc="5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althy </a:t>
            </a:r>
            <a:r>
              <a:rPr sz="2400" spc="0" dirty="0" smtClean="0">
                <a:latin typeface="Comic Sans MS"/>
                <a:cs typeface="Comic Sans MS"/>
              </a:rPr>
              <a:t>blood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lls.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9"/>
              </a:spcBef>
            </a:pPr>
            <a:endParaRPr sz="1400"/>
          </a:p>
          <a:p>
            <a:pPr marL="355600" marR="12700" indent="381000">
              <a:lnSpc>
                <a:spcPct val="80000"/>
              </a:lnSpc>
            </a:pPr>
            <a:r>
              <a:rPr sz="2400" dirty="0" smtClean="0">
                <a:latin typeface="Comic Sans MS"/>
                <a:cs typeface="Comic Sans MS"/>
              </a:rPr>
              <a:t>Immediate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treatment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quir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ac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te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uk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mias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due 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rapid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progr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ssion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spc="-15" dirty="0" smtClean="0">
                <a:latin typeface="Comic Sans MS"/>
                <a:cs typeface="Comic Sans MS"/>
              </a:rPr>
              <a:t>ac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umulation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maligna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cells,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ich 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n spill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over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tream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spread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spc="-15" dirty="0" smtClean="0">
                <a:latin typeface="Comic Sans MS"/>
                <a:cs typeface="Comic Sans MS"/>
              </a:rPr>
              <a:t>oth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organ</a:t>
            </a:r>
            <a:r>
              <a:rPr sz="2400" spc="-15" dirty="0" smtClean="0">
                <a:latin typeface="Comic Sans MS"/>
                <a:cs typeface="Comic Sans MS"/>
              </a:rPr>
              <a:t>s 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ody.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6654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Chronic</a:t>
            </a:r>
            <a:r>
              <a:rPr sz="4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leuk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mia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038730"/>
            <a:ext cx="7204075" cy="3924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8615" indent="288925">
              <a:lnSpc>
                <a:spcPts val="2590"/>
              </a:lnSpc>
            </a:pPr>
            <a:r>
              <a:rPr sz="2400" dirty="0" smtClean="0">
                <a:latin typeface="Comic Sans MS"/>
                <a:cs typeface="Comic Sans MS"/>
              </a:rPr>
              <a:t>Is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tinguished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ex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essive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build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up of relatively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but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3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till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abnorm</a:t>
            </a:r>
            <a:r>
              <a:rPr sz="2400" spc="-10" dirty="0" smtClean="0">
                <a:latin typeface="Comic Sans MS"/>
                <a:cs typeface="Comic Sans MS"/>
              </a:rPr>
              <a:t>al, blood </a:t>
            </a:r>
            <a:r>
              <a:rPr sz="2400" spc="-15" dirty="0" smtClean="0">
                <a:latin typeface="Comic Sans MS"/>
                <a:cs typeface="Comic Sans MS"/>
              </a:rPr>
              <a:t>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199390">
              <a:lnSpc>
                <a:spcPct val="9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Typically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king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months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years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pro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ress,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ce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ls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uc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much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igh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rate</a:t>
            </a:r>
            <a:r>
              <a:rPr sz="2400" spc="-15" dirty="0" smtClean="0">
                <a:latin typeface="Comic Sans MS"/>
                <a:cs typeface="Comic Sans MS"/>
              </a:rPr>
              <a:t> than</a:t>
            </a:r>
            <a:r>
              <a:rPr sz="2400" spc="-10" dirty="0" smtClean="0">
                <a:latin typeface="Comic Sans MS"/>
                <a:cs typeface="Comic Sans MS"/>
              </a:rPr>
              <a:t> normal cells, resulting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ny ab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orm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 w</a:t>
            </a:r>
            <a:r>
              <a:rPr sz="2400" spc="-15" dirty="0" smtClean="0">
                <a:latin typeface="Comic Sans MS"/>
                <a:cs typeface="Comic Sans MS"/>
              </a:rPr>
              <a:t>hite</a:t>
            </a:r>
            <a:r>
              <a:rPr sz="2400" spc="-10" dirty="0" smtClean="0">
                <a:latin typeface="Comic Sans MS"/>
                <a:cs typeface="Comic Sans MS"/>
              </a:rPr>
              <a:t> blood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cel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s in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blo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3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77165" indent="469265">
              <a:lnSpc>
                <a:spcPts val="2590"/>
              </a:lnSpc>
            </a:pP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ronic</a:t>
            </a:r>
            <a:r>
              <a:rPr sz="2400" spc="-5" dirty="0" smtClean="0">
                <a:latin typeface="Comic Sans MS"/>
                <a:cs typeface="Comic Sans MS"/>
              </a:rPr>
              <a:t> l</a:t>
            </a:r>
            <a:r>
              <a:rPr sz="2400" spc="-15" dirty="0" smtClean="0">
                <a:latin typeface="Comic Sans MS"/>
                <a:cs typeface="Comic Sans MS"/>
              </a:rPr>
              <a:t>euk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monitored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so</a:t>
            </a:r>
            <a:r>
              <a:rPr sz="2400" spc="-35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 time</a:t>
            </a:r>
            <a:r>
              <a:rPr sz="2400" spc="-10" dirty="0" smtClean="0">
                <a:latin typeface="Comic Sans MS"/>
                <a:cs typeface="Comic Sans MS"/>
              </a:rPr>
              <a:t> 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fore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treat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sure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ximum 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ctiven</a:t>
            </a:r>
            <a:r>
              <a:rPr sz="2400" spc="-15" dirty="0" smtClean="0">
                <a:latin typeface="Comic Sans MS"/>
                <a:cs typeface="Comic Sans MS"/>
              </a:rPr>
              <a:t>ess</a:t>
            </a:r>
            <a:r>
              <a:rPr sz="2400" spc="-5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erapy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170178"/>
            <a:ext cx="7306309" cy="4455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731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In </a:t>
            </a:r>
            <a:r>
              <a:rPr sz="2800" u="heavy" spc="-15" dirty="0" smtClean="0">
                <a:latin typeface="Comic Sans MS"/>
                <a:cs typeface="Comic Sans MS"/>
              </a:rPr>
              <a:t>lymph</a:t>
            </a:r>
            <a:r>
              <a:rPr sz="2800" u="heavy" spc="-5" dirty="0" smtClean="0">
                <a:latin typeface="Comic Sans MS"/>
                <a:cs typeface="Comic Sans MS"/>
              </a:rPr>
              <a:t>o</a:t>
            </a:r>
            <a:r>
              <a:rPr sz="2800" u="heavy" spc="-15" dirty="0" smtClean="0">
                <a:latin typeface="Comic Sans MS"/>
                <a:cs typeface="Comic Sans MS"/>
              </a:rPr>
              <a:t>bla</a:t>
            </a:r>
            <a:r>
              <a:rPr sz="2800" u="heavy" spc="-25" dirty="0" smtClean="0">
                <a:latin typeface="Comic Sans MS"/>
                <a:cs typeface="Comic Sans MS"/>
              </a:rPr>
              <a:t>s</a:t>
            </a:r>
            <a:r>
              <a:rPr sz="2800" u="heavy" spc="-15" dirty="0" smtClean="0">
                <a:latin typeface="Comic Sans MS"/>
                <a:cs typeface="Comic Sans MS"/>
              </a:rPr>
              <a:t>tic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: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lym</a:t>
            </a:r>
            <a:r>
              <a:rPr sz="28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8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8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cytic</a:t>
            </a:r>
            <a:r>
              <a:rPr sz="2800" b="1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leukemia</a:t>
            </a:r>
            <a:r>
              <a:rPr sz="28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,</a:t>
            </a:r>
            <a:r>
              <a:rPr sz="2800" spc="-15" dirty="0" smtClean="0">
                <a:latin typeface="Comic Sans MS"/>
                <a:cs typeface="Comic Sans MS"/>
              </a:rPr>
              <a:t> the cancerous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change took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place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 type of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ma</a:t>
            </a:r>
            <a:r>
              <a:rPr sz="2800" spc="-20" dirty="0" smtClean="0">
                <a:latin typeface="Comic Sans MS"/>
                <a:cs typeface="Comic Sans MS"/>
              </a:rPr>
              <a:t>rrow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ce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-10" dirty="0" smtClean="0">
                <a:latin typeface="Comic Sans MS"/>
                <a:cs typeface="Comic Sans MS"/>
              </a:rPr>
              <a:t>l</a:t>
            </a:r>
            <a:r>
              <a:rPr sz="2800" spc="-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that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normally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es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form lymph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cytes.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In </a:t>
            </a:r>
            <a:r>
              <a:rPr sz="2800" u="heavy" spc="-15" dirty="0" smtClean="0">
                <a:latin typeface="Comic Sans MS"/>
                <a:cs typeface="Comic Sans MS"/>
              </a:rPr>
              <a:t>myeloid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: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myelo</a:t>
            </a:r>
            <a:r>
              <a:rPr sz="2800" b="1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g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enous</a:t>
            </a:r>
            <a:r>
              <a:rPr sz="2800" b="1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l</a:t>
            </a:r>
            <a:r>
              <a:rPr sz="28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eukemi</a:t>
            </a:r>
            <a:r>
              <a:rPr sz="2800" b="1" spc="-3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8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, </a:t>
            </a:r>
            <a:r>
              <a:rPr sz="2800" spc="-15" dirty="0" smtClean="0">
                <a:latin typeface="Comic Sans MS"/>
                <a:cs typeface="Comic Sans MS"/>
              </a:rPr>
              <a:t>the cance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ous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change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ok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place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type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 marrow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ce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-10" dirty="0" smtClean="0">
                <a:latin typeface="Comic Sans MS"/>
                <a:cs typeface="Comic Sans MS"/>
              </a:rPr>
              <a:t>l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that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normally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es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on 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form</a:t>
            </a:r>
            <a:r>
              <a:rPr sz="2800" spc="-15" dirty="0" smtClean="0">
                <a:latin typeface="Comic Sans MS"/>
                <a:cs typeface="Comic Sans MS"/>
              </a:rPr>
              <a:t> red ce</a:t>
            </a:r>
            <a:r>
              <a:rPr sz="2800" spc="-10" dirty="0" smtClean="0">
                <a:latin typeface="Comic Sans MS"/>
                <a:cs typeface="Comic Sans MS"/>
              </a:rPr>
              <a:t>lls, 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20" dirty="0" smtClean="0">
                <a:latin typeface="Comic Sans MS"/>
                <a:cs typeface="Comic Sans MS"/>
              </a:rPr>
              <a:t>ome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typ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white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c</a:t>
            </a:r>
            <a:r>
              <a:rPr sz="2800" spc="-15" dirty="0" smtClean="0">
                <a:latin typeface="Comic Sans MS"/>
                <a:cs typeface="Comic Sans MS"/>
              </a:rPr>
              <a:t>ells,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-15" dirty="0" smtClean="0">
                <a:latin typeface="Comic Sans MS"/>
                <a:cs typeface="Comic Sans MS"/>
              </a:rPr>
              <a:t> platele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3912" y="1433512"/>
          <a:ext cx="76200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/>
                <a:gridCol w="2540000"/>
                <a:gridCol w="2540000"/>
              </a:tblGrid>
              <a:tr h="533400">
                <a:tc>
                  <a:txBody>
                    <a:bodyPr/>
                    <a:lstStyle/>
                    <a:p>
                      <a:pPr marL="60325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Ce</a:t>
                      </a:r>
                      <a:r>
                        <a:rPr sz="2400" b="1" spc="5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b="1" spc="0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b="1" spc="-20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0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type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756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Acute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b="1" spc="5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b="1" spc="0" dirty="0" smtClean="0">
                          <a:solidFill>
                            <a:srgbClr val="990000"/>
                          </a:solidFill>
                          <a:latin typeface="Comic Sans MS"/>
                          <a:cs typeface="Comic Sans MS"/>
                        </a:rPr>
                        <a:t>ronic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5651">
                <a:tc>
                  <a:txBody>
                    <a:bodyPr/>
                    <a:lstStyle/>
                    <a:p>
                      <a:pPr marL="76835" marR="65595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b="1" spc="5" dirty="0" smtClean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mpho</a:t>
                      </a:r>
                      <a:r>
                        <a:rPr sz="2400" b="1" spc="10" dirty="0" smtClean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b="1" spc="5" dirty="0" smtClean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tic le</a:t>
                      </a:r>
                      <a:r>
                        <a:rPr sz="2400" b="1" spc="5" dirty="0" smtClean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263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Acute lymphocytic 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75374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ronic lymphocytic 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614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400" b="1" spc="10" dirty="0" smtClean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el</a:t>
                      </a:r>
                      <a:r>
                        <a:rPr sz="2400" b="1" spc="5" dirty="0" smtClean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ge</a:t>
                      </a:r>
                      <a:r>
                        <a:rPr sz="2400" b="1" spc="5" dirty="0" smtClean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b="1" spc="0" dirty="0" smtClean="0">
                          <a:latin typeface="Comic Sans MS"/>
                          <a:cs typeface="Comic Sans MS"/>
                        </a:rPr>
                        <a:t>ous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latin typeface="Comic Sans MS"/>
                          <a:cs typeface="Comic Sans MS"/>
                        </a:rPr>
                        <a:t>leukemia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78815">
                        <a:lnSpc>
                          <a:spcPct val="100099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Acute m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elogenous 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670560">
                        <a:lnSpc>
                          <a:spcPct val="100099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ronic m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elogenous 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448" y="703326"/>
            <a:ext cx="577342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Cl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ni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al</a:t>
            </a:r>
            <a:r>
              <a:rPr sz="44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mani</a:t>
            </a:r>
            <a:r>
              <a:rPr sz="4400" b="1" spc="15" dirty="0" smtClean="0">
                <a:solidFill>
                  <a:srgbClr val="000066"/>
                </a:solidFill>
                <a:latin typeface="Comic Sans MS"/>
                <a:cs typeface="Comic Sans MS"/>
              </a:rPr>
              <a:t>f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esta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37410"/>
            <a:ext cx="7423150" cy="425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4490" indent="-352425">
              <a:lnSpc>
                <a:spcPts val="2845"/>
              </a:lnSpc>
              <a:buFont typeface="Comic Sans MS"/>
              <a:buAutoNum type="arabicPlain"/>
              <a:tabLst>
                <a:tab pos="364490" algn="l"/>
              </a:tabLst>
            </a:pP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Minor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infecti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spc="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cold that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failed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0"/>
              </a:lnSpc>
            </a:pPr>
            <a:r>
              <a:rPr sz="2400" spc="-15" dirty="0" smtClean="0">
                <a:latin typeface="Comic Sans MS"/>
                <a:cs typeface="Comic Sans MS"/>
              </a:rPr>
              <a:t>complete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sappear.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15290" indent="-403225">
              <a:lnSpc>
                <a:spcPts val="2845"/>
              </a:lnSpc>
              <a:buFont typeface="Comic Sans MS"/>
              <a:buAutoNum type="arabicPlain" startAt="2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Fever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failed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appear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lthough 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5"/>
              </a:lnSpc>
            </a:pPr>
            <a:r>
              <a:rPr sz="2400" dirty="0" smtClean="0">
                <a:latin typeface="Comic Sans MS"/>
                <a:cs typeface="Comic Sans MS"/>
              </a:rPr>
              <a:t>antibi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le,</a:t>
            </a:r>
            <a:r>
              <a:rPr sz="2400" spc="-15" dirty="0" smtClean="0">
                <a:latin typeface="Comic Sans MS"/>
                <a:cs typeface="Comic Sans MS"/>
              </a:rPr>
              <a:t> restlessness.</a:t>
            </a:r>
            <a:endParaRPr sz="2400">
              <a:latin typeface="Comic Sans MS"/>
              <a:cs typeface="Comic Sans MS"/>
            </a:endParaRPr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Irrit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anorexia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3"/>
              </a:spcBef>
              <a:buFont typeface="Comic Sans MS"/>
              <a:buAutoNum type="arabicPlain" startAt="3"/>
            </a:pPr>
            <a:endParaRPr sz="850"/>
          </a:p>
          <a:p>
            <a:pPr>
              <a:lnSpc>
                <a:spcPts val="1000"/>
              </a:lnSpc>
              <a:buFont typeface="Comic Sans MS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lain" startAt="3"/>
            </a:pPr>
            <a:endParaRPr sz="100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-25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ight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loss</a:t>
            </a:r>
            <a:endParaRPr sz="24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buFont typeface="Comic Sans MS"/>
              <a:buAutoNum type="arabicPlain" startAt="6"/>
              <a:tabLst>
                <a:tab pos="28702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Bone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+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joint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pain</a:t>
            </a:r>
            <a:endParaRPr sz="2400">
              <a:latin typeface="Comic Sans MS"/>
              <a:cs typeface="Comic Sans MS"/>
            </a:endParaRPr>
          </a:p>
          <a:p>
            <a:pPr marL="287020" indent="-274955">
              <a:lnSpc>
                <a:spcPct val="100000"/>
              </a:lnSpc>
              <a:buFont typeface="Comic Sans MS"/>
              <a:buAutoNum type="arabicPlain" startAt="6"/>
              <a:tabLst>
                <a:tab pos="28702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Sud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en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teeth,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uth,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nose.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535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Cl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ni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al</a:t>
            </a:r>
            <a:r>
              <a:rPr sz="44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mani</a:t>
            </a:r>
            <a:r>
              <a:rPr sz="4400" b="1" spc="15" dirty="0" smtClean="0">
                <a:solidFill>
                  <a:srgbClr val="000066"/>
                </a:solidFill>
                <a:latin typeface="Comic Sans MS"/>
                <a:cs typeface="Comic Sans MS"/>
              </a:rPr>
              <a:t>f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esta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1</a:t>
            </a:r>
            <a:r>
              <a:rPr sz="1400" spc="-5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03730"/>
            <a:ext cx="7058025" cy="403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63290">
              <a:lnSpc>
                <a:spcPct val="110000"/>
              </a:lnSpc>
            </a:pPr>
            <a:r>
              <a:rPr sz="2400" spc="-5" dirty="0" smtClean="0">
                <a:latin typeface="Comic Sans MS"/>
                <a:cs typeface="Comic Sans MS"/>
              </a:rPr>
              <a:t>8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Brui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without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cau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9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current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 10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Abdo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inal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pain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</a:pPr>
            <a:endParaRPr sz="1400"/>
          </a:p>
          <a:p>
            <a:pPr marL="12700">
              <a:lnSpc>
                <a:spcPct val="100000"/>
              </a:lnSpc>
              <a:buFont typeface="Comic Sans MS"/>
              <a:buAutoNum type="arabicPlain" startAt="11"/>
              <a:tabLst>
                <a:tab pos="375285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15" dirty="0" smtClean="0">
                <a:latin typeface="Comic Sans MS"/>
                <a:cs typeface="Comic Sans MS"/>
              </a:rPr>
              <a:t> Decr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pati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  <a:p>
            <a:pPr marL="424180" indent="-412115">
              <a:lnSpc>
                <a:spcPct val="100000"/>
              </a:lnSpc>
              <a:spcBef>
                <a:spcPts val="285"/>
              </a:spcBef>
              <a:buFont typeface="Comic Sans MS"/>
              <a:buAutoNum type="arabicPlain" startAt="11"/>
              <a:tabLst>
                <a:tab pos="42418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Ly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phoid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denopathy</a:t>
            </a:r>
            <a:endParaRPr sz="2400">
              <a:latin typeface="Comic Sans MS"/>
              <a:cs typeface="Comic Sans MS"/>
            </a:endParaRPr>
          </a:p>
          <a:p>
            <a:pPr marL="424180" indent="-412115">
              <a:lnSpc>
                <a:spcPct val="100000"/>
              </a:lnSpc>
              <a:spcBef>
                <a:spcPts val="290"/>
              </a:spcBef>
              <a:buFont typeface="Comic Sans MS"/>
              <a:buAutoNum type="arabicPlain" startAt="11"/>
              <a:tabLst>
                <a:tab pos="42418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D</a:t>
            </a:r>
            <a:r>
              <a:rPr sz="2400" spc="-25" dirty="0" smtClean="0">
                <a:latin typeface="Comic Sans MS"/>
                <a:cs typeface="Comic Sans MS"/>
              </a:rPr>
              <a:t>y</a:t>
            </a:r>
            <a:r>
              <a:rPr sz="2400" spc="-15" dirty="0" smtClean="0">
                <a:latin typeface="Comic Sans MS"/>
                <a:cs typeface="Comic Sans MS"/>
              </a:rPr>
              <a:t>spnea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AutoNum type="arabicPlain" startAt="11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lain" startAt="11"/>
            </a:pPr>
            <a:endParaRPr sz="1000"/>
          </a:p>
          <a:p>
            <a:pPr>
              <a:lnSpc>
                <a:spcPts val="1100"/>
              </a:lnSpc>
              <a:spcBef>
                <a:spcPts val="65"/>
              </a:spcBef>
              <a:buFont typeface="Comic Sans MS"/>
              <a:buAutoNum type="arabicPlain" startAt="11"/>
            </a:pPr>
            <a:endParaRPr sz="1100"/>
          </a:p>
          <a:p>
            <a:pPr marL="12700" marR="12700">
              <a:lnSpc>
                <a:spcPct val="110100"/>
              </a:lnSpc>
              <a:buFont typeface="Comic Sans MS"/>
              <a:buAutoNum type="arabicPlain" startAt="11"/>
              <a:tabLst>
                <a:tab pos="42418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Ane</a:t>
            </a:r>
            <a:r>
              <a:rPr sz="2400" spc="-15" dirty="0" smtClean="0">
                <a:latin typeface="Comic Sans MS"/>
                <a:cs typeface="Comic Sans MS"/>
              </a:rPr>
              <a:t>mi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fatigue, 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platelets</a:t>
            </a:r>
            <a:r>
              <a:rPr sz="2400" spc="-10" dirty="0" smtClean="0">
                <a:latin typeface="Comic Sans MS"/>
                <a:cs typeface="Comic Sans MS"/>
              </a:rPr>
              <a:t> 15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pato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 </a:t>
            </a:r>
            <a:r>
              <a:rPr sz="2400" spc="-15" dirty="0" smtClean="0">
                <a:latin typeface="Comic Sans MS"/>
                <a:cs typeface="Comic Sans MS"/>
              </a:rPr>
              <a:t>sple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nomegally.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026414"/>
            <a:ext cx="6994525" cy="3815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69570" indent="-343535">
              <a:lnSpc>
                <a:spcPts val="259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no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single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k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n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own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ause</a:t>
            </a:r>
            <a:r>
              <a:rPr sz="2400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all 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dif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typ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uk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1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ts val="26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sear</a:t>
            </a:r>
            <a:r>
              <a:rPr sz="2400" spc="-10" dirty="0" smtClean="0">
                <a:latin typeface="Comic Sans MS"/>
                <a:cs typeface="Comic Sans MS"/>
              </a:rPr>
              <a:t>che</a:t>
            </a:r>
            <a:r>
              <a:rPr sz="2400" spc="0" dirty="0" smtClean="0">
                <a:latin typeface="Comic Sans MS"/>
                <a:cs typeface="Comic Sans MS"/>
              </a:rPr>
              <a:t>rs</a:t>
            </a:r>
            <a:r>
              <a:rPr sz="2400" spc="-5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stron</a:t>
            </a:r>
            <a:r>
              <a:rPr sz="2400" spc="-15" dirty="0" smtClean="0">
                <a:latin typeface="Comic Sans MS"/>
                <a:cs typeface="Comic Sans MS"/>
              </a:rPr>
              <a:t>g suspi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-15" dirty="0" smtClean="0">
                <a:latin typeface="Comic Sans MS"/>
                <a:cs typeface="Comic Sans MS"/>
              </a:rPr>
              <a:t>s about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four </a:t>
            </a:r>
            <a:r>
              <a:rPr sz="2400" spc="-15" dirty="0" smtClean="0">
                <a:latin typeface="Comic Sans MS"/>
                <a:cs typeface="Comic Sans MS"/>
              </a:rPr>
              <a:t>possib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caus</a:t>
            </a:r>
            <a:r>
              <a:rPr sz="2400" spc="-10" dirty="0" smtClean="0">
                <a:latin typeface="Comic Sans MS"/>
                <a:cs typeface="Comic Sans MS"/>
              </a:rPr>
              <a:t>es: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5"/>
              </a:spcBef>
              <a:buFont typeface="Comic Sans MS"/>
              <a:buChar char="•"/>
            </a:pPr>
            <a:endParaRPr sz="14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natu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al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artif</a:t>
            </a:r>
            <a:r>
              <a:rPr sz="2400" spc="-10" dirty="0" smtClean="0">
                <a:latin typeface="Comic Sans MS"/>
                <a:cs typeface="Comic Sans MS"/>
              </a:rPr>
              <a:t>icial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radiation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rtain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ki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ds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he</a:t>
            </a:r>
            <a:r>
              <a:rPr sz="2400" spc="-15" dirty="0" smtClean="0">
                <a:latin typeface="Comic Sans MS"/>
                <a:cs typeface="Comic Sans MS"/>
              </a:rPr>
              <a:t>micals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some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virus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tic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dispositions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391" rIns="0" bIns="0" rtlCol="0">
            <a:noAutofit/>
          </a:bodyPr>
          <a:lstStyle/>
          <a:p>
            <a:pPr marL="98996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Diag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ost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4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evalua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2067560"/>
            <a:ext cx="6416675" cy="3418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Histo</a:t>
            </a:r>
            <a:r>
              <a:rPr sz="3200" spc="-15" dirty="0" smtClean="0">
                <a:latin typeface="Comic Sans MS"/>
                <a:cs typeface="Comic Sans MS"/>
              </a:rPr>
              <a:t>r</a:t>
            </a:r>
            <a:r>
              <a:rPr sz="3200" spc="0" dirty="0" smtClean="0">
                <a:latin typeface="Comic Sans MS"/>
                <a:cs typeface="Comic Sans MS"/>
              </a:rPr>
              <a:t>y &amp; physical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-15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xamination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omic Sans MS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WBC</a:t>
            </a:r>
            <a:r>
              <a:rPr sz="3200" spc="-3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differentia</a:t>
            </a:r>
            <a:r>
              <a:rPr sz="3200" spc="5" dirty="0" smtClean="0">
                <a:latin typeface="Comic Sans MS"/>
                <a:cs typeface="Comic Sans MS"/>
              </a:rPr>
              <a:t>t</a:t>
            </a:r>
            <a:r>
              <a:rPr sz="3200" spc="0" dirty="0" smtClean="0">
                <a:latin typeface="Comic Sans MS"/>
                <a:cs typeface="Comic Sans MS"/>
              </a:rPr>
              <a:t>ion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omic Sans MS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B</a:t>
            </a:r>
            <a:r>
              <a:rPr sz="3200" spc="-15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ne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mar</a:t>
            </a:r>
            <a:r>
              <a:rPr sz="3200" spc="-15" dirty="0" smtClean="0">
                <a:latin typeface="Comic Sans MS"/>
                <a:cs typeface="Comic Sans MS"/>
              </a:rPr>
              <a:t>r</a:t>
            </a:r>
            <a:r>
              <a:rPr sz="3200" spc="0" dirty="0" smtClean="0">
                <a:latin typeface="Comic Sans MS"/>
                <a:cs typeface="Comic Sans MS"/>
              </a:rPr>
              <a:t>ow aspiration (biopsy)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Comic Sans MS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CBC,</a:t>
            </a:r>
            <a:r>
              <a:rPr sz="3200" spc="-2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U\S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Comic Sans MS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ly</a:t>
            </a:r>
            <a:r>
              <a:rPr sz="3200" spc="-15" dirty="0" smtClean="0">
                <a:latin typeface="Comic Sans MS"/>
                <a:cs typeface="Comic Sans MS"/>
              </a:rPr>
              <a:t>m</a:t>
            </a:r>
            <a:r>
              <a:rPr sz="3200" spc="0" dirty="0" smtClean="0">
                <a:latin typeface="Comic Sans MS"/>
                <a:cs typeface="Comic Sans MS"/>
              </a:rPr>
              <a:t>ph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node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bi</a:t>
            </a:r>
            <a:r>
              <a:rPr sz="3200" spc="-15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psy.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Comic Sans MS"/>
              <a:buChar char="•"/>
            </a:pPr>
            <a:endParaRPr sz="750"/>
          </a:p>
          <a:p>
            <a:pPr marL="35496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3200" dirty="0" smtClean="0">
                <a:latin typeface="Comic Sans MS"/>
                <a:cs typeface="Comic Sans MS"/>
              </a:rPr>
              <a:t>Lumb</a:t>
            </a:r>
            <a:r>
              <a:rPr sz="3200" spc="-15" dirty="0" smtClean="0">
                <a:latin typeface="Comic Sans MS"/>
                <a:cs typeface="Comic Sans MS"/>
              </a:rPr>
              <a:t>e</a:t>
            </a:r>
            <a:r>
              <a:rPr sz="3200" spc="0" dirty="0" smtClean="0">
                <a:latin typeface="Comic Sans MS"/>
                <a:cs typeface="Comic Sans MS"/>
              </a:rPr>
              <a:t>r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punct</a:t>
            </a:r>
            <a:r>
              <a:rPr sz="3200" spc="5" dirty="0" smtClean="0">
                <a:latin typeface="Comic Sans MS"/>
                <a:cs typeface="Comic Sans MS"/>
              </a:rPr>
              <a:t>u</a:t>
            </a:r>
            <a:r>
              <a:rPr sz="3200" spc="0" dirty="0" smtClean="0">
                <a:latin typeface="Comic Sans MS"/>
                <a:cs typeface="Comic Sans MS"/>
              </a:rPr>
              <a:t>re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98778"/>
            <a:ext cx="5846445" cy="44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Nur</a:t>
            </a:r>
            <a:r>
              <a:rPr sz="2800" b="1" u="heavy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8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ing</a:t>
            </a:r>
            <a:r>
              <a:rPr sz="2800" b="1" u="heavy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rol</a:t>
            </a:r>
            <a:r>
              <a:rPr sz="2800" b="1" u="heavy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8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during</a:t>
            </a:r>
            <a:r>
              <a:rPr sz="2800" b="1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b="1" u="heavy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chem</a:t>
            </a:r>
            <a:r>
              <a:rPr sz="2800" b="1" u="heavy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2800" b="1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therapy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2423286"/>
            <a:ext cx="6786245" cy="2235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Comic Sans MS"/>
              <a:buAutoNum type="arabicPlain"/>
              <a:tabLst>
                <a:tab pos="42545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Teaching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support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for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family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about 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20" dirty="0" smtClean="0">
                <a:latin typeface="Comic Sans MS"/>
                <a:cs typeface="Comic Sans MS"/>
              </a:rPr>
              <a:t>de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ef</a:t>
            </a:r>
            <a:r>
              <a:rPr sz="2800" spc="-25" dirty="0" smtClean="0">
                <a:latin typeface="Comic Sans MS"/>
                <a:cs typeface="Comic Sans MS"/>
              </a:rPr>
              <a:t>f</a:t>
            </a:r>
            <a:r>
              <a:rPr sz="2800" spc="-15" dirty="0" smtClean="0">
                <a:latin typeface="Comic Sans MS"/>
                <a:cs typeface="Comic Sans MS"/>
              </a:rPr>
              <a:t>ect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medication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-15" dirty="0" smtClean="0">
                <a:latin typeface="Comic Sans MS"/>
                <a:cs typeface="Comic Sans MS"/>
              </a:rPr>
              <a:t> com</a:t>
            </a:r>
            <a:r>
              <a:rPr sz="2800" spc="-5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lication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AutoNum type="arabicPlain"/>
            </a:pPr>
            <a:endParaRPr sz="650"/>
          </a:p>
          <a:p>
            <a:pPr marL="481965" indent="-469900">
              <a:lnSpc>
                <a:spcPct val="100000"/>
              </a:lnSpc>
              <a:buFont typeface="Comic Sans MS"/>
              <a:buAutoNum type="arabicPlain"/>
              <a:tabLst>
                <a:tab pos="481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Prepare</a:t>
            </a:r>
            <a:r>
              <a:rPr sz="2800" spc="4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fa</a:t>
            </a:r>
            <a:r>
              <a:rPr sz="2800" spc="-35" dirty="0" smtClean="0">
                <a:latin typeface="Comic Sans MS"/>
                <a:cs typeface="Comic Sans MS"/>
              </a:rPr>
              <a:t>m</a:t>
            </a:r>
            <a:r>
              <a:rPr sz="2800" spc="-10" dirty="0" smtClean="0">
                <a:latin typeface="Comic Sans MS"/>
                <a:cs typeface="Comic Sans MS"/>
              </a:rPr>
              <a:t>ily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child </a:t>
            </a:r>
            <a:r>
              <a:rPr sz="2800" spc="-35" dirty="0" smtClean="0">
                <a:latin typeface="Comic Sans MS"/>
                <a:cs typeface="Comic Sans MS"/>
              </a:rPr>
              <a:t>b</a:t>
            </a:r>
            <a:r>
              <a:rPr sz="2800" spc="-15" dirty="0" smtClean="0">
                <a:latin typeface="Comic Sans MS"/>
                <a:cs typeface="Comic Sans MS"/>
              </a:rPr>
              <a:t>efore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start</a:t>
            </a:r>
            <a:endParaRPr sz="280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treatment.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3" descr="437d46a857214c997956eaf0e3b21a55_mediu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04800"/>
            <a:ext cx="7315200" cy="57150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Disorder of blood coagulation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0" y="2419220"/>
            <a:ext cx="7614919" cy="360058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000" dirty="0" smtClean="0"/>
              <a:t>Hemophilia </a:t>
            </a:r>
          </a:p>
          <a:p>
            <a:pPr>
              <a:buFontTx/>
              <a:buChar char="-"/>
            </a:pPr>
            <a:r>
              <a:rPr lang="en-US" sz="4000" dirty="0" smtClean="0"/>
              <a:t>ITP</a:t>
            </a:r>
          </a:p>
          <a:p>
            <a:pPr>
              <a:buFontTx/>
              <a:buChar char="-"/>
            </a:pPr>
            <a:r>
              <a:rPr lang="en-US" sz="4000" dirty="0" err="1" smtClean="0"/>
              <a:t>Henouch-schonlein</a:t>
            </a:r>
            <a:r>
              <a:rPr lang="en-US" sz="4000" dirty="0" smtClean="0"/>
              <a:t> syndrome</a:t>
            </a:r>
          </a:p>
          <a:p>
            <a:pPr>
              <a:buFontTx/>
              <a:buChar char="-"/>
            </a:pPr>
            <a:r>
              <a:rPr lang="en-US" sz="4000" dirty="0" smtClean="0"/>
              <a:t>DIC</a:t>
            </a:r>
            <a:endParaRPr lang="en-US" sz="4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78168"/>
            <a:ext cx="4499610" cy="4333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group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erited 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orders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spc="-15" dirty="0" smtClean="0">
                <a:latin typeface="Comic Sans MS"/>
                <a:cs typeface="Comic Sans MS"/>
              </a:rPr>
              <a:t>specific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coa</a:t>
            </a:r>
            <a:r>
              <a:rPr sz="2400" spc="-2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ulation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proteins.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marR="616585" indent="-343535" algn="just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results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low or </a:t>
            </a:r>
            <a:r>
              <a:rPr sz="2400" spc="-15" dirty="0" smtClean="0">
                <a:latin typeface="Comic Sans MS"/>
                <a:cs typeface="Comic Sans MS"/>
              </a:rPr>
              <a:t>absen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so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 clotting factor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  <a:buFont typeface="Comic Sans MS"/>
              <a:buChar char="•"/>
            </a:pPr>
            <a:endParaRPr sz="1000"/>
          </a:p>
          <a:p>
            <a:pPr marL="355600" marR="309245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Types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sease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occur</a:t>
            </a:r>
            <a:r>
              <a:rPr sz="2400" spc="-10" dirty="0" smtClean="0">
                <a:latin typeface="Comic Sans MS"/>
                <a:cs typeface="Comic Sans MS"/>
              </a:rPr>
              <a:t> according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 fact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noAutofit/>
          </a:bodyPr>
          <a:lstStyle/>
          <a:p>
            <a:pPr marL="1722755">
              <a:lnSpc>
                <a:spcPct val="100000"/>
              </a:lnSpc>
            </a:pPr>
            <a:r>
              <a:rPr sz="4000" b="1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Hem</a:t>
            </a:r>
            <a:r>
              <a:rPr sz="4000" b="1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ophilia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447800"/>
            <a:ext cx="3352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21334"/>
            <a:ext cx="7409180" cy="4845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60375" indent="-3435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mo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hi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ia</a:t>
            </a:r>
            <a:r>
              <a:rPr sz="24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lotting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 </a:t>
            </a:r>
            <a:r>
              <a:rPr sz="2400" spc="0" smtClean="0">
                <a:latin typeface="Comic Sans MS"/>
                <a:cs typeface="Comic Sans MS"/>
              </a:rPr>
              <a:t>VIII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that</a:t>
            </a:r>
            <a:r>
              <a:rPr sz="2400" spc="-3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repr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sent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8</a:t>
            </a:r>
            <a:r>
              <a:rPr sz="2400" spc="-5" dirty="0" smtClean="0">
                <a:latin typeface="Comic Sans MS"/>
                <a:cs typeface="Comic Sans MS"/>
              </a:rPr>
              <a:t>0</a:t>
            </a:r>
            <a:r>
              <a:rPr sz="2400" spc="0" dirty="0" smtClean="0">
                <a:latin typeface="Comic Sans MS"/>
                <a:cs typeface="Comic Sans MS"/>
              </a:rPr>
              <a:t>%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cases.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mo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hi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ia</a:t>
            </a:r>
            <a:r>
              <a:rPr sz="24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B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lotting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IX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25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that </a:t>
            </a:r>
            <a:r>
              <a:rPr sz="2400" spc="0" dirty="0" smtClean="0">
                <a:latin typeface="Comic Sans MS"/>
                <a:cs typeface="Comic Sans MS"/>
              </a:rPr>
              <a:t>repr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sents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15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%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marL="355600" marR="102870" indent="-3435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mo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hi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ia</a:t>
            </a:r>
            <a:r>
              <a:rPr sz="24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deficie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lotting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factor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20" smtClean="0">
                <a:latin typeface="Comic Sans MS"/>
                <a:cs typeface="Comic Sans MS"/>
              </a:rPr>
              <a:t>X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;</a:t>
            </a:r>
            <a:r>
              <a:rPr sz="2400" spc="-35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less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sever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mo</a:t>
            </a:r>
            <a:r>
              <a:rPr sz="2400" spc="-25" dirty="0" smtClean="0">
                <a:latin typeface="Comic Sans MS"/>
                <a:cs typeface="Comic Sans MS"/>
              </a:rPr>
              <a:t>p</a:t>
            </a:r>
            <a:r>
              <a:rPr sz="2400" spc="-15" dirty="0" smtClean="0">
                <a:latin typeface="Comic Sans MS"/>
                <a:cs typeface="Comic Sans MS"/>
              </a:rPr>
              <a:t>hi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ia.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 marL="355600" marR="963930" indent="-3435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Von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wille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b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rand's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di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seas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, is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 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icie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cy of clotting </a:t>
            </a:r>
            <a:r>
              <a:rPr sz="2400" spc="0" dirty="0" smtClean="0">
                <a:latin typeface="Comic Sans MS"/>
                <a:cs typeface="Comic Sans MS"/>
              </a:rPr>
              <a:t>factor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VIII,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po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platel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 a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greg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287008"/>
            <a:ext cx="9144000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9200">
              <a:lnSpc>
                <a:spcPct val="100000"/>
              </a:lnSpc>
              <a:tabLst>
                <a:tab pos="8595995" algn="r"/>
              </a:tabLst>
            </a:pP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iss.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ka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lah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ah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ed 	</a:t>
            </a:r>
            <a:r>
              <a:rPr sz="1400" spc="-45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3048000"/>
            <a:ext cx="6400800" cy="381000"/>
          </a:xfrm>
          <a:custGeom>
            <a:avLst/>
            <a:gdLst/>
            <a:ahLst/>
            <a:cxnLst/>
            <a:rect l="l" t="t" r="r" b="b"/>
            <a:pathLst>
              <a:path w="6400800" h="381000">
                <a:moveTo>
                  <a:pt x="0" y="381000"/>
                </a:moveTo>
                <a:lnTo>
                  <a:pt x="6400800" y="381000"/>
                </a:lnTo>
                <a:lnTo>
                  <a:pt x="6400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429000"/>
            <a:ext cx="6400800" cy="914400"/>
          </a:xfrm>
          <a:custGeom>
            <a:avLst/>
            <a:gdLst/>
            <a:ahLst/>
            <a:cxnLst/>
            <a:rect l="l" t="t" r="r" b="b"/>
            <a:pathLst>
              <a:path w="6400800" h="914400">
                <a:moveTo>
                  <a:pt x="0" y="914400"/>
                </a:moveTo>
                <a:lnTo>
                  <a:pt x="6400800" y="914400"/>
                </a:lnTo>
                <a:lnTo>
                  <a:pt x="6400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4343400"/>
            <a:ext cx="6400800" cy="381000"/>
          </a:xfrm>
          <a:custGeom>
            <a:avLst/>
            <a:gdLst/>
            <a:ahLst/>
            <a:cxnLst/>
            <a:rect l="l" t="t" r="r" b="b"/>
            <a:pathLst>
              <a:path w="6400800" h="381000">
                <a:moveTo>
                  <a:pt x="0" y="381000"/>
                </a:moveTo>
                <a:lnTo>
                  <a:pt x="6400800" y="381000"/>
                </a:lnTo>
                <a:lnTo>
                  <a:pt x="6400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00009" y="2926969"/>
            <a:ext cx="1134110" cy="175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Hemo</a:t>
            </a:r>
            <a:r>
              <a:rPr sz="2400" spc="-4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mo</a:t>
            </a:r>
            <a:r>
              <a:rPr sz="2400" spc="-4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B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Hemo</a:t>
            </a:r>
            <a:r>
              <a:rPr sz="2400" spc="-4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09600"/>
            <a:ext cx="3962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868934"/>
            <a:ext cx="4121150" cy="491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6195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mo</a:t>
            </a:r>
            <a:r>
              <a:rPr sz="2400" spc="-25" dirty="0" smtClean="0">
                <a:latin typeface="Comic Sans MS"/>
                <a:cs typeface="Comic Sans MS"/>
              </a:rPr>
              <a:t>p</a:t>
            </a:r>
            <a:r>
              <a:rPr sz="2400" spc="-15" dirty="0" smtClean="0">
                <a:latin typeface="Comic Sans MS"/>
                <a:cs typeface="Comic Sans MS"/>
              </a:rPr>
              <a:t>hi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ia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0" dirty="0" smtClean="0">
                <a:latin typeface="Comic Sans MS"/>
                <a:cs typeface="Comic Sans MS"/>
              </a:rPr>
              <a:t> X- linked</a:t>
            </a:r>
            <a:r>
              <a:rPr sz="2400" spc="-15" dirty="0" smtClean="0">
                <a:latin typeface="Comic Sans MS"/>
                <a:cs typeface="Comic Sans MS"/>
              </a:rPr>
              <a:t> rec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ive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it, which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me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ns 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def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gen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 carried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20" dirty="0" smtClean="0">
                <a:latin typeface="Comic Sans MS"/>
                <a:cs typeface="Comic Sans MS"/>
              </a:rPr>
              <a:t>X</a:t>
            </a:r>
            <a:r>
              <a:rPr sz="2400" spc="-10" dirty="0" smtClean="0">
                <a:latin typeface="Comic Sans MS"/>
                <a:cs typeface="Comic Sans MS"/>
              </a:rPr>
              <a:t> ch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ome.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2"/>
              </a:spcBef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1002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alwa</a:t>
            </a:r>
            <a:r>
              <a:rPr sz="2400" spc="-20" dirty="0" smtClean="0">
                <a:latin typeface="Comic Sans MS"/>
                <a:cs typeface="Comic Sans MS"/>
              </a:rPr>
              <a:t>y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 aff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5" dirty="0" smtClean="0">
                <a:latin typeface="Comic Sans MS"/>
                <a:cs typeface="Comic Sans MS"/>
              </a:rPr>
              <a:t>emale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 aff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carrier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8"/>
              </a:spcBef>
              <a:buFont typeface="Comic Sans MS"/>
              <a:buChar char="•"/>
            </a:pPr>
            <a:endParaRPr sz="550"/>
          </a:p>
          <a:p>
            <a:pPr marL="355600" marR="131445" indent="-343535">
              <a:lnSpc>
                <a:spcPct val="1002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degree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eding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related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the a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ount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clot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hemophilia_inheritance-fath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448" y="741426"/>
            <a:ext cx="5773420" cy="68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Cl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ni</a:t>
            </a:r>
            <a:r>
              <a:rPr sz="4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al</a:t>
            </a:r>
            <a:r>
              <a:rPr sz="44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mani</a:t>
            </a:r>
            <a:r>
              <a:rPr sz="4400" b="1" spc="15" dirty="0" smtClean="0">
                <a:solidFill>
                  <a:srgbClr val="000066"/>
                </a:solidFill>
                <a:latin typeface="Comic Sans MS"/>
                <a:cs typeface="Comic Sans MS"/>
              </a:rPr>
              <a:t>f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esta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2051050"/>
          <a:ext cx="746760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7550"/>
                <a:gridCol w="2049526"/>
                <a:gridCol w="3430524"/>
              </a:tblGrid>
              <a:tr h="863600">
                <a:tc>
                  <a:txBody>
                    <a:bodyPr/>
                    <a:lstStyle/>
                    <a:p>
                      <a:pPr marL="86360" marR="721995">
                        <a:lnSpc>
                          <a:spcPct val="100000"/>
                        </a:lnSpc>
                      </a:pPr>
                      <a:r>
                        <a:rPr sz="2400" spc="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li</a:t>
                      </a:r>
                      <a:r>
                        <a:rPr sz="2400" spc="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ical sev</a:t>
                      </a:r>
                      <a:r>
                        <a:rPr sz="2400" spc="1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rity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854075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2400" spc="-1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ctors acti</a:t>
                      </a:r>
                      <a:r>
                        <a:rPr sz="2400" spc="-1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v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ity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Bleeding</a:t>
                      </a:r>
                      <a:r>
                        <a:rPr sz="2400" spc="-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dency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sev</a:t>
                      </a:r>
                      <a:r>
                        <a:rPr sz="2400" spc="1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%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26924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Spont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ous</a:t>
                      </a:r>
                      <a:r>
                        <a:rPr sz="2400" spc="-3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bl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eding without</a:t>
                      </a:r>
                      <a:r>
                        <a:rPr sz="2400" spc="-2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uma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Mod</a:t>
                      </a:r>
                      <a:r>
                        <a:rPr sz="2400" spc="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rate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1%-5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%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Bleeding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wi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spc="-2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uma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mild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5%-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5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%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497840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Bleeding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wi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spc="-2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sever tr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uma</a:t>
                      </a:r>
                      <a:r>
                        <a:rPr sz="2400" spc="-3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sur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g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ery.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945134"/>
            <a:ext cx="6140450" cy="5064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21945" indent="-343535">
              <a:lnSpc>
                <a:spcPct val="100000"/>
              </a:lnSpc>
              <a:buFont typeface="Comic Sans MS"/>
              <a:buAutoNum type="arabicPlain"/>
              <a:tabLst>
                <a:tab pos="364490" algn="l"/>
              </a:tabLst>
            </a:pP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rthrosis</a:t>
            </a:r>
            <a:r>
              <a:rPr sz="24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joint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cavi</a:t>
            </a:r>
            <a:r>
              <a:rPr sz="2400" spc="-10" dirty="0" smtClean="0">
                <a:latin typeface="Comic Sans MS"/>
                <a:cs typeface="Comic Sans MS"/>
              </a:rPr>
              <a:t>ty, kn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e,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bow,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ankles)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omic Sans MS"/>
              <a:buAutoNum type="arabicPlain"/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Stiffnes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tingling, 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aff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cted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joint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(before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Decr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ability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</a:t>
            </a:r>
            <a:r>
              <a:rPr sz="2400" spc="-10" dirty="0" smtClean="0">
                <a:latin typeface="Comic Sans MS"/>
                <a:cs typeface="Comic Sans MS"/>
              </a:rPr>
              <a:t>v</a:t>
            </a:r>
            <a:r>
              <a:rPr sz="2400" spc="-15" dirty="0" smtClean="0">
                <a:latin typeface="Comic Sans MS"/>
                <a:cs typeface="Comic Sans MS"/>
              </a:rPr>
              <a:t>e joint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Comic Sans MS"/>
              <a:buAutoNum type="arabicPlain" startAt="3"/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rednes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swelling.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AutoNum type="arabicPlain" startAt="3"/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Spon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ous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turia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AutoNum type="arabicPlain" startAt="3"/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Epis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axis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AutoNum type="arabicPlain" startAt="3"/>
            </a:pPr>
            <a:endParaRPr sz="550"/>
          </a:p>
          <a:p>
            <a:pPr marL="415290" indent="-403225">
              <a:lnSpc>
                <a:spcPct val="10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Intr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crani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 h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rrha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e(cau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dea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h</a:t>
            </a:r>
            <a:endParaRPr sz="2400">
              <a:latin typeface="Comic Sans MS"/>
              <a:cs typeface="Comic Sans MS"/>
            </a:endParaRPr>
          </a:p>
          <a:p>
            <a:pPr marL="12700" marR="2802255">
              <a:lnSpc>
                <a:spcPct val="120000"/>
              </a:lnSpc>
              <a:buFont typeface="Comic Sans MS"/>
              <a:buAutoNum type="arabicPlain" startAt="3"/>
              <a:tabLst>
                <a:tab pos="41529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sz="2400" spc="0" smtClean="0">
                <a:latin typeface="Comic Sans MS"/>
                <a:cs typeface="Comic Sans MS"/>
              </a:rPr>
              <a:t>GI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ding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(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mi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) </a:t>
            </a:r>
            <a:r>
              <a:rPr sz="2400" spc="-5" dirty="0" smtClean="0">
                <a:latin typeface="Comic Sans MS"/>
                <a:cs typeface="Comic Sans MS"/>
              </a:rPr>
              <a:t>9</a:t>
            </a:r>
            <a:r>
              <a:rPr sz="2400" spc="-15" dirty="0" smtClean="0">
                <a:latin typeface="Comic Sans MS"/>
                <a:cs typeface="Comic Sans MS"/>
              </a:rPr>
              <a:t>-h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to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inal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cord cau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(p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ral</a:t>
            </a:r>
            <a:r>
              <a:rPr sz="2400" spc="-10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si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0" y="4311142"/>
            <a:ext cx="2286000" cy="1756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5095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1" y="1524000"/>
            <a:ext cx="2285999" cy="256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56158"/>
            <a:ext cx="7390765" cy="2795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smtClean="0">
                <a:solidFill>
                  <a:srgbClr val="000066"/>
                </a:solidFill>
                <a:latin typeface="Comic Sans MS"/>
                <a:cs typeface="Comic Sans MS"/>
              </a:rPr>
              <a:t>Diagnostic</a:t>
            </a:r>
            <a:r>
              <a:rPr sz="2400" b="1" u="heavy" spc="5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u="heavy" spc="0" smtClean="0">
                <a:solidFill>
                  <a:srgbClr val="000066"/>
                </a:solidFill>
                <a:latin typeface="Comic Sans MS"/>
                <a:cs typeface="Comic Sans MS"/>
              </a:rPr>
              <a:t>eval</a:t>
            </a:r>
            <a:r>
              <a:rPr sz="2400" b="1" u="heavy" spc="5" smtClean="0">
                <a:solidFill>
                  <a:srgbClr val="000066"/>
                </a:solidFill>
                <a:latin typeface="Comic Sans MS"/>
                <a:cs typeface="Comic Sans MS"/>
              </a:rPr>
              <a:t>u</a:t>
            </a:r>
            <a:r>
              <a:rPr sz="2400" b="1" u="heavy" spc="0" smtClean="0">
                <a:solidFill>
                  <a:srgbClr val="000066"/>
                </a:solidFill>
                <a:latin typeface="Comic Sans MS"/>
                <a:cs typeface="Comic Sans MS"/>
              </a:rPr>
              <a:t>ation</a:t>
            </a: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</a:pPr>
            <a:endParaRPr sz="1400"/>
          </a:p>
          <a:p>
            <a:pPr marL="12700">
              <a:lnSpc>
                <a:spcPct val="100000"/>
              </a:lnSpc>
              <a:buFont typeface="Comic Sans MS"/>
              <a:buAutoNum type="arabicPlain"/>
              <a:tabLst>
                <a:tab pos="364490" algn="l"/>
              </a:tabLst>
            </a:pPr>
            <a:r>
              <a:rPr lang="en-US" sz="2400" spc="0" dirty="0" smtClean="0">
                <a:latin typeface="Comic Sans MS"/>
                <a:cs typeface="Comic Sans MS"/>
              </a:rPr>
              <a:t>- </a:t>
            </a:r>
            <a:r>
              <a:rPr sz="2400" spc="0" smtClean="0">
                <a:latin typeface="Comic Sans MS"/>
                <a:cs typeface="Comic Sans MS"/>
              </a:rPr>
              <a:t>Hi</a:t>
            </a:r>
            <a:r>
              <a:rPr sz="2400" spc="-15" smtClean="0">
                <a:latin typeface="Comic Sans MS"/>
                <a:cs typeface="Comic Sans MS"/>
              </a:rPr>
              <a:t>story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ysical 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xamination.</a:t>
            </a:r>
            <a:endParaRPr sz="2400">
              <a:latin typeface="Comic Sans MS"/>
              <a:cs typeface="Comic Sans MS"/>
            </a:endParaRPr>
          </a:p>
          <a:p>
            <a:pPr marL="12700" marR="12700">
              <a:lnSpc>
                <a:spcPct val="110000"/>
              </a:lnSpc>
              <a:buFont typeface="Comic Sans MS"/>
              <a:buAutoNum type="arabicPlain"/>
              <a:tabLst>
                <a:tab pos="415290" algn="l"/>
              </a:tabLst>
            </a:pPr>
            <a:r>
              <a:rPr lang="en-US" sz="2400" spc="-10" dirty="0" smtClean="0">
                <a:latin typeface="Comic Sans MS"/>
                <a:cs typeface="Comic Sans MS"/>
              </a:rPr>
              <a:t>- </a:t>
            </a:r>
            <a:r>
              <a:rPr sz="2400" b="1" spc="0" smtClean="0">
                <a:latin typeface="Comic Sans MS"/>
                <a:cs typeface="Comic Sans MS"/>
              </a:rPr>
              <a:t>prolo</a:t>
            </a:r>
            <a:r>
              <a:rPr sz="2400" b="1" spc="5" smtClean="0">
                <a:latin typeface="Comic Sans MS"/>
                <a:cs typeface="Comic Sans MS"/>
              </a:rPr>
              <a:t>n</a:t>
            </a:r>
            <a:r>
              <a:rPr sz="2400" b="1" spc="-15" smtClean="0">
                <a:latin typeface="Comic Sans MS"/>
                <a:cs typeface="Comic Sans MS"/>
              </a:rPr>
              <a:t>g</a:t>
            </a:r>
            <a:r>
              <a:rPr sz="2400" b="1" spc="-10" smtClean="0">
                <a:latin typeface="Comic Sans MS"/>
                <a:cs typeface="Comic Sans MS"/>
              </a:rPr>
              <a:t>e</a:t>
            </a:r>
            <a:r>
              <a:rPr sz="2400" b="1" spc="0" smtClean="0">
                <a:latin typeface="Comic Sans MS"/>
                <a:cs typeface="Comic Sans MS"/>
              </a:rPr>
              <a:t>d</a:t>
            </a:r>
            <a:r>
              <a:rPr sz="2400" b="1" spc="5" smtClean="0">
                <a:latin typeface="Comic Sans MS"/>
                <a:cs typeface="Comic Sans MS"/>
              </a:rPr>
              <a:t> </a:t>
            </a:r>
            <a:r>
              <a:rPr lang="en-US" sz="2400" b="1" spc="-15" dirty="0" smtClean="0">
                <a:latin typeface="Comic Sans MS"/>
                <a:cs typeface="Comic Sans MS"/>
              </a:rPr>
              <a:t>PTT : best reveals low factor</a:t>
            </a:r>
            <a:r>
              <a:rPr lang="en-US" sz="2400" spc="-15" dirty="0" smtClean="0">
                <a:latin typeface="Comic Sans MS"/>
                <a:cs typeface="Comic Sans MS"/>
              </a:rPr>
              <a:t> VIII</a:t>
            </a:r>
            <a:r>
              <a:rPr lang="en-US" sz="2400" b="1" spc="-15" dirty="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, </a:t>
            </a:r>
            <a:r>
              <a:rPr lang="en-US" sz="2400" spc="-15" dirty="0" smtClean="0">
                <a:latin typeface="Comic Sans MS"/>
                <a:cs typeface="Comic Sans MS"/>
              </a:rPr>
              <a:t>   </a:t>
            </a:r>
            <a:r>
              <a:rPr lang="en-US" sz="2400" dirty="0" smtClean="0">
                <a:latin typeface="Comic Sans MS"/>
                <a:cs typeface="Comic Sans MS"/>
              </a:rPr>
              <a:t>clotting </a:t>
            </a:r>
            <a:r>
              <a:rPr sz="2400" spc="0" smtClean="0">
                <a:latin typeface="Comic Sans MS"/>
                <a:cs typeface="Comic Sans MS"/>
              </a:rPr>
              <a:t>time</a:t>
            </a:r>
            <a:r>
              <a:rPr lang="en-US" sz="2400" dirty="0" smtClean="0">
                <a:latin typeface="Comic Sans MS"/>
                <a:cs typeface="Comic Sans MS"/>
              </a:rPr>
              <a:t> prolonged</a:t>
            </a:r>
            <a:r>
              <a:rPr sz="2400" spc="0" smtClean="0">
                <a:latin typeface="Comic Sans MS"/>
                <a:cs typeface="Comic Sans MS"/>
              </a:rPr>
              <a:t> 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 marL="12700" marR="12700">
              <a:lnSpc>
                <a:spcPct val="110000"/>
              </a:lnSpc>
              <a:tabLst>
                <a:tab pos="415290" algn="l"/>
              </a:tabLst>
            </a:pPr>
            <a:r>
              <a:rPr sz="2400" spc="0" smtClean="0">
                <a:latin typeface="Comic Sans MS"/>
                <a:cs typeface="Comic Sans MS"/>
              </a:rPr>
              <a:t>3</a:t>
            </a:r>
            <a:r>
              <a:rPr sz="2400" spc="-10" smtClean="0">
                <a:latin typeface="Comic Sans MS"/>
                <a:cs typeface="Comic Sans MS"/>
              </a:rPr>
              <a:t>-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-10" smtClean="0">
                <a:latin typeface="Comic Sans MS"/>
                <a:cs typeface="Comic Sans MS"/>
              </a:rPr>
              <a:t>C</a:t>
            </a:r>
            <a:r>
              <a:rPr sz="2400" spc="-15" smtClean="0">
                <a:latin typeface="Comic Sans MS"/>
                <a:cs typeface="Comic Sans MS"/>
              </a:rPr>
              <a:t>BC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(</a:t>
            </a:r>
            <a:r>
              <a:rPr lang="en-US" sz="2400" dirty="0" smtClean="0">
                <a:latin typeface="Comic Sans MS"/>
                <a:cs typeface="Comic Sans MS"/>
              </a:rPr>
              <a:t>normal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plate</a:t>
            </a:r>
            <a:r>
              <a:rPr sz="2400" spc="-5" smtClean="0">
                <a:latin typeface="Comic Sans MS"/>
                <a:cs typeface="Comic Sans MS"/>
              </a:rPr>
              <a:t>l</a:t>
            </a:r>
            <a:r>
              <a:rPr sz="2400" spc="-10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ts)</a:t>
            </a:r>
            <a:r>
              <a:rPr lang="en-US" sz="2400" dirty="0" smtClean="0">
                <a:latin typeface="Comic Sans MS"/>
                <a:cs typeface="Comic Sans MS"/>
              </a:rPr>
              <a:t> , no</a:t>
            </a:r>
            <a:r>
              <a:rPr lang="en-US" sz="2400" spc="5" dirty="0" smtClean="0">
                <a:latin typeface="Comic Sans MS"/>
                <a:cs typeface="Comic Sans MS"/>
              </a:rPr>
              <a:t>r</a:t>
            </a:r>
            <a:r>
              <a:rPr lang="en-US" sz="2400" spc="-15" dirty="0" smtClean="0">
                <a:latin typeface="Comic Sans MS"/>
                <a:cs typeface="Comic Sans MS"/>
              </a:rPr>
              <a:t>mal PT .</a:t>
            </a:r>
            <a:endParaRPr sz="2400">
              <a:latin typeface="Comic Sans MS"/>
              <a:cs typeface="Comic Sans MS"/>
            </a:endParaRPr>
          </a:p>
          <a:p>
            <a:pPr marL="12700" marR="2794000">
              <a:lnSpc>
                <a:spcPts val="3170"/>
              </a:lnSpc>
              <a:spcBef>
                <a:spcPts val="150"/>
              </a:spcBef>
            </a:pPr>
            <a:r>
              <a:rPr sz="2400" dirty="0" smtClean="0">
                <a:latin typeface="Comic Sans MS"/>
                <a:cs typeface="Comic Sans MS"/>
              </a:rPr>
              <a:t>4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Factors VIII,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IX.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(low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lev</a:t>
            </a:r>
            <a:r>
              <a:rPr sz="2400" spc="-10" dirty="0" smtClean="0">
                <a:latin typeface="Comic Sans MS"/>
                <a:cs typeface="Comic Sans MS"/>
              </a:rPr>
              <a:t>els) 5-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DNA testi</a:t>
            </a:r>
            <a:r>
              <a:rPr sz="2400" spc="5" smtClean="0">
                <a:latin typeface="Comic Sans MS"/>
                <a:cs typeface="Comic Sans MS"/>
              </a:rPr>
              <a:t>n</a:t>
            </a:r>
            <a:r>
              <a:rPr sz="2400" spc="-15" smtClean="0">
                <a:latin typeface="Comic Sans MS"/>
                <a:cs typeface="Comic Sans MS"/>
              </a:rPr>
              <a:t>g</a:t>
            </a:r>
            <a:endParaRPr lang="en-US" sz="2400" spc="-15" dirty="0" smtClean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312" y="3719512"/>
          <a:ext cx="7620000" cy="211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3810000"/>
              </a:tblGrid>
              <a:tr h="457200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Test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0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b="1" spc="5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2400" b="1" spc="0" dirty="0" smtClean="0">
                          <a:solidFill>
                            <a:srgbClr val="000066"/>
                          </a:solidFill>
                          <a:latin typeface="Comic Sans MS"/>
                          <a:cs typeface="Comic Sans MS"/>
                        </a:rPr>
                        <a:t>rmal value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Bleeding</a:t>
                      </a:r>
                      <a:r>
                        <a:rPr sz="2400" spc="-1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2400" spc="-15" dirty="0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2-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9</a:t>
                      </a:r>
                      <a:r>
                        <a:rPr sz="2400" spc="-2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nutes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Ptt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sz="2400" spc="-2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– 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5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-1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secon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Pt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400" spc="-2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-1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5</a:t>
                      </a:r>
                      <a:r>
                        <a:rPr sz="2400" spc="-1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secon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83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Treatment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56029"/>
            <a:ext cx="7578725" cy="462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-15" dirty="0" smtClean="0">
                <a:latin typeface="Comic Sans MS"/>
                <a:cs typeface="Comic Sans MS"/>
              </a:rPr>
              <a:t>The go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 of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treat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ace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mi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sing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0"/>
              </a:lnSpc>
            </a:pPr>
            <a:r>
              <a:rPr sz="2400" dirty="0" smtClean="0">
                <a:latin typeface="Comic Sans MS"/>
                <a:cs typeface="Comic Sans MS"/>
              </a:rPr>
              <a:t>fact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thus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00"/>
              </a:lnSpc>
              <a:spcBef>
                <a:spcPts val="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15570" indent="-343535">
              <a:lnSpc>
                <a:spcPct val="78400"/>
              </a:lnSpc>
              <a:buFont typeface="Comic Sans MS"/>
              <a:buAutoNum type="arabicPlain"/>
              <a:tabLst>
                <a:tab pos="364490" algn="l"/>
              </a:tabLst>
            </a:pP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R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placeme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the mi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sing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factors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VIII </a:t>
            </a:r>
            <a:r>
              <a:rPr sz="2400" spc="-15" dirty="0" smtClean="0">
                <a:latin typeface="Comic Sans MS"/>
                <a:cs typeface="Comic Sans MS"/>
              </a:rPr>
              <a:t>con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-15" dirty="0" smtClean="0">
                <a:latin typeface="Comic Sans MS"/>
                <a:cs typeface="Comic Sans MS"/>
              </a:rPr>
              <a:t> by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giving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intravenous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500" spc="-70" smtClean="0">
                <a:solidFill>
                  <a:srgbClr val="000066"/>
                </a:solidFill>
                <a:latin typeface="Comic Sans MS"/>
                <a:cs typeface="Comic Sans MS"/>
              </a:rPr>
              <a:t>des</a:t>
            </a:r>
            <a:r>
              <a:rPr sz="2500" spc="-11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2500" spc="-50" smtClean="0">
                <a:solidFill>
                  <a:srgbClr val="000066"/>
                </a:solidFill>
                <a:latin typeface="Comic Sans MS"/>
                <a:cs typeface="Comic Sans MS"/>
              </a:rPr>
              <a:t>opressin acet</a:t>
            </a:r>
            <a:r>
              <a:rPr sz="2500" spc="-65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500" spc="-45" smtClean="0">
                <a:solidFill>
                  <a:srgbClr val="000066"/>
                </a:solidFill>
                <a:latin typeface="Comic Sans MS"/>
                <a:cs typeface="Comic Sans MS"/>
              </a:rPr>
              <a:t>te</a:t>
            </a:r>
            <a:r>
              <a:rPr lang="en-US" sz="2500" spc="-45" dirty="0" smtClean="0">
                <a:solidFill>
                  <a:srgbClr val="000066"/>
                </a:solidFill>
                <a:latin typeface="Comic Sans MS"/>
                <a:cs typeface="Comic Sans MS"/>
              </a:rPr>
              <a:t> DDAVP </a:t>
            </a:r>
            <a:r>
              <a:rPr sz="2500" spc="-65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lang="en-US" sz="2500" spc="-45" dirty="0" smtClean="0">
                <a:solidFill>
                  <a:srgbClr val="000066"/>
                </a:solidFill>
                <a:latin typeface="Comic Sans MS"/>
                <a:cs typeface="Comic Sans MS"/>
              </a:rPr>
              <a:t>(</a:t>
            </a:r>
            <a:r>
              <a:rPr sz="2500" spc="-45" smtClean="0">
                <a:solidFill>
                  <a:srgbClr val="000066"/>
                </a:solidFill>
                <a:latin typeface="Comic Sans MS"/>
                <a:cs typeface="Comic Sans MS"/>
              </a:rPr>
              <a:t>v</a:t>
            </a:r>
            <a:r>
              <a:rPr sz="2500" spc="-7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500" spc="-5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500" spc="-65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2500" spc="-55" smtClean="0">
                <a:solidFill>
                  <a:srgbClr val="000066"/>
                </a:solidFill>
                <a:latin typeface="Comic Sans MS"/>
                <a:cs typeface="Comic Sans MS"/>
              </a:rPr>
              <a:t>pres</a:t>
            </a:r>
            <a:r>
              <a:rPr sz="2500" spc="-65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500" spc="-45" smtClean="0">
                <a:solidFill>
                  <a:srgbClr val="000066"/>
                </a:solidFill>
                <a:latin typeface="Comic Sans MS"/>
                <a:cs typeface="Comic Sans MS"/>
              </a:rPr>
              <a:t>in</a:t>
            </a:r>
            <a:r>
              <a:rPr sz="2500" spc="-4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500" spc="-55" dirty="0" smtClean="0">
                <a:solidFill>
                  <a:srgbClr val="000066"/>
                </a:solidFill>
                <a:latin typeface="Comic Sans MS"/>
                <a:cs typeface="Comic Sans MS"/>
              </a:rPr>
              <a:t>an</a:t>
            </a:r>
            <a:r>
              <a:rPr sz="2500" spc="-6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500" spc="-45" dirty="0" smtClean="0">
                <a:solidFill>
                  <a:srgbClr val="000066"/>
                </a:solidFill>
                <a:latin typeface="Comic Sans MS"/>
                <a:cs typeface="Comic Sans MS"/>
              </a:rPr>
              <a:t>log)</a:t>
            </a:r>
            <a:r>
              <a:rPr sz="25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To </a:t>
            </a:r>
            <a:r>
              <a:rPr lang="en-US" sz="2400" dirty="0" smtClean="0">
                <a:latin typeface="Comic Sans MS"/>
                <a:cs typeface="Comic Sans MS"/>
              </a:rPr>
              <a:t>stimulate</a:t>
            </a:r>
            <a:r>
              <a:rPr sz="2400" spc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rel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-15" dirty="0" smtClean="0">
                <a:latin typeface="Comic Sans MS"/>
                <a:cs typeface="Comic Sans MS"/>
              </a:rPr>
              <a:t>act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VIII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thus,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inc</a:t>
            </a:r>
            <a:r>
              <a:rPr sz="2400" spc="-15" dirty="0" smtClean="0">
                <a:latin typeface="Comic Sans MS"/>
                <a:cs typeface="Comic Sans MS"/>
              </a:rPr>
              <a:t>rease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VIII </a:t>
            </a:r>
            <a:r>
              <a:rPr sz="2400" spc="-15" dirty="0" smtClean="0">
                <a:latin typeface="Comic Sans MS"/>
                <a:cs typeface="Comic Sans MS"/>
              </a:rPr>
              <a:t>by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two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to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fourth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fol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AutoNum type="arabicPlain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lain"/>
            </a:pPr>
            <a:endParaRPr sz="1000"/>
          </a:p>
          <a:p>
            <a:pPr>
              <a:lnSpc>
                <a:spcPts val="1400"/>
              </a:lnSpc>
              <a:spcBef>
                <a:spcPts val="43"/>
              </a:spcBef>
              <a:buFont typeface="Comic Sans MS"/>
              <a:buAutoNum type="arabicPlain"/>
            </a:pPr>
            <a:endParaRPr sz="1400"/>
          </a:p>
          <a:p>
            <a:pPr marL="355600" marR="690245" indent="-343535">
              <a:lnSpc>
                <a:spcPts val="2300"/>
              </a:lnSpc>
              <a:buFont typeface="Comic Sans MS"/>
              <a:buAutoNum type="arabicPlain"/>
              <a:tabLst>
                <a:tab pos="415290" algn="l"/>
              </a:tabLst>
            </a:pP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Cryop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r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ecipit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te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frozen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 prepared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ma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used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rep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ace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factors VII</a:t>
            </a:r>
            <a:r>
              <a:rPr sz="2400" spc="-10" dirty="0" smtClean="0">
                <a:latin typeface="Comic Sans MS"/>
                <a:cs typeface="Comic Sans MS"/>
              </a:rPr>
              <a:t>I, XIII </a:t>
            </a:r>
            <a:r>
              <a:rPr sz="2400" spc="0" dirty="0" smtClean="0">
                <a:latin typeface="Comic Sans MS"/>
                <a:cs typeface="Comic Sans MS"/>
              </a:rPr>
              <a:t>&amp; fi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rinogen.</a:t>
            </a:r>
            <a:endParaRPr sz="2400">
              <a:latin typeface="Comic Sans MS"/>
              <a:cs typeface="Comic Sans MS"/>
            </a:endParaRPr>
          </a:p>
          <a:p>
            <a:pPr marL="415290" indent="-403225">
              <a:lnSpc>
                <a:spcPct val="100000"/>
              </a:lnSpc>
              <a:spcBef>
                <a:spcPts val="20"/>
              </a:spcBef>
              <a:buFont typeface="Comic Sans MS"/>
              <a:buAutoNum type="arabicPlain"/>
              <a:tabLst>
                <a:tab pos="415290" algn="l"/>
              </a:tabLst>
            </a:pP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otting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factors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rep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ace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VII</a:t>
            </a:r>
            <a:r>
              <a:rPr sz="2400" spc="-10" dirty="0" smtClean="0">
                <a:latin typeface="Comic Sans MS"/>
                <a:cs typeface="Comic Sans MS"/>
              </a:rPr>
              <a:t>I,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IX.</a:t>
            </a:r>
            <a:endParaRPr sz="2400">
              <a:latin typeface="Comic Sans MS"/>
              <a:cs typeface="Comic Sans MS"/>
            </a:endParaRPr>
          </a:p>
          <a:p>
            <a:pPr marL="415290" indent="-403225">
              <a:lnSpc>
                <a:spcPct val="100000"/>
              </a:lnSpc>
              <a:buFont typeface="Comic Sans MS"/>
              <a:buAutoNum type="arabicPlain"/>
              <a:tabLst>
                <a:tab pos="415290" algn="l"/>
              </a:tabLst>
            </a:pP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Blood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tr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nsfusi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of pla</a:t>
            </a:r>
            <a:r>
              <a:rPr sz="2400" spc="-10" smtClean="0">
                <a:latin typeface="Comic Sans MS"/>
                <a:cs typeface="Comic Sans MS"/>
              </a:rPr>
              <a:t>s</a:t>
            </a:r>
            <a:r>
              <a:rPr sz="2400" spc="0" smtClean="0">
                <a:latin typeface="Comic Sans MS"/>
                <a:cs typeface="Comic Sans MS"/>
              </a:rPr>
              <a:t>m</a:t>
            </a:r>
            <a:r>
              <a:rPr sz="2400" spc="-15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PRBC,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Whole blo</a:t>
            </a:r>
            <a:r>
              <a:rPr sz="2400" spc="-10" smtClean="0">
                <a:latin typeface="Comic Sans MS"/>
                <a:cs typeface="Comic Sans MS"/>
              </a:rPr>
              <a:t>o</a:t>
            </a:r>
            <a:r>
              <a:rPr sz="2400" spc="0" smtClean="0">
                <a:latin typeface="Comic Sans MS"/>
                <a:cs typeface="Comic Sans MS"/>
              </a:rPr>
              <a:t>d.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3" descr="2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3038" y="838200"/>
            <a:ext cx="4678362" cy="5287963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122" y="469138"/>
            <a:ext cx="338137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Nursing</a:t>
            </a:r>
            <a:r>
              <a:rPr sz="4000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Role</a:t>
            </a:r>
            <a:r>
              <a:rPr sz="4000" spc="-35" dirty="0" smtClean="0">
                <a:solidFill>
                  <a:srgbClr val="000066"/>
                </a:solidFill>
                <a:latin typeface="Comic Sans MS"/>
                <a:cs typeface="Comic Sans MS"/>
              </a:rPr>
              <a:t>:</a:t>
            </a:r>
            <a:r>
              <a:rPr sz="40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2</a:t>
            </a:r>
            <a:r>
              <a:rPr sz="1400" spc="-5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951229"/>
            <a:ext cx="6435725" cy="528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uppo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family.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e</a:t>
            </a:r>
            <a:r>
              <a:rPr sz="2400" spc="-15" dirty="0" smtClean="0">
                <a:latin typeface="Comic Sans MS"/>
                <a:cs typeface="Comic Sans MS"/>
              </a:rPr>
              <a:t>xp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anation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give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soft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toys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injuries.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afe</a:t>
            </a:r>
            <a:r>
              <a:rPr sz="2400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sport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like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swimming.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ecial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tal c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1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Immuni</a:t>
            </a:r>
            <a:r>
              <a:rPr sz="2400" spc="5" dirty="0" smtClean="0">
                <a:latin typeface="Comic Sans MS"/>
                <a:cs typeface="Comic Sans MS"/>
              </a:rPr>
              <a:t>z</a:t>
            </a:r>
            <a:r>
              <a:rPr sz="2400" spc="0" dirty="0" smtClean="0">
                <a:latin typeface="Comic Sans MS"/>
                <a:cs typeface="Comic Sans MS"/>
              </a:rPr>
              <a:t>ation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ot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give I</a:t>
            </a:r>
            <a:r>
              <a:rPr sz="2400" spc="5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, </a:t>
            </a:r>
            <a:r>
              <a:rPr sz="2400" spc="-3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\C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monitor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sign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0" dirty="0" smtClean="0">
                <a:latin typeface="Comic Sans MS"/>
                <a:cs typeface="Comic Sans MS"/>
              </a:rPr>
              <a:t>lee</a:t>
            </a:r>
            <a:r>
              <a:rPr sz="2400" spc="0" dirty="0" smtClean="0">
                <a:latin typeface="Comic Sans MS"/>
                <a:cs typeface="Comic Sans MS"/>
              </a:rPr>
              <a:t>ding.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ou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seli</a:t>
            </a:r>
            <a:r>
              <a:rPr sz="2400" spc="10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endParaRPr sz="2400">
              <a:latin typeface="Comic Sans MS"/>
              <a:cs typeface="Comic Sans MS"/>
            </a:endParaRPr>
          </a:p>
          <a:p>
            <a:pPr marL="355600" indent="-343535">
              <a:lnSpc>
                <a:spcPts val="2845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Limit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joint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involvement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&amp; pain(ice </a:t>
            </a:r>
            <a:r>
              <a:rPr sz="2400" spc="0" dirty="0" smtClean="0">
                <a:latin typeface="Comic Sans MS"/>
                <a:cs typeface="Comic Sans MS"/>
              </a:rPr>
              <a:t>packs,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34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I</a:t>
            </a:r>
            <a:r>
              <a:rPr sz="2400" smtClean="0">
                <a:latin typeface="Comic Sans MS"/>
                <a:cs typeface="Comic Sans MS"/>
              </a:rPr>
              <a:t>mmobili</a:t>
            </a:r>
            <a:r>
              <a:rPr sz="2400" spc="5" smtClean="0">
                <a:latin typeface="Comic Sans MS"/>
                <a:cs typeface="Comic Sans MS"/>
              </a:rPr>
              <a:t>z</a:t>
            </a:r>
            <a:r>
              <a:rPr sz="2400" spc="0" smtClean="0">
                <a:latin typeface="Comic Sans MS"/>
                <a:cs typeface="Comic Sans MS"/>
              </a:rPr>
              <a:t>ation</a:t>
            </a:r>
            <a:r>
              <a:rPr lang="en-US" sz="2400" spc="0" dirty="0" smtClean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marL="355600" marR="12700" indent="-343535">
              <a:lnSpc>
                <a:spcPts val="23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Avoid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takin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20" dirty="0" smtClean="0">
                <a:latin typeface="Comic Sans MS"/>
                <a:cs typeface="Comic Sans MS"/>
              </a:rPr>
              <a:t>mp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rature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ctal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y,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give </a:t>
            </a:r>
            <a:r>
              <a:rPr sz="2400" spc="-15" dirty="0" smtClean="0">
                <a:latin typeface="Comic Sans MS"/>
                <a:cs typeface="Comic Sans MS"/>
              </a:rPr>
              <a:t>suppository medication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use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tape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 dre</a:t>
            </a:r>
            <a:r>
              <a:rPr sz="2400" spc="-15" dirty="0" smtClean="0">
                <a:latin typeface="Comic Sans MS"/>
                <a:cs typeface="Comic Sans MS"/>
              </a:rPr>
              <a:t>ssing, </a:t>
            </a:r>
            <a:r>
              <a:rPr sz="2400" spc="0" dirty="0" smtClean="0">
                <a:latin typeface="Comic Sans MS"/>
                <a:cs typeface="Comic Sans MS"/>
              </a:rPr>
              <a:t>avoid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opu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ct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s,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599" y="928688"/>
            <a:ext cx="8001001" cy="5472112"/>
          </a:xfrm>
        </p:spPr>
        <p:txBody>
          <a:bodyPr/>
          <a:lstStyle/>
          <a:p>
            <a:pPr marL="381000" indent="-381000"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Passive ROM should never be part of an exercise regimen after acute episode, since the joint capsule could easily be stretched &amp; bleeding could recur</a:t>
            </a:r>
          </a:p>
          <a:p>
            <a:pPr marL="357188" indent="-357188" eaLnBrk="1" hangingPunct="1">
              <a:buClrTx/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Avoid NSAID such as ibuprofen &amp; aspirin because it   inhibit platelet function</a:t>
            </a:r>
          </a:p>
          <a:p>
            <a:pPr marL="357188" indent="-357188" eaLnBrk="1" hangingPunct="1">
              <a:buClrTx/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Active ROM exercise is best who could control over pain tolerance</a:t>
            </a:r>
          </a:p>
          <a:p>
            <a:pPr marL="357188" indent="-357188" eaLnBrk="1" hangingPunct="1">
              <a:buClrTx/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Promotion of vasoconstriction during bleeding episodes by applying ice, pressure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hemostatic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</a:t>
            </a:r>
          </a:p>
          <a:p>
            <a:pPr marL="381000" indent="-381000">
              <a:buClr>
                <a:srgbClr val="FF0066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Aspirin shouldn’t used, use acetaminophen “Tylenol” instead of aspirin</a:t>
            </a:r>
          </a:p>
          <a:p>
            <a:pPr marL="381000" indent="-381000" eaLnBrk="1" hangingPunct="1">
              <a:buClr>
                <a:srgbClr val="FF0066"/>
              </a:buClr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74638"/>
            <a:ext cx="8335962" cy="706437"/>
          </a:xfrm>
        </p:spPr>
        <p:txBody>
          <a:bodyPr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n-US" sz="4000" b="1" u="sng" kern="1200" dirty="0">
                <a:latin typeface="Times New Roman" pitchFamily="18" charset="0"/>
                <a:cs typeface="Times New Roman" pitchFamily="18" charset="0"/>
              </a:rPr>
              <a:t>Therapeutic Management</a:t>
            </a:r>
            <a:r>
              <a:rPr lang="en-US" sz="2800" b="1" kern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kern="1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kern="12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153400" cy="5135563"/>
          </a:xfrm>
        </p:spPr>
        <p:txBody>
          <a:bodyPr>
            <a:normAutofit lnSpcReduction="10000"/>
          </a:bodyPr>
          <a:lstStyle/>
          <a:p>
            <a:pPr marL="365125" indent="-255588"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earlier  a bleeding episode is recognized, the more effectively treated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Factors replacement therapy should be instituted  according to medical protocol</a:t>
            </a:r>
          </a:p>
          <a:p>
            <a:pPr marL="365125" indent="-255588" eaLnBrk="1" hangingPunct="1">
              <a:lnSpc>
                <a:spcPct val="90000"/>
              </a:lnSpc>
              <a:defRPr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Supportive measures such as,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            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                   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ompression                    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levation </a:t>
            </a:r>
          </a:p>
          <a:p>
            <a:pPr marL="365125" indent="-255588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7" name="Slide Number Placeholder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3D8859-6AF1-4673-91D7-7123FC6771BD}" type="slidenum">
              <a:rPr lang="ar-SA" sz="1000" b="0">
                <a:cs typeface="Times New Roman" pitchFamily="18" charset="0"/>
              </a:rPr>
              <a:pPr algn="r"/>
              <a:t>82</a:t>
            </a:fld>
            <a:endParaRPr lang="en-US" sz="1000" b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4800"/>
            <a:ext cx="7315200" cy="838200"/>
          </a:xfrm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  <a:t>Recognize &amp; control bleeding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hemophilia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2887663"/>
            <a:ext cx="3962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4" descr="hemophil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0"/>
            <a:ext cx="2857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5" descr="joint_bleeds_in_hemophilia_poster-r7435564650244b19bb01a9c3a8ab8c15_wvp_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994" y="611885"/>
            <a:ext cx="7355205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Idiopathic</a:t>
            </a:r>
            <a:r>
              <a:rPr sz="32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Thro</a:t>
            </a:r>
            <a:r>
              <a:rPr sz="3200" b="1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32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bo</a:t>
            </a:r>
            <a:r>
              <a:rPr sz="3200" b="1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</a:t>
            </a:r>
            <a:r>
              <a:rPr sz="32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ytopenic</a:t>
            </a:r>
            <a:r>
              <a:rPr sz="3200" b="1" spc="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Purpura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4954" y="6287008"/>
            <a:ext cx="214629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01968"/>
            <a:ext cx="7419975" cy="4406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25475" indent="-343535" algn="just">
              <a:lnSpc>
                <a:spcPct val="90100"/>
              </a:lnSpc>
              <a:buFont typeface="Comic Sans MS"/>
              <a:buChar char="•"/>
              <a:tabLst>
                <a:tab pos="443865" algn="l"/>
              </a:tabLst>
            </a:pPr>
            <a:r>
              <a:rPr sz="2400" dirty="0" smtClean="0">
                <a:latin typeface="Comic Sans MS"/>
                <a:cs typeface="Comic Sans MS"/>
              </a:rPr>
              <a:t>Also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known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au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oim</a:t>
            </a:r>
            <a:r>
              <a:rPr sz="2400" spc="-3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une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thrombocytopenic</a:t>
            </a:r>
            <a:r>
              <a:rPr sz="2400" spc="-10" dirty="0" smtClean="0">
                <a:latin typeface="Comic Sans MS"/>
                <a:cs typeface="Comic Sans MS"/>
              </a:rPr>
              <a:t> purpur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(I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P),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er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char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cterized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by inc</a:t>
            </a:r>
            <a:r>
              <a:rPr sz="2400" spc="-15" dirty="0" smtClean="0">
                <a:latin typeface="Comic Sans MS"/>
                <a:cs typeface="Comic Sans MS"/>
              </a:rPr>
              <a:t>rease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ruction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b="1" spc="-15" dirty="0" smtClean="0">
                <a:latin typeface="Comic Sans MS"/>
                <a:cs typeface="Comic Sans MS"/>
              </a:rPr>
              <a:t>platel</a:t>
            </a:r>
            <a:r>
              <a:rPr sz="2400" b="1" spc="-10" dirty="0" smtClean="0">
                <a:latin typeface="Comic Sans MS"/>
                <a:cs typeface="Comic Sans MS"/>
              </a:rPr>
              <a:t>e</a:t>
            </a:r>
            <a:r>
              <a:rPr sz="2400" b="1" spc="0" dirty="0" smtClean="0">
                <a:latin typeface="Comic Sans MS"/>
                <a:cs typeface="Comic Sans MS"/>
              </a:rPr>
              <a:t>ts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36"/>
              </a:spcBef>
              <a:buFont typeface="Comic Sans MS"/>
              <a:buChar char="•"/>
            </a:pPr>
            <a:endParaRPr sz="7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806450" indent="-343535">
              <a:lnSpc>
                <a:spcPts val="259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Even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uction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ets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bon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arr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w gen</a:t>
            </a:r>
            <a:r>
              <a:rPr sz="2400" spc="-15" dirty="0" smtClean="0">
                <a:latin typeface="Comic Sans MS"/>
                <a:cs typeface="Comic Sans MS"/>
              </a:rPr>
              <a:t>erally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is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b="1" spc="0" smtClean="0">
                <a:latin typeface="Comic Sans MS"/>
                <a:cs typeface="Comic Sans MS"/>
              </a:rPr>
              <a:t>norm</a:t>
            </a:r>
            <a:r>
              <a:rPr sz="2400" b="1" spc="-15" smtClean="0">
                <a:latin typeface="Comic Sans MS"/>
                <a:cs typeface="Comic Sans MS"/>
              </a:rPr>
              <a:t>a</a:t>
            </a:r>
            <a:r>
              <a:rPr sz="2400" b="1" spc="-10" smtClean="0">
                <a:latin typeface="Comic Sans MS"/>
                <a:cs typeface="Comic Sans MS"/>
              </a:rPr>
              <a:t>l</a:t>
            </a:r>
            <a:r>
              <a:rPr lang="en-US" sz="2400" spc="-10" dirty="0" smtClean="0">
                <a:latin typeface="Comic Sans MS"/>
                <a:cs typeface="Comic Sans MS"/>
              </a:rPr>
              <a:t> (</a:t>
            </a:r>
            <a:r>
              <a:rPr lang="en-US" sz="2400" spc="-10" dirty="0" err="1" smtClean="0">
                <a:latin typeface="Comic Sans MS"/>
                <a:cs typeface="Comic Sans MS"/>
              </a:rPr>
              <a:t>megakarycytes</a:t>
            </a:r>
            <a:r>
              <a:rPr lang="en-US" sz="2400" spc="-10" dirty="0" smtClean="0">
                <a:latin typeface="Comic Sans MS"/>
                <a:cs typeface="Comic Sans MS"/>
              </a:rPr>
              <a:t>)</a:t>
            </a:r>
            <a:r>
              <a:rPr sz="2400" spc="-1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ts val="259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rate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platelets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es;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clotting </a:t>
            </a:r>
            <a:r>
              <a:rPr sz="2400" spc="-15" dirty="0" smtClean="0">
                <a:latin typeface="Comic Sans MS"/>
                <a:cs typeface="Comic Sans MS"/>
              </a:rPr>
              <a:t>slow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often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muco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17"/>
              </a:spcBef>
              <a:buFont typeface="Comic Sans MS"/>
              <a:buChar char="•"/>
            </a:pPr>
            <a:endParaRPr sz="14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can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acute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prove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within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lang="en-US" sz="2400" spc="0" dirty="0" smtClean="0">
                <a:latin typeface="Comic Sans MS"/>
                <a:cs typeface="Comic Sans MS"/>
              </a:rPr>
              <a:t>1-3 </a:t>
            </a:r>
            <a:r>
              <a:rPr sz="2400" spc="-15" smtClean="0">
                <a:latin typeface="Comic Sans MS"/>
                <a:cs typeface="Comic Sans MS"/>
              </a:rPr>
              <a:t>months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595"/>
              </a:lnSpc>
            </a:pPr>
            <a:r>
              <a:rPr sz="2400" dirty="0" smtClean="0">
                <a:solidFill>
                  <a:srgbClr val="000066"/>
                </a:solidFill>
                <a:latin typeface="Comic Sans MS"/>
                <a:cs typeface="Comic Sans MS"/>
              </a:rPr>
              <a:t>chronic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c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ndit</a:t>
            </a:r>
            <a:r>
              <a:rPr sz="2400" spc="-15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longer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perio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7972" y="697738"/>
            <a:ext cx="6534784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Etiology</a:t>
            </a:r>
            <a:r>
              <a:rPr sz="4000" b="1" spc="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&amp;</a:t>
            </a:r>
            <a:r>
              <a:rPr sz="40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Pathophysiolo</a:t>
            </a:r>
            <a:r>
              <a:rPr sz="40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g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7519670" cy="4540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The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cau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is unknown</a:t>
            </a:r>
            <a:r>
              <a:rPr sz="2400" b="1" spc="-3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exactly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(but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response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isea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related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antigens).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On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other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word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occurs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after</a:t>
            </a:r>
            <a:r>
              <a:rPr sz="2400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 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v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ir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4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inf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ction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such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as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verc</a:t>
            </a:r>
            <a:r>
              <a:rPr sz="2400" spc="5" smtClean="0">
                <a:latin typeface="Comic Sans MS"/>
                <a:cs typeface="Comic Sans MS"/>
              </a:rPr>
              <a:t>e</a:t>
            </a:r>
            <a:r>
              <a:rPr sz="2400" spc="-10" smtClean="0">
                <a:latin typeface="Comic Sans MS"/>
                <a:cs typeface="Comic Sans MS"/>
              </a:rPr>
              <a:t>lla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,measles, rubella, mumps, and chickenpox, or after infection with parvovirus B19.</a:t>
            </a:r>
            <a:r>
              <a:rPr sz="2400" spc="-1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355600" marR="38227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An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antibo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y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ac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ain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 pl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telets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binds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o </a:t>
            </a:r>
            <a:r>
              <a:rPr sz="2400" spc="-15" dirty="0" smtClean="0">
                <a:latin typeface="Comic Sans MS"/>
                <a:cs typeface="Comic Sans MS"/>
              </a:rPr>
              <a:t>platelet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surface, react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embrane </a:t>
            </a:r>
            <a:r>
              <a:rPr sz="2400" spc="-15" dirty="0" smtClean="0">
                <a:latin typeface="Comic Sans MS"/>
                <a:cs typeface="Comic Sans MS"/>
              </a:rPr>
              <a:t>glycopro</a:t>
            </a:r>
            <a:r>
              <a:rPr sz="2400" spc="-2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;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10" dirty="0" smtClean="0">
                <a:latin typeface="Comic Sans MS"/>
                <a:cs typeface="Comic Sans MS"/>
              </a:rPr>
              <a:t>pl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tel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des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ruction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liver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sple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5945" y="735838"/>
            <a:ext cx="5297170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Clin</a:t>
            </a:r>
            <a:r>
              <a:rPr sz="40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cal</a:t>
            </a:r>
            <a:r>
              <a:rPr sz="4000" b="1" spc="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Manifes</a:t>
            </a:r>
            <a:r>
              <a:rPr sz="40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0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40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0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ion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85086"/>
            <a:ext cx="3915410" cy="424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Symptoms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includes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025"/>
              </a:lnSpc>
            </a:pPr>
            <a:r>
              <a:rPr sz="2800" spc="-15" dirty="0" smtClean="0">
                <a:latin typeface="Comic Sans MS"/>
                <a:cs typeface="Comic Sans MS"/>
              </a:rPr>
              <a:t>multiple 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ec</a:t>
            </a:r>
            <a:r>
              <a:rPr sz="28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8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hymoses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025"/>
              </a:lnSpc>
            </a:pPr>
            <a:r>
              <a:rPr sz="2800" spc="-20" dirty="0" smtClean="0">
                <a:latin typeface="Comic Sans MS"/>
                <a:cs typeface="Comic Sans MS"/>
              </a:rPr>
              <a:t>&amp;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pe</a:t>
            </a:r>
            <a:r>
              <a:rPr sz="28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ec</a:t>
            </a:r>
            <a:r>
              <a:rPr sz="2800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iae</a:t>
            </a:r>
            <a:r>
              <a:rPr sz="2800" spc="-1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9"/>
              </a:spcBef>
            </a:pPr>
            <a:endParaRPr sz="1300"/>
          </a:p>
          <a:p>
            <a:pPr marL="355600" marR="135255" indent="-343535" algn="just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Bleeding</a:t>
            </a:r>
            <a:r>
              <a:rPr sz="28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from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mucus</a:t>
            </a:r>
            <a:r>
              <a:rPr sz="2800" spc="-15" dirty="0" smtClean="0">
                <a:latin typeface="Comic Sans MS"/>
                <a:cs typeface="Comic Sans MS"/>
              </a:rPr>
              <a:t> membrane,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mouth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 nose.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child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typically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been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ts val="3025"/>
              </a:lnSpc>
            </a:pPr>
            <a:r>
              <a:rPr sz="2800" spc="-15" dirty="0" smtClean="0">
                <a:latin typeface="Comic Sans MS"/>
                <a:cs typeface="Comic Sans MS"/>
              </a:rPr>
              <a:t>well.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676400"/>
            <a:ext cx="3800475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84758"/>
            <a:ext cx="7284720" cy="4772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ETE</a:t>
            </a:r>
            <a:r>
              <a:rPr sz="2400" b="1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HIA</a:t>
            </a:r>
            <a:r>
              <a:rPr sz="2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,</a:t>
            </a:r>
            <a:r>
              <a:rPr sz="24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UR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URA,</a:t>
            </a:r>
            <a:r>
              <a:rPr sz="2400" b="1" spc="-3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AND</a:t>
            </a:r>
            <a:r>
              <a:rPr sz="2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b="1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b="1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r>
              <a:rPr sz="2400" b="1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2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OS</a:t>
            </a:r>
            <a:r>
              <a:rPr sz="2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ES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36"/>
              </a:spcBef>
              <a:buClr>
                <a:srgbClr val="000066"/>
              </a:buClr>
              <a:buFont typeface="Comic Sans MS"/>
              <a:buChar char="•"/>
            </a:pPr>
            <a:endParaRPr sz="75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 marL="355600" marR="151765" indent="-343535">
              <a:lnSpc>
                <a:spcPts val="259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Th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ee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terms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er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ble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occu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s 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skin are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iae,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pur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ura,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-15" dirty="0" smtClean="0">
                <a:latin typeface="Comic Sans MS"/>
                <a:cs typeface="Comic Sans MS"/>
              </a:rPr>
              <a:t>ymoses.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8"/>
              </a:spcBef>
              <a:buClr>
                <a:srgbClr val="000066"/>
              </a:buClr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 marL="355600" marR="178435" indent="-343535">
              <a:lnSpc>
                <a:spcPts val="259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rally,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term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"p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iae"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rs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</a:t>
            </a:r>
            <a:r>
              <a:rPr sz="2400" spc="-20" dirty="0" smtClean="0">
                <a:latin typeface="Comic Sans MS"/>
                <a:cs typeface="Comic Sans MS"/>
              </a:rPr>
              <a:t>sm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ll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0" dirty="0" smtClean="0">
                <a:latin typeface="Comic Sans MS"/>
                <a:cs typeface="Comic Sans MS"/>
              </a:rPr>
              <a:t>sions.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"</a:t>
            </a:r>
            <a:r>
              <a:rPr sz="2400" spc="-15" dirty="0" smtClean="0">
                <a:latin typeface="Comic Sans MS"/>
                <a:cs typeface="Comic Sans MS"/>
              </a:rPr>
              <a:t>Pur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ura"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"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-15" dirty="0" smtClean="0">
                <a:latin typeface="Comic Sans MS"/>
                <a:cs typeface="Comic Sans MS"/>
              </a:rPr>
              <a:t>ymoses"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 terms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at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larg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 le</a:t>
            </a:r>
            <a:r>
              <a:rPr sz="2400" spc="0" dirty="0" smtClean="0">
                <a:latin typeface="Comic Sans MS"/>
                <a:cs typeface="Comic Sans MS"/>
              </a:rPr>
              <a:t>sions.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48"/>
              </a:spcBef>
              <a:buClr>
                <a:srgbClr val="000066"/>
              </a:buClr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00066"/>
              </a:buClr>
              <a:buFont typeface="Comic Sans MS"/>
              <a:buChar char="•"/>
            </a:pPr>
            <a:endParaRPr sz="1000"/>
          </a:p>
          <a:p>
            <a:pPr marL="355600" marR="12700" indent="-343535">
              <a:lnSpc>
                <a:spcPts val="2590"/>
              </a:lnSpc>
              <a:buClr>
                <a:srgbClr val="000066"/>
              </a:buClr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rtain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situations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rpura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may be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palpa</a:t>
            </a:r>
            <a:r>
              <a:rPr sz="2400" spc="-10" dirty="0" smtClean="0">
                <a:latin typeface="Comic Sans MS"/>
                <a:cs typeface="Comic Sans MS"/>
              </a:rPr>
              <a:t>ble</a:t>
            </a:r>
            <a:r>
              <a:rPr sz="2400" spc="0" dirty="0" smtClean="0">
                <a:latin typeface="Comic Sans MS"/>
                <a:cs typeface="Comic Sans MS"/>
              </a:rPr>
              <a:t>. In </a:t>
            </a:r>
            <a:r>
              <a:rPr sz="2400" spc="-10" dirty="0" smtClean="0">
                <a:latin typeface="Comic Sans MS"/>
                <a:cs typeface="Comic Sans MS"/>
              </a:rPr>
              <a:t>all </a:t>
            </a:r>
            <a:r>
              <a:rPr sz="2400" spc="0" dirty="0" smtClean="0">
                <a:latin typeface="Comic Sans MS"/>
                <a:cs typeface="Comic Sans MS"/>
              </a:rPr>
              <a:t>situations,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iae,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ch</a:t>
            </a:r>
            <a:r>
              <a:rPr sz="2400" spc="-15" dirty="0" smtClean="0">
                <a:latin typeface="Comic Sans MS"/>
                <a:cs typeface="Comic Sans MS"/>
              </a:rPr>
              <a:t>ymoses,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purpura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do not</a:t>
            </a:r>
            <a:r>
              <a:rPr sz="2400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blan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h wh</a:t>
            </a:r>
            <a:r>
              <a:rPr sz="2400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2400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presse</a:t>
            </a:r>
            <a:r>
              <a:rPr sz="2400" spc="-40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97534"/>
            <a:ext cx="4443730" cy="133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0" dirty="0" smtClean="0">
                <a:latin typeface="Comic Sans MS"/>
                <a:cs typeface="Comic Sans MS"/>
              </a:rPr>
              <a:t>a.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This </a:t>
            </a:r>
            <a:r>
              <a:rPr sz="2400" spc="-5" dirty="0" smtClean="0">
                <a:latin typeface="Comic Sans MS"/>
                <a:cs typeface="Comic Sans MS"/>
              </a:rPr>
              <a:t>7</a:t>
            </a:r>
            <a:r>
              <a:rPr sz="2400" spc="-15" dirty="0" smtClean="0">
                <a:latin typeface="Comic Sans MS"/>
                <a:cs typeface="Comic Sans MS"/>
              </a:rPr>
              <a:t>-year-</a:t>
            </a:r>
            <a:r>
              <a:rPr sz="2400" spc="0" dirty="0" smtClean="0">
                <a:latin typeface="Comic Sans MS"/>
                <a:cs typeface="Comic Sans MS"/>
              </a:rPr>
              <a:t>old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boy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has pet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iae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 thro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bocyt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penia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secon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ary to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emotherapy.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695065"/>
            <a:ext cx="4283075" cy="166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9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b.</a:t>
            </a:r>
            <a:r>
              <a:rPr sz="2400" spc="-15" dirty="0" smtClean="0">
                <a:latin typeface="Comic Sans MS"/>
                <a:cs typeface="Comic Sans MS"/>
              </a:rPr>
              <a:t> The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palp</a:t>
            </a:r>
            <a:r>
              <a:rPr sz="2400" spc="-2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ble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purpura on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foot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this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arly </a:t>
            </a:r>
            <a:r>
              <a:rPr sz="2400" spc="-5" dirty="0" smtClean="0">
                <a:latin typeface="Comic Sans MS"/>
                <a:cs typeface="Comic Sans MS"/>
              </a:rPr>
              <a:t>3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yea</a:t>
            </a:r>
            <a:r>
              <a:rPr sz="2400" spc="-20" dirty="0" smtClean="0">
                <a:latin typeface="Comic Sans MS"/>
                <a:cs typeface="Comic Sans MS"/>
              </a:rPr>
              <a:t>r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old</a:t>
            </a:r>
            <a:r>
              <a:rPr sz="2400" spc="-15" dirty="0" smtClean="0">
                <a:latin typeface="Comic Sans MS"/>
                <a:cs typeface="Comic Sans MS"/>
              </a:rPr>
              <a:t> boy are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ciated with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isea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 He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oc</a:t>
            </a:r>
            <a:r>
              <a:rPr sz="2400" spc="-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- </a:t>
            </a:r>
            <a:r>
              <a:rPr sz="2400" spc="-10" smtClean="0">
                <a:latin typeface="Comic Sans MS"/>
                <a:cs typeface="Comic Sans MS"/>
              </a:rPr>
              <a:t>Sc</a:t>
            </a:r>
            <a:r>
              <a:rPr sz="2400" spc="-15" smtClean="0">
                <a:latin typeface="Comic Sans MS"/>
                <a:cs typeface="Comic Sans MS"/>
              </a:rPr>
              <a:t>hön</a:t>
            </a:r>
            <a:r>
              <a:rPr sz="2400" spc="-5" smtClean="0">
                <a:latin typeface="Comic Sans MS"/>
                <a:cs typeface="Comic Sans MS"/>
              </a:rPr>
              <a:t>l</a:t>
            </a:r>
            <a:r>
              <a:rPr sz="2400" spc="0" smtClean="0">
                <a:latin typeface="Comic Sans MS"/>
                <a:cs typeface="Comic Sans MS"/>
              </a:rPr>
              <a:t>ein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Purpur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increase vessels permeability ---= hypersensitivity reaction to specific  allergen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685800"/>
            <a:ext cx="28956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3505200"/>
            <a:ext cx="28956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710054"/>
            <a:ext cx="7411084" cy="4192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2865" indent="-343535">
              <a:lnSpc>
                <a:spcPts val="30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The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diagnos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made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by </a:t>
            </a:r>
            <a:r>
              <a:rPr sz="2800" spc="-15" dirty="0" smtClean="0">
                <a:latin typeface="Comic Sans MS"/>
                <a:cs typeface="Comic Sans MS"/>
              </a:rPr>
              <a:t>taking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history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 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patient,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physical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xamination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&amp;</a:t>
            </a:r>
            <a:r>
              <a:rPr sz="2800" spc="-15" dirty="0" smtClean="0">
                <a:latin typeface="Comic Sans MS"/>
                <a:cs typeface="Comic Sans MS"/>
              </a:rPr>
              <a:t> libratory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findings.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3"/>
              </a:spcBef>
              <a:buFont typeface="Comic Sans MS"/>
              <a:buChar char="•"/>
            </a:pPr>
            <a:endParaRPr sz="1300"/>
          </a:p>
          <a:p>
            <a:pPr marL="355600" marR="12700" indent="-343535">
              <a:lnSpc>
                <a:spcPts val="30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Platele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count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smtClean="0">
                <a:solidFill>
                  <a:srgbClr val="FF0000"/>
                </a:solidFill>
                <a:latin typeface="Comic Sans MS"/>
                <a:cs typeface="Comic Sans MS"/>
              </a:rPr>
              <a:t>less than</a:t>
            </a:r>
            <a:r>
              <a:rPr sz="2800" spc="-25" smtClean="0">
                <a:solidFill>
                  <a:srgbClr val="FF0000"/>
                </a:solidFill>
                <a:latin typeface="Comic Sans MS"/>
                <a:cs typeface="Comic Sans MS"/>
              </a:rPr>
              <a:t>20</a:t>
            </a:r>
            <a:r>
              <a:rPr sz="2800" spc="-5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sz="2800" spc="-25" smtClean="0">
                <a:solidFill>
                  <a:srgbClr val="FF0000"/>
                </a:solidFill>
                <a:latin typeface="Comic Sans MS"/>
                <a:cs typeface="Comic Sans MS"/>
              </a:rPr>
              <a:t>000</a:t>
            </a:r>
            <a:r>
              <a:rPr lang="en-US" sz="2800" spc="-25" dirty="0" smtClean="0">
                <a:solidFill>
                  <a:srgbClr val="FF0000"/>
                </a:solidFill>
                <a:latin typeface="Comic Sans MS"/>
                <a:cs typeface="Comic Sans MS"/>
              </a:rPr>
              <a:t>/mm</a:t>
            </a:r>
            <a:r>
              <a:rPr lang="en-US" sz="2000" spc="-25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sz="2800" spc="-10" smtClean="0">
                <a:latin typeface="Comic Sans MS"/>
                <a:cs typeface="Comic Sans MS"/>
              </a:rPr>
              <a:t>,</a:t>
            </a:r>
            <a:r>
              <a:rPr sz="2800" spc="30" smtClean="0">
                <a:latin typeface="Comic Sans MS"/>
                <a:cs typeface="Comic Sans MS"/>
              </a:rPr>
              <a:t> </a:t>
            </a:r>
            <a:endParaRPr lang="en-US" sz="2800" spc="30" dirty="0" smtClean="0">
              <a:latin typeface="Comic Sans MS"/>
              <a:cs typeface="Comic Sans MS"/>
            </a:endParaRPr>
          </a:p>
          <a:p>
            <a:pPr marL="355600" marR="12700" indent="-343535">
              <a:lnSpc>
                <a:spcPts val="302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smtClean="0">
                <a:latin typeface="Comic Sans MS"/>
                <a:cs typeface="Comic Sans MS"/>
              </a:rPr>
              <a:t>normal </a:t>
            </a:r>
            <a:r>
              <a:rPr sz="2800" spc="-15" dirty="0" smtClean="0">
                <a:latin typeface="Comic Sans MS"/>
                <a:cs typeface="Comic Sans MS"/>
              </a:rPr>
              <a:t>he</a:t>
            </a:r>
            <a:r>
              <a:rPr sz="2800" spc="-20" dirty="0" smtClean="0">
                <a:latin typeface="Comic Sans MS"/>
                <a:cs typeface="Comic Sans MS"/>
              </a:rPr>
              <a:t>m</a:t>
            </a: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10" dirty="0" smtClean="0">
                <a:latin typeface="Comic Sans MS"/>
                <a:cs typeface="Comic Sans MS"/>
              </a:rPr>
              <a:t>g</a:t>
            </a:r>
            <a:r>
              <a:rPr sz="2800" spc="-15" dirty="0" smtClean="0">
                <a:latin typeface="Comic Sans MS"/>
                <a:cs typeface="Comic Sans MS"/>
              </a:rPr>
              <a:t>lobin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&amp; </a:t>
            </a:r>
            <a:r>
              <a:rPr sz="2800" spc="-25" dirty="0" smtClean="0">
                <a:latin typeface="Comic Sans MS"/>
                <a:cs typeface="Comic Sans MS"/>
              </a:rPr>
              <a:t>WBC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coun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66"/>
              </a:spcBef>
              <a:buFont typeface="Comic Sans MS"/>
              <a:buChar char="•"/>
            </a:pPr>
            <a:endParaRPr sz="1300"/>
          </a:p>
          <a:p>
            <a:pPr marL="355600" marR="593725" indent="-343535">
              <a:lnSpc>
                <a:spcPts val="303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Coombs’test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(direct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indirec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)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pe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formed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detect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presence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 anti</a:t>
            </a:r>
            <a:r>
              <a:rPr sz="2800" spc="-35" dirty="0" smtClean="0">
                <a:latin typeface="Comic Sans MS"/>
                <a:cs typeface="Comic Sans MS"/>
              </a:rPr>
              <a:t>b</a:t>
            </a:r>
            <a:r>
              <a:rPr sz="2800" spc="-15" dirty="0" smtClean="0">
                <a:latin typeface="Comic Sans MS"/>
                <a:cs typeface="Comic Sans MS"/>
              </a:rPr>
              <a:t>odies.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580" y="703326"/>
            <a:ext cx="411226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Diagnostic</a:t>
            </a:r>
            <a:r>
              <a:rPr sz="4400" b="1" spc="-2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test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589088"/>
            <a:ext cx="7543800" cy="2997200"/>
          </a:xfrm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Infection with human parvovirus, hepatitis  or  overwhelming infection</a:t>
            </a:r>
          </a:p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irradiation</a:t>
            </a:r>
          </a:p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e.g. chemotherapy agents, antibiotics</a:t>
            </a:r>
          </a:p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Industrial &amp; household chemicals e.g.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dyes</a:t>
            </a:r>
          </a:p>
          <a:p>
            <a:pPr marL="450850" indent="-450850" eaLnBrk="1" hangingPunct="1">
              <a:lnSpc>
                <a:spcPct val="90000"/>
              </a:lnSpc>
              <a:buClr>
                <a:srgbClr val="00330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Idiopathic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5987"/>
            <a:ext cx="7467600" cy="1065213"/>
          </a:xfrm>
        </p:spPr>
        <p:txBody>
          <a:bodyPr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n-US" sz="3600" b="1" i="1" kern="1200" dirty="0">
                <a:latin typeface="Times New Roman" pitchFamily="18" charset="0"/>
                <a:cs typeface="Times New Roman" pitchFamily="18" charset="0"/>
              </a:rPr>
              <a:t>Factors contribute to development of acquired </a:t>
            </a:r>
            <a:r>
              <a:rPr lang="en-US" sz="3600" b="1" i="1" kern="1200" dirty="0" smtClean="0">
                <a:latin typeface="Times New Roman" pitchFamily="18" charset="0"/>
                <a:cs typeface="Times New Roman" pitchFamily="18" charset="0"/>
              </a:rPr>
              <a:t>anemia</a:t>
            </a:r>
            <a:br>
              <a:rPr lang="en-US" sz="3600" b="1" i="1" kern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5629" y="550926"/>
            <a:ext cx="2875915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Treatment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54368"/>
            <a:ext cx="7352030" cy="3601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minor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cases </a:t>
            </a:r>
            <a:r>
              <a:rPr sz="2400" spc="0" dirty="0" smtClean="0">
                <a:latin typeface="Comic Sans MS"/>
                <a:cs typeface="Comic Sans MS"/>
              </a:rPr>
              <a:t>no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tre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ment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required,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impro</a:t>
            </a:r>
            <a:r>
              <a:rPr sz="2400" spc="-15" dirty="0" smtClean="0">
                <a:latin typeface="Comic Sans MS"/>
                <a:cs typeface="Comic Sans MS"/>
              </a:rPr>
              <a:t>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without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ther</a:t>
            </a:r>
            <a:r>
              <a:rPr sz="2400" spc="-15" dirty="0" smtClean="0">
                <a:latin typeface="Comic Sans MS"/>
                <a:cs typeface="Comic Sans MS"/>
              </a:rPr>
              <a:t>apy </a:t>
            </a:r>
            <a:r>
              <a:rPr sz="2400" spc="0" dirty="0" smtClean="0">
                <a:latin typeface="Comic Sans MS"/>
                <a:cs typeface="Comic Sans MS"/>
              </a:rPr>
              <a:t>within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6 </a:t>
            </a:r>
            <a:r>
              <a:rPr sz="2400" spc="-15" dirty="0" smtClean="0">
                <a:latin typeface="Comic Sans MS"/>
                <a:cs typeface="Comic Sans MS"/>
              </a:rPr>
              <a:t>months.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9"/>
              </a:spcBef>
              <a:buFont typeface="Comic Sans MS"/>
              <a:buChar char="•"/>
            </a:pPr>
            <a:endParaRPr sz="1000"/>
          </a:p>
          <a:p>
            <a:pPr marL="355600" marR="22479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y 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corticos</a:t>
            </a:r>
            <a:r>
              <a:rPr sz="2400" spc="-10" smtClean="0">
                <a:latin typeface="Comic Sans MS"/>
                <a:cs typeface="Comic Sans MS"/>
              </a:rPr>
              <a:t>t</a:t>
            </a:r>
            <a:r>
              <a:rPr sz="2400" spc="0" smtClean="0">
                <a:latin typeface="Comic Sans MS"/>
                <a:cs typeface="Comic Sans MS"/>
              </a:rPr>
              <a:t>eroid </a:t>
            </a:r>
            <a:r>
              <a:rPr lang="en-US" sz="2400" spc="0" dirty="0" smtClean="0">
                <a:latin typeface="Comic Sans MS"/>
                <a:cs typeface="Comic Sans MS"/>
              </a:rPr>
              <a:t>(oral prednisone )</a:t>
            </a:r>
            <a:r>
              <a:rPr sz="2400" spc="0" smtClean="0">
                <a:latin typeface="Comic Sans MS"/>
                <a:cs typeface="Comic Sans MS"/>
              </a:rPr>
              <a:t>ther</a:t>
            </a:r>
            <a:r>
              <a:rPr sz="2400" spc="-15" smtClean="0">
                <a:latin typeface="Comic Sans MS"/>
                <a:cs typeface="Comic Sans MS"/>
              </a:rPr>
              <a:t>apy</a:t>
            </a:r>
            <a:r>
              <a:rPr sz="2400" spc="-4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to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lang="en-US" sz="2400" spc="-15" dirty="0" smtClean="0">
                <a:latin typeface="Comic Sans MS"/>
                <a:cs typeface="Comic Sans MS"/>
              </a:rPr>
              <a:t>reduce immune response</a:t>
            </a:r>
            <a:r>
              <a:rPr sz="2400" spc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29"/>
              </a:spcBef>
              <a:buFont typeface="Comic Sans MS"/>
              <a:buChar char="•"/>
            </a:pPr>
            <a:endParaRPr sz="1000"/>
          </a:p>
          <a:p>
            <a:pPr marL="355600" marR="135255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Intra</a:t>
            </a:r>
            <a:r>
              <a:rPr sz="2400" spc="-15" dirty="0" smtClean="0">
                <a:latin typeface="Comic Sans MS"/>
                <a:cs typeface="Comic Sans MS"/>
              </a:rPr>
              <a:t>v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ous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im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unoglobulin</a:t>
            </a:r>
            <a:r>
              <a:rPr sz="2400" spc="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can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inistered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ant</a:t>
            </a:r>
            <a:r>
              <a:rPr sz="2400" spc="-5" dirty="0" smtClean="0">
                <a:latin typeface="Comic Sans MS"/>
                <a:cs typeface="Comic Sans MS"/>
              </a:rPr>
              <a:t>i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-2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im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unoglobulin</a:t>
            </a:r>
            <a:r>
              <a:rPr sz="2400" spc="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that </a:t>
            </a:r>
            <a:r>
              <a:rPr sz="2400" spc="0" dirty="0" smtClean="0">
                <a:latin typeface="Comic Sans MS"/>
                <a:cs typeface="Comic Sans MS"/>
              </a:rPr>
              <a:t>impro</a:t>
            </a:r>
            <a:r>
              <a:rPr sz="2400" spc="-15" dirty="0" smtClean="0">
                <a:latin typeface="Comic Sans MS"/>
                <a:cs typeface="Comic Sans MS"/>
              </a:rPr>
              <a:t>ve </a:t>
            </a:r>
            <a:r>
              <a:rPr sz="2400" spc="-10" dirty="0" smtClean="0">
                <a:latin typeface="Comic Sans MS"/>
                <a:cs typeface="Comic Sans MS"/>
              </a:rPr>
              <a:t>pl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tel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ts count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hin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24</a:t>
            </a:r>
            <a:r>
              <a:rPr sz="2400" spc="-15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48</a:t>
            </a:r>
            <a:r>
              <a:rPr sz="2400" spc="-15" dirty="0" smtClean="0">
                <a:latin typeface="Comic Sans MS"/>
                <a:cs typeface="Comic Sans MS"/>
              </a:rPr>
              <a:t> hours.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19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Nursing</a:t>
            </a:r>
            <a:r>
              <a:rPr sz="44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interventions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 smtClean="0">
                <a:latin typeface="Arial"/>
                <a:cs typeface="Arial"/>
              </a:rPr>
              <a:t>3</a:t>
            </a:r>
            <a:r>
              <a:rPr sz="1400" spc="-5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6584315" cy="433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Font typeface="Comic Sans MS"/>
              <a:buAutoNum type="arabicPlain"/>
              <a:tabLst>
                <a:tab pos="36449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ot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onal, educ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nal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ppo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f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ly.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900"/>
              </a:lnSpc>
              <a:spcBef>
                <a:spcPts val="3"/>
              </a:spcBef>
              <a:buFont typeface="Comic Sans MS"/>
              <a:buAutoNum type="arabicPlain"/>
            </a:pPr>
            <a:endParaRPr sz="900"/>
          </a:p>
          <a:p>
            <a:pPr marL="12700" marR="295910">
              <a:lnSpc>
                <a:spcPts val="6909"/>
              </a:lnSpc>
              <a:buFont typeface="Comic Sans MS"/>
              <a:buAutoNum type="arabicPlain"/>
              <a:tabLst>
                <a:tab pos="41529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Teac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about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sease, complicati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n. </a:t>
            </a:r>
            <a:r>
              <a:rPr sz="2400" spc="-5" dirty="0" smtClean="0">
                <a:latin typeface="Comic Sans MS"/>
                <a:cs typeface="Comic Sans MS"/>
              </a:rPr>
              <a:t>3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bl</a:t>
            </a:r>
            <a:r>
              <a:rPr sz="2400" spc="5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eding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lang="en-US" sz="2400" spc="-15" dirty="0" smtClean="0">
                <a:latin typeface="Comic Sans MS"/>
                <a:cs typeface="Comic Sans MS"/>
              </a:rPr>
              <a:t>(</a:t>
            </a:r>
            <a:r>
              <a:rPr sz="2400" spc="-15" smtClean="0">
                <a:latin typeface="Comic Sans MS"/>
                <a:cs typeface="Comic Sans MS"/>
              </a:rPr>
              <a:t>s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sz="2400" spc="0" smtClean="0">
                <a:latin typeface="Comic Sans MS"/>
                <a:cs typeface="Comic Sans MS"/>
              </a:rPr>
              <a:t>fe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e</a:t>
            </a:r>
            <a:r>
              <a:rPr sz="2400" spc="5" smtClean="0">
                <a:latin typeface="Comic Sans MS"/>
                <a:cs typeface="Comic Sans MS"/>
              </a:rPr>
              <a:t>n</a:t>
            </a:r>
            <a:r>
              <a:rPr sz="2400" spc="0" smtClean="0">
                <a:latin typeface="Comic Sans MS"/>
                <a:cs typeface="Comic Sans MS"/>
              </a:rPr>
              <a:t>vironment</a:t>
            </a:r>
            <a:endParaRPr sz="2400">
              <a:latin typeface="Comic Sans MS"/>
              <a:cs typeface="Comic Sans MS"/>
            </a:endParaRPr>
          </a:p>
          <a:p>
            <a:pPr marL="374015">
              <a:lnSpc>
                <a:spcPts val="2555"/>
              </a:lnSpc>
            </a:pP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.</a:t>
            </a:r>
            <a:r>
              <a:rPr sz="2400" spc="-10" dirty="0" smtClean="0">
                <a:latin typeface="Comic Sans MS"/>
                <a:cs typeface="Comic Sans MS"/>
              </a:rPr>
              <a:t>g.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v</a:t>
            </a:r>
            <a:r>
              <a:rPr sz="2400" spc="0" dirty="0" smtClean="0">
                <a:latin typeface="Comic Sans MS"/>
                <a:cs typeface="Comic Sans MS"/>
              </a:rPr>
              <a:t>oid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gressi</a:t>
            </a:r>
            <a:r>
              <a:rPr sz="2400" spc="-15" dirty="0" smtClean="0">
                <a:latin typeface="Comic Sans MS"/>
                <a:cs typeface="Comic Sans MS"/>
              </a:rPr>
              <a:t>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sp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rts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such </a:t>
            </a:r>
            <a:r>
              <a:rPr sz="2400" spc="-25" smtClean="0">
                <a:latin typeface="Comic Sans MS"/>
                <a:cs typeface="Comic Sans MS"/>
              </a:rPr>
              <a:t>a</a:t>
            </a:r>
            <a:r>
              <a:rPr sz="2400" spc="-15" smtClean="0">
                <a:latin typeface="Comic Sans MS"/>
                <a:cs typeface="Comic Sans MS"/>
              </a:rPr>
              <a:t>s </a:t>
            </a:r>
            <a:r>
              <a:rPr sz="2400" spc="0" smtClean="0">
                <a:latin typeface="Comic Sans MS"/>
                <a:cs typeface="Comic Sans MS"/>
              </a:rPr>
              <a:t>running.</a:t>
            </a:r>
            <a:endParaRPr sz="2400" smtClean="0">
              <a:latin typeface="Comic Sans MS"/>
              <a:cs typeface="Comic Sans MS"/>
            </a:endParaRPr>
          </a:p>
          <a:p>
            <a:pPr marL="12700" marR="113030">
              <a:lnSpc>
                <a:spcPct val="240099"/>
              </a:lnSpc>
            </a:pPr>
            <a:r>
              <a:rPr sz="2400" spc="-5" smtClean="0">
                <a:latin typeface="Comic Sans MS"/>
                <a:cs typeface="Comic Sans MS"/>
              </a:rPr>
              <a:t>4</a:t>
            </a:r>
            <a:r>
              <a:rPr sz="2400" spc="-10" smtClean="0">
                <a:latin typeface="Comic Sans MS"/>
                <a:cs typeface="Comic Sans MS"/>
              </a:rPr>
              <a:t>-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R</a:t>
            </a:r>
            <a:r>
              <a:rPr sz="2400" spc="5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st</a:t>
            </a:r>
            <a:r>
              <a:rPr sz="2400" spc="-10" smtClean="0">
                <a:latin typeface="Comic Sans MS"/>
                <a:cs typeface="Comic Sans MS"/>
              </a:rPr>
              <a:t>r</a:t>
            </a:r>
            <a:r>
              <a:rPr sz="2400" spc="0" smtClean="0">
                <a:latin typeface="Comic Sans MS"/>
                <a:cs typeface="Comic Sans MS"/>
              </a:rPr>
              <a:t>icted</a:t>
            </a:r>
            <a:r>
              <a:rPr sz="2400" spc="-2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sp</a:t>
            </a:r>
            <a:r>
              <a:rPr sz="2400" spc="-25" smtClean="0">
                <a:latin typeface="Comic Sans MS"/>
                <a:cs typeface="Comic Sans MS"/>
              </a:rPr>
              <a:t>o</a:t>
            </a:r>
            <a:r>
              <a:rPr sz="2400" spc="0" smtClean="0">
                <a:latin typeface="Comic Sans MS"/>
                <a:cs typeface="Comic Sans MS"/>
              </a:rPr>
              <a:t>rt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to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0" smtClean="0">
                <a:latin typeface="Comic Sans MS"/>
                <a:cs typeface="Comic Sans MS"/>
              </a:rPr>
              <a:t>wimming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for</a:t>
            </a:r>
            <a:r>
              <a:rPr sz="2400" spc="-15" smtClean="0">
                <a:latin typeface="Comic Sans MS"/>
                <a:cs typeface="Comic Sans MS"/>
              </a:rPr>
              <a:t> example.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-5" smtClean="0">
                <a:latin typeface="Comic Sans MS"/>
                <a:cs typeface="Comic Sans MS"/>
              </a:rPr>
              <a:t>5</a:t>
            </a:r>
            <a:r>
              <a:rPr sz="2400" spc="-10" smtClean="0">
                <a:latin typeface="Comic Sans MS"/>
                <a:cs typeface="Comic Sans MS"/>
              </a:rPr>
              <a:t>-</a:t>
            </a:r>
            <a:r>
              <a:rPr sz="2400" spc="-15" smtClean="0"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Av</a:t>
            </a:r>
            <a:r>
              <a:rPr sz="2400" spc="-10" smtClean="0">
                <a:latin typeface="Comic Sans MS"/>
                <a:cs typeface="Comic Sans MS"/>
              </a:rPr>
              <a:t>o</a:t>
            </a:r>
            <a:r>
              <a:rPr sz="2400" spc="0" smtClean="0">
                <a:latin typeface="Comic Sans MS"/>
                <a:cs typeface="Comic Sans MS"/>
              </a:rPr>
              <a:t>id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30" smtClean="0">
                <a:latin typeface="Comic Sans MS"/>
                <a:cs typeface="Comic Sans MS"/>
              </a:rPr>
              <a:t>m</a:t>
            </a:r>
            <a:r>
              <a:rPr sz="2400" spc="0" smtClean="0">
                <a:latin typeface="Comic Sans MS"/>
                <a:cs typeface="Comic Sans MS"/>
              </a:rPr>
              <a:t>edication</a:t>
            </a:r>
            <a:r>
              <a:rPr sz="2400" spc="-5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as</a:t>
            </a:r>
            <a:r>
              <a:rPr sz="2400" spc="-1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a</a:t>
            </a:r>
            <a:r>
              <a:rPr sz="2400" spc="-25" smtClean="0">
                <a:latin typeface="Comic Sans MS"/>
                <a:cs typeface="Comic Sans MS"/>
              </a:rPr>
              <a:t>s</a:t>
            </a:r>
            <a:r>
              <a:rPr sz="2400" spc="0" smtClean="0">
                <a:latin typeface="Comic Sans MS"/>
                <a:cs typeface="Comic Sans MS"/>
              </a:rPr>
              <a:t>pirin</a:t>
            </a:r>
            <a:r>
              <a:rPr lang="en-US" sz="2400" spc="0" dirty="0" smtClean="0">
                <a:latin typeface="Comic Sans MS"/>
                <a:cs typeface="Comic Sans MS"/>
              </a:rPr>
              <a:t> and ibuprofen</a:t>
            </a:r>
            <a:r>
              <a:rPr sz="2400" spc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1741" y="589026"/>
            <a:ext cx="108077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DIC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78168"/>
            <a:ext cx="7404100" cy="1101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99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Di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semina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intrav</a:t>
            </a:r>
            <a:r>
              <a:rPr sz="2400" spc="-15" dirty="0" smtClean="0">
                <a:latin typeface="Comic Sans MS"/>
                <a:cs typeface="Comic Sans MS"/>
              </a:rPr>
              <a:t>ascular coa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ulation, 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threate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pathologic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process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r>
              <a:rPr sz="2400" spc="-15" dirty="0" smtClean="0">
                <a:latin typeface="Comic Sans MS"/>
                <a:cs typeface="Comic Sans MS"/>
              </a:rPr>
              <a:t>whi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clotting factors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abnorm</a:t>
            </a:r>
            <a:r>
              <a:rPr sz="2400" spc="-10" dirty="0" smtClean="0">
                <a:latin typeface="Comic Sans MS"/>
                <a:cs typeface="Comic Sans MS"/>
              </a:rPr>
              <a:t>ally activat</a:t>
            </a:r>
            <a:r>
              <a:rPr sz="2400" spc="0" dirty="0" smtClean="0">
                <a:latin typeface="Comic Sans MS"/>
                <a:cs typeface="Comic Sans MS"/>
              </a:rPr>
              <a:t>ed.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088513"/>
            <a:ext cx="7497445" cy="2357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Resulting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wide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spre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clot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all </a:t>
            </a:r>
            <a:r>
              <a:rPr sz="2400" spc="-15" dirty="0" smtClean="0">
                <a:latin typeface="Comic Sans MS"/>
                <a:cs typeface="Comic Sans MS"/>
              </a:rPr>
              <a:t>vessels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throughout the </a:t>
            </a:r>
            <a:r>
              <a:rPr sz="2400" spc="0" dirty="0" smtClean="0">
                <a:latin typeface="Comic Sans MS"/>
                <a:cs typeface="Comic Sans MS"/>
              </a:rPr>
              <a:t>body.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It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c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lica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other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seri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us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ea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uch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s inf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tions,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sepsi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hypoxia,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shock, traum</a:t>
            </a:r>
            <a:r>
              <a:rPr sz="2400" spc="-10" dirty="0" smtClean="0">
                <a:latin typeface="Comic Sans MS"/>
                <a:cs typeface="Comic Sans MS"/>
              </a:rPr>
              <a:t>a,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burn</a:t>
            </a:r>
            <a:r>
              <a:rPr sz="2400" spc="-10" dirty="0" smtClean="0">
                <a:latin typeface="Comic Sans MS"/>
                <a:cs typeface="Comic Sans MS"/>
              </a:rPr>
              <a:t>, liver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sease, canc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88085"/>
            <a:ext cx="2215515" cy="50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Coagulation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676400"/>
            <a:ext cx="2895600" cy="466725"/>
          </a:xfrm>
          <a:custGeom>
            <a:avLst/>
            <a:gdLst/>
            <a:ahLst/>
            <a:cxnLst/>
            <a:rect l="l" t="t" r="r" b="b"/>
            <a:pathLst>
              <a:path w="2895600" h="466725">
                <a:moveTo>
                  <a:pt x="0" y="466725"/>
                </a:moveTo>
                <a:lnTo>
                  <a:pt x="2895600" y="466725"/>
                </a:lnTo>
                <a:lnTo>
                  <a:pt x="289560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5988" y="1707515"/>
            <a:ext cx="246316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Intrin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ic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ctors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1676400"/>
            <a:ext cx="2895600" cy="466725"/>
          </a:xfrm>
          <a:custGeom>
            <a:avLst/>
            <a:gdLst/>
            <a:ahLst/>
            <a:cxnLst/>
            <a:rect l="l" t="t" r="r" b="b"/>
            <a:pathLst>
              <a:path w="2895600" h="466725">
                <a:moveTo>
                  <a:pt x="0" y="466725"/>
                </a:moveTo>
                <a:lnTo>
                  <a:pt x="2895600" y="466725"/>
                </a:lnTo>
                <a:lnTo>
                  <a:pt x="289560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3888" y="1707515"/>
            <a:ext cx="250571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Ext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r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insic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ctors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2505075"/>
            <a:ext cx="2895600" cy="466725"/>
          </a:xfrm>
          <a:custGeom>
            <a:avLst/>
            <a:gdLst/>
            <a:ahLst/>
            <a:cxnLst/>
            <a:rect l="l" t="t" r="r" b="b"/>
            <a:pathLst>
              <a:path w="2895600" h="466725">
                <a:moveTo>
                  <a:pt x="0" y="466725"/>
                </a:moveTo>
                <a:lnTo>
                  <a:pt x="2895600" y="466725"/>
                </a:lnTo>
                <a:lnTo>
                  <a:pt x="289560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74317" y="2536190"/>
            <a:ext cx="178562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Fr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 pla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ma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2514600"/>
            <a:ext cx="2895600" cy="466725"/>
          </a:xfrm>
          <a:custGeom>
            <a:avLst/>
            <a:gdLst/>
            <a:ahLst/>
            <a:cxnLst/>
            <a:rect l="l" t="t" r="r" b="b"/>
            <a:pathLst>
              <a:path w="2895600" h="466725">
                <a:moveTo>
                  <a:pt x="0" y="466725"/>
                </a:moveTo>
                <a:lnTo>
                  <a:pt x="2895600" y="466725"/>
                </a:lnTo>
                <a:lnTo>
                  <a:pt x="289560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59271" y="2545715"/>
            <a:ext cx="169227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Fr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tis</a:t>
            </a:r>
            <a:r>
              <a:rPr sz="2400" spc="-15" dirty="0" smtClean="0">
                <a:latin typeface="Comic Sans MS"/>
                <a:cs typeface="Comic Sans MS"/>
              </a:rPr>
              <a:t>sue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05075" y="2133600"/>
            <a:ext cx="171450" cy="381000"/>
          </a:xfrm>
          <a:custGeom>
            <a:avLst/>
            <a:gdLst/>
            <a:ahLst/>
            <a:cxnLst/>
            <a:rect l="l" t="t" r="r" b="b"/>
            <a:pathLst>
              <a:path w="171450" h="381000">
                <a:moveTo>
                  <a:pt x="57150" y="209550"/>
                </a:moveTo>
                <a:lnTo>
                  <a:pt x="0" y="209550"/>
                </a:lnTo>
                <a:lnTo>
                  <a:pt x="85725" y="381000"/>
                </a:lnTo>
                <a:lnTo>
                  <a:pt x="157162" y="238125"/>
                </a:lnTo>
                <a:lnTo>
                  <a:pt x="57150" y="238125"/>
                </a:lnTo>
                <a:lnTo>
                  <a:pt x="57150" y="209550"/>
                </a:lnTo>
                <a:close/>
              </a:path>
              <a:path w="171450" h="381000">
                <a:moveTo>
                  <a:pt x="114300" y="0"/>
                </a:moveTo>
                <a:lnTo>
                  <a:pt x="57150" y="0"/>
                </a:lnTo>
                <a:lnTo>
                  <a:pt x="57150" y="238125"/>
                </a:lnTo>
                <a:lnTo>
                  <a:pt x="114300" y="238125"/>
                </a:lnTo>
                <a:lnTo>
                  <a:pt x="114300" y="0"/>
                </a:lnTo>
                <a:close/>
              </a:path>
              <a:path w="171450" h="381000">
                <a:moveTo>
                  <a:pt x="171450" y="209550"/>
                </a:moveTo>
                <a:lnTo>
                  <a:pt x="114300" y="209550"/>
                </a:lnTo>
                <a:lnTo>
                  <a:pt x="114300" y="238125"/>
                </a:lnTo>
                <a:lnTo>
                  <a:pt x="157162" y="238125"/>
                </a:lnTo>
                <a:lnTo>
                  <a:pt x="171450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9875" y="2133600"/>
            <a:ext cx="171450" cy="381000"/>
          </a:xfrm>
          <a:custGeom>
            <a:avLst/>
            <a:gdLst/>
            <a:ahLst/>
            <a:cxnLst/>
            <a:rect l="l" t="t" r="r" b="b"/>
            <a:pathLst>
              <a:path w="171450" h="381000">
                <a:moveTo>
                  <a:pt x="57150" y="209550"/>
                </a:moveTo>
                <a:lnTo>
                  <a:pt x="0" y="209550"/>
                </a:lnTo>
                <a:lnTo>
                  <a:pt x="85725" y="381000"/>
                </a:lnTo>
                <a:lnTo>
                  <a:pt x="157162" y="238125"/>
                </a:lnTo>
                <a:lnTo>
                  <a:pt x="57150" y="238125"/>
                </a:lnTo>
                <a:lnTo>
                  <a:pt x="57150" y="209550"/>
                </a:lnTo>
                <a:close/>
              </a:path>
              <a:path w="171450" h="381000">
                <a:moveTo>
                  <a:pt x="114300" y="0"/>
                </a:moveTo>
                <a:lnTo>
                  <a:pt x="57150" y="0"/>
                </a:lnTo>
                <a:lnTo>
                  <a:pt x="57150" y="238125"/>
                </a:lnTo>
                <a:lnTo>
                  <a:pt x="114300" y="238125"/>
                </a:lnTo>
                <a:lnTo>
                  <a:pt x="114300" y="0"/>
                </a:lnTo>
                <a:close/>
              </a:path>
              <a:path w="171450" h="381000">
                <a:moveTo>
                  <a:pt x="171450" y="209550"/>
                </a:moveTo>
                <a:lnTo>
                  <a:pt x="114300" y="209550"/>
                </a:lnTo>
                <a:lnTo>
                  <a:pt x="114300" y="238125"/>
                </a:lnTo>
                <a:lnTo>
                  <a:pt x="157162" y="238125"/>
                </a:lnTo>
                <a:lnTo>
                  <a:pt x="171450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9875" y="2971800"/>
            <a:ext cx="171450" cy="381000"/>
          </a:xfrm>
          <a:custGeom>
            <a:avLst/>
            <a:gdLst/>
            <a:ahLst/>
            <a:cxnLst/>
            <a:rect l="l" t="t" r="r" b="b"/>
            <a:pathLst>
              <a:path w="171450" h="381000">
                <a:moveTo>
                  <a:pt x="57150" y="209550"/>
                </a:moveTo>
                <a:lnTo>
                  <a:pt x="0" y="209550"/>
                </a:lnTo>
                <a:lnTo>
                  <a:pt x="85725" y="381000"/>
                </a:lnTo>
                <a:lnTo>
                  <a:pt x="157162" y="238125"/>
                </a:lnTo>
                <a:lnTo>
                  <a:pt x="57150" y="238125"/>
                </a:lnTo>
                <a:lnTo>
                  <a:pt x="57150" y="209550"/>
                </a:lnTo>
                <a:close/>
              </a:path>
              <a:path w="171450" h="381000">
                <a:moveTo>
                  <a:pt x="114300" y="0"/>
                </a:moveTo>
                <a:lnTo>
                  <a:pt x="57150" y="0"/>
                </a:lnTo>
                <a:lnTo>
                  <a:pt x="57150" y="238125"/>
                </a:lnTo>
                <a:lnTo>
                  <a:pt x="114300" y="238125"/>
                </a:lnTo>
                <a:lnTo>
                  <a:pt x="114300" y="0"/>
                </a:lnTo>
                <a:close/>
              </a:path>
              <a:path w="171450" h="381000">
                <a:moveTo>
                  <a:pt x="171450" y="209550"/>
                </a:moveTo>
                <a:lnTo>
                  <a:pt x="114300" y="209550"/>
                </a:lnTo>
                <a:lnTo>
                  <a:pt x="114300" y="238125"/>
                </a:lnTo>
                <a:lnTo>
                  <a:pt x="157162" y="238125"/>
                </a:lnTo>
                <a:lnTo>
                  <a:pt x="171450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5075" y="2971800"/>
            <a:ext cx="171450" cy="381000"/>
          </a:xfrm>
          <a:custGeom>
            <a:avLst/>
            <a:gdLst/>
            <a:ahLst/>
            <a:cxnLst/>
            <a:rect l="l" t="t" r="r" b="b"/>
            <a:pathLst>
              <a:path w="171450" h="381000">
                <a:moveTo>
                  <a:pt x="57150" y="209550"/>
                </a:moveTo>
                <a:lnTo>
                  <a:pt x="0" y="209550"/>
                </a:lnTo>
                <a:lnTo>
                  <a:pt x="85725" y="381000"/>
                </a:lnTo>
                <a:lnTo>
                  <a:pt x="157162" y="238125"/>
                </a:lnTo>
                <a:lnTo>
                  <a:pt x="57150" y="238125"/>
                </a:lnTo>
                <a:lnTo>
                  <a:pt x="57150" y="209550"/>
                </a:lnTo>
                <a:close/>
              </a:path>
              <a:path w="171450" h="381000">
                <a:moveTo>
                  <a:pt x="114300" y="0"/>
                </a:moveTo>
                <a:lnTo>
                  <a:pt x="57150" y="0"/>
                </a:lnTo>
                <a:lnTo>
                  <a:pt x="57150" y="238125"/>
                </a:lnTo>
                <a:lnTo>
                  <a:pt x="114300" y="238125"/>
                </a:lnTo>
                <a:lnTo>
                  <a:pt x="114300" y="0"/>
                </a:lnTo>
                <a:close/>
              </a:path>
              <a:path w="171450" h="381000">
                <a:moveTo>
                  <a:pt x="171450" y="209550"/>
                </a:moveTo>
                <a:lnTo>
                  <a:pt x="114300" y="209550"/>
                </a:lnTo>
                <a:lnTo>
                  <a:pt x="114300" y="238125"/>
                </a:lnTo>
                <a:lnTo>
                  <a:pt x="157162" y="238125"/>
                </a:lnTo>
                <a:lnTo>
                  <a:pt x="171450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8675" y="4800600"/>
            <a:ext cx="171450" cy="381000"/>
          </a:xfrm>
          <a:custGeom>
            <a:avLst/>
            <a:gdLst/>
            <a:ahLst/>
            <a:cxnLst/>
            <a:rect l="l" t="t" r="r" b="b"/>
            <a:pathLst>
              <a:path w="171450" h="381000">
                <a:moveTo>
                  <a:pt x="57150" y="209550"/>
                </a:moveTo>
                <a:lnTo>
                  <a:pt x="0" y="209550"/>
                </a:lnTo>
                <a:lnTo>
                  <a:pt x="85725" y="381000"/>
                </a:lnTo>
                <a:lnTo>
                  <a:pt x="157162" y="238125"/>
                </a:lnTo>
                <a:lnTo>
                  <a:pt x="57150" y="238125"/>
                </a:lnTo>
                <a:lnTo>
                  <a:pt x="57150" y="209550"/>
                </a:lnTo>
                <a:close/>
              </a:path>
              <a:path w="171450" h="381000">
                <a:moveTo>
                  <a:pt x="114300" y="0"/>
                </a:moveTo>
                <a:lnTo>
                  <a:pt x="57150" y="0"/>
                </a:lnTo>
                <a:lnTo>
                  <a:pt x="57150" y="238125"/>
                </a:lnTo>
                <a:lnTo>
                  <a:pt x="114300" y="238125"/>
                </a:lnTo>
                <a:lnTo>
                  <a:pt x="114300" y="0"/>
                </a:lnTo>
                <a:close/>
              </a:path>
              <a:path w="171450" h="381000">
                <a:moveTo>
                  <a:pt x="171450" y="209550"/>
                </a:moveTo>
                <a:lnTo>
                  <a:pt x="114300" y="209550"/>
                </a:lnTo>
                <a:lnTo>
                  <a:pt x="114300" y="238125"/>
                </a:lnTo>
                <a:lnTo>
                  <a:pt x="157162" y="238125"/>
                </a:lnTo>
                <a:lnTo>
                  <a:pt x="171450" y="20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600" y="5172075"/>
            <a:ext cx="2895600" cy="831850"/>
          </a:xfrm>
          <a:custGeom>
            <a:avLst/>
            <a:gdLst/>
            <a:ahLst/>
            <a:cxnLst/>
            <a:rect l="l" t="t" r="r" b="b"/>
            <a:pathLst>
              <a:path w="2895600" h="831850">
                <a:moveTo>
                  <a:pt x="0" y="831850"/>
                </a:moveTo>
                <a:lnTo>
                  <a:pt x="2895600" y="831850"/>
                </a:lnTo>
                <a:lnTo>
                  <a:pt x="2895600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82390" y="5203825"/>
            <a:ext cx="1683385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382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+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platelets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 a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g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grega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1400" y="609600"/>
            <a:ext cx="2286000" cy="914400"/>
          </a:xfrm>
          <a:custGeom>
            <a:avLst/>
            <a:gdLst/>
            <a:ahLst/>
            <a:cxnLst/>
            <a:rect l="l" t="t" r="r" b="b"/>
            <a:pathLst>
              <a:path w="2286000" h="9144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0" y="723900"/>
            <a:ext cx="2057400" cy="685800"/>
          </a:xfrm>
          <a:custGeom>
            <a:avLst/>
            <a:gdLst/>
            <a:ahLst/>
            <a:cxnLst/>
            <a:rect l="l" t="t" r="r" b="b"/>
            <a:pathLst>
              <a:path w="2057400" h="685800">
                <a:moveTo>
                  <a:pt x="0" y="0"/>
                </a:moveTo>
                <a:lnTo>
                  <a:pt x="2057400" y="0"/>
                </a:lnTo>
                <a:lnTo>
                  <a:pt x="20574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1400" y="609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11430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1400" y="1409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3100" y="609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143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3100" y="1409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1143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08297" y="868934"/>
            <a:ext cx="150177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990000"/>
                </a:solidFill>
                <a:latin typeface="Comic Sans MS"/>
                <a:cs typeface="Comic Sans MS"/>
              </a:rPr>
              <a:t>Stage</a:t>
            </a:r>
            <a:r>
              <a:rPr sz="2400" b="1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b="1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72200" y="5476875"/>
            <a:ext cx="304800" cy="171450"/>
          </a:xfrm>
          <a:custGeom>
            <a:avLst/>
            <a:gdLst/>
            <a:ahLst/>
            <a:cxnLst/>
            <a:rect l="l" t="t" r="r" b="b"/>
            <a:pathLst>
              <a:path w="304800" h="171450">
                <a:moveTo>
                  <a:pt x="133350" y="0"/>
                </a:moveTo>
                <a:lnTo>
                  <a:pt x="133350" y="171450"/>
                </a:lnTo>
                <a:lnTo>
                  <a:pt x="247650" y="114300"/>
                </a:lnTo>
                <a:lnTo>
                  <a:pt x="161925" y="114300"/>
                </a:lnTo>
                <a:lnTo>
                  <a:pt x="161925" y="57150"/>
                </a:lnTo>
                <a:lnTo>
                  <a:pt x="247650" y="57150"/>
                </a:lnTo>
                <a:lnTo>
                  <a:pt x="133350" y="0"/>
                </a:lnTo>
                <a:close/>
              </a:path>
              <a:path w="304800" h="171450">
                <a:moveTo>
                  <a:pt x="1333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33350" y="114300"/>
                </a:lnTo>
                <a:lnTo>
                  <a:pt x="133350" y="57150"/>
                </a:lnTo>
                <a:close/>
              </a:path>
              <a:path w="304800" h="171450">
                <a:moveTo>
                  <a:pt x="247650" y="57150"/>
                </a:moveTo>
                <a:lnTo>
                  <a:pt x="161925" y="57150"/>
                </a:lnTo>
                <a:lnTo>
                  <a:pt x="161925" y="114300"/>
                </a:lnTo>
                <a:lnTo>
                  <a:pt x="247650" y="114300"/>
                </a:lnTo>
                <a:lnTo>
                  <a:pt x="304800" y="85725"/>
                </a:lnTo>
                <a:lnTo>
                  <a:pt x="24765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5600" y="5105400"/>
            <a:ext cx="1143000" cy="1014412"/>
          </a:xfrm>
          <a:custGeom>
            <a:avLst/>
            <a:gdLst/>
            <a:ahLst/>
            <a:cxnLst/>
            <a:rect l="l" t="t" r="r" b="b"/>
            <a:pathLst>
              <a:path w="1143000" h="1014412">
                <a:moveTo>
                  <a:pt x="0" y="1014412"/>
                </a:moveTo>
                <a:lnTo>
                  <a:pt x="1143000" y="1014412"/>
                </a:lnTo>
                <a:lnTo>
                  <a:pt x="1143000" y="0"/>
                </a:lnTo>
                <a:lnTo>
                  <a:pt x="0" y="0"/>
                </a:lnTo>
                <a:lnTo>
                  <a:pt x="0" y="10144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85481" y="5137150"/>
            <a:ext cx="485140" cy="93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V.C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18415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B.F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48500" y="5181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48500" y="5715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93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12850" y="3336861"/>
          <a:ext cx="6934200" cy="1535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0"/>
                <a:gridCol w="38100"/>
                <a:gridCol w="38100"/>
                <a:gridCol w="1485900"/>
                <a:gridCol w="1143000"/>
                <a:gridCol w="1409700"/>
                <a:gridCol w="38100"/>
                <a:gridCol w="38100"/>
                <a:gridCol w="1409700"/>
              </a:tblGrid>
              <a:tr h="1014412">
                <a:tc gridSpan="4">
                  <a:txBody>
                    <a:bodyPr/>
                    <a:lstStyle/>
                    <a:p>
                      <a:pPr marL="447040" marR="324485" indent="-123825">
                        <a:lnSpc>
                          <a:spcPct val="15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-3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factors VII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, IX, XII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642620" marR="323850" indent="-318770">
                        <a:lnSpc>
                          <a:spcPct val="150000"/>
                        </a:lnSpc>
                      </a:pPr>
                      <a:r>
                        <a:rPr sz="2400" dirty="0" smtClean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spc="5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2400" spc="-3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factors VII,</a:t>
                      </a:r>
                      <a:r>
                        <a:rPr sz="2400" spc="-1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0" dirty="0" smtClean="0">
                          <a:latin typeface="Comic Sans MS"/>
                          <a:cs typeface="Comic Sans MS"/>
                        </a:rPr>
                        <a:t>X,</a:t>
                      </a:r>
                      <a:r>
                        <a:rPr sz="2400" spc="-1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III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8213"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066800"/>
            <a:ext cx="1905000" cy="762000"/>
          </a:xfrm>
          <a:custGeom>
            <a:avLst/>
            <a:gdLst/>
            <a:ahLst/>
            <a:cxnLst/>
            <a:rect l="l" t="t" r="r" b="b"/>
            <a:pathLst>
              <a:path w="1905000" h="762000">
                <a:moveTo>
                  <a:pt x="0" y="0"/>
                </a:moveTo>
                <a:lnTo>
                  <a:pt x="1905000" y="0"/>
                </a:lnTo>
                <a:lnTo>
                  <a:pt x="1905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250" y="1162050"/>
            <a:ext cx="1714500" cy="571500"/>
          </a:xfrm>
          <a:custGeom>
            <a:avLst/>
            <a:gdLst/>
            <a:ahLst/>
            <a:cxnLst/>
            <a:rect l="l" t="t" r="r" b="b"/>
            <a:pathLst>
              <a:path w="1714500" h="571500">
                <a:moveTo>
                  <a:pt x="0" y="0"/>
                </a:moveTo>
                <a:lnTo>
                  <a:pt x="1714500" y="0"/>
                </a:lnTo>
                <a:lnTo>
                  <a:pt x="1714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0668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7335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1750" y="10668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1750" y="17335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952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6142" y="1249934"/>
            <a:ext cx="1464945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Stage</a:t>
            </a:r>
            <a:r>
              <a:rPr sz="24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two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95600" y="1066800"/>
            <a:ext cx="5410200" cy="831850"/>
          </a:xfrm>
          <a:custGeom>
            <a:avLst/>
            <a:gdLst/>
            <a:ahLst/>
            <a:cxnLst/>
            <a:rect l="l" t="t" r="r" b="b"/>
            <a:pathLst>
              <a:path w="5410200" h="831850">
                <a:moveTo>
                  <a:pt x="0" y="831850"/>
                </a:moveTo>
                <a:lnTo>
                  <a:pt x="5410200" y="831850"/>
                </a:lnTo>
                <a:lnTo>
                  <a:pt x="5410200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6382" y="1097534"/>
            <a:ext cx="5088890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1170" marR="12700" indent="-459105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Presen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Complete thrombopla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tine ti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m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(II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I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)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convert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to…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53075" y="1905000"/>
            <a:ext cx="171450" cy="304800"/>
          </a:xfrm>
          <a:custGeom>
            <a:avLst/>
            <a:gdLst/>
            <a:ahLst/>
            <a:cxnLst/>
            <a:rect l="l" t="t" r="r" b="b"/>
            <a:pathLst>
              <a:path w="171450" h="304800">
                <a:moveTo>
                  <a:pt x="57150" y="133350"/>
                </a:moveTo>
                <a:lnTo>
                  <a:pt x="0" y="133350"/>
                </a:lnTo>
                <a:lnTo>
                  <a:pt x="85725" y="304800"/>
                </a:lnTo>
                <a:lnTo>
                  <a:pt x="157162" y="161925"/>
                </a:lnTo>
                <a:lnTo>
                  <a:pt x="57150" y="161925"/>
                </a:lnTo>
                <a:lnTo>
                  <a:pt x="57150" y="133350"/>
                </a:lnTo>
                <a:close/>
              </a:path>
              <a:path w="171450" h="304800">
                <a:moveTo>
                  <a:pt x="114300" y="0"/>
                </a:moveTo>
                <a:lnTo>
                  <a:pt x="57150" y="0"/>
                </a:lnTo>
                <a:lnTo>
                  <a:pt x="57150" y="161925"/>
                </a:lnTo>
                <a:lnTo>
                  <a:pt x="114300" y="161925"/>
                </a:lnTo>
                <a:lnTo>
                  <a:pt x="114300" y="0"/>
                </a:lnTo>
                <a:close/>
              </a:path>
              <a:path w="171450" h="304800">
                <a:moveTo>
                  <a:pt x="171450" y="133350"/>
                </a:moveTo>
                <a:lnTo>
                  <a:pt x="114300" y="133350"/>
                </a:lnTo>
                <a:lnTo>
                  <a:pt x="114300" y="161925"/>
                </a:lnTo>
                <a:lnTo>
                  <a:pt x="157162" y="161925"/>
                </a:lnTo>
                <a:lnTo>
                  <a:pt x="171450" y="13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2216150"/>
            <a:ext cx="5410200" cy="831850"/>
          </a:xfrm>
          <a:custGeom>
            <a:avLst/>
            <a:gdLst/>
            <a:ahLst/>
            <a:cxnLst/>
            <a:rect l="l" t="t" r="r" b="b"/>
            <a:pathLst>
              <a:path w="5410200" h="831850">
                <a:moveTo>
                  <a:pt x="0" y="831850"/>
                </a:moveTo>
                <a:lnTo>
                  <a:pt x="5410200" y="831850"/>
                </a:lnTo>
                <a:lnTo>
                  <a:pt x="5410200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74975" y="2247265"/>
            <a:ext cx="5045075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dirty="0" smtClean="0">
                <a:solidFill>
                  <a:srgbClr val="990000"/>
                </a:solidFill>
                <a:latin typeface="Comic Sans MS"/>
                <a:cs typeface="Comic Sans MS"/>
              </a:rPr>
              <a:t>Pro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t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hrombin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(II)</a:t>
            </a:r>
            <a:r>
              <a:rPr sz="2400" spc="-15" dirty="0" smtClean="0">
                <a:latin typeface="Comic Sans MS"/>
                <a:cs typeface="Comic Sans MS"/>
              </a:rPr>
              <a:t> that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convert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to thrombin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help 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Ca++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K +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2286000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0" y="0"/>
                </a:moveTo>
                <a:lnTo>
                  <a:pt x="2057400" y="0"/>
                </a:lnTo>
                <a:lnTo>
                  <a:pt x="20574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7250" y="2381250"/>
            <a:ext cx="1866900" cy="571500"/>
          </a:xfrm>
          <a:custGeom>
            <a:avLst/>
            <a:gdLst/>
            <a:ahLst/>
            <a:cxnLst/>
            <a:rect l="l" t="t" r="r" b="b"/>
            <a:pathLst>
              <a:path w="1866900" h="571500">
                <a:moveTo>
                  <a:pt x="0" y="0"/>
                </a:moveTo>
                <a:lnTo>
                  <a:pt x="1866900" y="0"/>
                </a:lnTo>
                <a:lnTo>
                  <a:pt x="18669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0" y="22860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00" y="29527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4150" y="22860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4150" y="29527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952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6142" y="2469515"/>
            <a:ext cx="175260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Stage</a:t>
            </a:r>
            <a:r>
              <a:rPr sz="24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three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0" y="3505200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0" y="0"/>
                </a:moveTo>
                <a:lnTo>
                  <a:pt x="2057400" y="0"/>
                </a:lnTo>
                <a:lnTo>
                  <a:pt x="20574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7250" y="3600450"/>
            <a:ext cx="1866900" cy="571500"/>
          </a:xfrm>
          <a:custGeom>
            <a:avLst/>
            <a:gdLst/>
            <a:ahLst/>
            <a:cxnLst/>
            <a:rect l="l" t="t" r="r" b="b"/>
            <a:pathLst>
              <a:path w="1866900" h="571500">
                <a:moveTo>
                  <a:pt x="0" y="0"/>
                </a:moveTo>
                <a:lnTo>
                  <a:pt x="1866900" y="0"/>
                </a:lnTo>
                <a:lnTo>
                  <a:pt x="18669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0" y="35052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0" y="41719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4150" y="35052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0" y="95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24150" y="41719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952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6142" y="3688969"/>
            <a:ext cx="157226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Stage</a:t>
            </a:r>
            <a:r>
              <a:rPr sz="2400" spc="-3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four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95600" y="3511550"/>
            <a:ext cx="5410200" cy="831850"/>
          </a:xfrm>
          <a:custGeom>
            <a:avLst/>
            <a:gdLst/>
            <a:ahLst/>
            <a:cxnLst/>
            <a:rect l="l" t="t" r="r" b="b"/>
            <a:pathLst>
              <a:path w="5410200" h="831850">
                <a:moveTo>
                  <a:pt x="0" y="831850"/>
                </a:moveTo>
                <a:lnTo>
                  <a:pt x="5410200" y="831850"/>
                </a:lnTo>
                <a:lnTo>
                  <a:pt x="5410200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74975" y="3543045"/>
            <a:ext cx="4841875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Thrombin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convert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fi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b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rinogen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15" dirty="0" smtClean="0">
                <a:latin typeface="Comic Sans MS"/>
                <a:cs typeface="Comic Sans MS"/>
              </a:rPr>
              <a:t>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will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convert</a:t>
            </a:r>
            <a:r>
              <a:rPr sz="2400" spc="5" dirty="0" smtClean="0">
                <a:solidFill>
                  <a:srgbClr val="990000"/>
                </a:solidFill>
                <a:latin typeface="Comic Sans MS"/>
                <a:cs typeface="Comic Sans MS"/>
              </a:rPr>
              <a:t>e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d</a:t>
            </a:r>
            <a:r>
              <a:rPr sz="2400" spc="-2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into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fibrin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53075" y="3048000"/>
            <a:ext cx="171450" cy="457200"/>
          </a:xfrm>
          <a:custGeom>
            <a:avLst/>
            <a:gdLst/>
            <a:ahLst/>
            <a:cxnLst/>
            <a:rect l="l" t="t" r="r" b="b"/>
            <a:pathLst>
              <a:path w="171450" h="457200">
                <a:moveTo>
                  <a:pt x="57150" y="285750"/>
                </a:moveTo>
                <a:lnTo>
                  <a:pt x="0" y="285750"/>
                </a:lnTo>
                <a:lnTo>
                  <a:pt x="85725" y="457200"/>
                </a:lnTo>
                <a:lnTo>
                  <a:pt x="157162" y="314325"/>
                </a:lnTo>
                <a:lnTo>
                  <a:pt x="57150" y="314325"/>
                </a:lnTo>
                <a:lnTo>
                  <a:pt x="57150" y="285750"/>
                </a:lnTo>
                <a:close/>
              </a:path>
              <a:path w="171450" h="457200">
                <a:moveTo>
                  <a:pt x="114300" y="0"/>
                </a:moveTo>
                <a:lnTo>
                  <a:pt x="57150" y="0"/>
                </a:lnTo>
                <a:lnTo>
                  <a:pt x="57150" y="314325"/>
                </a:lnTo>
                <a:lnTo>
                  <a:pt x="114300" y="314325"/>
                </a:lnTo>
                <a:lnTo>
                  <a:pt x="114300" y="0"/>
                </a:lnTo>
                <a:close/>
              </a:path>
              <a:path w="171450" h="457200">
                <a:moveTo>
                  <a:pt x="171450" y="285750"/>
                </a:moveTo>
                <a:lnTo>
                  <a:pt x="114300" y="285750"/>
                </a:lnTo>
                <a:lnTo>
                  <a:pt x="114300" y="314325"/>
                </a:lnTo>
                <a:lnTo>
                  <a:pt x="157162" y="314325"/>
                </a:lnTo>
                <a:lnTo>
                  <a:pt x="171450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53075" y="4343400"/>
            <a:ext cx="171450" cy="457200"/>
          </a:xfrm>
          <a:custGeom>
            <a:avLst/>
            <a:gdLst/>
            <a:ahLst/>
            <a:cxnLst/>
            <a:rect l="l" t="t" r="r" b="b"/>
            <a:pathLst>
              <a:path w="171450" h="457200">
                <a:moveTo>
                  <a:pt x="57150" y="285750"/>
                </a:moveTo>
                <a:lnTo>
                  <a:pt x="0" y="285750"/>
                </a:lnTo>
                <a:lnTo>
                  <a:pt x="85725" y="457200"/>
                </a:lnTo>
                <a:lnTo>
                  <a:pt x="157162" y="314325"/>
                </a:lnTo>
                <a:lnTo>
                  <a:pt x="57150" y="314325"/>
                </a:lnTo>
                <a:lnTo>
                  <a:pt x="57150" y="285750"/>
                </a:lnTo>
                <a:close/>
              </a:path>
              <a:path w="171450" h="457200">
                <a:moveTo>
                  <a:pt x="114300" y="0"/>
                </a:moveTo>
                <a:lnTo>
                  <a:pt x="57150" y="0"/>
                </a:lnTo>
                <a:lnTo>
                  <a:pt x="57150" y="314325"/>
                </a:lnTo>
                <a:lnTo>
                  <a:pt x="114300" y="314325"/>
                </a:lnTo>
                <a:lnTo>
                  <a:pt x="114300" y="0"/>
                </a:lnTo>
                <a:close/>
              </a:path>
              <a:path w="171450" h="457200">
                <a:moveTo>
                  <a:pt x="171450" y="285750"/>
                </a:moveTo>
                <a:lnTo>
                  <a:pt x="114300" y="285750"/>
                </a:lnTo>
                <a:lnTo>
                  <a:pt x="114300" y="314325"/>
                </a:lnTo>
                <a:lnTo>
                  <a:pt x="157162" y="314325"/>
                </a:lnTo>
                <a:lnTo>
                  <a:pt x="171450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7200" y="4876800"/>
            <a:ext cx="2819400" cy="990600"/>
          </a:xfrm>
          <a:custGeom>
            <a:avLst/>
            <a:gdLst/>
            <a:ahLst/>
            <a:cxnLst/>
            <a:rect l="l" t="t" r="r" b="b"/>
            <a:pathLst>
              <a:path w="2819400" h="990600">
                <a:moveTo>
                  <a:pt x="2695575" y="990600"/>
                </a:moveTo>
                <a:lnTo>
                  <a:pt x="2720340" y="891540"/>
                </a:lnTo>
                <a:lnTo>
                  <a:pt x="2819400" y="866775"/>
                </a:lnTo>
                <a:lnTo>
                  <a:pt x="2695575" y="990600"/>
                </a:lnTo>
                <a:lnTo>
                  <a:pt x="0" y="990600"/>
                </a:lnTo>
                <a:lnTo>
                  <a:pt x="0" y="0"/>
                </a:lnTo>
                <a:lnTo>
                  <a:pt x="2819400" y="0"/>
                </a:lnTo>
                <a:lnTo>
                  <a:pt x="2819400" y="8667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99253" y="4930394"/>
            <a:ext cx="1863089" cy="74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7670" marR="12700" indent="-394970">
              <a:lnSpc>
                <a:spcPct val="100000"/>
              </a:lnSpc>
            </a:pP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F</a:t>
            </a:r>
            <a:r>
              <a:rPr sz="2400" spc="-25" dirty="0" smtClean="0">
                <a:solidFill>
                  <a:srgbClr val="990000"/>
                </a:solidFill>
                <a:latin typeface="Comic Sans MS"/>
                <a:cs typeface="Comic Sans MS"/>
              </a:rPr>
              <a:t>o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rm</a:t>
            </a:r>
            <a:r>
              <a:rPr sz="2400" spc="-10" dirty="0" smtClean="0">
                <a:solidFill>
                  <a:srgbClr val="99000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tion</a:t>
            </a:r>
            <a:r>
              <a:rPr sz="2400" spc="-5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990000"/>
                </a:solidFill>
                <a:latin typeface="Comic Sans MS"/>
                <a:cs typeface="Comic Sans MS"/>
              </a:rPr>
              <a:t>of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the</a:t>
            </a:r>
            <a:r>
              <a:rPr sz="2400" spc="-30" dirty="0" smtClean="0">
                <a:solidFill>
                  <a:srgbClr val="99000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990000"/>
                </a:solidFill>
                <a:latin typeface="Comic Sans MS"/>
                <a:cs typeface="Comic Sans MS"/>
              </a:rPr>
              <a:t>plug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117" y="550926"/>
            <a:ext cx="4227195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Pathophys</a:t>
            </a:r>
            <a:r>
              <a:rPr sz="4400" b="1" spc="15" dirty="0" smtClean="0">
                <a:solidFill>
                  <a:srgbClr val="000066"/>
                </a:solidFill>
                <a:latin typeface="Comic Sans MS"/>
                <a:cs typeface="Comic Sans MS"/>
              </a:rPr>
              <a:t>i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ology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78168"/>
            <a:ext cx="7515859" cy="4333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marR="60325" indent="-610235">
              <a:lnSpc>
                <a:spcPct val="100099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dirty="0" smtClean="0">
                <a:latin typeface="Comic Sans MS"/>
                <a:cs typeface="Comic Sans MS"/>
              </a:rPr>
              <a:t>Widespread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tiny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clots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within microcirculati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all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body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ans.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AutoNum type="arabicPeriod"/>
            </a:pPr>
            <a:endParaRPr sz="550"/>
          </a:p>
          <a:p>
            <a:pPr marL="622300" marR="6096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fi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rinolytic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pathway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ctiv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ted,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pro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oting </a:t>
            </a:r>
            <a:r>
              <a:rPr sz="2400" spc="-15" dirty="0" smtClean="0">
                <a:latin typeface="Comic Sans MS"/>
                <a:cs typeface="Comic Sans MS"/>
              </a:rPr>
              <a:t>the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5" dirty="0" smtClean="0">
                <a:latin typeface="Comic Sans MS"/>
                <a:cs typeface="Comic Sans MS"/>
              </a:rPr>
              <a:t>ss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lution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clots 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have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en for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29"/>
              </a:spcBef>
              <a:buFont typeface="Comic Sans MS"/>
              <a:buAutoNum type="arabicPeriod"/>
            </a:pPr>
            <a:endParaRPr sz="1000"/>
          </a:p>
          <a:p>
            <a:pPr marL="622300" marR="887730" indent="-610235">
              <a:lnSpc>
                <a:spcPct val="100099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a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ounts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thrombin </a:t>
            </a:r>
            <a:r>
              <a:rPr sz="2400" spc="-15" dirty="0" smtClean="0">
                <a:latin typeface="Comic Sans MS"/>
                <a:cs typeface="Comic Sans MS"/>
              </a:rPr>
              <a:t>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inters</a:t>
            </a:r>
            <a:r>
              <a:rPr sz="2400" spc="-15" dirty="0" smtClean="0">
                <a:latin typeface="Comic Sans MS"/>
                <a:cs typeface="Comic Sans MS"/>
              </a:rPr>
              <a:t> the</a:t>
            </a:r>
            <a:r>
              <a:rPr sz="2400" spc="-10" dirty="0" smtClean="0">
                <a:latin typeface="Comic Sans MS"/>
                <a:cs typeface="Comic Sans MS"/>
              </a:rPr>
              <a:t> circulat</a:t>
            </a:r>
            <a:r>
              <a:rPr sz="2400" spc="0" dirty="0" smtClean="0">
                <a:latin typeface="Comic Sans MS"/>
                <a:cs typeface="Comic Sans MS"/>
              </a:rPr>
              <a:t>ion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grea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ly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exce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clotting in</a:t>
            </a:r>
            <a:r>
              <a:rPr sz="2400" spc="5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ibitors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regulate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it.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depo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thrombin,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blood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flow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endParaRPr sz="2400">
              <a:latin typeface="Comic Sans MS"/>
              <a:cs typeface="Comic Sans MS"/>
            </a:endParaRPr>
          </a:p>
          <a:p>
            <a:pPr marL="622300">
              <a:lnSpc>
                <a:spcPct val="100000"/>
              </a:lnSpc>
            </a:pPr>
            <a:r>
              <a:rPr sz="2400" dirty="0" smtClean="0">
                <a:latin typeface="Comic Sans MS"/>
                <a:cs typeface="Comic Sans MS"/>
              </a:rPr>
              <a:t>or</a:t>
            </a:r>
            <a:r>
              <a:rPr sz="2400" spc="-10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ans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lead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ng to i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ch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10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a,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infarcti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necro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815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Pat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ophysi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logy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859915"/>
            <a:ext cx="6848475" cy="360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1665" marR="692785" indent="-609600" algn="just">
              <a:lnSpc>
                <a:spcPct val="100000"/>
              </a:lnSpc>
              <a:buFont typeface="Comic Sans MS"/>
              <a:buAutoNum type="arabicPeriod" startAt="5"/>
              <a:tabLst>
                <a:tab pos="6216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The ex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essive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ount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ro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bin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 activ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platelets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grega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using </a:t>
            </a:r>
            <a:r>
              <a:rPr sz="2400" spc="-15" dirty="0" smtClean="0">
                <a:latin typeface="Comic Sans MS"/>
                <a:cs typeface="Comic Sans MS"/>
              </a:rPr>
              <a:t>thrombocyt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pe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ia.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buFont typeface="Comic Sans MS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AutoNum type="arabicPeriod" startAt="5"/>
            </a:pPr>
            <a:endParaRPr sz="1000"/>
          </a:p>
          <a:p>
            <a:pPr marL="621665" marR="129539" indent="-609600">
              <a:lnSpc>
                <a:spcPct val="100000"/>
              </a:lnSpc>
              <a:buFont typeface="Comic Sans MS"/>
              <a:buAutoNum type="arabicPeriod" startAt="5"/>
              <a:tabLst>
                <a:tab pos="6216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Pla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20" dirty="0" smtClean="0">
                <a:latin typeface="Comic Sans MS"/>
                <a:cs typeface="Comic Sans MS"/>
              </a:rPr>
              <a:t>ma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gin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bre</a:t>
            </a:r>
            <a:r>
              <a:rPr sz="2400" spc="-15" dirty="0" smtClean="0">
                <a:latin typeface="Comic Sans MS"/>
                <a:cs typeface="Comic Sans MS"/>
              </a:rPr>
              <a:t>ak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wn fi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rin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ore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 st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ble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clot 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formed.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621665" marR="12700" indent="-609600">
              <a:lnSpc>
                <a:spcPct val="100000"/>
              </a:lnSpc>
              <a:tabLst>
                <a:tab pos="621665" algn="l"/>
              </a:tabLst>
            </a:pPr>
            <a:r>
              <a:rPr sz="2400" dirty="0" smtClean="0">
                <a:latin typeface="Comic Sans MS"/>
                <a:cs typeface="Comic Sans MS"/>
              </a:rPr>
              <a:t>5.	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otting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factors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deplet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d,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spc="0" dirty="0" smtClean="0">
                <a:latin typeface="Comic Sans MS"/>
                <a:cs typeface="Comic Sans MS"/>
              </a:rPr>
              <a:t>ability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form</a:t>
            </a:r>
            <a:r>
              <a:rPr sz="2400" spc="-15" dirty="0" smtClean="0">
                <a:latin typeface="Comic Sans MS"/>
                <a:cs typeface="Comic Sans MS"/>
              </a:rPr>
              <a:t> clot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lo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morrh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ge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occurs.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8005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Mani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f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esta</a:t>
            </a:r>
            <a:r>
              <a:rPr sz="44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44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ions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5774055" cy="3893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10235">
              <a:lnSpc>
                <a:spcPct val="100000"/>
              </a:lnSpc>
              <a:buClr>
                <a:srgbClr val="000066"/>
              </a:buClr>
              <a:buFont typeface="Comic Sans MS"/>
              <a:buChar char="•"/>
              <a:tabLst>
                <a:tab pos="622300" algn="l"/>
              </a:tabLst>
            </a:pPr>
            <a:r>
              <a:rPr sz="2400" u="heavy" dirty="0" smtClean="0">
                <a:solidFill>
                  <a:srgbClr val="000066"/>
                </a:solidFill>
                <a:latin typeface="Comic Sans MS"/>
                <a:cs typeface="Comic Sans MS"/>
              </a:rPr>
              <a:t>All</a:t>
            </a:r>
            <a:r>
              <a:rPr sz="2400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2400" u="heavy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2400" u="heavy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to</a:t>
            </a:r>
            <a:r>
              <a:rPr sz="2400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s </a:t>
            </a:r>
            <a:r>
              <a:rPr sz="2400" u="heavy" spc="-1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f</a:t>
            </a:r>
            <a:r>
              <a:rPr sz="2400" u="heavy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iffuse</a:t>
            </a:r>
            <a:r>
              <a:rPr sz="2400" u="heavy" spc="-5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ble</a:t>
            </a:r>
            <a:r>
              <a:rPr sz="2400" u="heavy" spc="5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ding: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Petechiae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pur</a:t>
            </a:r>
            <a:r>
              <a:rPr sz="2400" spc="-10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ur</a:t>
            </a:r>
            <a:r>
              <a:rPr sz="2400" spc="-1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dirty="0" smtClean="0">
                <a:latin typeface="Comic Sans MS"/>
                <a:cs typeface="Comic Sans MS"/>
              </a:rPr>
              <a:t>Oozing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inj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tion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site.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Circulat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ry collapse, shock, </a:t>
            </a:r>
            <a:r>
              <a:rPr sz="2400" spc="-10" dirty="0" smtClean="0">
                <a:latin typeface="Comic Sans MS"/>
                <a:cs typeface="Comic Sans MS"/>
              </a:rPr>
              <a:t>olig</a:t>
            </a:r>
            <a:r>
              <a:rPr sz="2400" spc="-25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rea.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Major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ves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els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thro</a:t>
            </a:r>
            <a:r>
              <a:rPr sz="2400" spc="-1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bosi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Cyanosi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pallor,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cool 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xtremities.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AutoNum type="arabicPeriod"/>
            </a:pPr>
            <a:endParaRPr sz="550"/>
          </a:p>
          <a:p>
            <a:pPr marL="622300" indent="-610235">
              <a:lnSpc>
                <a:spcPct val="100000"/>
              </a:lnSpc>
              <a:buFont typeface="Comic Sans MS"/>
              <a:buAutoNum type="arabicPeriod"/>
              <a:tabLst>
                <a:tab pos="622300" algn="l"/>
              </a:tabLst>
            </a:pPr>
            <a:r>
              <a:rPr sz="2400" spc="-25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akness,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lai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3790">
              <a:lnSpc>
                <a:spcPct val="100000"/>
              </a:lnSpc>
            </a:pPr>
            <a:r>
              <a:rPr sz="44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Treatment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1927"/>
            <a:ext cx="6826250" cy="322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Clinical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the</a:t>
            </a:r>
            <a:r>
              <a:rPr sz="3200" spc="-15" dirty="0" smtClean="0">
                <a:latin typeface="Comic Sans MS"/>
                <a:cs typeface="Comic Sans MS"/>
              </a:rPr>
              <a:t>r</a:t>
            </a:r>
            <a:r>
              <a:rPr sz="3200" spc="0" dirty="0" smtClean="0">
                <a:latin typeface="Comic Sans MS"/>
                <a:cs typeface="Comic Sans MS"/>
              </a:rPr>
              <a:t>apy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is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supportive.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omic Sans MS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Identifica</a:t>
            </a:r>
            <a:r>
              <a:rPr sz="3200" spc="5" dirty="0" smtClean="0">
                <a:latin typeface="Comic Sans MS"/>
                <a:cs typeface="Comic Sans MS"/>
              </a:rPr>
              <a:t>t</a:t>
            </a:r>
            <a:r>
              <a:rPr sz="3200" spc="0" dirty="0" smtClean="0">
                <a:latin typeface="Comic Sans MS"/>
                <a:cs typeface="Comic Sans MS"/>
              </a:rPr>
              <a:t>ion</a:t>
            </a:r>
            <a:r>
              <a:rPr sz="3200" spc="-3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of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the underlying</a:t>
            </a:r>
            <a:endParaRPr sz="32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cause.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977265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Replacement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of the depleted coagulation factors.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Comic Sans MS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u="heavy" dirty="0" smtClean="0">
                <a:latin typeface="Comic Sans MS"/>
                <a:cs typeface="Comic Sans MS"/>
              </a:rPr>
              <a:t>Anticoagulation</a:t>
            </a:r>
            <a:r>
              <a:rPr sz="3200" u="heavy" spc="-15" dirty="0" smtClean="0">
                <a:latin typeface="Comic Sans MS"/>
                <a:cs typeface="Comic Sans MS"/>
              </a:rPr>
              <a:t> </a:t>
            </a:r>
            <a:r>
              <a:rPr sz="3200" u="heavy" spc="0" dirty="0" smtClean="0">
                <a:latin typeface="Comic Sans MS"/>
                <a:cs typeface="Comic Sans MS"/>
              </a:rPr>
              <a:t>therapy</a:t>
            </a:r>
            <a:r>
              <a:rPr sz="3200" u="heavy" spc="-10" dirty="0" smtClean="0">
                <a:latin typeface="Comic Sans MS"/>
                <a:cs typeface="Comic Sans MS"/>
              </a:rPr>
              <a:t> </a:t>
            </a:r>
            <a:r>
              <a:rPr sz="3200" u="heavy" spc="0" dirty="0" smtClean="0">
                <a:latin typeface="Comic Sans MS"/>
                <a:cs typeface="Comic Sans MS"/>
              </a:rPr>
              <a:t>(heparin).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3605">
              <a:lnSpc>
                <a:spcPct val="100000"/>
              </a:lnSpc>
            </a:pPr>
            <a:r>
              <a:rPr sz="3600" b="1" dirty="0" smtClean="0">
                <a:solidFill>
                  <a:srgbClr val="000066"/>
                </a:solidFill>
                <a:latin typeface="Comic Sans MS"/>
                <a:cs typeface="Comic Sans MS"/>
              </a:rPr>
              <a:t>Nursing</a:t>
            </a:r>
            <a:r>
              <a:rPr sz="3600" b="1" spc="-2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manageme</a:t>
            </a:r>
            <a:r>
              <a:rPr sz="3600" b="1" spc="10" dirty="0" smtClean="0">
                <a:solidFill>
                  <a:srgbClr val="000066"/>
                </a:solidFill>
                <a:latin typeface="Comic Sans MS"/>
                <a:cs typeface="Comic Sans MS"/>
              </a:rPr>
              <a:t>n</a:t>
            </a:r>
            <a:r>
              <a:rPr sz="36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>
              <a:lnSpc>
                <a:spcPct val="100000"/>
              </a:lnSpc>
            </a:pPr>
            <a:fld id="{81D60167-4931-47E6-BA6A-407CBD079E47}" type="slidenum">
              <a:rPr sz="1400" spc="-50" dirty="0" smtClean="0">
                <a:latin typeface="Arial"/>
                <a:cs typeface="Arial"/>
              </a:rPr>
              <a:pPr marL="106680">
                <a:lnSpc>
                  <a:spcPct val="100000"/>
                </a:lnSpc>
              </a:pPr>
              <a:t>99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7515"/>
            <a:ext cx="7488555" cy="4186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se</a:t>
            </a:r>
            <a:r>
              <a:rPr sz="2400" spc="-10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sing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bl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prevent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injuries.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O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serve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pet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hiae,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y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oozi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g </a:t>
            </a:r>
            <a:r>
              <a:rPr sz="2400" spc="0" dirty="0" smtClean="0">
                <a:latin typeface="Comic Sans MS"/>
                <a:cs typeface="Comic Sans MS"/>
              </a:rPr>
              <a:t>eve</a:t>
            </a:r>
            <a:r>
              <a:rPr sz="2400" spc="-15" dirty="0" smtClean="0">
                <a:latin typeface="Comic Sans MS"/>
                <a:cs typeface="Comic Sans MS"/>
              </a:rPr>
              <a:t>ry 1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– 2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hours.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Comic Sans MS"/>
              <a:buChar char="•"/>
            </a:pPr>
            <a:endParaRPr sz="1000"/>
          </a:p>
          <a:p>
            <a:pPr marL="355600" marR="22225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15" dirty="0" smtClean="0">
                <a:latin typeface="Comic Sans MS"/>
                <a:cs typeface="Comic Sans MS"/>
              </a:rPr>
              <a:t>sess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extremities</a:t>
            </a:r>
            <a:r>
              <a:rPr sz="2400" spc="-4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capillary refil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, warm</a:t>
            </a: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&amp; </a:t>
            </a:r>
            <a:r>
              <a:rPr sz="2400" spc="-15" dirty="0" smtClean="0">
                <a:latin typeface="Comic Sans MS"/>
                <a:cs typeface="Comic Sans MS"/>
              </a:rPr>
              <a:t>pulse.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As</a:t>
            </a:r>
            <a:r>
              <a:rPr sz="2400" spc="-15" dirty="0" smtClean="0">
                <a:latin typeface="Comic Sans MS"/>
                <a:cs typeface="Comic Sans MS"/>
              </a:rPr>
              <a:t>sess</a:t>
            </a:r>
            <a:r>
              <a:rPr sz="2400" spc="-4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st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0" dirty="0" smtClean="0">
                <a:latin typeface="Comic Sans MS"/>
                <a:cs typeface="Comic Sans MS"/>
              </a:rPr>
              <a:t>ol for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prese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ce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lood.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Maint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k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integri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y,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gentile p</a:t>
            </a:r>
            <a:r>
              <a:rPr sz="2400" spc="-10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si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ioning.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5036</Words>
  <Application>Microsoft Office PowerPoint</Application>
  <PresentationFormat>On-screen Show (4:3)</PresentationFormat>
  <Paragraphs>1050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Slide 1</vt:lpstr>
      <vt:lpstr>Slide 2</vt:lpstr>
      <vt:lpstr>Slide 3</vt:lpstr>
      <vt:lpstr>        Aplastic Anemia</vt:lpstr>
      <vt:lpstr>Slide 5</vt:lpstr>
      <vt:lpstr>Etiology </vt:lpstr>
      <vt:lpstr>Slide 7</vt:lpstr>
      <vt:lpstr>Slide 8</vt:lpstr>
      <vt:lpstr>Factors contribute to development of acquired anemia </vt:lpstr>
      <vt:lpstr>Diagnostic Evaluation</vt:lpstr>
      <vt:lpstr>Therapeutic Management</vt:lpstr>
      <vt:lpstr>Slide 12</vt:lpstr>
      <vt:lpstr>Nursing Considerations</vt:lpstr>
      <vt:lpstr>Slide 14</vt:lpstr>
      <vt:lpstr>Slide 15</vt:lpstr>
      <vt:lpstr>Slide 16</vt:lpstr>
      <vt:lpstr>Slide 17</vt:lpstr>
      <vt:lpstr>Clinical manifestations </vt:lpstr>
      <vt:lpstr>Slide 19</vt:lpstr>
      <vt:lpstr>Diagnostic Evaluation </vt:lpstr>
      <vt:lpstr>Diagnostic Measures IDA</vt:lpstr>
      <vt:lpstr>Managements</vt:lpstr>
      <vt:lpstr>Therapeutic Management </vt:lpstr>
      <vt:lpstr>Nursing considerations</vt:lpstr>
      <vt:lpstr>Factors affect the absorption of iron supplements</vt:lpstr>
      <vt:lpstr>Slide 26</vt:lpstr>
      <vt:lpstr>Slide 27</vt:lpstr>
      <vt:lpstr>Hemolytic Anemia </vt:lpstr>
      <vt:lpstr>Slide 29</vt:lpstr>
      <vt:lpstr>Slide 30</vt:lpstr>
      <vt:lpstr>Pathophysiology</vt:lpstr>
      <vt:lpstr>Slide 32</vt:lpstr>
      <vt:lpstr>Slide 33</vt:lpstr>
      <vt:lpstr>Sickle Cell Anemia</vt:lpstr>
      <vt:lpstr>Defective hemoglobin caused by mutation at one amino acid: Valine replaces glutamic acid</vt:lpstr>
      <vt:lpstr>Slide 36</vt:lpstr>
      <vt:lpstr>Slide 37</vt:lpstr>
      <vt:lpstr>Clinical manifestation</vt:lpstr>
      <vt:lpstr>Slide 39</vt:lpstr>
      <vt:lpstr>Slide 40</vt:lpstr>
      <vt:lpstr>Slide 41</vt:lpstr>
      <vt:lpstr>Diagnostic tests</vt:lpstr>
      <vt:lpstr>Clinical therapy</vt:lpstr>
      <vt:lpstr>Slide 44</vt:lpstr>
      <vt:lpstr>Nursing intervention</vt:lpstr>
      <vt:lpstr>Slide 46</vt:lpstr>
      <vt:lpstr>Beta-Thalassemia</vt:lpstr>
      <vt:lpstr>Slide 48</vt:lpstr>
      <vt:lpstr>Slide 49</vt:lpstr>
      <vt:lpstr>Thalassemia Major </vt:lpstr>
      <vt:lpstr>Slide 51</vt:lpstr>
      <vt:lpstr>Slide 52</vt:lpstr>
      <vt:lpstr>Slide 53</vt:lpstr>
      <vt:lpstr>Slide 54</vt:lpstr>
      <vt:lpstr>Diagnostic evaluation:-</vt:lpstr>
      <vt:lpstr>Slide 56</vt:lpstr>
      <vt:lpstr>Treatment</vt:lpstr>
      <vt:lpstr>Slide 58</vt:lpstr>
      <vt:lpstr>Slide 59</vt:lpstr>
      <vt:lpstr>Disorder of WBC Leukemia</vt:lpstr>
      <vt:lpstr>Slide 61</vt:lpstr>
      <vt:lpstr>Chronic leukemia</vt:lpstr>
      <vt:lpstr>Slide 63</vt:lpstr>
      <vt:lpstr>Slide 64</vt:lpstr>
      <vt:lpstr>Slide 65</vt:lpstr>
      <vt:lpstr>Clinical manifestation</vt:lpstr>
      <vt:lpstr>Slide 67</vt:lpstr>
      <vt:lpstr>Diagnostic evaluation</vt:lpstr>
      <vt:lpstr>Slide 69</vt:lpstr>
      <vt:lpstr>Disorder of blood coagulation </vt:lpstr>
      <vt:lpstr>Hemophilia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Treatment</vt:lpstr>
      <vt:lpstr>Slide 80</vt:lpstr>
      <vt:lpstr>Therapeutic Management </vt:lpstr>
      <vt:lpstr>Recognize &amp; control bleeding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Nursing interventions</vt:lpstr>
      <vt:lpstr>Slide 92</vt:lpstr>
      <vt:lpstr>Slide 93</vt:lpstr>
      <vt:lpstr>Slide 94</vt:lpstr>
      <vt:lpstr>Slide 95</vt:lpstr>
      <vt:lpstr>Pathophysiology</vt:lpstr>
      <vt:lpstr>Manifestations</vt:lpstr>
      <vt:lpstr>Treatment</vt:lpstr>
      <vt:lpstr>Nursing managements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D.omer</cp:lastModifiedBy>
  <cp:revision>113</cp:revision>
  <dcterms:created xsi:type="dcterms:W3CDTF">2014-02-04T12:08:31Z</dcterms:created>
  <dcterms:modified xsi:type="dcterms:W3CDTF">2016-12-21T20:05:33Z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2010-10-12T00:00:00Z</vt:filetime>
  </property>
  <property fmtid="{D5CDD505-2E9C-101B-9397-08002B2CF9AE}" pid="3" name="LastSaved">
    <vt:filetime>2014-02-04T00:00:00Z</vt:filetime>
  </property>
</Properties>
</file>