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306" r:id="rId10"/>
    <p:sldId id="269" r:id="rId11"/>
    <p:sldId id="272" r:id="rId12"/>
    <p:sldId id="277" r:id="rId13"/>
    <p:sldId id="279" r:id="rId14"/>
    <p:sldId id="282" r:id="rId15"/>
    <p:sldId id="307" r:id="rId16"/>
    <p:sldId id="284" r:id="rId17"/>
    <p:sldId id="287" r:id="rId18"/>
    <p:sldId id="288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300" r:id="rId27"/>
    <p:sldId id="301" r:id="rId28"/>
    <p:sldId id="302" r:id="rId29"/>
    <p:sldId id="372" r:id="rId30"/>
    <p:sldId id="303" r:id="rId31"/>
    <p:sldId id="304" r:id="rId32"/>
    <p:sldId id="305" r:id="rId33"/>
    <p:sldId id="309" r:id="rId34"/>
    <p:sldId id="311" r:id="rId35"/>
    <p:sldId id="313" r:id="rId36"/>
    <p:sldId id="314" r:id="rId37"/>
    <p:sldId id="322" r:id="rId38"/>
    <p:sldId id="323" r:id="rId39"/>
    <p:sldId id="324" r:id="rId40"/>
    <p:sldId id="325" r:id="rId41"/>
    <p:sldId id="326" r:id="rId42"/>
    <p:sldId id="327" r:id="rId43"/>
    <p:sldId id="373" r:id="rId44"/>
    <p:sldId id="328" r:id="rId45"/>
    <p:sldId id="329" r:id="rId46"/>
    <p:sldId id="339" r:id="rId47"/>
    <p:sldId id="340" r:id="rId48"/>
    <p:sldId id="357" r:id="rId49"/>
    <p:sldId id="341" r:id="rId50"/>
    <p:sldId id="347" r:id="rId51"/>
    <p:sldId id="355" r:id="rId52"/>
    <p:sldId id="358" r:id="rId53"/>
    <p:sldId id="360" r:id="rId54"/>
    <p:sldId id="359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Abuse &amp;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Although domestic violence affects families of all </a:t>
            </a:r>
            <a:r>
              <a:rPr lang="en-US" dirty="0" smtClean="0"/>
              <a:t>ethnicities, </a:t>
            </a:r>
            <a:r>
              <a:rPr lang="fr-FR" dirty="0" smtClean="0"/>
              <a:t>races</a:t>
            </a:r>
            <a:r>
              <a:rPr lang="fr-FR" dirty="0"/>
              <a:t>, </a:t>
            </a:r>
            <a:r>
              <a:rPr lang="fr-FR" dirty="0" err="1"/>
              <a:t>ages</a:t>
            </a:r>
            <a:r>
              <a:rPr lang="fr-FR" dirty="0"/>
              <a:t>, national </a:t>
            </a:r>
            <a:r>
              <a:rPr lang="fr-FR" dirty="0" err="1"/>
              <a:t>origins</a:t>
            </a:r>
            <a:r>
              <a:rPr lang="fr-FR" dirty="0"/>
              <a:t>, </a:t>
            </a:r>
            <a:r>
              <a:rPr lang="fr-FR" dirty="0" err="1"/>
              <a:t>sexual</a:t>
            </a:r>
            <a:r>
              <a:rPr lang="fr-FR" dirty="0"/>
              <a:t> orientations, </a:t>
            </a:r>
            <a:r>
              <a:rPr lang="fr-FR" dirty="0" smtClean="0"/>
              <a:t>religions, </a:t>
            </a:r>
            <a:r>
              <a:rPr lang="en-US" dirty="0" smtClean="0"/>
              <a:t>and </a:t>
            </a:r>
            <a:r>
              <a:rPr lang="en-US" dirty="0"/>
              <a:t>socioeconomic backgrounds, a specific population </a:t>
            </a:r>
            <a:r>
              <a:rPr lang="en-US" dirty="0" smtClean="0"/>
              <a:t>is particularly </a:t>
            </a:r>
            <a:r>
              <a:rPr lang="en-US" dirty="0"/>
              <a:t>at risk: immigrant women. </a:t>
            </a:r>
            <a:endParaRPr lang="en-US" dirty="0" smtClean="0"/>
          </a:p>
          <a:p>
            <a:r>
              <a:rPr lang="en-US" dirty="0" smtClean="0"/>
              <a:t>Battered immigrant women </a:t>
            </a:r>
            <a:r>
              <a:rPr lang="en-US" dirty="0"/>
              <a:t>face legal, social, and economic problems </a:t>
            </a:r>
            <a:r>
              <a:rPr lang="en-US" dirty="0" smtClean="0"/>
              <a:t>different from </a:t>
            </a:r>
            <a:r>
              <a:rPr lang="en-US" dirty="0"/>
              <a:t>U.S. citizens who are battered and from people of </a:t>
            </a:r>
            <a:r>
              <a:rPr lang="en-US" dirty="0" smtClean="0"/>
              <a:t>other cultural</a:t>
            </a:r>
            <a:r>
              <a:rPr lang="en-US" dirty="0"/>
              <a:t>, racial, and ethnic origins who are not </a:t>
            </a:r>
            <a:r>
              <a:rPr lang="en-US" dirty="0" smtClean="0"/>
              <a:t>battered.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5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Intimate Partner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Intimate partner violence </a:t>
            </a:r>
            <a:r>
              <a:rPr lang="en-US" dirty="0"/>
              <a:t>is the mistreatment or misuse </a:t>
            </a:r>
            <a:r>
              <a:rPr lang="en-US" dirty="0" smtClean="0"/>
              <a:t>of one </a:t>
            </a:r>
            <a:r>
              <a:rPr lang="en-US" dirty="0"/>
              <a:t>person by another in the context of an emotionally </a:t>
            </a:r>
            <a:r>
              <a:rPr lang="en-US" dirty="0" smtClean="0"/>
              <a:t>intimate relationship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relationship may be spousal, </a:t>
            </a:r>
            <a:r>
              <a:rPr lang="en-US" dirty="0" smtClean="0"/>
              <a:t>between partners</a:t>
            </a:r>
            <a:r>
              <a:rPr lang="en-US" dirty="0"/>
              <a:t>, boyfriend, girlfriend, or an estranged </a:t>
            </a:r>
            <a:r>
              <a:rPr lang="en-US" dirty="0" smtClean="0"/>
              <a:t>relationship. The </a:t>
            </a:r>
            <a:r>
              <a:rPr lang="en-US" dirty="0"/>
              <a:t>abuse can be emotional or psychological, physical, </a:t>
            </a:r>
            <a:r>
              <a:rPr lang="en-US" dirty="0" smtClean="0"/>
              <a:t>sexual, or </a:t>
            </a:r>
            <a:r>
              <a:rPr lang="en-US" dirty="0"/>
              <a:t>a combination (which is common). </a:t>
            </a:r>
            <a:endParaRPr lang="en-US" dirty="0" smtClean="0"/>
          </a:p>
          <a:p>
            <a:r>
              <a:rPr lang="en-US" b="1" dirty="0" smtClean="0"/>
              <a:t>Psychological abuse </a:t>
            </a:r>
            <a:r>
              <a:rPr lang="en-US" b="1" dirty="0"/>
              <a:t>(emotional abuse) </a:t>
            </a:r>
            <a:r>
              <a:rPr lang="en-US" dirty="0"/>
              <a:t>includes name-calling, </a:t>
            </a:r>
            <a:r>
              <a:rPr lang="en-US" dirty="0" smtClean="0"/>
              <a:t>belittling, screaming</a:t>
            </a:r>
            <a:r>
              <a:rPr lang="en-US" dirty="0"/>
              <a:t>, yelling, destroying property, and making </a:t>
            </a:r>
            <a:r>
              <a:rPr lang="en-US" dirty="0" smtClean="0"/>
              <a:t>threats as </a:t>
            </a:r>
            <a:r>
              <a:rPr lang="en-US" dirty="0"/>
              <a:t>well as subtler forms, such as refusing to speak to </a:t>
            </a:r>
            <a:r>
              <a:rPr lang="en-US" dirty="0" smtClean="0"/>
              <a:t>or ignoring </a:t>
            </a:r>
            <a:r>
              <a:rPr lang="en-US" dirty="0"/>
              <a:t>the victim. </a:t>
            </a:r>
            <a:endParaRPr lang="en-US" dirty="0" smtClean="0"/>
          </a:p>
          <a:p>
            <a:r>
              <a:rPr lang="en-US" b="1" dirty="0" smtClean="0"/>
              <a:t>Physical </a:t>
            </a:r>
            <a:r>
              <a:rPr lang="en-US" b="1" dirty="0"/>
              <a:t>abuse </a:t>
            </a:r>
            <a:r>
              <a:rPr lang="en-US" dirty="0"/>
              <a:t>ranges from </a:t>
            </a:r>
            <a:r>
              <a:rPr lang="en-US" dirty="0" smtClean="0"/>
              <a:t>shoving and </a:t>
            </a:r>
            <a:r>
              <a:rPr lang="en-US" dirty="0"/>
              <a:t>pushing to severe battering and choking and </a:t>
            </a:r>
            <a:r>
              <a:rPr lang="en-US" dirty="0" smtClean="0"/>
              <a:t>may involve </a:t>
            </a:r>
            <a:r>
              <a:rPr lang="en-US" dirty="0"/>
              <a:t>broken limbs and ribs, internal bleeding, brain </a:t>
            </a:r>
            <a:r>
              <a:rPr lang="en-US" dirty="0" smtClean="0"/>
              <a:t>damage, and </a:t>
            </a:r>
            <a:r>
              <a:rPr lang="en-US" dirty="0"/>
              <a:t>even homicide. </a:t>
            </a:r>
            <a:endParaRPr lang="en-US" dirty="0" smtClean="0"/>
          </a:p>
          <a:p>
            <a:r>
              <a:rPr lang="en-US" b="1" dirty="0" smtClean="0"/>
              <a:t>Sexual </a:t>
            </a:r>
            <a:r>
              <a:rPr lang="en-US" b="1" dirty="0"/>
              <a:t>abuse </a:t>
            </a:r>
            <a:r>
              <a:rPr lang="en-US" dirty="0"/>
              <a:t>includes assaults </a:t>
            </a:r>
            <a:r>
              <a:rPr lang="en-US" dirty="0" smtClean="0"/>
              <a:t>during sexual </a:t>
            </a:r>
            <a:r>
              <a:rPr lang="en-US" dirty="0"/>
              <a:t>relations such as biting nipples, pulling </a:t>
            </a:r>
            <a:r>
              <a:rPr lang="en-US" dirty="0" smtClean="0"/>
              <a:t>hair, slapping </a:t>
            </a:r>
            <a:r>
              <a:rPr lang="en-US" dirty="0"/>
              <a:t>and hitting, and </a:t>
            </a:r>
            <a:r>
              <a:rPr lang="en-US" dirty="0" smtClean="0"/>
              <a:t>rape.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2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abusive husband often believes his wife belongs </a:t>
            </a:r>
            <a:r>
              <a:rPr lang="en-US" dirty="0" smtClean="0"/>
              <a:t>to him </a:t>
            </a:r>
            <a:r>
              <a:rPr lang="en-US" dirty="0"/>
              <a:t>(like property) and becomes increasingly violent </a:t>
            </a:r>
            <a:r>
              <a:rPr lang="en-US" dirty="0" smtClean="0"/>
              <a:t>and abusive </a:t>
            </a:r>
            <a:r>
              <a:rPr lang="en-US" dirty="0"/>
              <a:t>if she shows any sign of independence, such as </a:t>
            </a:r>
            <a:r>
              <a:rPr lang="en-US" dirty="0" smtClean="0"/>
              <a:t>getting a </a:t>
            </a:r>
            <a:r>
              <a:rPr lang="en-US" dirty="0"/>
              <a:t>job or threatening to leave. Typically, the abuser </a:t>
            </a:r>
            <a:r>
              <a:rPr lang="en-US" dirty="0" smtClean="0"/>
              <a:t>has strong </a:t>
            </a:r>
            <a:r>
              <a:rPr lang="en-US" dirty="0"/>
              <a:t>feelings of inadequacy and low self-esteem as well </a:t>
            </a:r>
            <a:r>
              <a:rPr lang="en-US" dirty="0" smtClean="0"/>
              <a:t>as poor </a:t>
            </a:r>
            <a:r>
              <a:rPr lang="en-US" dirty="0"/>
              <a:t>problem-solving and social skills.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</a:t>
            </a:r>
            <a:r>
              <a:rPr lang="en-US" dirty="0" smtClean="0"/>
              <a:t>emotionally immature</a:t>
            </a:r>
            <a:r>
              <a:rPr lang="en-US" dirty="0"/>
              <a:t>, needy, irrationally jealous, and possessive. </a:t>
            </a:r>
            <a:r>
              <a:rPr lang="en-US" dirty="0" smtClean="0"/>
              <a:t>He may </a:t>
            </a:r>
            <a:r>
              <a:rPr lang="en-US" dirty="0"/>
              <a:t>even be jealous of his wife’s attention to their own </a:t>
            </a:r>
            <a:r>
              <a:rPr lang="en-US" dirty="0" smtClean="0"/>
              <a:t>children or </a:t>
            </a:r>
            <a:r>
              <a:rPr lang="en-US" dirty="0"/>
              <a:t>may beat both his children and his wife. </a:t>
            </a:r>
            <a:endParaRPr lang="en-US" dirty="0" smtClean="0"/>
          </a:p>
          <a:p>
            <a:r>
              <a:rPr lang="en-US" dirty="0" smtClean="0"/>
              <a:t>By bullying and </a:t>
            </a:r>
            <a:r>
              <a:rPr lang="en-US" dirty="0"/>
              <a:t>physically punishing the family, the abuser often </a:t>
            </a:r>
            <a:r>
              <a:rPr lang="en-US" dirty="0" smtClean="0"/>
              <a:t>experiences a </a:t>
            </a:r>
            <a:r>
              <a:rPr lang="en-US" dirty="0"/>
              <a:t>sense of power and </a:t>
            </a:r>
            <a:r>
              <a:rPr lang="en-US" dirty="0" smtClean="0"/>
              <a:t>control. </a:t>
            </a:r>
            <a:r>
              <a:rPr lang="en-US" dirty="0"/>
              <a:t>Therefore, the violent </a:t>
            </a:r>
            <a:r>
              <a:rPr lang="en-US" dirty="0" smtClean="0"/>
              <a:t>behavior often </a:t>
            </a:r>
            <a:r>
              <a:rPr lang="en-US" dirty="0"/>
              <a:t>is rewarding and boosts his self-esteem.</a:t>
            </a:r>
          </a:p>
        </p:txBody>
      </p:sp>
    </p:spTree>
    <p:extLst>
      <p:ext uri="{BB962C8B-B14F-4D97-AF65-F5344CB8AC3E}">
        <p14:creationId xmlns:p14="http://schemas.microsoft.com/office/powerpoint/2010/main" val="353687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of Abuse and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cycle of violence </a:t>
            </a:r>
            <a:r>
              <a:rPr lang="en-US" dirty="0"/>
              <a:t>or abuse is another reason </a:t>
            </a:r>
            <a:r>
              <a:rPr lang="en-US" dirty="0" smtClean="0"/>
              <a:t>often cited </a:t>
            </a:r>
            <a:r>
              <a:rPr lang="en-US" dirty="0"/>
              <a:t>for why women have difficulty leaving abusive </a:t>
            </a:r>
            <a:r>
              <a:rPr lang="en-US" dirty="0" smtClean="0"/>
              <a:t>relationships. A </a:t>
            </a:r>
            <a:r>
              <a:rPr lang="en-US" dirty="0"/>
              <a:t>typical pattern exists: Usually, the initial </a:t>
            </a:r>
            <a:r>
              <a:rPr lang="en-US" dirty="0" smtClean="0"/>
              <a:t>episode of </a:t>
            </a:r>
            <a:r>
              <a:rPr lang="en-US" dirty="0"/>
              <a:t>battering or violence is followed by a period of </a:t>
            </a:r>
            <a:r>
              <a:rPr lang="en-US" dirty="0" smtClean="0"/>
              <a:t>the abuser </a:t>
            </a:r>
            <a:r>
              <a:rPr lang="en-US" dirty="0"/>
              <a:t>expressing regret, apologizing, and promising </a:t>
            </a:r>
            <a:r>
              <a:rPr lang="en-US" dirty="0" smtClean="0"/>
              <a:t>it will </a:t>
            </a:r>
            <a:r>
              <a:rPr lang="en-US" dirty="0"/>
              <a:t>never happen again. He professes his love for his </a:t>
            </a:r>
            <a:r>
              <a:rPr lang="en-US" dirty="0" smtClean="0"/>
              <a:t>wife and </a:t>
            </a:r>
            <a:r>
              <a:rPr lang="en-US" dirty="0"/>
              <a:t>may even engage in romantic behavior (e.g., </a:t>
            </a:r>
            <a:r>
              <a:rPr lang="en-US" dirty="0" smtClean="0"/>
              <a:t>buying gifts </a:t>
            </a:r>
            <a:r>
              <a:rPr lang="en-US" dirty="0"/>
              <a:t>and flowers). </a:t>
            </a:r>
            <a:r>
              <a:rPr lang="en-US" dirty="0" smtClean="0"/>
              <a:t>It is called </a:t>
            </a:r>
            <a:r>
              <a:rPr lang="en-US" i="1" dirty="0" smtClean="0"/>
              <a:t>honeymoon </a:t>
            </a:r>
            <a:r>
              <a:rPr lang="en-US" i="1" dirty="0"/>
              <a:t>period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woman naturally </a:t>
            </a:r>
            <a:r>
              <a:rPr lang="en-US" dirty="0"/>
              <a:t>wants to believe her husband and hopes the </a:t>
            </a:r>
            <a:r>
              <a:rPr lang="en-US" dirty="0" smtClean="0"/>
              <a:t>violence was </a:t>
            </a:r>
            <a:r>
              <a:rPr lang="en-US" dirty="0"/>
              <a:t>an isolated incident. After this </a:t>
            </a:r>
            <a:r>
              <a:rPr lang="en-US" dirty="0" smtClean="0"/>
              <a:t>honeymoon period</a:t>
            </a:r>
            <a:r>
              <a:rPr lang="en-US" dirty="0"/>
              <a:t>, the tension-building phase begins; there may </a:t>
            </a:r>
            <a:r>
              <a:rPr lang="en-US" dirty="0" smtClean="0"/>
              <a:t>be arguments</a:t>
            </a:r>
            <a:r>
              <a:rPr lang="en-US" dirty="0"/>
              <a:t>, stony silence, or complaints from the </a:t>
            </a:r>
            <a:r>
              <a:rPr lang="en-US" dirty="0" smtClean="0"/>
              <a:t>husband. The </a:t>
            </a:r>
            <a:r>
              <a:rPr lang="en-US" dirty="0"/>
              <a:t>tension ends in another violent episode after </a:t>
            </a:r>
            <a:r>
              <a:rPr lang="en-US" dirty="0" smtClean="0"/>
              <a:t>which the </a:t>
            </a:r>
            <a:r>
              <a:rPr lang="en-US" dirty="0"/>
              <a:t>abuser once again feels regret and remorse and </a:t>
            </a:r>
            <a:r>
              <a:rPr lang="en-US" dirty="0" smtClean="0"/>
              <a:t>promises to </a:t>
            </a:r>
            <a:r>
              <a:rPr lang="en-US" dirty="0"/>
              <a:t>change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most abused women do not seek direct help for </a:t>
            </a:r>
            <a:r>
              <a:rPr lang="en-US" dirty="0" smtClean="0"/>
              <a:t>the problem</a:t>
            </a:r>
            <a:r>
              <a:rPr lang="en-US" dirty="0"/>
              <a:t>, nurses must help identify abused women in </a:t>
            </a:r>
            <a:r>
              <a:rPr lang="en-US" dirty="0" smtClean="0"/>
              <a:t>various settings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Nurses </a:t>
            </a:r>
            <a:r>
              <a:rPr lang="en-US" dirty="0"/>
              <a:t>may encounter abused women in </a:t>
            </a:r>
            <a:r>
              <a:rPr lang="en-US" dirty="0" smtClean="0"/>
              <a:t>emergency rooms</a:t>
            </a:r>
            <a:r>
              <a:rPr lang="en-US" dirty="0"/>
              <a:t>, clinics, or pediatricians’ offices. </a:t>
            </a:r>
            <a:endParaRPr lang="en-US" dirty="0" smtClean="0"/>
          </a:p>
          <a:p>
            <a:r>
              <a:rPr lang="en-US" dirty="0" smtClean="0"/>
              <a:t>Some victims may </a:t>
            </a:r>
            <a:r>
              <a:rPr lang="en-US" dirty="0"/>
              <a:t>be seeking treatment for other medical conditions </a:t>
            </a:r>
            <a:r>
              <a:rPr lang="en-US" dirty="0" smtClean="0"/>
              <a:t>not directly </a:t>
            </a:r>
            <a:r>
              <a:rPr lang="en-US" dirty="0"/>
              <a:t>related to the abuse or for pregnancy.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31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SAFE</a:t>
            </a:r>
            <a:r>
              <a:rPr lang="en-US" dirty="0" smtClean="0"/>
              <a:t>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S</a:t>
            </a:r>
            <a:r>
              <a:rPr lang="en-US" dirty="0" smtClean="0"/>
              <a:t>tress/</a:t>
            </a:r>
            <a:r>
              <a:rPr lang="en-US" b="1" dirty="0" smtClean="0"/>
              <a:t>S</a:t>
            </a:r>
            <a:r>
              <a:rPr lang="en-US" dirty="0" smtClean="0"/>
              <a:t>afety</a:t>
            </a:r>
            <a:r>
              <a:rPr lang="en-US" dirty="0"/>
              <a:t>: What stress do you experience in </a:t>
            </a:r>
            <a:r>
              <a:rPr lang="en-US" dirty="0" smtClean="0"/>
              <a:t>your relationships</a:t>
            </a:r>
            <a:r>
              <a:rPr lang="en-US" dirty="0"/>
              <a:t>? Do you feel safe in your </a:t>
            </a:r>
            <a:r>
              <a:rPr lang="en-US" dirty="0" smtClean="0"/>
              <a:t>relationships? Should </a:t>
            </a:r>
            <a:r>
              <a:rPr lang="en-US" dirty="0"/>
              <a:t>I be concerned for your safety?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fraid/</a:t>
            </a:r>
            <a:r>
              <a:rPr lang="en-US" b="1" dirty="0" smtClean="0"/>
              <a:t>A</a:t>
            </a:r>
            <a:r>
              <a:rPr lang="en-US" dirty="0" smtClean="0"/>
              <a:t>bused</a:t>
            </a:r>
            <a:r>
              <a:rPr lang="en-US" dirty="0"/>
              <a:t>: Have there been situations in your </a:t>
            </a:r>
            <a:r>
              <a:rPr lang="en-US" dirty="0" smtClean="0"/>
              <a:t>relationships where </a:t>
            </a:r>
            <a:r>
              <a:rPr lang="en-US" dirty="0"/>
              <a:t>you have felt afraid? Has your </a:t>
            </a:r>
            <a:r>
              <a:rPr lang="en-US" dirty="0" smtClean="0"/>
              <a:t>partner ever </a:t>
            </a:r>
            <a:r>
              <a:rPr lang="en-US" dirty="0"/>
              <a:t>threatened or abused you or your </a:t>
            </a:r>
            <a:r>
              <a:rPr lang="en-US" dirty="0" smtClean="0"/>
              <a:t>children? Have </a:t>
            </a:r>
            <a:r>
              <a:rPr lang="en-US" dirty="0"/>
              <a:t>you ever been physically hurt or threatened </a:t>
            </a:r>
            <a:r>
              <a:rPr lang="en-US" dirty="0" smtClean="0"/>
              <a:t>by your </a:t>
            </a:r>
            <a:r>
              <a:rPr lang="en-US" dirty="0"/>
              <a:t>partner? Are you in a relationship like that </a:t>
            </a:r>
            <a:r>
              <a:rPr lang="en-US" dirty="0" smtClean="0"/>
              <a:t>now? Has </a:t>
            </a:r>
            <a:r>
              <a:rPr lang="en-US" dirty="0"/>
              <a:t>your partner ever forced you to engage in </a:t>
            </a:r>
            <a:r>
              <a:rPr lang="en-US" dirty="0" smtClean="0"/>
              <a:t>sexual intercourse </a:t>
            </a:r>
            <a:r>
              <a:rPr lang="en-US" dirty="0"/>
              <a:t>that you did not want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F</a:t>
            </a:r>
            <a:r>
              <a:rPr lang="en-US" dirty="0" smtClean="0"/>
              <a:t>riends/</a:t>
            </a:r>
            <a:r>
              <a:rPr lang="en-US" b="1" dirty="0" smtClean="0"/>
              <a:t>F</a:t>
            </a:r>
            <a:r>
              <a:rPr lang="en-US" dirty="0" smtClean="0"/>
              <a:t>amily</a:t>
            </a:r>
            <a:r>
              <a:rPr lang="en-US" dirty="0"/>
              <a:t>: Are your friends aware that you </a:t>
            </a:r>
            <a:r>
              <a:rPr lang="en-US" dirty="0" smtClean="0"/>
              <a:t>have been </a:t>
            </a:r>
            <a:r>
              <a:rPr lang="en-US" dirty="0"/>
              <a:t>hurt? Do your parents or siblings know </a:t>
            </a:r>
            <a:r>
              <a:rPr lang="en-US" dirty="0" smtClean="0"/>
              <a:t>about this </a:t>
            </a:r>
            <a:r>
              <a:rPr lang="en-US" dirty="0"/>
              <a:t>abuse? Do you think you could tell them, </a:t>
            </a:r>
            <a:r>
              <a:rPr lang="en-US" dirty="0" smtClean="0"/>
              <a:t>and would </a:t>
            </a:r>
            <a:r>
              <a:rPr lang="en-US" dirty="0"/>
              <a:t>they be able to give you support?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mergency </a:t>
            </a:r>
            <a:r>
              <a:rPr lang="en-US" dirty="0"/>
              <a:t>plan: Do you have a safe place to go </a:t>
            </a:r>
            <a:r>
              <a:rPr lang="en-US" dirty="0" smtClean="0"/>
              <a:t>and the </a:t>
            </a:r>
            <a:r>
              <a:rPr lang="en-US" dirty="0"/>
              <a:t>resources you (and your children) need in </a:t>
            </a:r>
            <a:r>
              <a:rPr lang="en-US" dirty="0" smtClean="0"/>
              <a:t>an emergency</a:t>
            </a:r>
            <a:r>
              <a:rPr lang="en-US" dirty="0"/>
              <a:t>? If you are in danger now, would you </a:t>
            </a:r>
            <a:r>
              <a:rPr lang="en-US" dirty="0" smtClean="0"/>
              <a:t>like help </a:t>
            </a:r>
            <a:r>
              <a:rPr lang="en-US" dirty="0"/>
              <a:t>in locating a shelter? Would you like to talk to </a:t>
            </a:r>
            <a:r>
              <a:rPr lang="en-US" dirty="0" smtClean="0"/>
              <a:t>a social </a:t>
            </a:r>
            <a:r>
              <a:rPr lang="en-US" dirty="0"/>
              <a:t>worker/a counselor/me to develop an </a:t>
            </a:r>
            <a:r>
              <a:rPr lang="en-US" dirty="0" smtClean="0"/>
              <a:t>emergency plan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81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have </a:t>
            </a:r>
            <a:r>
              <a:rPr lang="en-US" dirty="0"/>
              <a:t>shown that arresting the batterer may reduce </a:t>
            </a:r>
            <a:r>
              <a:rPr lang="en-US" dirty="0" smtClean="0"/>
              <a:t>short-term violence </a:t>
            </a:r>
            <a:r>
              <a:rPr lang="en-US" dirty="0"/>
              <a:t>but may increase long-term violence.</a:t>
            </a:r>
          </a:p>
        </p:txBody>
      </p:sp>
    </p:spTree>
    <p:extLst>
      <p:ext uri="{BB962C8B-B14F-4D97-AF65-F5344CB8AC3E}">
        <p14:creationId xmlns:p14="http://schemas.microsoft.com/office/powerpoint/2010/main" val="269908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Battered women’s shelters can provide temporary </a:t>
            </a:r>
            <a:r>
              <a:rPr lang="en-US" dirty="0" smtClean="0"/>
              <a:t>housing and </a:t>
            </a:r>
            <a:r>
              <a:rPr lang="en-US" dirty="0"/>
              <a:t>food for abused women and their children </a:t>
            </a:r>
            <a:r>
              <a:rPr lang="en-US" dirty="0" smtClean="0"/>
              <a:t>when they </a:t>
            </a:r>
            <a:r>
              <a:rPr lang="en-US" dirty="0"/>
              <a:t>decide to leave the abusive relationship.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many </a:t>
            </a:r>
            <a:r>
              <a:rPr lang="en-US" dirty="0" smtClean="0"/>
              <a:t>cities, however</a:t>
            </a:r>
            <a:r>
              <a:rPr lang="en-US" dirty="0"/>
              <a:t>, shelters are crowded; some have waiting </a:t>
            </a:r>
            <a:r>
              <a:rPr lang="en-US" dirty="0" smtClean="0"/>
              <a:t>lists, and </a:t>
            </a:r>
            <a:r>
              <a:rPr lang="en-US" dirty="0"/>
              <a:t>the relief they provide is temporary.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woman </a:t>
            </a:r>
            <a:r>
              <a:rPr lang="en-US" dirty="0" smtClean="0"/>
              <a:t>leaving an </a:t>
            </a:r>
            <a:r>
              <a:rPr lang="en-US" dirty="0"/>
              <a:t>abusive relationship may have no financial </a:t>
            </a:r>
            <a:r>
              <a:rPr lang="en-US" dirty="0" smtClean="0"/>
              <a:t>support and </a:t>
            </a:r>
            <a:r>
              <a:rPr lang="en-US" dirty="0"/>
              <a:t>limited job skills or experience. Often she has </a:t>
            </a:r>
            <a:r>
              <a:rPr lang="en-US" dirty="0" smtClean="0"/>
              <a:t>dependent children</a:t>
            </a:r>
            <a:r>
              <a:rPr lang="en-US" dirty="0"/>
              <a:t>. These barriers are difficult to overcome, </a:t>
            </a:r>
            <a:r>
              <a:rPr lang="en-US" dirty="0" smtClean="0"/>
              <a:t>and public </a:t>
            </a:r>
            <a:r>
              <a:rPr lang="en-US" dirty="0"/>
              <a:t>or private assistance is limited.</a:t>
            </a:r>
          </a:p>
        </p:txBody>
      </p:sp>
    </p:spTree>
    <p:extLst>
      <p:ext uri="{BB962C8B-B14F-4D97-AF65-F5344CB8AC3E}">
        <p14:creationId xmlns:p14="http://schemas.microsoft.com/office/powerpoint/2010/main" val="401008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addition to the many physical injuries that </a:t>
            </a:r>
            <a:r>
              <a:rPr lang="en-US" dirty="0" smtClean="0"/>
              <a:t>abused women </a:t>
            </a:r>
            <a:r>
              <a:rPr lang="en-US" dirty="0"/>
              <a:t>may experience, there are emotional and </a:t>
            </a:r>
            <a:r>
              <a:rPr lang="en-US" dirty="0" smtClean="0"/>
              <a:t>psychological consequences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Individual </a:t>
            </a:r>
            <a:r>
              <a:rPr lang="en-US" dirty="0"/>
              <a:t>psychotherapy or </a:t>
            </a:r>
            <a:r>
              <a:rPr lang="en-US" dirty="0" smtClean="0"/>
              <a:t>counseling, group </a:t>
            </a:r>
            <a:r>
              <a:rPr lang="en-US" dirty="0"/>
              <a:t>therapy, or support and self-help groups </a:t>
            </a:r>
            <a:r>
              <a:rPr lang="en-US" dirty="0" smtClean="0"/>
              <a:t>can help </a:t>
            </a:r>
            <a:r>
              <a:rPr lang="en-US" dirty="0"/>
              <a:t>abused women deal with their trauma and begin </a:t>
            </a:r>
            <a:r>
              <a:rPr lang="en-US" dirty="0" smtClean="0"/>
              <a:t>to build </a:t>
            </a:r>
            <a:r>
              <a:rPr lang="en-US" dirty="0"/>
              <a:t>new, healthier relationships. </a:t>
            </a:r>
            <a:endParaRPr lang="en-US" dirty="0" smtClean="0"/>
          </a:p>
          <a:p>
            <a:r>
              <a:rPr lang="en-US" dirty="0" smtClean="0"/>
              <a:t>Battering </a:t>
            </a:r>
            <a:r>
              <a:rPr lang="en-US" dirty="0"/>
              <a:t>also may </a:t>
            </a:r>
            <a:r>
              <a:rPr lang="en-US" dirty="0" smtClean="0"/>
              <a:t>result in PTSD.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3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Child abuse </a:t>
            </a:r>
            <a:r>
              <a:rPr lang="en-US" dirty="0"/>
              <a:t>or maltreatment generally is defined as </a:t>
            </a:r>
            <a:r>
              <a:rPr lang="en-US" dirty="0" smtClean="0"/>
              <a:t>the intentional </a:t>
            </a:r>
            <a:r>
              <a:rPr lang="en-US" dirty="0"/>
              <a:t>injury of a child.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include physical </a:t>
            </a:r>
            <a:r>
              <a:rPr lang="en-US" dirty="0" smtClean="0"/>
              <a:t>abuse or </a:t>
            </a:r>
            <a:r>
              <a:rPr lang="en-US" dirty="0"/>
              <a:t>injuries, neglect or failure to prevent harm, failure </a:t>
            </a:r>
            <a:r>
              <a:rPr lang="en-US" dirty="0" smtClean="0"/>
              <a:t>to </a:t>
            </a:r>
            <a:r>
              <a:rPr lang="en-US" dirty="0"/>
              <a:t>provide adequate physical or emotional care or </a:t>
            </a:r>
            <a:r>
              <a:rPr lang="en-US" dirty="0" smtClean="0"/>
              <a:t>supervision, abandonment</a:t>
            </a:r>
            <a:r>
              <a:rPr lang="en-US" dirty="0"/>
              <a:t>, sexual </a:t>
            </a:r>
            <a:r>
              <a:rPr lang="en-US" dirty="0" smtClean="0"/>
              <a:t>assault, </a:t>
            </a:r>
            <a:r>
              <a:rPr lang="en-US" dirty="0"/>
              <a:t>and </a:t>
            </a:r>
            <a:r>
              <a:rPr lang="en-US" dirty="0" smtClean="0"/>
              <a:t>overt torture </a:t>
            </a:r>
            <a:r>
              <a:rPr lang="en-US" dirty="0"/>
              <a:t>or </a:t>
            </a:r>
            <a:r>
              <a:rPr lang="en-US" dirty="0" smtClean="0"/>
              <a:t>maiming.</a:t>
            </a:r>
          </a:p>
        </p:txBody>
      </p:sp>
    </p:spTree>
    <p:extLst>
      <p:ext uri="{BB962C8B-B14F-4D97-AF65-F5344CB8AC3E}">
        <p14:creationId xmlns:p14="http://schemas.microsoft.com/office/powerpoint/2010/main" val="206536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Statistics </a:t>
            </a:r>
            <a:r>
              <a:rPr lang="en-US" dirty="0"/>
              <a:t>show that most abuse is perpetrated by someone the </a:t>
            </a:r>
            <a:r>
              <a:rPr lang="en-US" dirty="0" smtClean="0"/>
              <a:t>victim knows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Victims </a:t>
            </a:r>
            <a:r>
              <a:rPr lang="en-US" dirty="0"/>
              <a:t>of abuse are found across the life span, and they can </a:t>
            </a:r>
            <a:r>
              <a:rPr lang="en-US" dirty="0" smtClean="0"/>
              <a:t>be spouses </a:t>
            </a:r>
            <a:r>
              <a:rPr lang="en-US" dirty="0"/>
              <a:t>or partners, children, or elderly parents.</a:t>
            </a:r>
          </a:p>
        </p:txBody>
      </p:sp>
    </p:spTree>
    <p:extLst>
      <p:ext uri="{BB962C8B-B14F-4D97-AF65-F5344CB8AC3E}">
        <p14:creationId xmlns:p14="http://schemas.microsoft.com/office/powerpoint/2010/main" val="10674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Fathers, stepfathers, uncles, older siblings, </a:t>
            </a:r>
            <a:r>
              <a:rPr lang="en-US" dirty="0" smtClean="0"/>
              <a:t>and live-in </a:t>
            </a:r>
            <a:r>
              <a:rPr lang="en-US" dirty="0"/>
              <a:t>partners of the child’s mother often </a:t>
            </a:r>
            <a:r>
              <a:rPr lang="en-US" dirty="0" smtClean="0"/>
              <a:t>perpetrate abuse </a:t>
            </a:r>
            <a:r>
              <a:rPr lang="en-US" dirty="0"/>
              <a:t>on girls. 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75% of reported cases </a:t>
            </a:r>
            <a:r>
              <a:rPr lang="en-US" dirty="0" smtClean="0"/>
              <a:t>involve father–daughter </a:t>
            </a:r>
            <a:r>
              <a:rPr lang="en-US" dirty="0"/>
              <a:t>incest; mother–son incest is much </a:t>
            </a:r>
            <a:r>
              <a:rPr lang="en-US" dirty="0" smtClean="0"/>
              <a:t>less frequent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Estimates </a:t>
            </a:r>
            <a:r>
              <a:rPr lang="en-US" dirty="0"/>
              <a:t>are that 15 million women in </a:t>
            </a:r>
            <a:r>
              <a:rPr lang="en-US" dirty="0" smtClean="0"/>
              <a:t>the United </a:t>
            </a:r>
            <a:r>
              <a:rPr lang="en-US" dirty="0"/>
              <a:t>States were sexually abused as children, and </a:t>
            </a:r>
            <a:r>
              <a:rPr lang="en-US" dirty="0" smtClean="0"/>
              <a:t>one third </a:t>
            </a:r>
            <a:r>
              <a:rPr lang="en-US" dirty="0"/>
              <a:t>of all sexually abused victims were molested </a:t>
            </a:r>
            <a:r>
              <a:rPr lang="en-US" dirty="0" smtClean="0"/>
              <a:t>when they </a:t>
            </a:r>
            <a:r>
              <a:rPr lang="en-US" dirty="0"/>
              <a:t>were younger than 9 years of age.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51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Child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Physical abuse of children often results from </a:t>
            </a:r>
            <a:r>
              <a:rPr lang="en-US" dirty="0" smtClean="0"/>
              <a:t>unreasonably severe </a:t>
            </a:r>
            <a:r>
              <a:rPr lang="en-US" dirty="0"/>
              <a:t>corporal punishment or unjustifiable </a:t>
            </a:r>
            <a:r>
              <a:rPr lang="en-US" dirty="0" smtClean="0"/>
              <a:t>punishment such </a:t>
            </a:r>
            <a:r>
              <a:rPr lang="en-US" dirty="0"/>
              <a:t>as hitting an infant for </a:t>
            </a:r>
            <a:r>
              <a:rPr lang="en-US" dirty="0" smtClean="0"/>
              <a:t>crying. </a:t>
            </a:r>
          </a:p>
          <a:p>
            <a:r>
              <a:rPr lang="en-US" dirty="0" smtClean="0"/>
              <a:t>Intentional</a:t>
            </a:r>
            <a:r>
              <a:rPr lang="en-US" dirty="0"/>
              <a:t>, deliberate assaults on children </a:t>
            </a:r>
            <a:r>
              <a:rPr lang="en-US" dirty="0" smtClean="0"/>
              <a:t>include burning</a:t>
            </a:r>
            <a:r>
              <a:rPr lang="en-US" dirty="0"/>
              <a:t>, biting, </a:t>
            </a:r>
            <a:r>
              <a:rPr lang="en-US" dirty="0" smtClean="0"/>
              <a:t>cutting, </a:t>
            </a:r>
            <a:r>
              <a:rPr lang="en-US" dirty="0"/>
              <a:t>twisting limbs, or </a:t>
            </a:r>
            <a:r>
              <a:rPr lang="en-US" dirty="0" smtClean="0"/>
              <a:t>scalding with </a:t>
            </a:r>
            <a:r>
              <a:rPr lang="en-US" dirty="0"/>
              <a:t>hot water.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victim often has evidence of </a:t>
            </a:r>
            <a:r>
              <a:rPr lang="en-US" dirty="0" smtClean="0"/>
              <a:t>old injuries </a:t>
            </a:r>
            <a:r>
              <a:rPr lang="en-US" dirty="0"/>
              <a:t>(e.g., scars, untreated fractures, or multiple </a:t>
            </a:r>
            <a:r>
              <a:rPr lang="en-US" dirty="0" smtClean="0"/>
              <a:t>bruises of </a:t>
            </a:r>
            <a:r>
              <a:rPr lang="en-US" dirty="0"/>
              <a:t>various ages) that the history given by parents or </a:t>
            </a:r>
            <a:r>
              <a:rPr lang="en-US" dirty="0" smtClean="0"/>
              <a:t>caregivers does </a:t>
            </a:r>
            <a:r>
              <a:rPr lang="en-US" dirty="0"/>
              <a:t>not explain adequately.</a:t>
            </a:r>
          </a:p>
        </p:txBody>
      </p:sp>
    </p:spTree>
    <p:extLst>
      <p:ext uri="{BB962C8B-B14F-4D97-AF65-F5344CB8AC3E}">
        <p14:creationId xmlns:p14="http://schemas.microsoft.com/office/powerpoint/2010/main" val="67533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Sexual abuse </a:t>
            </a:r>
            <a:r>
              <a:rPr lang="en-US" dirty="0"/>
              <a:t>involves sexual acts performed by </a:t>
            </a:r>
            <a:r>
              <a:rPr lang="en-US" dirty="0" smtClean="0"/>
              <a:t>an adult </a:t>
            </a:r>
            <a:r>
              <a:rPr lang="en-US" dirty="0"/>
              <a:t>on a child younger than 18 years. Examples </a:t>
            </a:r>
            <a:r>
              <a:rPr lang="en-US" dirty="0" smtClean="0"/>
              <a:t>include incest</a:t>
            </a:r>
            <a:r>
              <a:rPr lang="en-US" dirty="0"/>
              <a:t>, rape, and sodomy performed directly by the </a:t>
            </a:r>
            <a:r>
              <a:rPr lang="en-US" dirty="0" smtClean="0"/>
              <a:t>person or </a:t>
            </a:r>
            <a:r>
              <a:rPr lang="en-US" dirty="0"/>
              <a:t>with an object, oral–genital contact, and acts of </a:t>
            </a:r>
            <a:r>
              <a:rPr lang="en-US" dirty="0" smtClean="0"/>
              <a:t>molestation such </a:t>
            </a:r>
            <a:r>
              <a:rPr lang="en-US" dirty="0"/>
              <a:t>as rubbing, fondling, or exposing the </a:t>
            </a:r>
            <a:r>
              <a:rPr lang="en-US" dirty="0" smtClean="0"/>
              <a:t>adult’s genitals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Sexual </a:t>
            </a:r>
            <a:r>
              <a:rPr lang="en-US" dirty="0"/>
              <a:t>abuse may consist of a single incident </a:t>
            </a:r>
            <a:r>
              <a:rPr lang="en-US" dirty="0" smtClean="0"/>
              <a:t>or multiple </a:t>
            </a:r>
            <a:r>
              <a:rPr lang="en-US" dirty="0"/>
              <a:t>episodes over a protracted period. A second </a:t>
            </a:r>
            <a:r>
              <a:rPr lang="en-US" dirty="0" smtClean="0"/>
              <a:t>type of </a:t>
            </a:r>
            <a:r>
              <a:rPr lang="en-US" dirty="0"/>
              <a:t>sexual abuse involves exploitation, such as </a:t>
            </a:r>
            <a:r>
              <a:rPr lang="en-US" dirty="0" smtClean="0"/>
              <a:t>making, promoting</a:t>
            </a:r>
            <a:r>
              <a:rPr lang="en-US" dirty="0"/>
              <a:t>, or selling pornography involving minors, </a:t>
            </a:r>
            <a:r>
              <a:rPr lang="en-US" dirty="0" smtClean="0"/>
              <a:t>and coercion </a:t>
            </a:r>
            <a:r>
              <a:rPr lang="en-US" dirty="0"/>
              <a:t>of minors to participate in obscene acts.</a:t>
            </a:r>
          </a:p>
        </p:txBody>
      </p:sp>
    </p:spTree>
    <p:extLst>
      <p:ext uri="{BB962C8B-B14F-4D97-AF65-F5344CB8AC3E}">
        <p14:creationId xmlns:p14="http://schemas.microsoft.com/office/powerpoint/2010/main" val="239128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Neglect </a:t>
            </a:r>
            <a:r>
              <a:rPr lang="en-US" dirty="0"/>
              <a:t>is malicious or ignorant withholding of </a:t>
            </a:r>
            <a:r>
              <a:rPr lang="en-US" dirty="0" smtClean="0"/>
              <a:t>physical, emotional</a:t>
            </a:r>
            <a:r>
              <a:rPr lang="en-US" dirty="0"/>
              <a:t>, or educational necessities for the </a:t>
            </a:r>
            <a:r>
              <a:rPr lang="en-US" dirty="0" smtClean="0"/>
              <a:t>child’s well-being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Child </a:t>
            </a:r>
            <a:r>
              <a:rPr lang="en-US" dirty="0"/>
              <a:t>abuse by neglect is the most </a:t>
            </a:r>
            <a:r>
              <a:rPr lang="en-US" dirty="0" smtClean="0"/>
              <a:t>prevalent type </a:t>
            </a:r>
            <a:r>
              <a:rPr lang="en-US" dirty="0"/>
              <a:t>of maltreatment and includes refusal to seek </a:t>
            </a:r>
            <a:r>
              <a:rPr lang="en-US" dirty="0" smtClean="0"/>
              <a:t>health care </a:t>
            </a:r>
            <a:r>
              <a:rPr lang="en-US" dirty="0"/>
              <a:t>or delay doing so; abandonment; inadequate </a:t>
            </a:r>
            <a:r>
              <a:rPr lang="en-US" dirty="0" smtClean="0"/>
              <a:t>supervision; reckless </a:t>
            </a:r>
            <a:r>
              <a:rPr lang="en-US" dirty="0"/>
              <a:t>disregard for the child’s safety; </a:t>
            </a:r>
            <a:r>
              <a:rPr lang="en-US" dirty="0" smtClean="0"/>
              <a:t>punitive, </a:t>
            </a:r>
            <a:r>
              <a:rPr lang="en-US" dirty="0"/>
              <a:t>or abusive emotional treatment; spousal </a:t>
            </a:r>
            <a:r>
              <a:rPr lang="en-US" dirty="0" smtClean="0"/>
              <a:t>abuse in </a:t>
            </a:r>
            <a:r>
              <a:rPr lang="en-US" dirty="0"/>
              <a:t>the child’s presence; giving the child permission to </a:t>
            </a:r>
            <a:r>
              <a:rPr lang="en-US" dirty="0" smtClean="0"/>
              <a:t>be truant</a:t>
            </a:r>
            <a:r>
              <a:rPr lang="en-US" dirty="0"/>
              <a:t>; or failing to enroll the child in school.</a:t>
            </a:r>
          </a:p>
        </p:txBody>
      </p:sp>
    </p:spTree>
    <p:extLst>
      <p:ext uri="{BB962C8B-B14F-4D97-AF65-F5344CB8AC3E}">
        <p14:creationId xmlns:p14="http://schemas.microsoft.com/office/powerpoint/2010/main" val="3018161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Psychological abuse (emotional abuse) includes </a:t>
            </a:r>
            <a:r>
              <a:rPr lang="en-US" dirty="0" smtClean="0"/>
              <a:t>verbal assaults</a:t>
            </a:r>
            <a:r>
              <a:rPr lang="en-US" dirty="0"/>
              <a:t>, such as blaming, screaming, name-calling, </a:t>
            </a:r>
            <a:r>
              <a:rPr lang="en-US" dirty="0" smtClean="0"/>
              <a:t>and using </a:t>
            </a:r>
            <a:r>
              <a:rPr lang="en-US" dirty="0"/>
              <a:t>sarcasm; constant family discord characterized </a:t>
            </a:r>
            <a:r>
              <a:rPr lang="en-US" dirty="0" smtClean="0"/>
              <a:t>by fighting</a:t>
            </a:r>
            <a:r>
              <a:rPr lang="en-US" dirty="0"/>
              <a:t>, yelling, and chaos; and emotional deprivation </a:t>
            </a:r>
            <a:r>
              <a:rPr lang="en-US" dirty="0" smtClean="0"/>
              <a:t>or withholding </a:t>
            </a:r>
            <a:r>
              <a:rPr lang="en-US" dirty="0"/>
              <a:t>of affection, nurturing, and normal </a:t>
            </a:r>
            <a:r>
              <a:rPr lang="en-US" dirty="0" smtClean="0"/>
              <a:t>experiences that </a:t>
            </a:r>
            <a:r>
              <a:rPr lang="en-US" dirty="0"/>
              <a:t>engender acceptance, love, security, and </a:t>
            </a:r>
            <a:r>
              <a:rPr lang="en-US" dirty="0" smtClean="0"/>
              <a:t>self-worth. </a:t>
            </a:r>
          </a:p>
          <a:p>
            <a:r>
              <a:rPr lang="en-US" dirty="0" smtClean="0"/>
              <a:t>Emotional </a:t>
            </a:r>
            <a:r>
              <a:rPr lang="en-US" dirty="0"/>
              <a:t>abuse often accompanies other types </a:t>
            </a:r>
            <a:r>
              <a:rPr lang="en-US" dirty="0" smtClean="0"/>
              <a:t>of abuse </a:t>
            </a:r>
            <a:r>
              <a:rPr lang="en-US" dirty="0"/>
              <a:t>(e.g., physical or sexual abuse). Exposure to </a:t>
            </a:r>
            <a:r>
              <a:rPr lang="en-US" dirty="0" smtClean="0"/>
              <a:t>parental </a:t>
            </a:r>
            <a:r>
              <a:rPr lang="en-US" dirty="0"/>
              <a:t>alcoholism, drug use, or prostitution—and the neglect </a:t>
            </a:r>
            <a:r>
              <a:rPr lang="en-US" dirty="0" smtClean="0"/>
              <a:t>that results—also </a:t>
            </a:r>
            <a:r>
              <a:rPr lang="en-US" dirty="0"/>
              <a:t>fall within this category.</a:t>
            </a:r>
          </a:p>
        </p:txBody>
      </p:sp>
    </p:spTree>
    <p:extLst>
      <p:ext uri="{BB962C8B-B14F-4D97-AF65-F5344CB8AC3E}">
        <p14:creationId xmlns:p14="http://schemas.microsoft.com/office/powerpoint/2010/main" val="29571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Parents who abuse their children often have minimal </a:t>
            </a:r>
            <a:r>
              <a:rPr lang="en-US" dirty="0" smtClean="0"/>
              <a:t>parenting knowledge </a:t>
            </a:r>
            <a:r>
              <a:rPr lang="en-US" dirty="0"/>
              <a:t>and skills. They may not understand </a:t>
            </a:r>
            <a:r>
              <a:rPr lang="en-US" dirty="0" smtClean="0"/>
              <a:t>or know </a:t>
            </a:r>
            <a:r>
              <a:rPr lang="en-US" dirty="0"/>
              <a:t>what their children need, or they may be angry </a:t>
            </a:r>
            <a:r>
              <a:rPr lang="en-US" dirty="0" smtClean="0"/>
              <a:t>or frustrated </a:t>
            </a:r>
            <a:r>
              <a:rPr lang="en-US" dirty="0"/>
              <a:t>because they are emotionally or </a:t>
            </a:r>
            <a:r>
              <a:rPr lang="en-US" dirty="0" smtClean="0"/>
              <a:t>financially unequipped </a:t>
            </a:r>
            <a:r>
              <a:rPr lang="en-US" dirty="0"/>
              <a:t>to meet those needs.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lack of </a:t>
            </a:r>
            <a:r>
              <a:rPr lang="en-US" dirty="0" smtClean="0"/>
              <a:t>education and </a:t>
            </a:r>
            <a:r>
              <a:rPr lang="en-US" dirty="0"/>
              <a:t>poverty contribute to child abuse and neglect, </a:t>
            </a:r>
            <a:r>
              <a:rPr lang="en-US" dirty="0" smtClean="0"/>
              <a:t>many incidences of </a:t>
            </a:r>
            <a:r>
              <a:rPr lang="en-US" dirty="0"/>
              <a:t>abuse and violence occur in families who seem </a:t>
            </a:r>
            <a:r>
              <a:rPr lang="en-US" dirty="0" smtClean="0"/>
              <a:t>to have </a:t>
            </a:r>
            <a:r>
              <a:rPr lang="en-US" dirty="0"/>
              <a:t>everything—the parents are well educated with </a:t>
            </a:r>
            <a:r>
              <a:rPr lang="en-US" dirty="0" smtClean="0"/>
              <a:t>successful careers</a:t>
            </a:r>
            <a:r>
              <a:rPr lang="en-US" dirty="0"/>
              <a:t>, and the family is financially stable.</a:t>
            </a:r>
          </a:p>
        </p:txBody>
      </p:sp>
    </p:spTree>
    <p:extLst>
      <p:ext uri="{BB962C8B-B14F-4D97-AF65-F5344CB8AC3E}">
        <p14:creationId xmlns:p14="http://schemas.microsoft.com/office/powerpoint/2010/main" val="10760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with all types of family violence, detection and </a:t>
            </a:r>
            <a:r>
              <a:rPr lang="en-US" dirty="0" smtClean="0"/>
              <a:t>accurate identification </a:t>
            </a:r>
            <a:r>
              <a:rPr lang="en-US" dirty="0"/>
              <a:t>are the first </a:t>
            </a:r>
            <a:r>
              <a:rPr lang="en-US" dirty="0" smtClean="0"/>
              <a:t>steps. </a:t>
            </a:r>
            <a:r>
              <a:rPr lang="en-US" dirty="0"/>
              <a:t>Burns </a:t>
            </a:r>
            <a:r>
              <a:rPr lang="en-US" dirty="0" smtClean="0"/>
              <a:t>or scalds </a:t>
            </a:r>
            <a:r>
              <a:rPr lang="en-US" dirty="0"/>
              <a:t>may have an identifiable shape, such as </a:t>
            </a:r>
            <a:r>
              <a:rPr lang="en-US" dirty="0" smtClean="0"/>
              <a:t>cigarette marks</a:t>
            </a:r>
            <a:r>
              <a:rPr lang="en-US" dirty="0"/>
              <a:t>, or may have a “stocking and glove” </a:t>
            </a:r>
            <a:r>
              <a:rPr lang="en-US" dirty="0" smtClean="0"/>
              <a:t>distribution, indicating </a:t>
            </a:r>
            <a:r>
              <a:rPr lang="en-US" dirty="0"/>
              <a:t>scalding.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parent of an infant with a </a:t>
            </a:r>
            <a:r>
              <a:rPr lang="en-US" dirty="0" smtClean="0"/>
              <a:t>severe skull </a:t>
            </a:r>
            <a:r>
              <a:rPr lang="en-US" dirty="0"/>
              <a:t>fracture may report that he or she “rolled off </a:t>
            </a:r>
            <a:r>
              <a:rPr lang="en-US" dirty="0" smtClean="0"/>
              <a:t>the couch</a:t>
            </a:r>
            <a:r>
              <a:rPr lang="en-US" dirty="0"/>
              <a:t>,” even though the child is too young to do so or </a:t>
            </a:r>
            <a:r>
              <a:rPr lang="en-US" dirty="0" smtClean="0"/>
              <a:t>the injury </a:t>
            </a:r>
            <a:r>
              <a:rPr lang="en-US" dirty="0"/>
              <a:t>is much too severe for a fall of 20 inches. </a:t>
            </a:r>
            <a:r>
              <a:rPr lang="en-US" dirty="0" smtClean="0"/>
              <a:t>Bruises may </a:t>
            </a:r>
            <a:r>
              <a:rPr lang="en-US" dirty="0"/>
              <a:t>have familiar, recognizable shapes such as belt </a:t>
            </a:r>
            <a:r>
              <a:rPr lang="en-US" dirty="0" smtClean="0"/>
              <a:t>buckles or </a:t>
            </a:r>
            <a:r>
              <a:rPr lang="en-US" dirty="0"/>
              <a:t>teeth marks.</a:t>
            </a:r>
          </a:p>
        </p:txBody>
      </p:sp>
      <p:pic>
        <p:nvPicPr>
          <p:cNvPr id="1026" name="Picture 2" descr="Stocking and Glove&quot; Distribution of Taxane-Induced Neuropathy Symptoms |  Download Scientific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60" y="5505450"/>
            <a:ext cx="122584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Children who have been sexually abused may have </a:t>
            </a:r>
            <a:r>
              <a:rPr lang="en-US" dirty="0" smtClean="0"/>
              <a:t>urinary tract </a:t>
            </a:r>
            <a:r>
              <a:rPr lang="en-US" dirty="0"/>
              <a:t>infections; bruised, red, or swollen </a:t>
            </a:r>
            <a:r>
              <a:rPr lang="en-US" dirty="0" smtClean="0"/>
              <a:t>genitalia; tears </a:t>
            </a:r>
            <a:r>
              <a:rPr lang="en-US" dirty="0"/>
              <a:t>of the rectum or vagina; and bruising. </a:t>
            </a:r>
            <a:endParaRPr lang="en-US" dirty="0" smtClean="0"/>
          </a:p>
          <a:p>
            <a:r>
              <a:rPr lang="en-US" dirty="0" smtClean="0"/>
              <a:t>The emotional response </a:t>
            </a:r>
            <a:r>
              <a:rPr lang="en-US" dirty="0"/>
              <a:t>of these children varies widely. Often, these </a:t>
            </a:r>
            <a:r>
              <a:rPr lang="en-US" dirty="0" smtClean="0"/>
              <a:t>children talk </a:t>
            </a:r>
            <a:r>
              <a:rPr lang="en-US" dirty="0"/>
              <a:t>or behave in ways that indicate more </a:t>
            </a:r>
            <a:r>
              <a:rPr lang="en-US" dirty="0" smtClean="0"/>
              <a:t>advanced knowledge </a:t>
            </a:r>
            <a:r>
              <a:rPr lang="en-US" dirty="0"/>
              <a:t>of sexual issues than would be expected </a:t>
            </a:r>
            <a:r>
              <a:rPr lang="en-US" dirty="0" smtClean="0"/>
              <a:t>for their ages. </a:t>
            </a:r>
            <a:r>
              <a:rPr lang="en-US" dirty="0"/>
              <a:t>The key is to recognize when the child’s </a:t>
            </a:r>
            <a:r>
              <a:rPr lang="en-US" dirty="0" smtClean="0"/>
              <a:t>behavior is </a:t>
            </a:r>
            <a:r>
              <a:rPr lang="en-US" dirty="0"/>
              <a:t>outside what is normally expected for his or her age </a:t>
            </a:r>
            <a:r>
              <a:rPr lang="en-US" dirty="0" smtClean="0"/>
              <a:t>and developmental </a:t>
            </a:r>
            <a:r>
              <a:rPr lang="en-US" dirty="0"/>
              <a:t>stage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nurse does not have to decide with certainty </a:t>
            </a:r>
            <a:r>
              <a:rPr lang="en-US" dirty="0" smtClean="0"/>
              <a:t>that abuse </a:t>
            </a:r>
            <a:r>
              <a:rPr lang="en-US" dirty="0"/>
              <a:t>has occurred. Nurses are responsible for </a:t>
            </a:r>
            <a:r>
              <a:rPr lang="en-US" dirty="0" smtClean="0"/>
              <a:t>reporting suspected </a:t>
            </a:r>
            <a:r>
              <a:rPr lang="en-US" dirty="0"/>
              <a:t>child abuse with accurate and thorough </a:t>
            </a:r>
            <a:r>
              <a:rPr lang="en-US" dirty="0" smtClean="0"/>
              <a:t>documentation of </a:t>
            </a:r>
            <a:r>
              <a:rPr lang="en-US" dirty="0"/>
              <a:t>assessment data.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nurse alone or in </a:t>
            </a:r>
            <a:r>
              <a:rPr lang="en-US" dirty="0" smtClean="0"/>
              <a:t>consultation with </a:t>
            </a:r>
            <a:r>
              <a:rPr lang="en-US" dirty="0"/>
              <a:t>other health team members (e.g., physicians </a:t>
            </a:r>
            <a:r>
              <a:rPr lang="en-US" dirty="0" smtClean="0"/>
              <a:t>or social </a:t>
            </a:r>
            <a:r>
              <a:rPr lang="en-US" dirty="0"/>
              <a:t>workers) may report suspected abuse to </a:t>
            </a:r>
            <a:r>
              <a:rPr lang="en-US" dirty="0" smtClean="0"/>
              <a:t>appropriate local </a:t>
            </a:r>
            <a:r>
              <a:rPr lang="en-US" dirty="0"/>
              <a:t>governmental authorities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530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 Signs of Abused/</a:t>
            </a:r>
            <a:br>
              <a:rPr lang="en-US" dirty="0" smtClean="0"/>
            </a:br>
            <a:r>
              <a:rPr lang="en-US" dirty="0" smtClean="0"/>
              <a:t>Neglected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Serious </a:t>
            </a:r>
            <a:r>
              <a:rPr lang="en-US" dirty="0"/>
              <a:t>injuries such as fractures, burns, or </a:t>
            </a:r>
            <a:r>
              <a:rPr lang="en-US" dirty="0" smtClean="0"/>
              <a:t>lacerations with </a:t>
            </a:r>
            <a:r>
              <a:rPr lang="en-US" dirty="0"/>
              <a:t>no reported history of </a:t>
            </a:r>
            <a:r>
              <a:rPr lang="en-US" dirty="0" smtClean="0"/>
              <a:t>trauma.</a:t>
            </a:r>
            <a:endParaRPr lang="en-US" dirty="0"/>
          </a:p>
          <a:p>
            <a:r>
              <a:rPr lang="en-US" dirty="0" smtClean="0"/>
              <a:t>Delay </a:t>
            </a:r>
            <a:r>
              <a:rPr lang="en-US" dirty="0"/>
              <a:t>in seeking treatment for a significant </a:t>
            </a:r>
            <a:r>
              <a:rPr lang="en-US" dirty="0" smtClean="0"/>
              <a:t>injury.</a:t>
            </a:r>
            <a:endParaRPr lang="en-US" dirty="0"/>
          </a:p>
          <a:p>
            <a:r>
              <a:rPr lang="en-US" dirty="0" smtClean="0"/>
              <a:t>Child </a:t>
            </a:r>
            <a:r>
              <a:rPr lang="en-US" dirty="0"/>
              <a:t>or parent giving a history inconsistent with </a:t>
            </a:r>
            <a:r>
              <a:rPr lang="en-US" dirty="0" smtClean="0"/>
              <a:t>severity of </a:t>
            </a:r>
            <a:r>
              <a:rPr lang="en-US" dirty="0"/>
              <a:t>injury, such as a baby with </a:t>
            </a:r>
            <a:r>
              <a:rPr lang="en-US" i="1" dirty="0" err="1"/>
              <a:t>contrecoup</a:t>
            </a:r>
            <a:r>
              <a:rPr lang="en-US" i="1" dirty="0"/>
              <a:t> </a:t>
            </a:r>
            <a:r>
              <a:rPr lang="en-US" dirty="0" smtClean="0"/>
              <a:t>injuries to </a:t>
            </a:r>
            <a:r>
              <a:rPr lang="en-US" dirty="0"/>
              <a:t>the brain (shaken baby syndrome) that the </a:t>
            </a:r>
            <a:r>
              <a:rPr lang="en-US" dirty="0" smtClean="0"/>
              <a:t>parents claim </a:t>
            </a:r>
            <a:r>
              <a:rPr lang="en-US" dirty="0"/>
              <a:t>happened when the infant rolled off the </a:t>
            </a:r>
            <a:r>
              <a:rPr lang="en-US" dirty="0" smtClean="0"/>
              <a:t>sofa.</a:t>
            </a:r>
            <a:endParaRPr lang="en-US" dirty="0"/>
          </a:p>
          <a:p>
            <a:r>
              <a:rPr lang="en-US" dirty="0" smtClean="0"/>
              <a:t>Inconsistencies </a:t>
            </a:r>
            <a:r>
              <a:rPr lang="en-US" dirty="0"/>
              <a:t>or changes in the child’s history </a:t>
            </a:r>
            <a:r>
              <a:rPr lang="en-US" dirty="0" smtClean="0"/>
              <a:t>during the </a:t>
            </a:r>
            <a:r>
              <a:rPr lang="en-US" dirty="0"/>
              <a:t>evaluation by either the child or the </a:t>
            </a:r>
            <a:r>
              <a:rPr lang="en-US" dirty="0" smtClean="0"/>
              <a:t>adult.</a:t>
            </a:r>
            <a:endParaRPr lang="en-US" dirty="0"/>
          </a:p>
          <a:p>
            <a:r>
              <a:rPr lang="en-US" dirty="0" smtClean="0"/>
              <a:t>Unusual </a:t>
            </a:r>
            <a:r>
              <a:rPr lang="en-US" dirty="0"/>
              <a:t>injuries for the child’s age and level of </a:t>
            </a:r>
            <a:r>
              <a:rPr lang="en-US" dirty="0" smtClean="0"/>
              <a:t>development, such </a:t>
            </a:r>
            <a:r>
              <a:rPr lang="en-US" dirty="0"/>
              <a:t>as a fractured femur in a </a:t>
            </a:r>
            <a:r>
              <a:rPr lang="en-US" dirty="0" smtClean="0"/>
              <a:t>2-month-old or </a:t>
            </a:r>
            <a:r>
              <a:rPr lang="en-US" dirty="0"/>
              <a:t>a dislocated shoulder in a </a:t>
            </a:r>
            <a:r>
              <a:rPr lang="en-US" dirty="0" smtClean="0"/>
              <a:t>2-year-old.</a:t>
            </a:r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incidence of urinary tract infections; </a:t>
            </a:r>
            <a:r>
              <a:rPr lang="en-US" dirty="0" smtClean="0"/>
              <a:t>bruised, red</a:t>
            </a:r>
            <a:r>
              <a:rPr lang="en-US" dirty="0"/>
              <a:t>, or swollen genitalia; tears or bruising of </a:t>
            </a:r>
            <a:r>
              <a:rPr lang="en-US" dirty="0" smtClean="0"/>
              <a:t>rectum or vagina.</a:t>
            </a:r>
            <a:endParaRPr lang="en-US" dirty="0"/>
          </a:p>
          <a:p>
            <a:r>
              <a:rPr lang="en-US" dirty="0" smtClean="0"/>
              <a:t>Evidence </a:t>
            </a:r>
            <a:r>
              <a:rPr lang="en-US" dirty="0"/>
              <a:t>of old injuries not reported, such as </a:t>
            </a:r>
            <a:r>
              <a:rPr lang="en-US" dirty="0" smtClean="0"/>
              <a:t>scars, fractures </a:t>
            </a:r>
            <a:r>
              <a:rPr lang="en-US" dirty="0"/>
              <a:t>not treated, and multiple bruises </a:t>
            </a:r>
            <a:r>
              <a:rPr lang="en-US" dirty="0" smtClean="0"/>
              <a:t>that parent/caregiver </a:t>
            </a:r>
            <a:r>
              <a:rPr lang="en-US" dirty="0"/>
              <a:t>cannot explain </a:t>
            </a:r>
            <a:r>
              <a:rPr lang="en-US" dirty="0" smtClean="0"/>
              <a:t>adequately.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Picture </a:t>
            </a:r>
            <a:r>
              <a:rPr lang="en-US" dirty="0" smtClean="0"/>
              <a:t>of </a:t>
            </a:r>
            <a:r>
              <a:rPr lang="en-US" dirty="0" smtClean="0"/>
              <a:t>Abuse </a:t>
            </a:r>
            <a:r>
              <a:rPr lang="en-US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Victims of abuse or violence certainly can have </a:t>
            </a:r>
            <a:r>
              <a:rPr lang="en-US" dirty="0" smtClean="0"/>
              <a:t>physical injuries </a:t>
            </a:r>
            <a:r>
              <a:rPr lang="en-US" dirty="0"/>
              <a:t>needing medical attention, but they also </a:t>
            </a:r>
            <a:r>
              <a:rPr lang="en-US" dirty="0" smtClean="0"/>
              <a:t>experience psychological </a:t>
            </a:r>
            <a:r>
              <a:rPr lang="en-US" dirty="0"/>
              <a:t>injuries with a broad range of </a:t>
            </a:r>
            <a:r>
              <a:rPr lang="en-US" dirty="0" smtClean="0"/>
              <a:t>responses. </a:t>
            </a:r>
          </a:p>
          <a:p>
            <a:r>
              <a:rPr lang="en-US" dirty="0" smtClean="0"/>
              <a:t>Some </a:t>
            </a:r>
            <a:r>
              <a:rPr lang="en-US" dirty="0"/>
              <a:t>clients are agitated and visibly upset; others </a:t>
            </a:r>
            <a:r>
              <a:rPr lang="en-US" dirty="0" smtClean="0"/>
              <a:t>are withdrawn </a:t>
            </a:r>
            <a:r>
              <a:rPr lang="en-US" dirty="0"/>
              <a:t>and aloof, appearing numb or oblivious to </a:t>
            </a:r>
            <a:r>
              <a:rPr lang="en-US" dirty="0" smtClean="0"/>
              <a:t>their surroundings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Often</a:t>
            </a:r>
            <a:r>
              <a:rPr lang="en-US" dirty="0"/>
              <a:t>, domestic violence remains </a:t>
            </a:r>
            <a:r>
              <a:rPr lang="en-US" dirty="0" smtClean="0"/>
              <a:t>undisclosed for </a:t>
            </a:r>
            <a:r>
              <a:rPr lang="en-US" dirty="0"/>
              <a:t>months or even years because victims fear </a:t>
            </a:r>
            <a:r>
              <a:rPr lang="en-US" dirty="0" smtClean="0"/>
              <a:t>their abusers</a:t>
            </a:r>
            <a:r>
              <a:rPr lang="en-US" dirty="0"/>
              <a:t>. Victims frequently suppress their anger </a:t>
            </a:r>
            <a:r>
              <a:rPr lang="en-US" dirty="0" smtClean="0"/>
              <a:t>and resentment </a:t>
            </a:r>
            <a:r>
              <a:rPr lang="en-US" dirty="0"/>
              <a:t>and do not tell anyone. This is </a:t>
            </a:r>
            <a:r>
              <a:rPr lang="en-US" dirty="0" smtClean="0"/>
              <a:t>particularly true </a:t>
            </a:r>
            <a:r>
              <a:rPr lang="en-US" dirty="0"/>
              <a:t>in cases of childhood sexual abuse.</a:t>
            </a:r>
          </a:p>
        </p:txBody>
      </p:sp>
    </p:spTree>
    <p:extLst>
      <p:ext uri="{BB962C8B-B14F-4D97-AF65-F5344CB8AC3E}">
        <p14:creationId xmlns:p14="http://schemas.microsoft.com/office/powerpoint/2010/main" val="13620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first part of treatment for child abuse or neglect is </a:t>
            </a:r>
            <a:r>
              <a:rPr lang="en-US" dirty="0" smtClean="0"/>
              <a:t>to ensure </a:t>
            </a:r>
            <a:r>
              <a:rPr lang="en-US" dirty="0"/>
              <a:t>the child’s safety and </a:t>
            </a:r>
            <a:r>
              <a:rPr lang="en-US" dirty="0" smtClean="0"/>
              <a:t>well-being. This </a:t>
            </a:r>
            <a:r>
              <a:rPr lang="en-US" dirty="0"/>
              <a:t>may involve removing the child from the </a:t>
            </a:r>
            <a:r>
              <a:rPr lang="en-US" dirty="0" smtClean="0"/>
              <a:t>home, which </a:t>
            </a:r>
            <a:r>
              <a:rPr lang="en-US" dirty="0"/>
              <a:t>also can be traumatic. Given the high risk for </a:t>
            </a:r>
            <a:r>
              <a:rPr lang="en-US" dirty="0" smtClean="0"/>
              <a:t>psychological problems</a:t>
            </a:r>
            <a:r>
              <a:rPr lang="en-US" dirty="0"/>
              <a:t>, a thorough psychiatric </a:t>
            </a:r>
            <a:r>
              <a:rPr lang="en-US" dirty="0" smtClean="0"/>
              <a:t>evaluation </a:t>
            </a:r>
            <a:r>
              <a:rPr lang="en-US" dirty="0"/>
              <a:t>also is indicated.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relationship of trust between the </a:t>
            </a:r>
            <a:r>
              <a:rPr lang="en-US" dirty="0" smtClean="0"/>
              <a:t>therapist and </a:t>
            </a:r>
            <a:r>
              <a:rPr lang="en-US" dirty="0"/>
              <a:t>the child is crucial to help the child deal with </a:t>
            </a:r>
            <a:r>
              <a:rPr lang="en-US" dirty="0" smtClean="0"/>
              <a:t>the trauma </a:t>
            </a:r>
            <a:r>
              <a:rPr lang="en-US" dirty="0"/>
              <a:t>of abuse. </a:t>
            </a:r>
          </a:p>
        </p:txBody>
      </p:sp>
    </p:spTree>
    <p:extLst>
      <p:ext uri="{BB962C8B-B14F-4D97-AF65-F5344CB8AC3E}">
        <p14:creationId xmlns:p14="http://schemas.microsoft.com/office/powerpoint/2010/main" val="1321842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Long-term treatment for the child usually involves </a:t>
            </a:r>
            <a:r>
              <a:rPr lang="en-US" dirty="0" smtClean="0"/>
              <a:t>professionals from </a:t>
            </a:r>
            <a:r>
              <a:rPr lang="en-US" dirty="0"/>
              <a:t>several disciplines, such as </a:t>
            </a:r>
            <a:r>
              <a:rPr lang="en-US" dirty="0" smtClean="0"/>
              <a:t>psychiatry, social </a:t>
            </a:r>
            <a:r>
              <a:rPr lang="en-US" dirty="0"/>
              <a:t>work, and psychology.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very young child </a:t>
            </a:r>
            <a:r>
              <a:rPr lang="en-US" dirty="0" smtClean="0"/>
              <a:t>may communicate </a:t>
            </a:r>
            <a:r>
              <a:rPr lang="en-US" dirty="0"/>
              <a:t>best through play therapy, where he or </a:t>
            </a:r>
            <a:r>
              <a:rPr lang="en-US" dirty="0" smtClean="0"/>
              <a:t>she draws </a:t>
            </a:r>
            <a:r>
              <a:rPr lang="en-US" dirty="0"/>
              <a:t>or acts out situations with puppets or dolls </a:t>
            </a:r>
            <a:r>
              <a:rPr lang="en-US" dirty="0" smtClean="0"/>
              <a:t>rather than </a:t>
            </a:r>
            <a:r>
              <a:rPr lang="en-US" dirty="0"/>
              <a:t>talks about what has happened or his or her </a:t>
            </a:r>
            <a:r>
              <a:rPr lang="en-US" dirty="0" smtClean="0"/>
              <a:t>feelings. </a:t>
            </a:r>
          </a:p>
          <a:p>
            <a:r>
              <a:rPr lang="en-US" dirty="0" smtClean="0"/>
              <a:t>Social </a:t>
            </a:r>
            <a:r>
              <a:rPr lang="en-US" dirty="0"/>
              <a:t>service agencies are involved in determining </a:t>
            </a:r>
            <a:r>
              <a:rPr lang="en-US" dirty="0" smtClean="0"/>
              <a:t>whether returning </a:t>
            </a:r>
            <a:r>
              <a:rPr lang="en-US" dirty="0"/>
              <a:t>the child to the parental home is possible </a:t>
            </a:r>
            <a:r>
              <a:rPr lang="en-US" dirty="0" smtClean="0"/>
              <a:t>based on </a:t>
            </a:r>
            <a:r>
              <a:rPr lang="en-US" dirty="0"/>
              <a:t>whether parents can show benefit from treatment. </a:t>
            </a:r>
            <a:endParaRPr lang="en-US" dirty="0" smtClean="0"/>
          </a:p>
          <a:p>
            <a:r>
              <a:rPr lang="en-US" dirty="0" smtClean="0"/>
              <a:t>Family therapy </a:t>
            </a:r>
            <a:r>
              <a:rPr lang="en-US" dirty="0"/>
              <a:t>may be indicated if reuniting the family is </a:t>
            </a:r>
            <a:r>
              <a:rPr lang="en-US" dirty="0" smtClean="0"/>
              <a:t>feasible. Parents </a:t>
            </a:r>
            <a:r>
              <a:rPr lang="en-US" dirty="0"/>
              <a:t>may require psychiatric or substance </a:t>
            </a:r>
            <a:r>
              <a:rPr lang="en-US" dirty="0" smtClean="0"/>
              <a:t>abuse treatment</a:t>
            </a:r>
            <a:r>
              <a:rPr lang="en-US" dirty="0"/>
              <a:t>. If the child is unlikely to return home, </a:t>
            </a:r>
            <a:r>
              <a:rPr lang="en-US" dirty="0" smtClean="0"/>
              <a:t>short-term or </a:t>
            </a:r>
            <a:r>
              <a:rPr lang="en-US" dirty="0"/>
              <a:t>long-term foster care services may be indicated.</a:t>
            </a:r>
          </a:p>
        </p:txBody>
      </p:sp>
    </p:spTree>
    <p:extLst>
      <p:ext uri="{BB962C8B-B14F-4D97-AF65-F5344CB8AC3E}">
        <p14:creationId xmlns:p14="http://schemas.microsoft.com/office/powerpoint/2010/main" val="166999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Elder abuse </a:t>
            </a:r>
            <a:r>
              <a:rPr lang="en-US" dirty="0"/>
              <a:t>is the maltreatment of older adults by </a:t>
            </a:r>
            <a:r>
              <a:rPr lang="en-US" dirty="0" smtClean="0"/>
              <a:t>family members </a:t>
            </a:r>
            <a:r>
              <a:rPr lang="en-US" dirty="0"/>
              <a:t>or caregivers. It may include physical and </a:t>
            </a:r>
            <a:r>
              <a:rPr lang="en-US" dirty="0" smtClean="0"/>
              <a:t>sexual abuse</a:t>
            </a:r>
            <a:r>
              <a:rPr lang="en-US" dirty="0"/>
              <a:t>, psychological abuse, neglect, self-neglect, </a:t>
            </a:r>
            <a:r>
              <a:rPr lang="en-US" dirty="0" smtClean="0"/>
              <a:t>financial exploitation</a:t>
            </a:r>
            <a:r>
              <a:rPr lang="en-US" dirty="0"/>
              <a:t>, and denial of adequate medical </a:t>
            </a:r>
            <a:r>
              <a:rPr lang="en-US" dirty="0" smtClean="0"/>
              <a:t>treatment. </a:t>
            </a:r>
          </a:p>
          <a:p>
            <a:r>
              <a:rPr lang="en-US" dirty="0" smtClean="0"/>
              <a:t>Estimates </a:t>
            </a:r>
            <a:r>
              <a:rPr lang="en-US" dirty="0"/>
              <a:t>are that people over age 65 are injured, </a:t>
            </a:r>
            <a:r>
              <a:rPr lang="en-US" dirty="0" smtClean="0"/>
              <a:t>exploited, abused</a:t>
            </a:r>
            <a:r>
              <a:rPr lang="en-US" dirty="0"/>
              <a:t>, or neglected by their caregivers and that only 1 </a:t>
            </a:r>
            <a:r>
              <a:rPr lang="en-US" dirty="0" smtClean="0"/>
              <a:t>in 14 </a:t>
            </a:r>
            <a:r>
              <a:rPr lang="en-US" dirty="0"/>
              <a:t>elder maltreatment cases are </a:t>
            </a:r>
            <a:r>
              <a:rPr lang="en-US" dirty="0" smtClean="0"/>
              <a:t>reported. </a:t>
            </a:r>
            <a:r>
              <a:rPr lang="en-US" dirty="0"/>
              <a:t>Nearly 60% of the perpetrators are </a:t>
            </a:r>
            <a:r>
              <a:rPr lang="en-US" dirty="0" smtClean="0"/>
              <a:t>spouses, 20</a:t>
            </a:r>
            <a:r>
              <a:rPr lang="en-US" dirty="0"/>
              <a:t>% are adult children, and 20% are others such as </a:t>
            </a:r>
            <a:r>
              <a:rPr lang="en-US" dirty="0" smtClean="0"/>
              <a:t>siblings, and grandchildren.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7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victims of elder abuse are 75 years or older; </a:t>
            </a:r>
            <a:r>
              <a:rPr lang="en-US" dirty="0" smtClean="0"/>
              <a:t>60% to </a:t>
            </a:r>
            <a:r>
              <a:rPr lang="en-US" dirty="0"/>
              <a:t>65% are women. </a:t>
            </a:r>
            <a:endParaRPr lang="en-US" dirty="0" smtClean="0"/>
          </a:p>
          <a:p>
            <a:r>
              <a:rPr lang="en-US" dirty="0" smtClean="0"/>
              <a:t>Abuse </a:t>
            </a:r>
            <a:r>
              <a:rPr lang="en-US" dirty="0"/>
              <a:t>is more likely when the </a:t>
            </a:r>
            <a:r>
              <a:rPr lang="en-US" dirty="0" smtClean="0"/>
              <a:t>elder has </a:t>
            </a:r>
            <a:r>
              <a:rPr lang="en-US" dirty="0"/>
              <a:t>multiple chronic mental and physical health </a:t>
            </a:r>
            <a:r>
              <a:rPr lang="en-US" dirty="0" smtClean="0"/>
              <a:t>problems </a:t>
            </a:r>
            <a:r>
              <a:rPr lang="en-US" dirty="0"/>
              <a:t>and when he or she is dependent on others for food, </a:t>
            </a:r>
            <a:r>
              <a:rPr lang="en-US" dirty="0" smtClean="0"/>
              <a:t>medical care</a:t>
            </a:r>
            <a:r>
              <a:rPr lang="en-US" dirty="0"/>
              <a:t>, and various activities of daily living.</a:t>
            </a:r>
          </a:p>
        </p:txBody>
      </p:sp>
    </p:spTree>
    <p:extLst>
      <p:ext uri="{BB962C8B-B14F-4D97-AF65-F5344CB8AC3E}">
        <p14:creationId xmlns:p14="http://schemas.microsoft.com/office/powerpoint/2010/main" val="1059764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Elders are often reluctant to report abuse, even when </a:t>
            </a:r>
            <a:r>
              <a:rPr lang="en-US" dirty="0" smtClean="0"/>
              <a:t>they can</a:t>
            </a:r>
            <a:r>
              <a:rPr lang="en-US" dirty="0"/>
              <a:t>, because the abuse usually involves family </a:t>
            </a:r>
            <a:r>
              <a:rPr lang="en-US" dirty="0" smtClean="0"/>
              <a:t>members whom </a:t>
            </a:r>
            <a:r>
              <a:rPr lang="en-US" dirty="0"/>
              <a:t>the elder wishes to protect. </a:t>
            </a:r>
            <a:endParaRPr lang="en-US" dirty="0" smtClean="0"/>
          </a:p>
          <a:p>
            <a:r>
              <a:rPr lang="en-US" dirty="0" smtClean="0"/>
              <a:t>Victims </a:t>
            </a:r>
            <a:r>
              <a:rPr lang="en-US" dirty="0"/>
              <a:t>also often fear </a:t>
            </a:r>
            <a:r>
              <a:rPr lang="en-US" dirty="0" smtClean="0"/>
              <a:t>losing their </a:t>
            </a:r>
            <a:r>
              <a:rPr lang="en-US" dirty="0"/>
              <a:t>support and being moved to an institution.</a:t>
            </a:r>
          </a:p>
        </p:txBody>
      </p:sp>
    </p:spTree>
    <p:extLst>
      <p:ext uri="{BB962C8B-B14F-4D97-AF65-F5344CB8AC3E}">
        <p14:creationId xmlns:p14="http://schemas.microsoft.com/office/powerpoint/2010/main" val="3459740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victim may have bruises or fractures; may lack </a:t>
            </a:r>
            <a:r>
              <a:rPr lang="en-US" dirty="0" smtClean="0"/>
              <a:t>needed eyeglasses </a:t>
            </a:r>
            <a:r>
              <a:rPr lang="en-US" dirty="0"/>
              <a:t>or hearing aids; may be denied food, fluids, </a:t>
            </a:r>
            <a:r>
              <a:rPr lang="en-US" dirty="0" smtClean="0"/>
              <a:t>or medications</a:t>
            </a:r>
            <a:r>
              <a:rPr lang="en-US" dirty="0"/>
              <a:t>; or may be restrained in a bed or chair. </a:t>
            </a:r>
            <a:endParaRPr lang="en-US" dirty="0" smtClean="0"/>
          </a:p>
          <a:p>
            <a:r>
              <a:rPr lang="en-US" dirty="0" smtClean="0"/>
              <a:t>The abuser </a:t>
            </a:r>
            <a:r>
              <a:rPr lang="en-US" dirty="0"/>
              <a:t>may use the victim’s financial resources for his </a:t>
            </a:r>
            <a:r>
              <a:rPr lang="en-US" dirty="0" smtClean="0"/>
              <a:t>or her </a:t>
            </a:r>
            <a:r>
              <a:rPr lang="en-US" dirty="0"/>
              <a:t>own pleasure while the elder cannot afford food </a:t>
            </a:r>
            <a:r>
              <a:rPr lang="en-US" dirty="0" smtClean="0"/>
              <a:t>or medications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Abusers </a:t>
            </a:r>
            <a:r>
              <a:rPr lang="en-US" dirty="0"/>
              <a:t>may withhold medical care from </a:t>
            </a:r>
            <a:r>
              <a:rPr lang="en-US" dirty="0" smtClean="0"/>
              <a:t>an elder </a:t>
            </a:r>
            <a:r>
              <a:rPr lang="en-US" dirty="0"/>
              <a:t>with acute or chronic illness. </a:t>
            </a:r>
            <a:endParaRPr lang="en-US" dirty="0" smtClean="0"/>
          </a:p>
          <a:p>
            <a:r>
              <a:rPr lang="en-US" dirty="0" smtClean="0"/>
              <a:t>Self-neglect involves the </a:t>
            </a:r>
            <a:r>
              <a:rPr lang="en-US" dirty="0"/>
              <a:t>elder’s failure to provide for himself or herself.</a:t>
            </a:r>
          </a:p>
        </p:txBody>
      </p:sp>
    </p:spTree>
    <p:extLst>
      <p:ext uri="{BB962C8B-B14F-4D97-AF65-F5344CB8AC3E}">
        <p14:creationId xmlns:p14="http://schemas.microsoft.com/office/powerpoint/2010/main" val="28540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Careful assessment of elderly persons and their </a:t>
            </a:r>
            <a:r>
              <a:rPr lang="en-US" dirty="0" smtClean="0"/>
              <a:t>caregiving relationships </a:t>
            </a:r>
            <a:r>
              <a:rPr lang="en-US" dirty="0"/>
              <a:t>is essential in detecting elder abuse. </a:t>
            </a:r>
            <a:endParaRPr lang="en-US" dirty="0" smtClean="0"/>
          </a:p>
          <a:p>
            <a:r>
              <a:rPr lang="en-US" dirty="0" smtClean="0"/>
              <a:t>Often, determining </a:t>
            </a:r>
            <a:r>
              <a:rPr lang="en-US" dirty="0"/>
              <a:t>whether the elder’s condition results </a:t>
            </a:r>
            <a:r>
              <a:rPr lang="en-US" dirty="0" smtClean="0"/>
              <a:t>from deterioration </a:t>
            </a:r>
            <a:r>
              <a:rPr lang="en-US" dirty="0"/>
              <a:t>associated with a chronic illness or </a:t>
            </a:r>
            <a:r>
              <a:rPr lang="en-US" dirty="0" smtClean="0"/>
              <a:t>from abuse </a:t>
            </a:r>
            <a:r>
              <a:rPr lang="en-US" dirty="0"/>
              <a:t>is difficult.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08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Indicators of Elder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PHYSICAL ABUSE </a:t>
            </a:r>
            <a:r>
              <a:rPr lang="en-US" b="1" dirty="0" smtClean="0"/>
              <a:t>INDICATORS: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Frequent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unexplained injuries </a:t>
            </a:r>
            <a:r>
              <a:rPr lang="en-US" dirty="0"/>
              <a:t>accompanied by a </a:t>
            </a:r>
            <a:r>
              <a:rPr lang="en-US" dirty="0" smtClean="0"/>
              <a:t>habit of </a:t>
            </a:r>
            <a:r>
              <a:rPr lang="en-US" dirty="0"/>
              <a:t>seeking medical assistance from various </a:t>
            </a:r>
            <a:r>
              <a:rPr lang="en-US" dirty="0" smtClean="0"/>
              <a:t>locations.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Reluctance </a:t>
            </a:r>
            <a:r>
              <a:rPr lang="en-US" dirty="0">
                <a:solidFill>
                  <a:srgbClr val="FF0000"/>
                </a:solidFill>
              </a:rPr>
              <a:t>to seek medical treatment </a:t>
            </a:r>
            <a:r>
              <a:rPr lang="en-US" dirty="0"/>
              <a:t>for injuries or </a:t>
            </a:r>
            <a:r>
              <a:rPr lang="en-US" dirty="0" smtClean="0"/>
              <a:t>denial of </a:t>
            </a:r>
            <a:r>
              <a:rPr lang="en-US" dirty="0"/>
              <a:t>their </a:t>
            </a:r>
            <a:r>
              <a:rPr lang="en-US" dirty="0" smtClean="0"/>
              <a:t>existence.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Disorientation</a:t>
            </a:r>
            <a:r>
              <a:rPr lang="en-US" dirty="0" smtClean="0"/>
              <a:t> </a:t>
            </a:r>
            <a:r>
              <a:rPr lang="en-US" dirty="0"/>
              <a:t>indicating misuse </a:t>
            </a:r>
            <a:r>
              <a:rPr lang="en-US" dirty="0" smtClean="0"/>
              <a:t>of medications.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Fear in </a:t>
            </a:r>
            <a:r>
              <a:rPr lang="en-US" dirty="0">
                <a:solidFill>
                  <a:srgbClr val="FF0000"/>
                </a:solidFill>
              </a:rPr>
              <a:t>the presence of family member </a:t>
            </a:r>
            <a:r>
              <a:rPr lang="en-US" dirty="0" smtClean="0"/>
              <a:t>or caregiver.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0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Indicators of 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PSYCHOSOCIAL ABUSE </a:t>
            </a:r>
            <a:r>
              <a:rPr lang="en-US" b="1" dirty="0" smtClean="0"/>
              <a:t>INDICATORS: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Change </a:t>
            </a:r>
            <a:r>
              <a:rPr lang="en-US" dirty="0">
                <a:solidFill>
                  <a:srgbClr val="FF0000"/>
                </a:solidFill>
              </a:rPr>
              <a:t>in elder’s general mood or usual </a:t>
            </a:r>
            <a:r>
              <a:rPr lang="en-US" dirty="0" smtClean="0">
                <a:solidFill>
                  <a:srgbClr val="FF0000"/>
                </a:solidFill>
              </a:rPr>
              <a:t>behavior.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Isolated</a:t>
            </a:r>
            <a:r>
              <a:rPr lang="en-US" dirty="0" smtClean="0"/>
              <a:t> </a:t>
            </a:r>
            <a:r>
              <a:rPr lang="en-US" dirty="0"/>
              <a:t>from previous friends or </a:t>
            </a:r>
            <a:r>
              <a:rPr lang="en-US" dirty="0" smtClean="0"/>
              <a:t>family.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Sudden </a:t>
            </a:r>
            <a:r>
              <a:rPr lang="en-US" dirty="0">
                <a:solidFill>
                  <a:srgbClr val="FF0000"/>
                </a:solidFill>
              </a:rPr>
              <a:t>lack of contact </a:t>
            </a:r>
            <a:r>
              <a:rPr lang="en-US" dirty="0"/>
              <a:t>from other people outside </a:t>
            </a:r>
            <a:r>
              <a:rPr lang="en-US" dirty="0" smtClean="0"/>
              <a:t>the elder’s home.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Helplessness.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Hesitance </a:t>
            </a:r>
            <a:r>
              <a:rPr lang="en-US" dirty="0">
                <a:solidFill>
                  <a:srgbClr val="FF0000"/>
                </a:solidFill>
              </a:rPr>
              <a:t>to talk </a:t>
            </a:r>
            <a:r>
              <a:rPr lang="en-US" dirty="0" smtClean="0">
                <a:solidFill>
                  <a:srgbClr val="FF0000"/>
                </a:solidFill>
              </a:rPr>
              <a:t>openly.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Anger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agitation.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Withdrawal </a:t>
            </a:r>
            <a:r>
              <a:rPr lang="en-US" dirty="0"/>
              <a:t>or </a:t>
            </a:r>
            <a:r>
              <a:rPr lang="en-US" dirty="0" smtClean="0">
                <a:solidFill>
                  <a:srgbClr val="FF0000"/>
                </a:solidFill>
              </a:rPr>
              <a:t>depression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76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Indicators of 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300" b="1" dirty="0"/>
              <a:t>MATERIAL ABUSE INDICATORS: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Unpaid bills.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Standard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living below elder’s </a:t>
            </a:r>
            <a:r>
              <a:rPr lang="en-US" dirty="0" smtClean="0">
                <a:solidFill>
                  <a:srgbClr val="FF0000"/>
                </a:solidFill>
              </a:rPr>
              <a:t>means.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Sudden </a:t>
            </a:r>
            <a:r>
              <a:rPr lang="en-US" dirty="0"/>
              <a:t>sale or </a:t>
            </a:r>
            <a:r>
              <a:rPr lang="en-US" dirty="0">
                <a:solidFill>
                  <a:srgbClr val="FF0000"/>
                </a:solidFill>
              </a:rPr>
              <a:t>disposal of elder’s </a:t>
            </a:r>
            <a:r>
              <a:rPr lang="en-US" dirty="0" smtClean="0">
                <a:solidFill>
                  <a:srgbClr val="FF0000"/>
                </a:solidFill>
              </a:rPr>
              <a:t>property/possessions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Unusual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inappropriate activity in bank </a:t>
            </a:r>
            <a:r>
              <a:rPr lang="en-US" dirty="0" smtClean="0">
                <a:solidFill>
                  <a:srgbClr val="FF0000"/>
                </a:solidFill>
              </a:rPr>
              <a:t>accounts.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Signatures </a:t>
            </a:r>
            <a:r>
              <a:rPr lang="en-US" dirty="0">
                <a:solidFill>
                  <a:srgbClr val="FF0000"/>
                </a:solidFill>
              </a:rPr>
              <a:t>on checks that differ from the </a:t>
            </a:r>
            <a:r>
              <a:rPr lang="en-US" dirty="0" smtClean="0">
                <a:solidFill>
                  <a:srgbClr val="FF0000"/>
                </a:solidFill>
              </a:rPr>
              <a:t>elder’s.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Recent </a:t>
            </a:r>
            <a:r>
              <a:rPr lang="en-US" dirty="0">
                <a:solidFill>
                  <a:srgbClr val="FF0000"/>
                </a:solidFill>
              </a:rPr>
              <a:t>changes in will </a:t>
            </a:r>
            <a:r>
              <a:rPr lang="en-US" dirty="0"/>
              <a:t>or power of attorney when </a:t>
            </a:r>
            <a:r>
              <a:rPr lang="en-US" dirty="0" smtClean="0"/>
              <a:t>elder is </a:t>
            </a:r>
            <a:r>
              <a:rPr lang="en-US" dirty="0"/>
              <a:t>not capable of making those </a:t>
            </a:r>
            <a:r>
              <a:rPr lang="en-US" dirty="0" smtClean="0"/>
              <a:t>decisions.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Lack </a:t>
            </a:r>
            <a:r>
              <a:rPr lang="en-US" dirty="0">
                <a:solidFill>
                  <a:srgbClr val="FF0000"/>
                </a:solidFill>
              </a:rPr>
              <a:t>of television, clothes, or personal items </a:t>
            </a:r>
            <a:r>
              <a:rPr lang="en-US" dirty="0"/>
              <a:t>that are </a:t>
            </a:r>
            <a:r>
              <a:rPr lang="en-US" dirty="0" smtClean="0"/>
              <a:t>easily affordable.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Unusual </a:t>
            </a:r>
            <a:r>
              <a:rPr lang="en-US" dirty="0">
                <a:solidFill>
                  <a:srgbClr val="FF0000"/>
                </a:solidFill>
              </a:rPr>
              <a:t>concern by the caregiver over the expense </a:t>
            </a:r>
            <a:r>
              <a:rPr lang="en-US" dirty="0" smtClean="0">
                <a:solidFill>
                  <a:srgbClr val="FF0000"/>
                </a:solidFill>
              </a:rPr>
              <a:t>of the </a:t>
            </a:r>
            <a:r>
              <a:rPr lang="en-US" dirty="0">
                <a:solidFill>
                  <a:srgbClr val="FF0000"/>
                </a:solidFill>
              </a:rPr>
              <a:t>elder’s treatment </a:t>
            </a:r>
            <a:r>
              <a:rPr lang="en-US" dirty="0"/>
              <a:t>when it is not the caregiver’s </a:t>
            </a:r>
            <a:r>
              <a:rPr lang="en-US" dirty="0" smtClean="0"/>
              <a:t>money being spent.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Picture </a:t>
            </a:r>
            <a:r>
              <a:rPr lang="en-US" dirty="0" smtClean="0"/>
              <a:t>of </a:t>
            </a:r>
            <a:r>
              <a:rPr lang="en-US" dirty="0"/>
              <a:t>Abuse </a:t>
            </a:r>
            <a:r>
              <a:rPr lang="en-US" dirty="0" smtClean="0"/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Survivors of abuse often suffer in silence and </a:t>
            </a:r>
            <a:r>
              <a:rPr lang="en-US" dirty="0" smtClean="0"/>
              <a:t>continue to </a:t>
            </a:r>
            <a:r>
              <a:rPr lang="en-US" dirty="0"/>
              <a:t>feel guilt and shame. Children particularly </a:t>
            </a:r>
            <a:r>
              <a:rPr lang="en-US" dirty="0" smtClean="0"/>
              <a:t>come to </a:t>
            </a:r>
            <a:r>
              <a:rPr lang="en-US" dirty="0"/>
              <a:t>believe that somehow they are at fault and did </a:t>
            </a:r>
            <a:r>
              <a:rPr lang="en-US" dirty="0" smtClean="0"/>
              <a:t>something to </a:t>
            </a:r>
            <a:r>
              <a:rPr lang="en-US" dirty="0"/>
              <a:t>deserve or provoke the abuse. They are </a:t>
            </a:r>
            <a:r>
              <a:rPr lang="en-US" dirty="0" smtClean="0"/>
              <a:t>more likely </a:t>
            </a:r>
            <a:r>
              <a:rPr lang="en-US" dirty="0"/>
              <a:t>to miss school, are less likely to attend </a:t>
            </a:r>
            <a:r>
              <a:rPr lang="en-US" dirty="0" smtClean="0"/>
              <a:t>college, and </a:t>
            </a:r>
            <a:r>
              <a:rPr lang="en-US" dirty="0"/>
              <a:t>continue to have problems through adolescence </a:t>
            </a:r>
            <a:r>
              <a:rPr lang="en-US" dirty="0" smtClean="0"/>
              <a:t>into adulthood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adults, they usually feel guilt or shame </a:t>
            </a:r>
            <a:r>
              <a:rPr lang="en-US" dirty="0" smtClean="0"/>
              <a:t>for not </a:t>
            </a:r>
            <a:r>
              <a:rPr lang="en-US" dirty="0"/>
              <a:t>trying to stop the abuse. Survivors feel </a:t>
            </a:r>
            <a:r>
              <a:rPr lang="en-US" dirty="0" smtClean="0"/>
              <a:t>degraded, humiliated</a:t>
            </a:r>
            <a:r>
              <a:rPr lang="en-US" dirty="0"/>
              <a:t>, and dehumanized. Their self-esteem </a:t>
            </a:r>
            <a:r>
              <a:rPr lang="en-US" dirty="0" smtClean="0"/>
              <a:t>is extremely </a:t>
            </a:r>
            <a:r>
              <a:rPr lang="en-US" dirty="0"/>
              <a:t>low, and they view themselves as </a:t>
            </a:r>
            <a:r>
              <a:rPr lang="en-US" dirty="0" smtClean="0"/>
              <a:t>unlovable. They </a:t>
            </a:r>
            <a:r>
              <a:rPr lang="en-US" dirty="0"/>
              <a:t>believe they are unacceptable to others, </a:t>
            </a:r>
            <a:r>
              <a:rPr lang="en-US" dirty="0" smtClean="0"/>
              <a:t>contaminated, or </a:t>
            </a:r>
            <a:r>
              <a:rPr lang="en-US" dirty="0"/>
              <a:t>ruined. </a:t>
            </a:r>
            <a:endParaRPr lang="en-US" dirty="0" smtClean="0"/>
          </a:p>
          <a:p>
            <a:r>
              <a:rPr lang="en-US" dirty="0" smtClean="0"/>
              <a:t>Depression</a:t>
            </a:r>
            <a:r>
              <a:rPr lang="en-US" dirty="0"/>
              <a:t>, suicidal behavior, </a:t>
            </a:r>
            <a:r>
              <a:rPr lang="en-US" dirty="0" smtClean="0"/>
              <a:t>and marital </a:t>
            </a:r>
            <a:r>
              <a:rPr lang="en-US" dirty="0"/>
              <a:t>and sexual difficulties are </a:t>
            </a:r>
            <a:r>
              <a:rPr lang="en-US" dirty="0" smtClean="0"/>
              <a:t>common.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Indicators of 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NEGLECT </a:t>
            </a:r>
            <a:r>
              <a:rPr lang="en-US" b="1" dirty="0" smtClean="0"/>
              <a:t>INDICATORS: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Poor </a:t>
            </a:r>
            <a:r>
              <a:rPr lang="en-US" dirty="0">
                <a:solidFill>
                  <a:srgbClr val="FF0000"/>
                </a:solidFill>
              </a:rPr>
              <a:t>personal </a:t>
            </a:r>
            <a:r>
              <a:rPr lang="en-US" dirty="0" smtClean="0">
                <a:solidFill>
                  <a:srgbClr val="FF0000"/>
                </a:solidFill>
              </a:rPr>
              <a:t>hygiene.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Lack </a:t>
            </a:r>
            <a:r>
              <a:rPr lang="en-US" dirty="0">
                <a:solidFill>
                  <a:srgbClr val="FF0000"/>
                </a:solidFill>
              </a:rPr>
              <a:t>of needed medications or </a:t>
            </a:r>
            <a:r>
              <a:rPr lang="en-US" dirty="0" smtClean="0">
                <a:solidFill>
                  <a:srgbClr val="FF0000"/>
                </a:solidFill>
              </a:rPr>
              <a:t>therapies.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Dirt</a:t>
            </a:r>
            <a:r>
              <a:rPr lang="en-US" dirty="0">
                <a:solidFill>
                  <a:srgbClr val="FF0000"/>
                </a:solidFill>
              </a:rPr>
              <a:t>, fecal or urine smell, or other health hazards in </a:t>
            </a:r>
            <a:r>
              <a:rPr lang="en-US" dirty="0" smtClean="0">
                <a:solidFill>
                  <a:srgbClr val="FF0000"/>
                </a:solidFill>
              </a:rPr>
              <a:t>the elder’s </a:t>
            </a:r>
            <a:r>
              <a:rPr lang="en-US" dirty="0">
                <a:solidFill>
                  <a:srgbClr val="FF0000"/>
                </a:solidFill>
              </a:rPr>
              <a:t>living </a:t>
            </a:r>
            <a:r>
              <a:rPr lang="en-US" dirty="0" smtClean="0">
                <a:solidFill>
                  <a:srgbClr val="FF0000"/>
                </a:solidFill>
              </a:rPr>
              <a:t>environment.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Rashes</a:t>
            </a:r>
            <a:r>
              <a:rPr lang="en-US" dirty="0">
                <a:solidFill>
                  <a:srgbClr val="FF0000"/>
                </a:solidFill>
              </a:rPr>
              <a:t>, sores, or lice on the </a:t>
            </a:r>
            <a:r>
              <a:rPr lang="en-US" dirty="0" smtClean="0">
                <a:solidFill>
                  <a:srgbClr val="FF0000"/>
                </a:solidFill>
              </a:rPr>
              <a:t>elder.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Elder </a:t>
            </a:r>
            <a:r>
              <a:rPr lang="en-US" dirty="0"/>
              <a:t>has an </a:t>
            </a:r>
            <a:r>
              <a:rPr lang="en-US" dirty="0">
                <a:solidFill>
                  <a:srgbClr val="FF0000"/>
                </a:solidFill>
              </a:rPr>
              <a:t>untreated medical condition </a:t>
            </a:r>
            <a:r>
              <a:rPr lang="en-US" dirty="0"/>
              <a:t>or is </a:t>
            </a:r>
            <a:r>
              <a:rPr lang="en-US" dirty="0" smtClean="0">
                <a:solidFill>
                  <a:srgbClr val="FF0000"/>
                </a:solidFill>
              </a:rPr>
              <a:t>malnourished or </a:t>
            </a:r>
            <a:r>
              <a:rPr lang="en-US" dirty="0">
                <a:solidFill>
                  <a:srgbClr val="FF0000"/>
                </a:solidFill>
              </a:rPr>
              <a:t>dehydrated </a:t>
            </a:r>
            <a:r>
              <a:rPr lang="en-US" dirty="0"/>
              <a:t>not related to a known </a:t>
            </a:r>
            <a:r>
              <a:rPr lang="en-US" dirty="0" smtClean="0"/>
              <a:t>illness.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Inadequate </a:t>
            </a:r>
            <a:r>
              <a:rPr lang="en-US" dirty="0">
                <a:solidFill>
                  <a:srgbClr val="FF0000"/>
                </a:solidFill>
              </a:rPr>
              <a:t>material items, such as clothing, </a:t>
            </a:r>
            <a:r>
              <a:rPr lang="en-US" dirty="0" smtClean="0">
                <a:solidFill>
                  <a:srgbClr val="FF0000"/>
                </a:solidFill>
              </a:rPr>
              <a:t>blankets, furniture</a:t>
            </a:r>
            <a:r>
              <a:rPr lang="en-US" dirty="0">
                <a:solidFill>
                  <a:srgbClr val="FF0000"/>
                </a:solidFill>
              </a:rPr>
              <a:t>, and </a:t>
            </a:r>
            <a:r>
              <a:rPr lang="en-US" dirty="0" smtClean="0">
                <a:solidFill>
                  <a:srgbClr val="FF0000"/>
                </a:solidFill>
              </a:rPr>
              <a:t>television.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37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Indicators of 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b="1" dirty="0"/>
              <a:t>INDICATORS OF SELF-NEGLECT: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Inability </a:t>
            </a:r>
            <a:r>
              <a:rPr lang="en-US" dirty="0">
                <a:solidFill>
                  <a:srgbClr val="FF0000"/>
                </a:solidFill>
              </a:rPr>
              <a:t>to manage personal finances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giving away money while not </a:t>
            </a:r>
            <a:r>
              <a:rPr lang="en-US" dirty="0" smtClean="0"/>
              <a:t>paying bills.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Inability </a:t>
            </a:r>
            <a:r>
              <a:rPr lang="en-US" dirty="0">
                <a:solidFill>
                  <a:srgbClr val="FF0000"/>
                </a:solidFill>
              </a:rPr>
              <a:t>to manage activities of daily living</a:t>
            </a:r>
            <a:r>
              <a:rPr lang="en-US" dirty="0"/>
              <a:t>, such as </a:t>
            </a:r>
            <a:r>
              <a:rPr lang="en-US" dirty="0" smtClean="0"/>
              <a:t>personal care</a:t>
            </a:r>
            <a:r>
              <a:rPr lang="en-US" dirty="0"/>
              <a:t>, shopping, or </a:t>
            </a:r>
            <a:r>
              <a:rPr lang="en-US" dirty="0" smtClean="0"/>
              <a:t>housework.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efusing </a:t>
            </a:r>
            <a:r>
              <a:rPr lang="en-US" dirty="0">
                <a:solidFill>
                  <a:srgbClr val="FF0000"/>
                </a:solidFill>
              </a:rPr>
              <a:t>needed medical attention</a:t>
            </a:r>
            <a:r>
              <a:rPr lang="en-US" dirty="0"/>
              <a:t>, </a:t>
            </a:r>
            <a:r>
              <a:rPr lang="en-US" dirty="0" smtClean="0"/>
              <a:t>isolation, and </a:t>
            </a:r>
            <a:r>
              <a:rPr lang="en-US" dirty="0"/>
              <a:t>substance </a:t>
            </a:r>
            <a:r>
              <a:rPr lang="en-US" dirty="0" smtClean="0"/>
              <a:t>use.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Failure </a:t>
            </a:r>
            <a:r>
              <a:rPr lang="en-US" dirty="0">
                <a:solidFill>
                  <a:srgbClr val="FF0000"/>
                </a:solidFill>
              </a:rPr>
              <a:t>to keep needed medical </a:t>
            </a:r>
            <a:r>
              <a:rPr lang="en-US" dirty="0" smtClean="0">
                <a:solidFill>
                  <a:srgbClr val="FF0000"/>
                </a:solidFill>
              </a:rPr>
              <a:t>appointments.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Confusion</a:t>
            </a:r>
            <a:r>
              <a:rPr lang="en-US" dirty="0">
                <a:solidFill>
                  <a:srgbClr val="FF0000"/>
                </a:solidFill>
              </a:rPr>
              <a:t>, memory loss, and </a:t>
            </a:r>
            <a:r>
              <a:rPr lang="en-US" dirty="0" smtClean="0">
                <a:solidFill>
                  <a:srgbClr val="FF0000"/>
                </a:solidFill>
              </a:rPr>
              <a:t>unresponsiveness.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Lack </a:t>
            </a:r>
            <a:r>
              <a:rPr lang="en-US" dirty="0">
                <a:solidFill>
                  <a:srgbClr val="FF0000"/>
                </a:solidFill>
              </a:rPr>
              <a:t>of toilet facilities</a:t>
            </a:r>
            <a:r>
              <a:rPr lang="en-US" dirty="0"/>
              <a:t>, or living quarters infested </a:t>
            </a:r>
            <a:r>
              <a:rPr lang="en-US" dirty="0" smtClean="0"/>
              <a:t>with animals </a:t>
            </a:r>
            <a:r>
              <a:rPr lang="en-US" dirty="0"/>
              <a:t>or </a:t>
            </a:r>
            <a:r>
              <a:rPr lang="en-US" dirty="0" smtClean="0"/>
              <a:t>vermin.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06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Indicators of 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WARNING INDICATORS FROM </a:t>
            </a:r>
            <a:r>
              <a:rPr lang="en-US" b="1" dirty="0" smtClean="0"/>
              <a:t>CAREGIVER: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Elder </a:t>
            </a:r>
            <a:r>
              <a:rPr lang="en-US" dirty="0">
                <a:solidFill>
                  <a:srgbClr val="FF0000"/>
                </a:solidFill>
              </a:rPr>
              <a:t>is not given opportunity to speak for self</a:t>
            </a:r>
            <a:r>
              <a:rPr lang="en-US" dirty="0"/>
              <a:t>, to </a:t>
            </a:r>
            <a:r>
              <a:rPr lang="en-US" dirty="0" smtClean="0"/>
              <a:t>have visitors</a:t>
            </a:r>
            <a:r>
              <a:rPr lang="en-US" dirty="0"/>
              <a:t>, or to see anyone without the presence of </a:t>
            </a:r>
            <a:r>
              <a:rPr lang="en-US" dirty="0" smtClean="0"/>
              <a:t>the caregiver.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Attitudes </a:t>
            </a:r>
            <a:r>
              <a:rPr lang="en-US" dirty="0">
                <a:solidFill>
                  <a:srgbClr val="FF0000"/>
                </a:solidFill>
              </a:rPr>
              <a:t>of indifference or anger toward the </a:t>
            </a:r>
            <a:r>
              <a:rPr lang="en-US" dirty="0" smtClean="0">
                <a:solidFill>
                  <a:srgbClr val="FF0000"/>
                </a:solidFill>
              </a:rPr>
              <a:t>elder.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Blaming </a:t>
            </a:r>
            <a:r>
              <a:rPr lang="en-US" dirty="0">
                <a:solidFill>
                  <a:srgbClr val="FF0000"/>
                </a:solidFill>
              </a:rPr>
              <a:t>the elder </a:t>
            </a:r>
            <a:r>
              <a:rPr lang="en-US" dirty="0"/>
              <a:t>for his or her illness or </a:t>
            </a:r>
            <a:r>
              <a:rPr lang="en-US" dirty="0" smtClean="0"/>
              <a:t>limitations.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Defensiveness.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Conflicting </a:t>
            </a:r>
            <a:r>
              <a:rPr lang="en-US" dirty="0">
                <a:solidFill>
                  <a:srgbClr val="FF0000"/>
                </a:solidFill>
              </a:rPr>
              <a:t>accounts of elder’s abilities</a:t>
            </a:r>
            <a:r>
              <a:rPr lang="en-US" dirty="0"/>
              <a:t>, problems, and </a:t>
            </a:r>
            <a:r>
              <a:rPr lang="en-US" dirty="0" smtClean="0"/>
              <a:t>so forth.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Previous </a:t>
            </a:r>
            <a:r>
              <a:rPr lang="en-US" dirty="0">
                <a:solidFill>
                  <a:srgbClr val="FF0000"/>
                </a:solidFill>
              </a:rPr>
              <a:t>history of abuse </a:t>
            </a:r>
            <a:r>
              <a:rPr lang="en-US" dirty="0"/>
              <a:t>or problems with alcohol or </a:t>
            </a:r>
            <a:r>
              <a:rPr lang="en-US" dirty="0" smtClean="0"/>
              <a:t>drugs.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81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Elder abuse may develop gradually as the burden of </a:t>
            </a:r>
            <a:r>
              <a:rPr lang="en-US" dirty="0" smtClean="0"/>
              <a:t>care exceeds </a:t>
            </a:r>
            <a:r>
              <a:rPr lang="en-US" dirty="0"/>
              <a:t>the caregiver’s physical or emotional </a:t>
            </a:r>
            <a:r>
              <a:rPr lang="en-US" dirty="0" smtClean="0"/>
              <a:t>resources.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Relieving </a:t>
            </a:r>
            <a:r>
              <a:rPr lang="en-US" dirty="0">
                <a:solidFill>
                  <a:srgbClr val="FF0000"/>
                </a:solidFill>
              </a:rPr>
              <a:t>the caregiver’s stress and providing </a:t>
            </a:r>
            <a:r>
              <a:rPr lang="en-US" dirty="0" smtClean="0">
                <a:solidFill>
                  <a:srgbClr val="FF0000"/>
                </a:solidFill>
              </a:rPr>
              <a:t>additional resources </a:t>
            </a:r>
            <a:r>
              <a:rPr lang="en-US" dirty="0"/>
              <a:t>may help to correct the abusive situation </a:t>
            </a:r>
            <a:r>
              <a:rPr lang="en-US" dirty="0" smtClean="0"/>
              <a:t>and leave </a:t>
            </a:r>
            <a:r>
              <a:rPr lang="en-US" dirty="0"/>
              <a:t>the caregiving relationship intact.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cases, </a:t>
            </a:r>
            <a:r>
              <a:rPr lang="en-US" dirty="0" smtClean="0"/>
              <a:t>the neglect </a:t>
            </a:r>
            <a:r>
              <a:rPr lang="en-US" dirty="0"/>
              <a:t>or abuse is intentional and designed to </a:t>
            </a:r>
            <a:r>
              <a:rPr lang="en-US" dirty="0" smtClean="0"/>
              <a:t>provide </a:t>
            </a:r>
            <a:r>
              <a:rPr lang="en-US" dirty="0"/>
              <a:t>personal gain to the caregiver, such as access to the </a:t>
            </a:r>
            <a:r>
              <a:rPr lang="en-US" dirty="0" smtClean="0"/>
              <a:t>victim’s financial </a:t>
            </a:r>
            <a:r>
              <a:rPr lang="en-US" dirty="0"/>
              <a:t>resources. In these situations, removal of </a:t>
            </a:r>
            <a:r>
              <a:rPr lang="en-US" dirty="0" smtClean="0"/>
              <a:t>the elder </a:t>
            </a:r>
            <a:r>
              <a:rPr lang="en-US" dirty="0"/>
              <a:t>or caregiver is necessary.</a:t>
            </a:r>
          </a:p>
        </p:txBody>
      </p:sp>
    </p:spTree>
    <p:extLst>
      <p:ext uri="{BB962C8B-B14F-4D97-AF65-F5344CB8AC3E}">
        <p14:creationId xmlns:p14="http://schemas.microsoft.com/office/powerpoint/2010/main" val="911782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Rape and Sexual Assault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Rape </a:t>
            </a:r>
            <a:r>
              <a:rPr lang="en-US" dirty="0"/>
              <a:t>is a crime of violence and humiliation of the </a:t>
            </a:r>
            <a:r>
              <a:rPr lang="en-US" dirty="0" smtClean="0"/>
              <a:t>victim expressed </a:t>
            </a:r>
            <a:r>
              <a:rPr lang="en-US" dirty="0"/>
              <a:t>through sexual means. </a:t>
            </a:r>
            <a:endParaRPr lang="en-US" dirty="0" smtClean="0"/>
          </a:p>
          <a:p>
            <a:r>
              <a:rPr lang="en-US" dirty="0" smtClean="0"/>
              <a:t>Rape </a:t>
            </a:r>
            <a:r>
              <a:rPr lang="en-US" dirty="0"/>
              <a:t>is the </a:t>
            </a:r>
            <a:r>
              <a:rPr lang="en-US" dirty="0" smtClean="0"/>
              <a:t>perpetration of </a:t>
            </a:r>
            <a:r>
              <a:rPr lang="en-US" dirty="0"/>
              <a:t>an act of sexual intercourse with a female against </a:t>
            </a:r>
            <a:r>
              <a:rPr lang="en-US" dirty="0" smtClean="0"/>
              <a:t>her will </a:t>
            </a:r>
            <a:r>
              <a:rPr lang="en-US" dirty="0"/>
              <a:t>and without her consent, whether her will is </a:t>
            </a:r>
            <a:r>
              <a:rPr lang="en-US" dirty="0" smtClean="0"/>
              <a:t>overcome by </a:t>
            </a:r>
            <a:r>
              <a:rPr lang="en-US" dirty="0"/>
              <a:t>force, fear of force, drugs, or intoxicants.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also considered </a:t>
            </a:r>
            <a:r>
              <a:rPr lang="en-US" dirty="0"/>
              <a:t>rape if the woman is incapable of </a:t>
            </a:r>
            <a:r>
              <a:rPr lang="en-US" dirty="0" smtClean="0"/>
              <a:t>exercising </a:t>
            </a:r>
            <a:r>
              <a:rPr lang="en-US" dirty="0"/>
              <a:t>rational judgment because of mental deficiency or </a:t>
            </a:r>
            <a:r>
              <a:rPr lang="en-US" dirty="0" smtClean="0"/>
              <a:t>when she </a:t>
            </a:r>
            <a:r>
              <a:rPr lang="en-US" dirty="0"/>
              <a:t>is younger than the age of </a:t>
            </a:r>
            <a:r>
              <a:rPr lang="en-US" dirty="0" smtClean="0"/>
              <a:t>consent. </a:t>
            </a:r>
          </a:p>
          <a:p>
            <a:r>
              <a:rPr lang="en-US" dirty="0" smtClean="0"/>
              <a:t>The </a:t>
            </a:r>
            <a:r>
              <a:rPr lang="en-US" dirty="0"/>
              <a:t>crime of rape requires only slight penetration of </a:t>
            </a:r>
            <a:r>
              <a:rPr lang="en-US" dirty="0" smtClean="0"/>
              <a:t>the outer </a:t>
            </a:r>
            <a:r>
              <a:rPr lang="en-US" dirty="0"/>
              <a:t>vulva; full erection and ejaculation are not </a:t>
            </a:r>
            <a:r>
              <a:rPr lang="en-US" dirty="0" smtClean="0"/>
              <a:t>necessary. </a:t>
            </a:r>
          </a:p>
        </p:txBody>
      </p:sp>
    </p:spTree>
    <p:extLst>
      <p:ext uri="{BB962C8B-B14F-4D97-AF65-F5344CB8AC3E}">
        <p14:creationId xmlns:p14="http://schemas.microsoft.com/office/powerpoint/2010/main" val="1437850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Rape and Sexual Assault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Rape can occur between strangers, acquaintances, </a:t>
            </a:r>
            <a:r>
              <a:rPr lang="en-US" dirty="0" smtClean="0"/>
              <a:t>married persons</a:t>
            </a:r>
            <a:r>
              <a:rPr lang="en-US" dirty="0"/>
              <a:t>, and persons of the same </a:t>
            </a:r>
            <a:r>
              <a:rPr lang="en-US" dirty="0" smtClean="0"/>
              <a:t>sex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Almost </a:t>
            </a:r>
            <a:r>
              <a:rPr lang="en-US" dirty="0"/>
              <a:t>two thirds of rapes are </a:t>
            </a:r>
            <a:r>
              <a:rPr lang="en-US" dirty="0" smtClean="0"/>
              <a:t>committed by </a:t>
            </a:r>
            <a:r>
              <a:rPr lang="en-US" dirty="0"/>
              <a:t>someone known to the </a:t>
            </a:r>
            <a:r>
              <a:rPr lang="en-US" dirty="0" smtClean="0"/>
              <a:t>victim. </a:t>
            </a:r>
          </a:p>
          <a:p>
            <a:r>
              <a:rPr lang="en-US" dirty="0" smtClean="0"/>
              <a:t>A phenomenon </a:t>
            </a:r>
            <a:r>
              <a:rPr lang="en-US" dirty="0"/>
              <a:t>called </a:t>
            </a:r>
            <a:r>
              <a:rPr lang="en-US" b="1" dirty="0"/>
              <a:t>date rape (acquaintance rape) </a:t>
            </a:r>
            <a:r>
              <a:rPr lang="en-US" dirty="0" smtClean="0"/>
              <a:t>may occur </a:t>
            </a:r>
            <a:r>
              <a:rPr lang="en-US" dirty="0"/>
              <a:t>on a first date, on a ride home from a party, or </a:t>
            </a:r>
            <a:r>
              <a:rPr lang="en-US" dirty="0" smtClean="0"/>
              <a:t>when the </a:t>
            </a:r>
            <a:r>
              <a:rPr lang="en-US" dirty="0"/>
              <a:t>two people have known each other for some time. It </a:t>
            </a:r>
            <a:r>
              <a:rPr lang="en-US" dirty="0" smtClean="0"/>
              <a:t>is more </a:t>
            </a:r>
            <a:r>
              <a:rPr lang="en-US" dirty="0"/>
              <a:t>prevalent near college and university campuses. </a:t>
            </a:r>
            <a:endParaRPr lang="en-US" dirty="0" smtClean="0"/>
          </a:p>
          <a:p>
            <a:r>
              <a:rPr lang="en-US" dirty="0" smtClean="0"/>
              <a:t>The rate </a:t>
            </a:r>
            <a:r>
              <a:rPr lang="en-US" dirty="0"/>
              <a:t>of serious injuries associated with dating </a:t>
            </a:r>
            <a:r>
              <a:rPr lang="en-US" dirty="0" smtClean="0"/>
              <a:t>violence increases </a:t>
            </a:r>
            <a:r>
              <a:rPr lang="en-US" dirty="0"/>
              <a:t>with increased consumption of alcohol by </a:t>
            </a:r>
            <a:r>
              <a:rPr lang="en-US" dirty="0" smtClean="0"/>
              <a:t>either the </a:t>
            </a:r>
            <a:r>
              <a:rPr lang="en-US" dirty="0"/>
              <a:t>victim or the perpetrator.</a:t>
            </a:r>
          </a:p>
        </p:txBody>
      </p:sp>
    </p:spTree>
    <p:extLst>
      <p:ext uri="{BB962C8B-B14F-4D97-AF65-F5344CB8AC3E}">
        <p14:creationId xmlns:p14="http://schemas.microsoft.com/office/powerpoint/2010/main" val="3372135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preserve possible evidence, the physical </a:t>
            </a:r>
            <a:r>
              <a:rPr lang="en-US" dirty="0" smtClean="0"/>
              <a:t>examination should </a:t>
            </a:r>
            <a:r>
              <a:rPr lang="en-US" dirty="0"/>
              <a:t>occur before the woman has showered, </a:t>
            </a:r>
            <a:r>
              <a:rPr lang="en-US" dirty="0" smtClean="0"/>
              <a:t>brushed her </a:t>
            </a:r>
            <a:r>
              <a:rPr lang="en-US" dirty="0"/>
              <a:t>teeth, douched, changed her clothes, or had </a:t>
            </a:r>
            <a:r>
              <a:rPr lang="en-US" dirty="0" smtClean="0"/>
              <a:t>anything to </a:t>
            </a:r>
            <a:r>
              <a:rPr lang="en-US" dirty="0"/>
              <a:t>drink.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may not be possible, because the </a:t>
            </a:r>
            <a:r>
              <a:rPr lang="en-US" dirty="0" smtClean="0"/>
              <a:t>woman may </a:t>
            </a:r>
            <a:r>
              <a:rPr lang="en-US" dirty="0"/>
              <a:t>have done some of these things before seeking care. </a:t>
            </a:r>
            <a:r>
              <a:rPr lang="en-US" dirty="0" smtClean="0"/>
              <a:t>If there </a:t>
            </a:r>
            <a:r>
              <a:rPr lang="en-US" dirty="0"/>
              <a:t>is no report of oral sex, then rinsing the mouth </a:t>
            </a:r>
            <a:r>
              <a:rPr lang="en-US" dirty="0" smtClean="0"/>
              <a:t>or drinking </a:t>
            </a:r>
            <a:r>
              <a:rPr lang="en-US" dirty="0"/>
              <a:t>fluids can be permitted immediately.</a:t>
            </a:r>
          </a:p>
        </p:txBody>
      </p:sp>
    </p:spTree>
    <p:extLst>
      <p:ext uri="{BB962C8B-B14F-4D97-AF65-F5344CB8AC3E}">
        <p14:creationId xmlns:p14="http://schemas.microsoft.com/office/powerpoint/2010/main" val="3217622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assess the woman’s physical status, the nurse asks </a:t>
            </a:r>
            <a:r>
              <a:rPr lang="en-US" dirty="0" smtClean="0"/>
              <a:t>the victim </a:t>
            </a:r>
            <a:r>
              <a:rPr lang="en-US" dirty="0"/>
              <a:t>to describe what happened.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woman cannot </a:t>
            </a:r>
            <a:r>
              <a:rPr lang="en-US" dirty="0" smtClean="0"/>
              <a:t>do so</a:t>
            </a:r>
            <a:r>
              <a:rPr lang="en-US" dirty="0"/>
              <a:t>, the nurse may ask needed questions gently and with </a:t>
            </a:r>
            <a:r>
              <a:rPr lang="en-US" dirty="0" smtClean="0"/>
              <a:t>care. </a:t>
            </a:r>
          </a:p>
          <a:p>
            <a:r>
              <a:rPr lang="en-US" dirty="0" smtClean="0"/>
              <a:t>Rape </a:t>
            </a:r>
            <a:r>
              <a:rPr lang="en-US" dirty="0"/>
              <a:t>kits and rape protocols are available in most </a:t>
            </a:r>
            <a:r>
              <a:rPr lang="en-US" dirty="0" smtClean="0"/>
              <a:t>emergency room </a:t>
            </a:r>
            <a:r>
              <a:rPr lang="en-US" dirty="0"/>
              <a:t>settings and provide the equipment and </a:t>
            </a:r>
            <a:r>
              <a:rPr lang="en-US" dirty="0" smtClean="0"/>
              <a:t>instructions needed </a:t>
            </a:r>
            <a:r>
              <a:rPr lang="en-US" dirty="0"/>
              <a:t>to collect physical evidence.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physician is </a:t>
            </a:r>
            <a:r>
              <a:rPr lang="en-US" dirty="0" smtClean="0"/>
              <a:t>primarily responsible </a:t>
            </a:r>
            <a:r>
              <a:rPr lang="en-US" dirty="0"/>
              <a:t>for this step of the examination.</a:t>
            </a:r>
          </a:p>
        </p:txBody>
      </p:sp>
    </p:spTree>
    <p:extLst>
      <p:ext uri="{BB962C8B-B14F-4D97-AF65-F5344CB8AC3E}">
        <p14:creationId xmlns:p14="http://schemas.microsoft.com/office/powerpoint/2010/main" val="3051300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 Signs of Relationship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Emotionally </a:t>
            </a:r>
            <a:r>
              <a:rPr lang="en-US" dirty="0"/>
              <a:t>abuses </a:t>
            </a:r>
            <a:r>
              <a:rPr lang="en-US" dirty="0" smtClean="0"/>
              <a:t>you.</a:t>
            </a:r>
            <a:endParaRPr lang="en-US" dirty="0"/>
          </a:p>
          <a:p>
            <a:r>
              <a:rPr lang="en-US" dirty="0" smtClean="0"/>
              <a:t>Tells </a:t>
            </a:r>
            <a:r>
              <a:rPr lang="en-US" dirty="0"/>
              <a:t>you with whom you may be friends or how </a:t>
            </a:r>
            <a:r>
              <a:rPr lang="en-US" dirty="0" smtClean="0"/>
              <a:t>you should </a:t>
            </a:r>
            <a:r>
              <a:rPr lang="en-US" dirty="0"/>
              <a:t>dress, or tries to control other elements </a:t>
            </a:r>
            <a:r>
              <a:rPr lang="en-US" dirty="0" smtClean="0"/>
              <a:t>of your life.</a:t>
            </a:r>
            <a:endParaRPr lang="en-US" dirty="0"/>
          </a:p>
          <a:p>
            <a:r>
              <a:rPr lang="en-US" dirty="0" smtClean="0"/>
              <a:t>Talks </a:t>
            </a:r>
            <a:r>
              <a:rPr lang="en-US" dirty="0"/>
              <a:t>negatively about women in </a:t>
            </a:r>
            <a:r>
              <a:rPr lang="en-US" dirty="0" smtClean="0"/>
              <a:t>general.</a:t>
            </a:r>
            <a:endParaRPr lang="en-US" dirty="0"/>
          </a:p>
          <a:p>
            <a:r>
              <a:rPr lang="en-US" dirty="0" smtClean="0"/>
              <a:t>Gets </a:t>
            </a:r>
            <a:r>
              <a:rPr lang="en-US" dirty="0"/>
              <a:t>jealous for no </a:t>
            </a:r>
            <a:r>
              <a:rPr lang="en-US" dirty="0" smtClean="0"/>
              <a:t>reason.</a:t>
            </a:r>
            <a:endParaRPr lang="en-US" dirty="0"/>
          </a:p>
          <a:p>
            <a:r>
              <a:rPr lang="en-US" dirty="0" smtClean="0"/>
              <a:t>Drinks </a:t>
            </a:r>
            <a:r>
              <a:rPr lang="en-US" dirty="0"/>
              <a:t>heavily, uses drugs, or tries to get you </a:t>
            </a:r>
            <a:r>
              <a:rPr lang="en-US" dirty="0" smtClean="0"/>
              <a:t>drunk.</a:t>
            </a:r>
            <a:endParaRPr lang="en-US" dirty="0"/>
          </a:p>
          <a:p>
            <a:r>
              <a:rPr lang="en-US" dirty="0" smtClean="0"/>
              <a:t>Acts </a:t>
            </a:r>
            <a:r>
              <a:rPr lang="en-US" dirty="0"/>
              <a:t>in an intimidating way by invading your </a:t>
            </a:r>
            <a:r>
              <a:rPr lang="en-US" dirty="0" smtClean="0"/>
              <a:t>personal space </a:t>
            </a:r>
            <a:r>
              <a:rPr lang="en-US" dirty="0"/>
              <a:t>such as standing too close or touching </a:t>
            </a:r>
            <a:r>
              <a:rPr lang="en-US" dirty="0" smtClean="0"/>
              <a:t>you when </a:t>
            </a:r>
            <a:r>
              <a:rPr lang="en-US" dirty="0"/>
              <a:t>you don’t want him </a:t>
            </a:r>
            <a:r>
              <a:rPr lang="en-US" dirty="0" smtClean="0"/>
              <a:t>to.</a:t>
            </a:r>
            <a:endParaRPr lang="en-US" dirty="0"/>
          </a:p>
          <a:p>
            <a:r>
              <a:rPr lang="en-US" dirty="0" smtClean="0"/>
              <a:t>Cannot </a:t>
            </a:r>
            <a:r>
              <a:rPr lang="en-US" dirty="0"/>
              <a:t>handle sexual or emotional frustration </a:t>
            </a:r>
            <a:r>
              <a:rPr lang="en-US" dirty="0" smtClean="0"/>
              <a:t>without becoming angry.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not view you as an equal: sees himself as </a:t>
            </a:r>
            <a:r>
              <a:rPr lang="en-US" dirty="0" smtClean="0"/>
              <a:t>smarter or </a:t>
            </a:r>
            <a:r>
              <a:rPr lang="en-US" dirty="0"/>
              <a:t>socially </a:t>
            </a:r>
            <a:r>
              <a:rPr lang="en-US" dirty="0" smtClean="0"/>
              <a:t>superior.</a:t>
            </a:r>
            <a:endParaRPr lang="en-US" dirty="0"/>
          </a:p>
          <a:p>
            <a:r>
              <a:rPr lang="en-US" dirty="0" smtClean="0"/>
              <a:t>Guards </a:t>
            </a:r>
            <a:r>
              <a:rPr lang="en-US" dirty="0"/>
              <a:t>his masculinity by acting </a:t>
            </a:r>
            <a:r>
              <a:rPr lang="en-US" dirty="0" smtClean="0"/>
              <a:t>tough.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90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Victims of rape fare best when they receive </a:t>
            </a:r>
            <a:r>
              <a:rPr lang="en-US" dirty="0">
                <a:solidFill>
                  <a:srgbClr val="FF0000"/>
                </a:solidFill>
              </a:rPr>
              <a:t>immediate </a:t>
            </a:r>
            <a:r>
              <a:rPr lang="en-US" dirty="0" smtClean="0">
                <a:solidFill>
                  <a:srgbClr val="FF0000"/>
                </a:solidFill>
              </a:rPr>
              <a:t>support </a:t>
            </a:r>
            <a:r>
              <a:rPr lang="en-US" dirty="0" smtClean="0"/>
              <a:t>and </a:t>
            </a:r>
            <a:r>
              <a:rPr lang="en-US" dirty="0"/>
              <a:t>can express fear and rage to family </a:t>
            </a:r>
            <a:r>
              <a:rPr lang="en-US" dirty="0" smtClean="0"/>
              <a:t>members, nurses</a:t>
            </a:r>
            <a:r>
              <a:rPr lang="en-US" dirty="0"/>
              <a:t>, physicians, and law enforcement officials </a:t>
            </a:r>
            <a:r>
              <a:rPr lang="en-US" dirty="0" smtClean="0"/>
              <a:t>who believe </a:t>
            </a:r>
            <a:r>
              <a:rPr lang="en-US" dirty="0"/>
              <a:t>them.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Education </a:t>
            </a:r>
            <a:r>
              <a:rPr lang="en-US" dirty="0">
                <a:solidFill>
                  <a:srgbClr val="FF0000"/>
                </a:solidFill>
              </a:rPr>
              <a:t>about rape and the needs of </a:t>
            </a:r>
            <a:r>
              <a:rPr lang="en-US" dirty="0" smtClean="0">
                <a:solidFill>
                  <a:srgbClr val="FF0000"/>
                </a:solidFill>
              </a:rPr>
              <a:t>victims.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Picture </a:t>
            </a:r>
            <a:r>
              <a:rPr lang="en-US" dirty="0" smtClean="0"/>
              <a:t>of </a:t>
            </a:r>
            <a:r>
              <a:rPr lang="en-US" dirty="0"/>
              <a:t>Abuse </a:t>
            </a:r>
            <a:r>
              <a:rPr lang="en-US" dirty="0" smtClean="0"/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Victims and survivors of abuse may have </a:t>
            </a:r>
            <a:r>
              <a:rPr lang="en-US" dirty="0" smtClean="0"/>
              <a:t>problems relating </a:t>
            </a:r>
            <a:r>
              <a:rPr lang="en-US" dirty="0"/>
              <a:t>to others. They find trusting </a:t>
            </a:r>
            <a:r>
              <a:rPr lang="en-US" dirty="0" smtClean="0"/>
              <a:t>others to </a:t>
            </a:r>
            <a:r>
              <a:rPr lang="en-US" dirty="0"/>
              <a:t>be difficult.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relationships, </a:t>
            </a:r>
            <a:r>
              <a:rPr lang="en-US" dirty="0" smtClean="0"/>
              <a:t>their emotional </a:t>
            </a:r>
            <a:r>
              <a:rPr lang="en-US" dirty="0"/>
              <a:t>reactions are likely to be erratic, intense, </a:t>
            </a:r>
            <a:r>
              <a:rPr lang="en-US" dirty="0" smtClean="0"/>
              <a:t>and perceived </a:t>
            </a:r>
            <a:r>
              <a:rPr lang="en-US" dirty="0"/>
              <a:t>as unpredictable. Intimate relationships </a:t>
            </a:r>
            <a:r>
              <a:rPr lang="en-US" dirty="0" smtClean="0"/>
              <a:t>may trigger </a:t>
            </a:r>
            <a:r>
              <a:rPr lang="en-US" dirty="0"/>
              <a:t>extreme emotional responses such as panic, </a:t>
            </a:r>
            <a:r>
              <a:rPr lang="en-US" dirty="0" smtClean="0"/>
              <a:t>anxiety, fear</a:t>
            </a:r>
            <a:r>
              <a:rPr lang="en-US" dirty="0"/>
              <a:t>, and terror.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when survivors of abuse </a:t>
            </a:r>
            <a:r>
              <a:rPr lang="en-US" dirty="0" smtClean="0"/>
              <a:t>desire closeness </a:t>
            </a:r>
            <a:r>
              <a:rPr lang="en-US" dirty="0"/>
              <a:t>with another person, they may perceive </a:t>
            </a:r>
            <a:r>
              <a:rPr lang="en-US" dirty="0" smtClean="0"/>
              <a:t>actual closeness </a:t>
            </a:r>
            <a:r>
              <a:rPr lang="en-US" dirty="0"/>
              <a:t>as intrusive and threatening.</a:t>
            </a:r>
          </a:p>
        </p:txBody>
      </p:sp>
    </p:spTree>
    <p:extLst>
      <p:ext uri="{BB962C8B-B14F-4D97-AF65-F5344CB8AC3E}">
        <p14:creationId xmlns:p14="http://schemas.microsoft.com/office/powerpoint/2010/main" val="872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Therapy usually is </a:t>
            </a:r>
            <a:r>
              <a:rPr lang="en-US" dirty="0">
                <a:solidFill>
                  <a:srgbClr val="FF0000"/>
                </a:solidFill>
              </a:rPr>
              <a:t>supportive</a:t>
            </a:r>
            <a:r>
              <a:rPr lang="en-US" dirty="0"/>
              <a:t> in approach and </a:t>
            </a:r>
            <a:r>
              <a:rPr lang="en-US" dirty="0" smtClean="0"/>
              <a:t>focuses on </a:t>
            </a:r>
            <a:r>
              <a:rPr lang="en-US" dirty="0">
                <a:solidFill>
                  <a:srgbClr val="FF0000"/>
                </a:solidFill>
              </a:rPr>
              <a:t>restoring the victim’s sense of control; relieving </a:t>
            </a:r>
            <a:r>
              <a:rPr lang="en-US" dirty="0" smtClean="0">
                <a:solidFill>
                  <a:srgbClr val="FF0000"/>
                </a:solidFill>
              </a:rPr>
              <a:t>feelings </a:t>
            </a:r>
            <a:r>
              <a:rPr lang="en-US" dirty="0">
                <a:solidFill>
                  <a:srgbClr val="FF0000"/>
                </a:solidFill>
              </a:rPr>
              <a:t>of helplessness, dependency, and obsession with the </a:t>
            </a:r>
            <a:r>
              <a:rPr lang="en-US" dirty="0" smtClean="0">
                <a:solidFill>
                  <a:srgbClr val="FF0000"/>
                </a:solidFill>
              </a:rPr>
              <a:t>assault that </a:t>
            </a:r>
            <a:r>
              <a:rPr lang="en-US" dirty="0">
                <a:solidFill>
                  <a:srgbClr val="FF0000"/>
                </a:solidFill>
              </a:rPr>
              <a:t>frequently follow rape; regaining trust; </a:t>
            </a:r>
            <a:r>
              <a:rPr lang="en-US" dirty="0" smtClean="0">
                <a:solidFill>
                  <a:srgbClr val="FF0000"/>
                </a:solidFill>
              </a:rPr>
              <a:t>improving daily </a:t>
            </a:r>
            <a:r>
              <a:rPr lang="en-US" dirty="0">
                <a:solidFill>
                  <a:srgbClr val="FF0000"/>
                </a:solidFill>
              </a:rPr>
              <a:t>functioning; finding adequate social support; </a:t>
            </a:r>
            <a:r>
              <a:rPr lang="en-US" dirty="0" smtClean="0">
                <a:solidFill>
                  <a:srgbClr val="FF0000"/>
                </a:solidFill>
              </a:rPr>
              <a:t>and dealing </a:t>
            </a:r>
            <a:r>
              <a:rPr lang="en-US" dirty="0">
                <a:solidFill>
                  <a:srgbClr val="FF0000"/>
                </a:solidFill>
              </a:rPr>
              <a:t>with feelings of guilt, shame, and anger.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Group therapy </a:t>
            </a:r>
            <a:r>
              <a:rPr lang="en-US" dirty="0"/>
              <a:t>with other women who have been raped is a </a:t>
            </a:r>
            <a:r>
              <a:rPr lang="en-US" dirty="0" smtClean="0"/>
              <a:t>particularly effective </a:t>
            </a:r>
            <a:r>
              <a:rPr lang="en-US" dirty="0"/>
              <a:t>treatment. Some women attend </a:t>
            </a:r>
            <a:r>
              <a:rPr lang="en-US" dirty="0" smtClean="0"/>
              <a:t>both individual </a:t>
            </a:r>
            <a:r>
              <a:rPr lang="en-US" dirty="0"/>
              <a:t>and group therapies</a:t>
            </a:r>
            <a:r>
              <a:rPr lang="en-US" dirty="0" smtClean="0"/>
              <a:t>.</a:t>
            </a:r>
          </a:p>
          <a:p>
            <a:r>
              <a:rPr lang="en-US" dirty="0"/>
              <a:t>It often takes 1 year or more for survivors of rape </a:t>
            </a:r>
            <a:r>
              <a:rPr lang="en-US" dirty="0" smtClean="0"/>
              <a:t>to regain </a:t>
            </a:r>
            <a:r>
              <a:rPr lang="en-US" dirty="0"/>
              <a:t>previous levels of functioning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226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Psychiatric Disorders Related to</a:t>
            </a:r>
            <a:br>
              <a:rPr lang="en-US" dirty="0" smtClean="0"/>
            </a:br>
            <a:r>
              <a:rPr lang="en-US" dirty="0" smtClean="0"/>
              <a:t>Abuse and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09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Posttraumatic Stress </a:t>
            </a:r>
            <a:r>
              <a:rPr lang="en-US" dirty="0" smtClean="0"/>
              <a:t>Disorder (PTSD)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Posttraumatic stress disorder </a:t>
            </a:r>
            <a:r>
              <a:rPr lang="en-US" dirty="0"/>
              <a:t>is a disturbing pattern </a:t>
            </a:r>
            <a:r>
              <a:rPr lang="en-US" dirty="0" smtClean="0"/>
              <a:t>of behavior </a:t>
            </a:r>
            <a:r>
              <a:rPr lang="en-US" dirty="0"/>
              <a:t>demonstrated by someone who has </a:t>
            </a:r>
            <a:r>
              <a:rPr lang="en-US" dirty="0" smtClean="0"/>
              <a:t>experienced a </a:t>
            </a:r>
            <a:r>
              <a:rPr lang="en-US" dirty="0"/>
              <a:t>traumatic event such as a natural disaster, a combat, </a:t>
            </a:r>
            <a:r>
              <a:rPr lang="en-US" dirty="0" smtClean="0"/>
              <a:t>or an </a:t>
            </a:r>
            <a:r>
              <a:rPr lang="en-US" dirty="0"/>
              <a:t>assault.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person with PTSD was exposed to an </a:t>
            </a:r>
            <a:r>
              <a:rPr lang="en-US" dirty="0" smtClean="0"/>
              <a:t>event that </a:t>
            </a:r>
            <a:r>
              <a:rPr lang="en-US" dirty="0"/>
              <a:t>posed a threat of death or serious injury and </a:t>
            </a:r>
            <a:r>
              <a:rPr lang="en-US" dirty="0" smtClean="0"/>
              <a:t>responded with </a:t>
            </a:r>
            <a:r>
              <a:rPr lang="en-US" dirty="0"/>
              <a:t>intense fear, helplessness, or terror. </a:t>
            </a:r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clusters </a:t>
            </a:r>
            <a:r>
              <a:rPr lang="en-US" dirty="0" smtClean="0"/>
              <a:t>of symptoms </a:t>
            </a:r>
            <a:r>
              <a:rPr lang="en-US" dirty="0"/>
              <a:t>are present: reliving the event, avoiding </a:t>
            </a:r>
            <a:r>
              <a:rPr lang="en-US" dirty="0" smtClean="0"/>
              <a:t>reminders of </a:t>
            </a:r>
            <a:r>
              <a:rPr lang="en-US" dirty="0"/>
              <a:t>the event, and being on guard, or </a:t>
            </a:r>
            <a:r>
              <a:rPr lang="en-US" dirty="0" smtClean="0"/>
              <a:t>experiencing </a:t>
            </a:r>
            <a:r>
              <a:rPr lang="en-US" i="1" dirty="0" err="1" smtClean="0"/>
              <a:t>hyperarousal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dirty="0" smtClean="0"/>
              <a:t>The </a:t>
            </a:r>
            <a:r>
              <a:rPr lang="en-US" dirty="0"/>
              <a:t>person persistently </a:t>
            </a:r>
            <a:r>
              <a:rPr lang="en-US" dirty="0" err="1"/>
              <a:t>reexperiences</a:t>
            </a:r>
            <a:r>
              <a:rPr lang="en-US" dirty="0"/>
              <a:t> </a:t>
            </a:r>
            <a:r>
              <a:rPr lang="en-US" dirty="0" smtClean="0"/>
              <a:t>the trauma </a:t>
            </a:r>
            <a:r>
              <a:rPr lang="en-US" dirty="0"/>
              <a:t>through memories, dreams, flashbacks, or </a:t>
            </a:r>
            <a:r>
              <a:rPr lang="en-US" dirty="0" smtClean="0"/>
              <a:t>reactions to </a:t>
            </a:r>
            <a:r>
              <a:rPr lang="en-US" dirty="0"/>
              <a:t>external cues about the event and therefore </a:t>
            </a:r>
            <a:r>
              <a:rPr lang="en-US" dirty="0" smtClean="0"/>
              <a:t>avoids stimuli </a:t>
            </a:r>
            <a:r>
              <a:rPr lang="en-US" dirty="0"/>
              <a:t>associated with the trauma.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victim feels </a:t>
            </a:r>
            <a:r>
              <a:rPr lang="en-US" dirty="0" smtClean="0"/>
              <a:t>a numbing </a:t>
            </a:r>
            <a:r>
              <a:rPr lang="en-US" dirty="0"/>
              <a:t>of general responsiveness and shows </a:t>
            </a:r>
            <a:r>
              <a:rPr lang="en-US" dirty="0" smtClean="0"/>
              <a:t>persistent signs </a:t>
            </a:r>
            <a:r>
              <a:rPr lang="en-US" dirty="0"/>
              <a:t>of increased arousal such as insomnia, </a:t>
            </a:r>
            <a:r>
              <a:rPr lang="en-US" dirty="0" err="1" smtClean="0"/>
              <a:t>hyperarousal</a:t>
            </a:r>
            <a:r>
              <a:rPr lang="en-US" dirty="0" smtClean="0"/>
              <a:t>, </a:t>
            </a:r>
            <a:r>
              <a:rPr lang="en-US" dirty="0"/>
              <a:t>irritability, or angry outbursts. He </a:t>
            </a:r>
            <a:r>
              <a:rPr lang="en-US" dirty="0" smtClean="0"/>
              <a:t>or she </a:t>
            </a:r>
            <a:r>
              <a:rPr lang="en-US" dirty="0"/>
              <a:t>reports losing a sense of connection and control </a:t>
            </a:r>
            <a:r>
              <a:rPr lang="en-US" dirty="0" smtClean="0"/>
              <a:t>over his </a:t>
            </a:r>
            <a:r>
              <a:rPr lang="en-US" dirty="0"/>
              <a:t>or her life.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PTSD, the symptoms occur 3 months </a:t>
            </a:r>
            <a:r>
              <a:rPr lang="en-US" dirty="0" smtClean="0"/>
              <a:t>or more </a:t>
            </a:r>
            <a:r>
              <a:rPr lang="en-US" dirty="0"/>
              <a:t>after the trauma, which distinguishes PTSD </a:t>
            </a:r>
            <a:r>
              <a:rPr lang="en-US" dirty="0" smtClean="0"/>
              <a:t>from </a:t>
            </a:r>
            <a:r>
              <a:rPr lang="en-US" b="1" dirty="0" smtClean="0"/>
              <a:t>acute </a:t>
            </a:r>
            <a:r>
              <a:rPr lang="en-US" b="1" dirty="0"/>
              <a:t>stress disorder</a:t>
            </a:r>
            <a:r>
              <a:rPr lang="en-US" dirty="0"/>
              <a:t>. This diagnosis </a:t>
            </a:r>
            <a:r>
              <a:rPr lang="en-US" dirty="0" smtClean="0"/>
              <a:t>is </a:t>
            </a:r>
            <a:r>
              <a:rPr lang="en-US" dirty="0"/>
              <a:t>appropriate when symptoms appear </a:t>
            </a:r>
            <a:r>
              <a:rPr lang="en-US" dirty="0" smtClean="0"/>
              <a:t>within the </a:t>
            </a:r>
            <a:r>
              <a:rPr lang="en-US" dirty="0"/>
              <a:t>first month after the trauma and do not persist </a:t>
            </a:r>
            <a:r>
              <a:rPr lang="en-US" dirty="0" smtClean="0"/>
              <a:t>longer than </a:t>
            </a:r>
            <a:r>
              <a:rPr lang="en-US" dirty="0"/>
              <a:t>4 weeks.</a:t>
            </a:r>
          </a:p>
        </p:txBody>
      </p:sp>
    </p:spTree>
    <p:extLst>
      <p:ext uri="{BB962C8B-B14F-4D97-AF65-F5344CB8AC3E}">
        <p14:creationId xmlns:p14="http://schemas.microsoft.com/office/powerpoint/2010/main" val="1585437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PTSD can occur at any age, including during </a:t>
            </a:r>
            <a:r>
              <a:rPr lang="en-US" dirty="0" smtClean="0"/>
              <a:t>childhood. Estimates </a:t>
            </a:r>
            <a:r>
              <a:rPr lang="en-US" dirty="0"/>
              <a:t>are that up to 60% of people at risk, such </a:t>
            </a:r>
            <a:r>
              <a:rPr lang="en-US" dirty="0" smtClean="0"/>
              <a:t>as combat </a:t>
            </a:r>
            <a:r>
              <a:rPr lang="en-US" dirty="0"/>
              <a:t>veterans and victims of violence and natural </a:t>
            </a:r>
            <a:r>
              <a:rPr lang="en-US" dirty="0" smtClean="0"/>
              <a:t>disasters, develop </a:t>
            </a:r>
            <a:r>
              <a:rPr lang="en-US" dirty="0"/>
              <a:t>PTSD. </a:t>
            </a:r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/>
              <a:t>recovery occurs </a:t>
            </a:r>
            <a:r>
              <a:rPr lang="en-US" dirty="0" smtClean="0"/>
              <a:t>within 3 </a:t>
            </a:r>
            <a:r>
              <a:rPr lang="en-US" dirty="0"/>
              <a:t>months for about 50% of people.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severity and </a:t>
            </a:r>
            <a:r>
              <a:rPr lang="en-US" dirty="0" smtClean="0"/>
              <a:t>duration of </a:t>
            </a:r>
            <a:r>
              <a:rPr lang="en-US" dirty="0"/>
              <a:t>the trauma and the proximity of the person to </a:t>
            </a:r>
            <a:r>
              <a:rPr lang="en-US" dirty="0" smtClean="0"/>
              <a:t>the event </a:t>
            </a:r>
            <a:r>
              <a:rPr lang="en-US" dirty="0"/>
              <a:t>are the most important factors affecting the </a:t>
            </a:r>
            <a:r>
              <a:rPr lang="en-US" dirty="0" smtClean="0"/>
              <a:t>likelihood of </a:t>
            </a:r>
            <a:r>
              <a:rPr lang="en-US" dirty="0"/>
              <a:t>developing </a:t>
            </a:r>
            <a:r>
              <a:rPr lang="en-US" dirty="0" smtClean="0"/>
              <a:t>PTSD. </a:t>
            </a:r>
          </a:p>
          <a:p>
            <a:r>
              <a:rPr lang="en-US" dirty="0" smtClean="0"/>
              <a:t>One </a:t>
            </a:r>
            <a:r>
              <a:rPr lang="en-US" dirty="0"/>
              <a:t>fourth of </a:t>
            </a:r>
            <a:r>
              <a:rPr lang="en-US" dirty="0" smtClean="0"/>
              <a:t>all victims </a:t>
            </a:r>
            <a:r>
              <a:rPr lang="en-US" dirty="0"/>
              <a:t>of physical assault develop PTSD. Victims of </a:t>
            </a:r>
            <a:r>
              <a:rPr lang="en-US" dirty="0" smtClean="0"/>
              <a:t>rape have </a:t>
            </a:r>
            <a:r>
              <a:rPr lang="en-US" dirty="0"/>
              <a:t>one of the highest rates of </a:t>
            </a:r>
            <a:r>
              <a:rPr lang="en-US" dirty="0" smtClean="0"/>
              <a:t>PTSD—approximately 70 percent.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2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485775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18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Dissociation </a:t>
            </a:r>
            <a:r>
              <a:rPr lang="en-US" dirty="0"/>
              <a:t>is a subconscious defense mechanism </a:t>
            </a:r>
            <a:r>
              <a:rPr lang="en-US" dirty="0" smtClean="0"/>
              <a:t>that helps </a:t>
            </a:r>
            <a:r>
              <a:rPr lang="en-US" dirty="0"/>
              <a:t>a person protect his or her emotional self from </a:t>
            </a:r>
            <a:r>
              <a:rPr lang="en-US" dirty="0" smtClean="0"/>
              <a:t>recognizing the </a:t>
            </a:r>
            <a:r>
              <a:rPr lang="en-US" dirty="0"/>
              <a:t>full effects of some horrific or traumatic </a:t>
            </a:r>
            <a:r>
              <a:rPr lang="en-US" dirty="0" smtClean="0"/>
              <a:t>event by </a:t>
            </a:r>
            <a:r>
              <a:rPr lang="en-US" dirty="0"/>
              <a:t>allowing the mind to forget or remove itself from </a:t>
            </a:r>
            <a:r>
              <a:rPr lang="en-US" dirty="0" smtClean="0"/>
              <a:t>the painful </a:t>
            </a:r>
            <a:r>
              <a:rPr lang="en-US" dirty="0"/>
              <a:t>situation or memory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Dissociation </a:t>
            </a:r>
            <a:r>
              <a:rPr lang="en-US" dirty="0"/>
              <a:t>can occur </a:t>
            </a:r>
            <a:r>
              <a:rPr lang="en-US" dirty="0" smtClean="0"/>
              <a:t>both during </a:t>
            </a:r>
            <a:r>
              <a:rPr lang="en-US" dirty="0"/>
              <a:t>and after the event. As with any other </a:t>
            </a:r>
            <a:r>
              <a:rPr lang="en-US" dirty="0" smtClean="0"/>
              <a:t>protective coping </a:t>
            </a:r>
            <a:r>
              <a:rPr lang="en-US" dirty="0"/>
              <a:t>mechanism, dissociating becomes easier </a:t>
            </a:r>
            <a:r>
              <a:rPr lang="en-US" dirty="0" smtClean="0"/>
              <a:t>with repeated </a:t>
            </a:r>
            <a:r>
              <a:rPr lang="en-US" dirty="0"/>
              <a:t>use.</a:t>
            </a:r>
          </a:p>
        </p:txBody>
      </p:sp>
    </p:spTree>
    <p:extLst>
      <p:ext uri="{BB962C8B-B14F-4D97-AF65-F5344CB8AC3E}">
        <p14:creationId xmlns:p14="http://schemas.microsoft.com/office/powerpoint/2010/main" val="10863203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Dissociative disorders </a:t>
            </a:r>
            <a:r>
              <a:rPr lang="en-US" dirty="0"/>
              <a:t>have the essential feature of </a:t>
            </a:r>
            <a:r>
              <a:rPr lang="en-US" dirty="0" smtClean="0"/>
              <a:t>a disruption </a:t>
            </a:r>
            <a:r>
              <a:rPr lang="en-US" dirty="0"/>
              <a:t>in the usually integrated functions of </a:t>
            </a:r>
            <a:r>
              <a:rPr lang="en-US" dirty="0" smtClean="0"/>
              <a:t>consciousness, memory</a:t>
            </a:r>
            <a:r>
              <a:rPr lang="en-US" dirty="0"/>
              <a:t>, identity, or environmental </a:t>
            </a:r>
            <a:r>
              <a:rPr lang="en-US" dirty="0" smtClean="0"/>
              <a:t>perception. </a:t>
            </a:r>
          </a:p>
          <a:p>
            <a:r>
              <a:rPr lang="en-US" dirty="0" smtClean="0"/>
              <a:t>This </a:t>
            </a:r>
            <a:r>
              <a:rPr lang="en-US" dirty="0"/>
              <a:t>often interferes with the person’s </a:t>
            </a:r>
            <a:r>
              <a:rPr lang="en-US" dirty="0" smtClean="0"/>
              <a:t>relationships, ability </a:t>
            </a:r>
            <a:r>
              <a:rPr lang="en-US" dirty="0"/>
              <a:t>to function in daily life, and ability to cope with </a:t>
            </a:r>
            <a:r>
              <a:rPr lang="en-US" dirty="0" smtClean="0"/>
              <a:t>the realities </a:t>
            </a:r>
            <a:r>
              <a:rPr lang="en-US" dirty="0"/>
              <a:t>of the abusive or traumatic event. This </a:t>
            </a:r>
            <a:r>
              <a:rPr lang="en-US" dirty="0" smtClean="0"/>
              <a:t>disturbance varies </a:t>
            </a:r>
            <a:r>
              <a:rPr lang="en-US" dirty="0"/>
              <a:t>greatly in intensity in different people, </a:t>
            </a:r>
            <a:r>
              <a:rPr lang="en-US" dirty="0" smtClean="0"/>
              <a:t>and the </a:t>
            </a:r>
            <a:r>
              <a:rPr lang="en-US" dirty="0"/>
              <a:t>onset may be sudden or gradual, transient or </a:t>
            </a:r>
            <a:r>
              <a:rPr lang="en-US" dirty="0" smtClean="0"/>
              <a:t>chronic. </a:t>
            </a:r>
          </a:p>
          <a:p>
            <a:r>
              <a:rPr lang="en-US" dirty="0" smtClean="0"/>
              <a:t>Dissociative </a:t>
            </a:r>
            <a:r>
              <a:rPr lang="en-US" dirty="0"/>
              <a:t>symptoms are seen in clients with PTSD.</a:t>
            </a:r>
          </a:p>
        </p:txBody>
      </p:sp>
    </p:spTree>
    <p:extLst>
      <p:ext uri="{BB962C8B-B14F-4D97-AF65-F5344CB8AC3E}">
        <p14:creationId xmlns:p14="http://schemas.microsoft.com/office/powerpoint/2010/main" val="1099095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DSM-IV-TR </a:t>
            </a:r>
            <a:r>
              <a:rPr lang="en-US" dirty="0"/>
              <a:t>describes different types of </a:t>
            </a:r>
            <a:r>
              <a:rPr lang="en-US" dirty="0" smtClean="0"/>
              <a:t>dissociative disorders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Dissociative </a:t>
            </a:r>
            <a:r>
              <a:rPr lang="en-US" i="1" dirty="0"/>
              <a:t>amnesia</a:t>
            </a:r>
            <a:r>
              <a:rPr lang="en-US" dirty="0"/>
              <a:t>: The client cannot remember </a:t>
            </a:r>
            <a:r>
              <a:rPr lang="en-US" dirty="0" smtClean="0"/>
              <a:t>important personal </a:t>
            </a:r>
            <a:r>
              <a:rPr lang="en-US" dirty="0"/>
              <a:t>information (usually of a traumatic </a:t>
            </a:r>
            <a:r>
              <a:rPr lang="en-US" dirty="0" smtClean="0"/>
              <a:t>or stressful </a:t>
            </a:r>
            <a:r>
              <a:rPr lang="en-US" dirty="0"/>
              <a:t>nature).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Dissociative </a:t>
            </a:r>
            <a:r>
              <a:rPr lang="en-US" i="1" dirty="0"/>
              <a:t>fugue</a:t>
            </a:r>
            <a:r>
              <a:rPr lang="en-US" dirty="0"/>
              <a:t>: The client has episodes of </a:t>
            </a:r>
            <a:r>
              <a:rPr lang="en-US" dirty="0" smtClean="0"/>
              <a:t>suddenly leaving </a:t>
            </a:r>
            <a:r>
              <a:rPr lang="en-US" dirty="0"/>
              <a:t>the home or place of work without any </a:t>
            </a:r>
            <a:r>
              <a:rPr lang="en-US" dirty="0" smtClean="0"/>
              <a:t>explanation, traveling </a:t>
            </a:r>
            <a:r>
              <a:rPr lang="en-US" dirty="0"/>
              <a:t>to another city, and being unable to </a:t>
            </a:r>
            <a:r>
              <a:rPr lang="en-US" dirty="0" smtClean="0"/>
              <a:t>remember his </a:t>
            </a:r>
            <a:r>
              <a:rPr lang="en-US" dirty="0"/>
              <a:t>or her past or identity. He or she </a:t>
            </a:r>
            <a:r>
              <a:rPr lang="en-US" dirty="0" smtClean="0"/>
              <a:t>may assume </a:t>
            </a:r>
            <a:r>
              <a:rPr lang="en-US" dirty="0"/>
              <a:t>a new identity.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Dissociative </a:t>
            </a:r>
            <a:r>
              <a:rPr lang="en-US" i="1" dirty="0"/>
              <a:t>identity disorder </a:t>
            </a:r>
            <a:r>
              <a:rPr lang="en-US" dirty="0"/>
              <a:t>(formerly </a:t>
            </a:r>
            <a:r>
              <a:rPr lang="en-US" i="1" dirty="0"/>
              <a:t>multiple </a:t>
            </a:r>
            <a:r>
              <a:rPr lang="en-US" i="1" dirty="0" smtClean="0"/>
              <a:t>personality disorder</a:t>
            </a:r>
            <a:r>
              <a:rPr lang="en-US" dirty="0"/>
              <a:t>): The client displays two or more </a:t>
            </a:r>
            <a:r>
              <a:rPr lang="en-US" dirty="0" smtClean="0"/>
              <a:t>distinct identities </a:t>
            </a:r>
            <a:r>
              <a:rPr lang="en-US" dirty="0"/>
              <a:t>or personality states that recurrently </a:t>
            </a:r>
            <a:r>
              <a:rPr lang="en-US" dirty="0" smtClean="0"/>
              <a:t>take control </a:t>
            </a:r>
            <a:r>
              <a:rPr lang="en-US" dirty="0"/>
              <a:t>of his or her behavior. This is accompanied </a:t>
            </a:r>
            <a:r>
              <a:rPr lang="en-US" dirty="0" smtClean="0"/>
              <a:t>by the </a:t>
            </a:r>
            <a:r>
              <a:rPr lang="en-US" dirty="0"/>
              <a:t>inability to recall important personal information.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Depersonalization </a:t>
            </a:r>
            <a:r>
              <a:rPr lang="en-US" i="1" dirty="0"/>
              <a:t>disorder</a:t>
            </a:r>
            <a:r>
              <a:rPr lang="en-US" dirty="0"/>
              <a:t>: The client has a persistent </a:t>
            </a:r>
            <a:r>
              <a:rPr lang="en-US" dirty="0" smtClean="0"/>
              <a:t>or recurrent </a:t>
            </a:r>
            <a:r>
              <a:rPr lang="en-US" dirty="0"/>
              <a:t>feeling of being detached from his or </a:t>
            </a:r>
            <a:r>
              <a:rPr lang="en-US" dirty="0" smtClean="0"/>
              <a:t>her mental </a:t>
            </a:r>
            <a:r>
              <a:rPr lang="en-US" dirty="0"/>
              <a:t>processes or body. This is accompanied by </a:t>
            </a:r>
            <a:r>
              <a:rPr lang="en-US" dirty="0" smtClean="0"/>
              <a:t>intact reality </a:t>
            </a:r>
            <a:r>
              <a:rPr lang="en-US" dirty="0"/>
              <a:t>testing; that is, the client is not psychotic or </a:t>
            </a:r>
            <a:r>
              <a:rPr lang="en-US" dirty="0" smtClean="0"/>
              <a:t>out of </a:t>
            </a:r>
            <a:r>
              <a:rPr lang="en-US" dirty="0"/>
              <a:t>touch with reality.</a:t>
            </a:r>
          </a:p>
        </p:txBody>
      </p:sp>
    </p:spTree>
    <p:extLst>
      <p:ext uri="{BB962C8B-B14F-4D97-AF65-F5344CB8AC3E}">
        <p14:creationId xmlns:p14="http://schemas.microsoft.com/office/powerpoint/2010/main" val="11611584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Dissociative disorders, relatively rare in the general </a:t>
            </a:r>
            <a:r>
              <a:rPr lang="en-US" dirty="0" smtClean="0"/>
              <a:t>population, are </a:t>
            </a:r>
            <a:r>
              <a:rPr lang="en-US" dirty="0"/>
              <a:t>much more prevalent among those with </a:t>
            </a:r>
            <a:r>
              <a:rPr lang="en-US" dirty="0" smtClean="0"/>
              <a:t>histories of </a:t>
            </a:r>
            <a:r>
              <a:rPr lang="en-US" dirty="0"/>
              <a:t>childhood physical and sexual abuse. </a:t>
            </a:r>
            <a:endParaRPr lang="en-US" dirty="0" smtClean="0"/>
          </a:p>
          <a:p>
            <a:r>
              <a:rPr lang="en-US" dirty="0" smtClean="0"/>
              <a:t>Some believe the </a:t>
            </a:r>
            <a:r>
              <a:rPr lang="en-US" dirty="0"/>
              <a:t>recent increase in the diagnosis of dissociative </a:t>
            </a:r>
            <a:r>
              <a:rPr lang="en-US" dirty="0" smtClean="0"/>
              <a:t>disorders in </a:t>
            </a:r>
            <a:r>
              <a:rPr lang="en-US" dirty="0"/>
              <a:t>the United States is the result of more awareness of </a:t>
            </a:r>
            <a:r>
              <a:rPr lang="en-US" dirty="0" smtClean="0"/>
              <a:t>this disorder </a:t>
            </a:r>
            <a:r>
              <a:rPr lang="en-US" dirty="0"/>
              <a:t>by mental health </a:t>
            </a:r>
            <a:r>
              <a:rPr lang="en-US" dirty="0" smtClean="0"/>
              <a:t>professionals.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414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media has focused much attention on the theory </a:t>
            </a:r>
            <a:r>
              <a:rPr lang="en-US" dirty="0" smtClean="0"/>
              <a:t>of </a:t>
            </a:r>
            <a:r>
              <a:rPr lang="en-US" b="1" dirty="0" smtClean="0"/>
              <a:t>repressed </a:t>
            </a:r>
            <a:r>
              <a:rPr lang="en-US" b="1" dirty="0"/>
              <a:t>memories </a:t>
            </a:r>
            <a:r>
              <a:rPr lang="en-US" dirty="0"/>
              <a:t>in victims of abuse. Many </a:t>
            </a:r>
            <a:r>
              <a:rPr lang="en-US" dirty="0" smtClean="0"/>
              <a:t>professionals believe </a:t>
            </a:r>
            <a:r>
              <a:rPr lang="en-US" dirty="0"/>
              <a:t>that memories of childhood abuse can be </a:t>
            </a:r>
            <a:r>
              <a:rPr lang="en-US" dirty="0" smtClean="0"/>
              <a:t>buried deeply </a:t>
            </a:r>
            <a:r>
              <a:rPr lang="en-US" dirty="0"/>
              <a:t>in the subconscious mind or repressed because </a:t>
            </a:r>
            <a:r>
              <a:rPr lang="en-US" dirty="0" smtClean="0"/>
              <a:t>they are </a:t>
            </a:r>
            <a:r>
              <a:rPr lang="en-US" dirty="0"/>
              <a:t>too painful for the victims to acknowledge and that </a:t>
            </a:r>
            <a:r>
              <a:rPr lang="en-US" dirty="0" smtClean="0"/>
              <a:t>victims can </a:t>
            </a:r>
            <a:r>
              <a:rPr lang="en-US" dirty="0"/>
              <a:t>be helped to recover or remember such </a:t>
            </a:r>
            <a:r>
              <a:rPr lang="en-US" dirty="0" smtClean="0"/>
              <a:t>painful memories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person comes to a mental health </a:t>
            </a:r>
            <a:r>
              <a:rPr lang="en-US" dirty="0" smtClean="0"/>
              <a:t>professional experiencing </a:t>
            </a:r>
            <a:r>
              <a:rPr lang="en-US" dirty="0"/>
              <a:t>serious problems in </a:t>
            </a:r>
            <a:r>
              <a:rPr lang="en-US" dirty="0" smtClean="0"/>
              <a:t>relationships, symptoms </a:t>
            </a:r>
            <a:r>
              <a:rPr lang="en-US" dirty="0"/>
              <a:t>of PTSD, or flashbacks involving abuse, </a:t>
            </a:r>
            <a:r>
              <a:rPr lang="en-US" dirty="0" smtClean="0"/>
              <a:t>the mental </a:t>
            </a:r>
            <a:r>
              <a:rPr lang="en-US" dirty="0"/>
              <a:t>health professional may help the person </a:t>
            </a:r>
            <a:r>
              <a:rPr lang="en-US" dirty="0" smtClean="0"/>
              <a:t>remember or </a:t>
            </a:r>
            <a:r>
              <a:rPr lang="en-US" dirty="0"/>
              <a:t>recover those memories of abuse.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mental </a:t>
            </a:r>
            <a:r>
              <a:rPr lang="en-US" dirty="0" smtClean="0"/>
              <a:t>health professionals </a:t>
            </a:r>
            <a:r>
              <a:rPr lang="en-US" dirty="0"/>
              <a:t>believe there is danger of inducing </a:t>
            </a:r>
            <a:r>
              <a:rPr lang="en-US" dirty="0" smtClean="0"/>
              <a:t>false </a:t>
            </a:r>
            <a:r>
              <a:rPr lang="en-US" dirty="0"/>
              <a:t>memories of childhood sexual abuse through </a:t>
            </a:r>
            <a:r>
              <a:rPr lang="en-US" dirty="0" smtClean="0"/>
              <a:t>imagination in psychotherapy. </a:t>
            </a:r>
            <a:r>
              <a:rPr lang="en-US" dirty="0"/>
              <a:t>This </a:t>
            </a:r>
            <a:r>
              <a:rPr lang="en-US" dirty="0" smtClean="0"/>
              <a:t>so called </a:t>
            </a:r>
            <a:r>
              <a:rPr lang="en-US" i="1" dirty="0" smtClean="0"/>
              <a:t>false </a:t>
            </a:r>
            <a:r>
              <a:rPr lang="en-US" i="1" dirty="0"/>
              <a:t>memory syndrome </a:t>
            </a:r>
            <a:r>
              <a:rPr lang="en-US" dirty="0"/>
              <a:t>has created problems in </a:t>
            </a:r>
            <a:r>
              <a:rPr lang="en-US" dirty="0" smtClean="0"/>
              <a:t>families when </a:t>
            </a:r>
            <a:r>
              <a:rPr lang="en-US" dirty="0"/>
              <a:t>clients made groundless accusations of </a:t>
            </a:r>
            <a:r>
              <a:rPr lang="en-US" dirty="0" smtClean="0"/>
              <a:t>abuse. </a:t>
            </a:r>
          </a:p>
        </p:txBody>
      </p:sp>
    </p:spTree>
    <p:extLst>
      <p:ext uri="{BB962C8B-B14F-4D97-AF65-F5344CB8AC3E}">
        <p14:creationId xmlns:p14="http://schemas.microsoft.com/office/powerpoint/2010/main" val="264417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Picture </a:t>
            </a:r>
            <a:r>
              <a:rPr lang="en-US" dirty="0" smtClean="0"/>
              <a:t>of </a:t>
            </a:r>
            <a:r>
              <a:rPr lang="en-US" dirty="0"/>
              <a:t>Abuse </a:t>
            </a:r>
            <a:r>
              <a:rPr lang="en-US" dirty="0"/>
              <a:t>a</a:t>
            </a:r>
            <a:r>
              <a:rPr lang="en-US" dirty="0" smtClean="0"/>
              <a:t>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Nurses should be particularly sensitive to the </a:t>
            </a:r>
            <a:r>
              <a:rPr lang="en-US" dirty="0" smtClean="0"/>
              <a:t>abused client’s </a:t>
            </a:r>
            <a:r>
              <a:rPr lang="en-US" dirty="0"/>
              <a:t>need to feel safe, secure, and in control of his </a:t>
            </a:r>
            <a:r>
              <a:rPr lang="en-US" dirty="0" smtClean="0"/>
              <a:t>or her </a:t>
            </a:r>
            <a:r>
              <a:rPr lang="en-US" dirty="0"/>
              <a:t>body. They should take care to maintain the </a:t>
            </a:r>
            <a:r>
              <a:rPr lang="en-US" dirty="0" smtClean="0"/>
              <a:t>client’s personal </a:t>
            </a:r>
            <a:r>
              <a:rPr lang="en-US" dirty="0"/>
              <a:t>space, assess the client’s anxiety level, and </a:t>
            </a:r>
            <a:r>
              <a:rPr lang="en-US" dirty="0" smtClean="0"/>
              <a:t>ask permission </a:t>
            </a:r>
            <a:r>
              <a:rPr lang="en-US" dirty="0"/>
              <a:t>before touching him or her for any </a:t>
            </a:r>
            <a:r>
              <a:rPr lang="en-US" dirty="0" smtClean="0"/>
              <a:t>reason.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Because </a:t>
            </a:r>
            <a:r>
              <a:rPr lang="en-US" dirty="0">
                <a:solidFill>
                  <a:srgbClr val="FF0000"/>
                </a:solidFill>
              </a:rPr>
              <a:t>the nurse may not always be aware of a history </a:t>
            </a:r>
            <a:r>
              <a:rPr lang="en-US" dirty="0" smtClean="0">
                <a:solidFill>
                  <a:srgbClr val="FF0000"/>
                </a:solidFill>
              </a:rPr>
              <a:t>of abuse </a:t>
            </a:r>
            <a:r>
              <a:rPr lang="en-US" dirty="0">
                <a:solidFill>
                  <a:srgbClr val="FF0000"/>
                </a:solidFill>
              </a:rPr>
              <a:t>when initially working with a client, he or </a:t>
            </a:r>
            <a:r>
              <a:rPr lang="en-US" dirty="0" smtClean="0">
                <a:solidFill>
                  <a:srgbClr val="FF0000"/>
                </a:solidFill>
              </a:rPr>
              <a:t>she should </a:t>
            </a:r>
            <a:r>
              <a:rPr lang="en-US" dirty="0">
                <a:solidFill>
                  <a:srgbClr val="FF0000"/>
                </a:solidFill>
              </a:rPr>
              <a:t>apply these cautions to all clients in the </a:t>
            </a:r>
            <a:r>
              <a:rPr lang="en-US" dirty="0" smtClean="0">
                <a:solidFill>
                  <a:srgbClr val="FF0000"/>
                </a:solidFill>
              </a:rPr>
              <a:t>mental health </a:t>
            </a:r>
            <a:r>
              <a:rPr lang="en-US" dirty="0">
                <a:solidFill>
                  <a:srgbClr val="FF0000"/>
                </a:solidFill>
              </a:rPr>
              <a:t>setting.</a:t>
            </a:r>
          </a:p>
        </p:txBody>
      </p:sp>
    </p:spTree>
    <p:extLst>
      <p:ext uri="{BB962C8B-B14F-4D97-AF65-F5344CB8AC3E}">
        <p14:creationId xmlns:p14="http://schemas.microsoft.com/office/powerpoint/2010/main" val="4123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Symptoms of Dissociative</a:t>
            </a:r>
            <a:br>
              <a:rPr lang="en-US" dirty="0"/>
            </a:br>
            <a:r>
              <a:rPr lang="en-US" dirty="0"/>
              <a:t>Identity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Presence </a:t>
            </a:r>
            <a:r>
              <a:rPr lang="en-US" dirty="0"/>
              <a:t>of two or more distinct identities or </a:t>
            </a:r>
            <a:r>
              <a:rPr lang="en-US" dirty="0" smtClean="0"/>
              <a:t>personality states.</a:t>
            </a:r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least two identities recurrently taking control of </a:t>
            </a:r>
            <a:r>
              <a:rPr lang="en-US" dirty="0" smtClean="0"/>
              <a:t>the person’s behavior.</a:t>
            </a:r>
            <a:endParaRPr lang="en-US" dirty="0"/>
          </a:p>
          <a:p>
            <a:r>
              <a:rPr lang="en-US" dirty="0" smtClean="0"/>
              <a:t>Inability </a:t>
            </a:r>
            <a:r>
              <a:rPr lang="en-US" dirty="0"/>
              <a:t>to recall important personal </a:t>
            </a:r>
            <a:r>
              <a:rPr lang="en-US" dirty="0" smtClean="0"/>
              <a:t>information: more </a:t>
            </a:r>
            <a:r>
              <a:rPr lang="en-US" dirty="0"/>
              <a:t>extensive than ordinary </a:t>
            </a:r>
            <a:r>
              <a:rPr lang="en-US" dirty="0" smtClean="0"/>
              <a:t>forgetfulness.</a:t>
            </a:r>
            <a:endParaRPr lang="en-US" dirty="0"/>
          </a:p>
          <a:p>
            <a:r>
              <a:rPr lang="en-US" dirty="0" smtClean="0"/>
              <a:t>Symptoms </a:t>
            </a:r>
            <a:r>
              <a:rPr lang="en-US" dirty="0"/>
              <a:t>not related to any substance use or </a:t>
            </a:r>
            <a:r>
              <a:rPr lang="en-US" dirty="0" smtClean="0"/>
              <a:t>medical condition.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0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Survivors of trauma and abuse who have PTSD or </a:t>
            </a:r>
            <a:r>
              <a:rPr lang="en-US" dirty="0" smtClean="0"/>
              <a:t>dissociative disorders </a:t>
            </a:r>
            <a:r>
              <a:rPr lang="en-US" dirty="0"/>
              <a:t>often are involved in group or </a:t>
            </a:r>
            <a:r>
              <a:rPr lang="en-US" dirty="0" smtClean="0"/>
              <a:t>individual therapy </a:t>
            </a:r>
            <a:r>
              <a:rPr lang="en-US" dirty="0"/>
              <a:t>in the community to address the long-term </a:t>
            </a:r>
            <a:r>
              <a:rPr lang="en-US" dirty="0" smtClean="0"/>
              <a:t>effects of </a:t>
            </a:r>
            <a:r>
              <a:rPr lang="en-US" dirty="0"/>
              <a:t>their experiences. </a:t>
            </a:r>
            <a:endParaRPr lang="en-US" dirty="0" smtClean="0"/>
          </a:p>
          <a:p>
            <a:r>
              <a:rPr lang="en-US" dirty="0" smtClean="0"/>
              <a:t>Cognitive–behavioral </a:t>
            </a:r>
            <a:r>
              <a:rPr lang="en-US" dirty="0"/>
              <a:t>therapy is </a:t>
            </a:r>
            <a:r>
              <a:rPr lang="en-US" dirty="0" smtClean="0"/>
              <a:t>effective in </a:t>
            </a:r>
            <a:r>
              <a:rPr lang="en-US" dirty="0"/>
              <a:t>dealing with the thoughts and subsequent </a:t>
            </a:r>
            <a:r>
              <a:rPr lang="en-US" dirty="0" smtClean="0"/>
              <a:t>feelings and </a:t>
            </a:r>
            <a:r>
              <a:rPr lang="en-US" dirty="0"/>
              <a:t>behavior of trauma and abuse survivors. </a:t>
            </a:r>
            <a:endParaRPr lang="en-US" dirty="0" smtClean="0"/>
          </a:p>
          <a:p>
            <a:r>
              <a:rPr lang="en-US" dirty="0" smtClean="0"/>
              <a:t>Therapy for clients </a:t>
            </a:r>
            <a:r>
              <a:rPr lang="en-US" dirty="0"/>
              <a:t>who dissociate focuses on </a:t>
            </a:r>
            <a:r>
              <a:rPr lang="en-US" dirty="0" err="1"/>
              <a:t>reassociation</a:t>
            </a:r>
            <a:r>
              <a:rPr lang="en-US" dirty="0"/>
              <a:t>, or </a:t>
            </a:r>
            <a:r>
              <a:rPr lang="en-US" dirty="0" smtClean="0"/>
              <a:t>putting the </a:t>
            </a:r>
            <a:r>
              <a:rPr lang="en-US" dirty="0"/>
              <a:t>consciousness back together.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paroxetine (</a:t>
            </a:r>
            <a:r>
              <a:rPr lang="en-US" dirty="0" smtClean="0"/>
              <a:t>Paxil) and </a:t>
            </a:r>
            <a:r>
              <a:rPr lang="en-US" dirty="0"/>
              <a:t>sertraline (Zoloft) have been used to treat PTSD </a:t>
            </a:r>
            <a:r>
              <a:rPr lang="en-US" dirty="0" smtClean="0"/>
              <a:t>successfully. </a:t>
            </a:r>
          </a:p>
          <a:p>
            <a:r>
              <a:rPr lang="en-US" dirty="0" smtClean="0"/>
              <a:t>Clients </a:t>
            </a:r>
            <a:r>
              <a:rPr lang="en-US" dirty="0"/>
              <a:t>with dissociative disorders may be </a:t>
            </a:r>
            <a:r>
              <a:rPr lang="en-US" dirty="0" smtClean="0"/>
              <a:t>treated symptomatically</a:t>
            </a:r>
            <a:r>
              <a:rPr lang="en-US" dirty="0"/>
              <a:t>, that is, with medications for anxiety </a:t>
            </a:r>
            <a:r>
              <a:rPr lang="en-US" dirty="0" smtClean="0"/>
              <a:t>or depression </a:t>
            </a:r>
            <a:r>
              <a:rPr lang="en-US" dirty="0"/>
              <a:t>or both if these symptoms are predominant.</a:t>
            </a:r>
          </a:p>
        </p:txBody>
      </p:sp>
    </p:spTree>
    <p:extLst>
      <p:ext uri="{BB962C8B-B14F-4D97-AF65-F5344CB8AC3E}">
        <p14:creationId xmlns:p14="http://schemas.microsoft.com/office/powerpoint/2010/main" val="3954993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Clients with PTSD and dissociative disorders are </a:t>
            </a:r>
            <a:r>
              <a:rPr lang="en-US" dirty="0" smtClean="0"/>
              <a:t>found in </a:t>
            </a:r>
            <a:r>
              <a:rPr lang="en-US" dirty="0"/>
              <a:t>all areas of health care, from clinics to primary </a:t>
            </a:r>
            <a:r>
              <a:rPr lang="en-US" dirty="0" smtClean="0"/>
              <a:t>care offices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nurse is most likely to encounter these </a:t>
            </a:r>
            <a:r>
              <a:rPr lang="en-US" dirty="0" smtClean="0"/>
              <a:t>clients in </a:t>
            </a:r>
            <a:r>
              <a:rPr lang="en-US" dirty="0"/>
              <a:t>acute care settings when there are concerns for </a:t>
            </a:r>
            <a:r>
              <a:rPr lang="en-US" dirty="0" smtClean="0"/>
              <a:t>their safety </a:t>
            </a:r>
            <a:r>
              <a:rPr lang="en-US" dirty="0"/>
              <a:t>or the safety of others or when acute symptoms </a:t>
            </a:r>
            <a:r>
              <a:rPr lang="en-US" dirty="0" smtClean="0"/>
              <a:t>have become </a:t>
            </a:r>
            <a:r>
              <a:rPr lang="en-US" dirty="0"/>
              <a:t>intense and require stabilization. </a:t>
            </a:r>
            <a:endParaRPr lang="en-US" dirty="0" smtClean="0"/>
          </a:p>
          <a:p>
            <a:r>
              <a:rPr lang="en-US" dirty="0" smtClean="0"/>
              <a:t>Treatment in acute </a:t>
            </a:r>
            <a:r>
              <a:rPr lang="en-US" dirty="0"/>
              <a:t>care is usually short term, with the client </a:t>
            </a:r>
            <a:r>
              <a:rPr lang="en-US" dirty="0" smtClean="0"/>
              <a:t>returning to </a:t>
            </a:r>
            <a:r>
              <a:rPr lang="en-US" dirty="0"/>
              <a:t>community-based treatment as quickly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1309001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Promote Client’s </a:t>
            </a:r>
            <a:r>
              <a:rPr lang="en-US" b="1" i="1" dirty="0" smtClean="0"/>
              <a:t>Safety</a:t>
            </a:r>
            <a:r>
              <a:rPr lang="en-US" b="1" i="1" dirty="0" smtClean="0">
                <a:sym typeface="Wingdings" pitchFamily="2" charset="2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Discuss </a:t>
            </a:r>
            <a:r>
              <a:rPr lang="en-US" dirty="0"/>
              <a:t>self-harm thoughts.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Help </a:t>
            </a:r>
            <a:r>
              <a:rPr lang="en-US" dirty="0"/>
              <a:t>client develop plan for going to safe place </a:t>
            </a:r>
            <a:r>
              <a:rPr lang="en-US" dirty="0" smtClean="0"/>
              <a:t>when having </a:t>
            </a:r>
            <a:r>
              <a:rPr lang="en-US" dirty="0"/>
              <a:t>destructive thoughts or impulses.</a:t>
            </a:r>
          </a:p>
        </p:txBody>
      </p:sp>
    </p:spTree>
    <p:extLst>
      <p:ext uri="{BB962C8B-B14F-4D97-AF65-F5344CB8AC3E}">
        <p14:creationId xmlns:p14="http://schemas.microsoft.com/office/powerpoint/2010/main" val="3523464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/>
              <a:t>Help Client Cope with Stress and </a:t>
            </a:r>
            <a:r>
              <a:rPr lang="en-US" b="1" i="1" dirty="0" smtClean="0"/>
              <a:t>Emotions: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</a:t>
            </a:r>
            <a:r>
              <a:rPr lang="en-US" dirty="0"/>
              <a:t>grounding techniques to help client who </a:t>
            </a:r>
            <a:r>
              <a:rPr lang="en-US" dirty="0" smtClean="0"/>
              <a:t>is dissociating </a:t>
            </a:r>
            <a:r>
              <a:rPr lang="en-US" dirty="0"/>
              <a:t>or experiencing flashbacks.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Validate </a:t>
            </a:r>
            <a:r>
              <a:rPr lang="en-US" dirty="0"/>
              <a:t>client’s feelings of fear, but try to </a:t>
            </a:r>
            <a:r>
              <a:rPr lang="en-US" dirty="0" smtClean="0"/>
              <a:t>increase contact </a:t>
            </a:r>
            <a:r>
              <a:rPr lang="en-US" dirty="0"/>
              <a:t>with reality.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During </a:t>
            </a:r>
            <a:r>
              <a:rPr lang="en-US" dirty="0"/>
              <a:t>dissociative experience or flashback, help </a:t>
            </a:r>
            <a:r>
              <a:rPr lang="en-US" dirty="0" smtClean="0"/>
              <a:t>client change </a:t>
            </a:r>
            <a:r>
              <a:rPr lang="en-US" dirty="0"/>
              <a:t>body position but do not grab or force client </a:t>
            </a:r>
            <a:r>
              <a:rPr lang="en-US" dirty="0" smtClean="0"/>
              <a:t>to stand </a:t>
            </a:r>
            <a:r>
              <a:rPr lang="en-US" dirty="0"/>
              <a:t>up or move.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</a:t>
            </a:r>
            <a:r>
              <a:rPr lang="en-US" dirty="0"/>
              <a:t>supportive touch if client responds well to it.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Teach </a:t>
            </a:r>
            <a:r>
              <a:rPr lang="en-US" dirty="0"/>
              <a:t>deep breathing and relaxation techniques.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</a:t>
            </a:r>
            <a:r>
              <a:rPr lang="en-US" dirty="0"/>
              <a:t>distraction techniques such as participating </a:t>
            </a:r>
            <a:r>
              <a:rPr lang="en-US" dirty="0" smtClean="0"/>
              <a:t>in physical </a:t>
            </a:r>
            <a:r>
              <a:rPr lang="en-US" dirty="0"/>
              <a:t>exercise, listening to music, talking with </a:t>
            </a:r>
            <a:r>
              <a:rPr lang="en-US" dirty="0" smtClean="0"/>
              <a:t>others, or </a:t>
            </a:r>
            <a:r>
              <a:rPr lang="en-US" dirty="0"/>
              <a:t>engaging in a hobby or other enjoyable activity.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Help </a:t>
            </a:r>
            <a:r>
              <a:rPr lang="en-US" dirty="0"/>
              <a:t>to make a list of activities and keep materials </a:t>
            </a:r>
            <a:r>
              <a:rPr lang="en-US" dirty="0" smtClean="0"/>
              <a:t>on hand </a:t>
            </a:r>
            <a:r>
              <a:rPr lang="en-US" dirty="0"/>
              <a:t>to engage client when client’s feelings are intense.</a:t>
            </a:r>
          </a:p>
        </p:txBody>
      </p:sp>
    </p:spTree>
    <p:extLst>
      <p:ext uri="{BB962C8B-B14F-4D97-AF65-F5344CB8AC3E}">
        <p14:creationId xmlns:p14="http://schemas.microsoft.com/office/powerpoint/2010/main" val="1369021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Help Promote Client’s </a:t>
            </a:r>
            <a:r>
              <a:rPr lang="en-US" b="1" i="1" dirty="0" smtClean="0"/>
              <a:t>Self-Esteem: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Refer </a:t>
            </a:r>
            <a:r>
              <a:rPr lang="en-US" dirty="0"/>
              <a:t>to client as “survivor” rather than “victim.”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Establish </a:t>
            </a:r>
            <a:r>
              <a:rPr lang="en-US" dirty="0"/>
              <a:t>social support system in community.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Make </a:t>
            </a:r>
            <a:r>
              <a:rPr lang="en-US" dirty="0"/>
              <a:t>a list of people and activities in the community </a:t>
            </a:r>
            <a:r>
              <a:rPr lang="en-US" dirty="0" smtClean="0"/>
              <a:t>for client </a:t>
            </a:r>
            <a:r>
              <a:rPr lang="en-US" dirty="0"/>
              <a:t>to contact when he or she needs help.</a:t>
            </a:r>
          </a:p>
        </p:txBody>
      </p:sp>
    </p:spTree>
    <p:extLst>
      <p:ext uri="{BB962C8B-B14F-4D97-AF65-F5344CB8AC3E}">
        <p14:creationId xmlns:p14="http://schemas.microsoft.com/office/powerpoint/2010/main" val="18631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Violent</a:t>
            </a:r>
            <a:br>
              <a:rPr lang="en-US" dirty="0" smtClean="0"/>
            </a:br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Family violence </a:t>
            </a:r>
            <a:r>
              <a:rPr lang="en-US" dirty="0"/>
              <a:t>encompasses spouse battering; </a:t>
            </a:r>
            <a:r>
              <a:rPr lang="en-US" dirty="0" smtClean="0"/>
              <a:t>neglect and </a:t>
            </a:r>
            <a:r>
              <a:rPr lang="en-US" dirty="0"/>
              <a:t>physical, emotional, or sexual abuse of children; </a:t>
            </a:r>
            <a:r>
              <a:rPr lang="en-US" dirty="0" smtClean="0"/>
              <a:t>elder abuse</a:t>
            </a:r>
            <a:r>
              <a:rPr lang="en-US" dirty="0"/>
              <a:t>; and marital rape.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many cases, family </a:t>
            </a:r>
            <a:r>
              <a:rPr lang="en-US" dirty="0" smtClean="0"/>
              <a:t>members tolerate </a:t>
            </a:r>
            <a:r>
              <a:rPr lang="en-US" dirty="0"/>
              <a:t>abusive and violent behavior from relatives </a:t>
            </a:r>
            <a:r>
              <a:rPr lang="en-US" dirty="0" smtClean="0"/>
              <a:t>they would </a:t>
            </a:r>
            <a:r>
              <a:rPr lang="en-US" dirty="0"/>
              <a:t>never accept from strangers.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violent families, </a:t>
            </a:r>
            <a:r>
              <a:rPr lang="en-US" dirty="0" smtClean="0"/>
              <a:t>the home</a:t>
            </a:r>
            <a:r>
              <a:rPr lang="en-US" dirty="0"/>
              <a:t>, which is normally a safe haven of love and </a:t>
            </a:r>
            <a:r>
              <a:rPr lang="en-US" dirty="0" smtClean="0"/>
              <a:t>protection, may </a:t>
            </a:r>
            <a:r>
              <a:rPr lang="en-US" dirty="0"/>
              <a:t>be the most dangerous place for victims.</a:t>
            </a:r>
          </a:p>
        </p:txBody>
      </p:sp>
    </p:spTree>
    <p:extLst>
      <p:ext uri="{BB962C8B-B14F-4D97-AF65-F5344CB8AC3E}">
        <p14:creationId xmlns:p14="http://schemas.microsoft.com/office/powerpoint/2010/main" val="142003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Violence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76400"/>
            <a:ext cx="46101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3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</a:t>
            </a:r>
            <a:r>
              <a:rPr lang="en-US" dirty="0"/>
              <a:t> </a:t>
            </a:r>
            <a:r>
              <a:rPr lang="en-US" dirty="0" smtClean="0"/>
              <a:t>Violent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isolation.</a:t>
            </a:r>
            <a:endParaRPr lang="en-US" dirty="0"/>
          </a:p>
          <a:p>
            <a:r>
              <a:rPr lang="en-US" dirty="0"/>
              <a:t>Abuse of power and </a:t>
            </a:r>
            <a:r>
              <a:rPr lang="en-US" dirty="0" smtClean="0"/>
              <a:t>control.</a:t>
            </a:r>
            <a:endParaRPr lang="en-US" dirty="0"/>
          </a:p>
          <a:p>
            <a:r>
              <a:rPr lang="en-US" dirty="0"/>
              <a:t>Alcohol and other drug </a:t>
            </a:r>
            <a:r>
              <a:rPr lang="en-US" dirty="0" smtClean="0"/>
              <a:t>abuse.</a:t>
            </a:r>
            <a:endParaRPr lang="en-US" dirty="0"/>
          </a:p>
          <a:p>
            <a:r>
              <a:rPr lang="en-US" dirty="0"/>
              <a:t>Intergenerational transmission </a:t>
            </a:r>
            <a:r>
              <a:rPr lang="en-US" dirty="0" smtClean="0"/>
              <a:t>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8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5450</Words>
  <Application>Microsoft Office PowerPoint</Application>
  <PresentationFormat>On-screen Show (4:3)</PresentationFormat>
  <Paragraphs>284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Abuse &amp; Violence</vt:lpstr>
      <vt:lpstr>Introduction </vt:lpstr>
      <vt:lpstr>Clinical Picture of Abuse and Violence</vt:lpstr>
      <vt:lpstr>Clinical Picture of Abuse and Violence</vt:lpstr>
      <vt:lpstr>Clinical Picture of Abuse and Violence</vt:lpstr>
      <vt:lpstr>Clinical Picture of Abuse and Violence</vt:lpstr>
      <vt:lpstr>Characteristics of Violent Families</vt:lpstr>
      <vt:lpstr>Family Violence</vt:lpstr>
      <vt:lpstr>Characteristics of Violent Families</vt:lpstr>
      <vt:lpstr>Cultural Considerations</vt:lpstr>
      <vt:lpstr>Intimate Partner Violence</vt:lpstr>
      <vt:lpstr>Clinical Picture</vt:lpstr>
      <vt:lpstr>Cycle of Abuse and Violence</vt:lpstr>
      <vt:lpstr>Assessment</vt:lpstr>
      <vt:lpstr>SAFE Questions?</vt:lpstr>
      <vt:lpstr>Treatment and Intervention</vt:lpstr>
      <vt:lpstr>Treatment and Intervention</vt:lpstr>
      <vt:lpstr>Treatment and Intervention</vt:lpstr>
      <vt:lpstr>Child Abuse</vt:lpstr>
      <vt:lpstr>Child Abuse</vt:lpstr>
      <vt:lpstr>Types of Child Abuse</vt:lpstr>
      <vt:lpstr>Sexual Abuse</vt:lpstr>
      <vt:lpstr>Neglect </vt:lpstr>
      <vt:lpstr>Psychological Abuse</vt:lpstr>
      <vt:lpstr>Clinical Picture</vt:lpstr>
      <vt:lpstr>Assessment </vt:lpstr>
      <vt:lpstr>Assessment </vt:lpstr>
      <vt:lpstr>Assessment </vt:lpstr>
      <vt:lpstr>Warning Signs of Abused/ Neglected Children</vt:lpstr>
      <vt:lpstr>Treatment and Intervention</vt:lpstr>
      <vt:lpstr>Treatment and Intervention</vt:lpstr>
      <vt:lpstr>Elder Abuse</vt:lpstr>
      <vt:lpstr>Elder Abuse</vt:lpstr>
      <vt:lpstr>Elder Abuse</vt:lpstr>
      <vt:lpstr>Clinical Picture</vt:lpstr>
      <vt:lpstr>Assessment </vt:lpstr>
      <vt:lpstr>Possible Indicators of Elder Abuse</vt:lpstr>
      <vt:lpstr>Possible Indicators of Elder Abuse</vt:lpstr>
      <vt:lpstr>Possible Indicators of Elder Abuse</vt:lpstr>
      <vt:lpstr>Possible Indicators of Elder Abuse</vt:lpstr>
      <vt:lpstr>Possible Indicators of Elder Abuse</vt:lpstr>
      <vt:lpstr>Possible Indicators of Elder Abuse</vt:lpstr>
      <vt:lpstr>Treatment and Intervention</vt:lpstr>
      <vt:lpstr>Rape and Sexual Assault</vt:lpstr>
      <vt:lpstr>Rape and Sexual Assault</vt:lpstr>
      <vt:lpstr>Assessment </vt:lpstr>
      <vt:lpstr>Assessment </vt:lpstr>
      <vt:lpstr>Warning Signs of Relationship Violence</vt:lpstr>
      <vt:lpstr>Treatment and Intervention</vt:lpstr>
      <vt:lpstr>Treatment and Intervention</vt:lpstr>
      <vt:lpstr>Psychiatric Disorders Related to Abuse and Violence</vt:lpstr>
      <vt:lpstr>Posttraumatic Stress Disorder (PTSD)</vt:lpstr>
      <vt:lpstr>PTSD</vt:lpstr>
      <vt:lpstr>PTSD</vt:lpstr>
      <vt:lpstr>Dissociative Disorders</vt:lpstr>
      <vt:lpstr>Dissociative Disorders</vt:lpstr>
      <vt:lpstr>Dissociative Disorders</vt:lpstr>
      <vt:lpstr>Dissociative Disorders</vt:lpstr>
      <vt:lpstr>Dissociative Disorders</vt:lpstr>
      <vt:lpstr>Major Symptoms of Dissociative Identity Disorder</vt:lpstr>
      <vt:lpstr>Treatment and Interventions</vt:lpstr>
      <vt:lpstr>Treatment and Interventions</vt:lpstr>
      <vt:lpstr>Nursing Interventions</vt:lpstr>
      <vt:lpstr>Nursing Interventions</vt:lpstr>
      <vt:lpstr>Nursing Interventions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Abuse &amp; Violence</dc:title>
  <dc:creator>hp</dc:creator>
  <cp:lastModifiedBy>Windows User</cp:lastModifiedBy>
  <cp:revision>176</cp:revision>
  <dcterms:created xsi:type="dcterms:W3CDTF">2006-08-16T00:00:00Z</dcterms:created>
  <dcterms:modified xsi:type="dcterms:W3CDTF">2021-11-10T03:53:45Z</dcterms:modified>
</cp:coreProperties>
</file>