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6" r:id="rId15"/>
    <p:sldId id="292" r:id="rId16"/>
    <p:sldId id="293" r:id="rId17"/>
    <p:sldId id="298" r:id="rId18"/>
    <p:sldId id="299" r:id="rId19"/>
    <p:sldId id="300" r:id="rId20"/>
    <p:sldId id="301" r:id="rId21"/>
    <p:sldId id="303" r:id="rId22"/>
    <p:sldId id="304" r:id="rId23"/>
    <p:sldId id="305" r:id="rId24"/>
    <p:sldId id="306" r:id="rId25"/>
    <p:sldId id="307" r:id="rId26"/>
    <p:sldId id="308" r:id="rId27"/>
    <p:sldId id="309" r:id="rId28"/>
    <p:sldId id="310" r:id="rId29"/>
    <p:sldId id="311" r:id="rId30"/>
    <p:sldId id="312" r:id="rId31"/>
    <p:sldId id="313" r:id="rId32"/>
    <p:sldId id="314" r:id="rId33"/>
    <p:sldId id="315" r:id="rId34"/>
    <p:sldId id="316" r:id="rId35"/>
    <p:sldId id="317" r:id="rId36"/>
    <p:sldId id="318" r:id="rId37"/>
    <p:sldId id="319" r:id="rId38"/>
    <p:sldId id="321" r:id="rId39"/>
    <p:sldId id="32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Grief </a:t>
            </a:r>
            <a:r>
              <a:rPr lang="en-US" dirty="0"/>
              <a:t>&amp;</a:t>
            </a:r>
            <a:r>
              <a:rPr lang="en-US" dirty="0" smtClean="0"/>
              <a:t> </a:t>
            </a:r>
            <a:r>
              <a:rPr lang="en-US" dirty="0"/>
              <a:t>Loss</a:t>
            </a:r>
          </a:p>
        </p:txBody>
      </p:sp>
    </p:spTree>
    <p:extLst>
      <p:ext uri="{BB962C8B-B14F-4D97-AF65-F5344CB8AC3E}">
        <p14:creationId xmlns:p14="http://schemas.microsoft.com/office/powerpoint/2010/main" val="2235547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Grieving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Nurses interact with clients responding to myriad </a:t>
            </a:r>
            <a:r>
              <a:rPr lang="en-US" dirty="0" smtClean="0"/>
              <a:t>losses along </a:t>
            </a:r>
            <a:r>
              <a:rPr lang="en-US" dirty="0"/>
              <a:t>the continuum of health and illness. </a:t>
            </a:r>
            <a:endParaRPr lang="en-US" dirty="0" smtClean="0"/>
          </a:p>
          <a:p>
            <a:r>
              <a:rPr lang="en-US" dirty="0" smtClean="0"/>
              <a:t>Regardless of the </a:t>
            </a:r>
            <a:r>
              <a:rPr lang="en-US" dirty="0"/>
              <a:t>type of loss, nurses must have a basic understanding </a:t>
            </a:r>
            <a:r>
              <a:rPr lang="en-US" dirty="0" smtClean="0"/>
              <a:t>of what </a:t>
            </a:r>
            <a:r>
              <a:rPr lang="en-US" dirty="0"/>
              <a:t>is involved to meet the challenge that grief brings </a:t>
            </a:r>
            <a:r>
              <a:rPr lang="en-US" dirty="0" smtClean="0"/>
              <a:t>to clients</a:t>
            </a:r>
            <a:r>
              <a:rPr lang="en-US" dirty="0"/>
              <a:t>. By understanding the phenomena that </a:t>
            </a:r>
            <a:r>
              <a:rPr lang="en-US" dirty="0" smtClean="0"/>
              <a:t>clients </a:t>
            </a:r>
            <a:r>
              <a:rPr lang="en-US" dirty="0"/>
              <a:t>experience as they deal with the discomfort of loss, </a:t>
            </a:r>
            <a:r>
              <a:rPr lang="en-US" dirty="0" smtClean="0"/>
              <a:t>nurses may </a:t>
            </a:r>
            <a:r>
              <a:rPr lang="en-US" dirty="0"/>
              <a:t>promote the expression and release of emotional </a:t>
            </a:r>
            <a:r>
              <a:rPr lang="en-US" dirty="0" smtClean="0"/>
              <a:t>as well </a:t>
            </a:r>
            <a:r>
              <a:rPr lang="en-US" dirty="0"/>
              <a:t>as physical pain during grieving. </a:t>
            </a:r>
            <a:endParaRPr lang="en-US" dirty="0" smtClean="0"/>
          </a:p>
          <a:p>
            <a:r>
              <a:rPr lang="en-US" dirty="0" smtClean="0"/>
              <a:t>Supporting this process </a:t>
            </a:r>
            <a:r>
              <a:rPr lang="en-US" dirty="0"/>
              <a:t>means ministering to </a:t>
            </a:r>
            <a:r>
              <a:rPr lang="en-US" dirty="0" smtClean="0"/>
              <a:t>psychological and physical needs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8204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Grieving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FF0000"/>
                </a:solidFill>
              </a:rPr>
              <a:t>therapeutic relationship and therapeutic </a:t>
            </a:r>
            <a:r>
              <a:rPr lang="en-US" dirty="0" smtClean="0">
                <a:solidFill>
                  <a:srgbClr val="FF0000"/>
                </a:solidFill>
              </a:rPr>
              <a:t>communication </a:t>
            </a:r>
            <a:r>
              <a:rPr lang="en-US" dirty="0" smtClean="0"/>
              <a:t>skills </a:t>
            </a:r>
            <a:r>
              <a:rPr lang="en-US" dirty="0"/>
              <a:t>such as active listening are paramount </a:t>
            </a:r>
            <a:r>
              <a:rPr lang="en-US" dirty="0" smtClean="0"/>
              <a:t>when assisting </a:t>
            </a:r>
            <a:r>
              <a:rPr lang="en-US" dirty="0"/>
              <a:t>grieving </a:t>
            </a:r>
            <a:r>
              <a:rPr lang="en-US" dirty="0" smtClean="0"/>
              <a:t>clients.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Recognizing the </a:t>
            </a:r>
            <a:r>
              <a:rPr lang="en-US" dirty="0">
                <a:solidFill>
                  <a:srgbClr val="FF0000"/>
                </a:solidFill>
              </a:rPr>
              <a:t>verbal and nonverbal communication </a:t>
            </a:r>
            <a:r>
              <a:rPr lang="en-US" dirty="0"/>
              <a:t>content </a:t>
            </a:r>
            <a:r>
              <a:rPr lang="en-US" dirty="0" smtClean="0"/>
              <a:t>of the </a:t>
            </a:r>
            <a:r>
              <a:rPr lang="en-US" dirty="0"/>
              <a:t>various stages of grieving can help nurses to </a:t>
            </a:r>
            <a:r>
              <a:rPr lang="en-US" dirty="0" smtClean="0"/>
              <a:t>select interventions </a:t>
            </a:r>
            <a:r>
              <a:rPr lang="en-US" dirty="0"/>
              <a:t>that meet the client’s psychological </a:t>
            </a:r>
            <a:r>
              <a:rPr lang="en-US" dirty="0" smtClean="0"/>
              <a:t>and physical </a:t>
            </a:r>
            <a:r>
              <a:rPr lang="en-US" dirty="0"/>
              <a:t>needs.</a:t>
            </a:r>
          </a:p>
        </p:txBody>
      </p:sp>
    </p:spTree>
    <p:extLst>
      <p:ext uri="{BB962C8B-B14F-4D97-AF65-F5344CB8AC3E}">
        <p14:creationId xmlns:p14="http://schemas.microsoft.com/office/powerpoint/2010/main" val="2383802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of Grieving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Grieving tasks</a:t>
            </a:r>
            <a:r>
              <a:rPr lang="en-US" dirty="0"/>
              <a:t>, or mourning, that the bereaved </a:t>
            </a:r>
            <a:r>
              <a:rPr lang="en-US" dirty="0" smtClean="0"/>
              <a:t>person faces </a:t>
            </a:r>
            <a:r>
              <a:rPr lang="en-US" dirty="0"/>
              <a:t>involve active rather passive participation.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</a:t>
            </a:r>
            <a:r>
              <a:rPr lang="en-US" dirty="0" smtClean="0"/>
              <a:t>sometimes called </a:t>
            </a:r>
            <a:r>
              <a:rPr lang="en-US" dirty="0"/>
              <a:t>“grief work” because it is difficult and </a:t>
            </a:r>
            <a:r>
              <a:rPr lang="en-US" dirty="0" smtClean="0"/>
              <a:t>requires tremendous </a:t>
            </a:r>
            <a:r>
              <a:rPr lang="en-US" dirty="0"/>
              <a:t>effort and energy to accomplish.</a:t>
            </a:r>
          </a:p>
        </p:txBody>
      </p:sp>
    </p:spTree>
    <p:extLst>
      <p:ext uri="{BB962C8B-B14F-4D97-AF65-F5344CB8AC3E}">
        <p14:creationId xmlns:p14="http://schemas.microsoft.com/office/powerpoint/2010/main" val="2766595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Tasks of Grieving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Rando</a:t>
            </a:r>
            <a:r>
              <a:rPr lang="en-US" dirty="0"/>
              <a:t> (1984) describes tasks inherent to grieving </a:t>
            </a:r>
            <a:r>
              <a:rPr lang="en-US" dirty="0" smtClean="0"/>
              <a:t>that she </a:t>
            </a:r>
            <a:r>
              <a:rPr lang="en-US" dirty="0"/>
              <a:t>calls the “six R’s”: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Recognize</a:t>
            </a:r>
            <a:r>
              <a:rPr lang="en-US" i="1" dirty="0"/>
              <a:t>: </a:t>
            </a:r>
            <a:r>
              <a:rPr lang="en-US" dirty="0"/>
              <a:t>Experiencing the loss, and </a:t>
            </a:r>
            <a:r>
              <a:rPr lang="en-US" dirty="0" smtClean="0"/>
              <a:t>understanding that </a:t>
            </a:r>
            <a:r>
              <a:rPr lang="en-US" dirty="0"/>
              <a:t>it is real, it has happened.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React</a:t>
            </a:r>
            <a:r>
              <a:rPr lang="en-US" i="1" dirty="0"/>
              <a:t>: </a:t>
            </a:r>
            <a:r>
              <a:rPr lang="en-US" dirty="0"/>
              <a:t>Emotional response to loss, feeling the feelings.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Recollect </a:t>
            </a:r>
            <a:r>
              <a:rPr lang="en-US" i="1" dirty="0"/>
              <a:t>and re-experience: </a:t>
            </a:r>
            <a:r>
              <a:rPr lang="en-US" dirty="0"/>
              <a:t>Memories are reviewed </a:t>
            </a:r>
            <a:r>
              <a:rPr lang="en-US" dirty="0" smtClean="0"/>
              <a:t>and relived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Relinquish</a:t>
            </a:r>
            <a:r>
              <a:rPr lang="en-US" i="1" dirty="0"/>
              <a:t>: </a:t>
            </a:r>
            <a:r>
              <a:rPr lang="en-US" dirty="0"/>
              <a:t>Accepting that the world has changed (as </a:t>
            </a:r>
            <a:r>
              <a:rPr lang="en-US" dirty="0" smtClean="0"/>
              <a:t>a result </a:t>
            </a:r>
            <a:r>
              <a:rPr lang="en-US" dirty="0"/>
              <a:t>of the loss), and there is no turning back.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Readjust</a:t>
            </a:r>
            <a:r>
              <a:rPr lang="en-US" i="1" dirty="0"/>
              <a:t>: </a:t>
            </a:r>
            <a:r>
              <a:rPr lang="en-US" dirty="0"/>
              <a:t>Beginning to return to daily life; loss feels </a:t>
            </a:r>
            <a:r>
              <a:rPr lang="en-US" dirty="0" smtClean="0"/>
              <a:t>less acute </a:t>
            </a:r>
            <a:r>
              <a:rPr lang="en-US" dirty="0"/>
              <a:t>and overwhelming.</a:t>
            </a:r>
          </a:p>
          <a:p>
            <a:pPr marL="514350" indent="-514350">
              <a:buFont typeface="+mj-lt"/>
              <a:buAutoNum type="arabicPeriod"/>
            </a:pPr>
            <a:r>
              <a:rPr lang="en-US" i="1" dirty="0" smtClean="0"/>
              <a:t>Reinvest</a:t>
            </a:r>
            <a:r>
              <a:rPr lang="en-US" i="1" dirty="0"/>
              <a:t>: </a:t>
            </a:r>
            <a:r>
              <a:rPr lang="en-US" dirty="0"/>
              <a:t>Accepting changes that have occurred; </a:t>
            </a:r>
            <a:r>
              <a:rPr lang="en-US" dirty="0" smtClean="0"/>
              <a:t>reentering the </a:t>
            </a:r>
            <a:r>
              <a:rPr lang="en-US" dirty="0"/>
              <a:t>world, forming new relationships </a:t>
            </a:r>
            <a:r>
              <a:rPr lang="en-US" dirty="0" smtClean="0"/>
              <a:t>and commitments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7825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Dimensions of Grieving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People have many and varied responses to loss. They </a:t>
            </a:r>
            <a:r>
              <a:rPr lang="en-US" dirty="0" smtClean="0"/>
              <a:t>express their </a:t>
            </a:r>
            <a:r>
              <a:rPr lang="en-US" dirty="0"/>
              <a:t>bereavement in their thoughts, words, feelings, </a:t>
            </a:r>
            <a:r>
              <a:rPr lang="en-US" dirty="0" smtClean="0"/>
              <a:t>and </a:t>
            </a:r>
            <a:r>
              <a:rPr lang="en-US" dirty="0"/>
              <a:t>actions as well as through their physiologic </a:t>
            </a:r>
            <a:r>
              <a:rPr lang="en-US" dirty="0" smtClean="0"/>
              <a:t>responses. </a:t>
            </a:r>
          </a:p>
          <a:p>
            <a:r>
              <a:rPr lang="en-US" dirty="0" smtClean="0"/>
              <a:t>Therefore</a:t>
            </a:r>
            <a:r>
              <a:rPr lang="en-US" dirty="0"/>
              <a:t>, nurses must use a holistic model of grieving </a:t>
            </a:r>
            <a:r>
              <a:rPr lang="en-US" dirty="0" smtClean="0"/>
              <a:t>that encompasses </a:t>
            </a:r>
            <a:r>
              <a:rPr lang="en-US" dirty="0"/>
              <a:t>cognitive, emotional, spiritual, </a:t>
            </a:r>
            <a:r>
              <a:rPr lang="en-US" dirty="0" smtClean="0"/>
              <a:t>behavioral, and </a:t>
            </a:r>
            <a:r>
              <a:rPr lang="en-US" dirty="0"/>
              <a:t>physiologic </a:t>
            </a:r>
            <a:r>
              <a:rPr lang="en-US" dirty="0" smtClean="0"/>
              <a:t>dimensions.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4564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Disenfranchised Grief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Disenfranchised grief </a:t>
            </a:r>
            <a:r>
              <a:rPr lang="en-US" dirty="0"/>
              <a:t>is grief over a loss that is not or </a:t>
            </a:r>
            <a:r>
              <a:rPr lang="en-US" dirty="0" smtClean="0"/>
              <a:t>cannot be </a:t>
            </a:r>
            <a:r>
              <a:rPr lang="en-US" dirty="0"/>
              <a:t>acknowledged openly, mourned publicly, or </a:t>
            </a:r>
            <a:r>
              <a:rPr lang="en-US" dirty="0" smtClean="0"/>
              <a:t>supported socially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Circumstances </a:t>
            </a:r>
            <a:r>
              <a:rPr lang="en-US" dirty="0"/>
              <a:t>that can result in </a:t>
            </a:r>
            <a:r>
              <a:rPr lang="en-US" dirty="0" smtClean="0"/>
              <a:t>disenfranchised  grief </a:t>
            </a:r>
            <a:r>
              <a:rPr lang="en-US" dirty="0"/>
              <a:t>include: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 </a:t>
            </a:r>
            <a:r>
              <a:rPr lang="en-US" dirty="0"/>
              <a:t>relationship that has no legitimacy.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loss itself is not recognized.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griever is not recognized.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/>
              <a:t>loss involves social stigma.</a:t>
            </a:r>
          </a:p>
        </p:txBody>
      </p:sp>
    </p:spTree>
    <p:extLst>
      <p:ext uri="{BB962C8B-B14F-4D97-AF65-F5344CB8AC3E}">
        <p14:creationId xmlns:p14="http://schemas.microsoft.com/office/powerpoint/2010/main" val="1286448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Disenfranchised Grief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each situation, there is an attachment followed by a </a:t>
            </a:r>
            <a:r>
              <a:rPr lang="en-US" dirty="0" smtClean="0"/>
              <a:t>loss that </a:t>
            </a:r>
            <a:r>
              <a:rPr lang="en-US" dirty="0"/>
              <a:t>leads to grief.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grief process is more </a:t>
            </a:r>
            <a:r>
              <a:rPr lang="en-US" dirty="0" smtClean="0"/>
              <a:t>complex because </a:t>
            </a:r>
            <a:r>
              <a:rPr lang="en-US" dirty="0"/>
              <a:t>the usual supports that facilitate grieving </a:t>
            </a:r>
            <a:r>
              <a:rPr lang="en-US" dirty="0" smtClean="0"/>
              <a:t>and healing </a:t>
            </a:r>
            <a:r>
              <a:rPr lang="en-US" dirty="0"/>
              <a:t>are </a:t>
            </a:r>
            <a:r>
              <a:rPr lang="en-US" dirty="0" smtClean="0"/>
              <a:t>absent.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9273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Complicated Grieving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Some believe </a:t>
            </a:r>
            <a:r>
              <a:rPr lang="en-US" b="1" dirty="0"/>
              <a:t>complicated grieving </a:t>
            </a:r>
            <a:r>
              <a:rPr lang="en-US" dirty="0"/>
              <a:t>to be a response </a:t>
            </a:r>
            <a:r>
              <a:rPr lang="en-US" dirty="0" smtClean="0"/>
              <a:t>outside the </a:t>
            </a:r>
            <a:r>
              <a:rPr lang="en-US" dirty="0"/>
              <a:t>norm, occurring when a person is void of </a:t>
            </a:r>
            <a:r>
              <a:rPr lang="en-US" dirty="0" smtClean="0"/>
              <a:t>emotion, grieves </a:t>
            </a:r>
            <a:r>
              <a:rPr lang="en-US" dirty="0"/>
              <a:t>for prolonged periods, or has expressions </a:t>
            </a:r>
            <a:r>
              <a:rPr lang="en-US" dirty="0" smtClean="0"/>
              <a:t>of grief </a:t>
            </a:r>
            <a:r>
              <a:rPr lang="en-US" dirty="0"/>
              <a:t>that seem disproportionate to the event. </a:t>
            </a:r>
            <a:endParaRPr lang="en-US" dirty="0" smtClean="0"/>
          </a:p>
          <a:p>
            <a:r>
              <a:rPr lang="en-US" dirty="0" smtClean="0"/>
              <a:t>People may suppress </a:t>
            </a:r>
            <a:r>
              <a:rPr lang="en-US" dirty="0"/>
              <a:t>emotional responses to the loss or become </a:t>
            </a:r>
            <a:r>
              <a:rPr lang="en-US" dirty="0" smtClean="0"/>
              <a:t>obsessively preoccupied </a:t>
            </a:r>
            <a:r>
              <a:rPr lang="en-US" dirty="0"/>
              <a:t>with the deceased person or lost </a:t>
            </a:r>
            <a:r>
              <a:rPr lang="en-US" dirty="0" smtClean="0"/>
              <a:t>object. Others </a:t>
            </a:r>
            <a:r>
              <a:rPr lang="en-US" dirty="0"/>
              <a:t>actually may suffer from clinical depression </a:t>
            </a:r>
            <a:r>
              <a:rPr lang="en-US" dirty="0" smtClean="0"/>
              <a:t>when they </a:t>
            </a:r>
            <a:r>
              <a:rPr lang="en-US" dirty="0"/>
              <a:t>cannot make progress in the grief </a:t>
            </a:r>
            <a:r>
              <a:rPr lang="en-US" dirty="0" smtClean="0"/>
              <a:t>process.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0773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Complicated Grieving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Previously existing psychiatric disorders also may </a:t>
            </a:r>
            <a:r>
              <a:rPr lang="en-US" dirty="0" smtClean="0"/>
              <a:t>complicate the </a:t>
            </a:r>
            <a:r>
              <a:rPr lang="en-US" dirty="0"/>
              <a:t>grief process, so nurses must be </a:t>
            </a:r>
            <a:r>
              <a:rPr lang="en-US" dirty="0" smtClean="0"/>
              <a:t>particularly alert </a:t>
            </a:r>
            <a:r>
              <a:rPr lang="en-US" dirty="0"/>
              <a:t>to clients with psychiatric disorders who also </a:t>
            </a:r>
            <a:r>
              <a:rPr lang="en-US" dirty="0" smtClean="0"/>
              <a:t>are grieving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Grief </a:t>
            </a:r>
            <a:r>
              <a:rPr lang="en-US" dirty="0">
                <a:solidFill>
                  <a:srgbClr val="FF0000"/>
                </a:solidFill>
              </a:rPr>
              <a:t>can precipitate major depression in a </a:t>
            </a:r>
            <a:r>
              <a:rPr lang="en-US" dirty="0" smtClean="0">
                <a:solidFill>
                  <a:srgbClr val="FF0000"/>
                </a:solidFill>
              </a:rPr>
              <a:t>person with </a:t>
            </a:r>
            <a:r>
              <a:rPr lang="en-US" dirty="0">
                <a:solidFill>
                  <a:srgbClr val="FF0000"/>
                </a:solidFill>
              </a:rPr>
              <a:t>a history of the disorder. These clients also </a:t>
            </a:r>
            <a:r>
              <a:rPr lang="en-US" dirty="0" smtClean="0">
                <a:solidFill>
                  <a:srgbClr val="FF0000"/>
                </a:solidFill>
              </a:rPr>
              <a:t>can experience </a:t>
            </a:r>
            <a:r>
              <a:rPr lang="en-US" dirty="0">
                <a:solidFill>
                  <a:srgbClr val="FF0000"/>
                </a:solidFill>
              </a:rPr>
              <a:t>grief and a sense of loss when they </a:t>
            </a:r>
            <a:r>
              <a:rPr lang="en-US" dirty="0" smtClean="0">
                <a:solidFill>
                  <a:srgbClr val="FF0000"/>
                </a:solidFill>
              </a:rPr>
              <a:t>encounter changes </a:t>
            </a:r>
            <a:r>
              <a:rPr lang="en-US" dirty="0">
                <a:solidFill>
                  <a:srgbClr val="FF0000"/>
                </a:solidFill>
              </a:rPr>
              <a:t>in treatment settings, routine, environment, </a:t>
            </a:r>
            <a:r>
              <a:rPr lang="en-US" dirty="0" smtClean="0">
                <a:solidFill>
                  <a:srgbClr val="FF0000"/>
                </a:solidFill>
              </a:rPr>
              <a:t>or even </a:t>
            </a:r>
            <a:r>
              <a:rPr lang="en-US" dirty="0">
                <a:solidFill>
                  <a:srgbClr val="FF0000"/>
                </a:solidFill>
              </a:rPr>
              <a:t>staff.</a:t>
            </a:r>
          </a:p>
        </p:txBody>
      </p:sp>
    </p:spTree>
    <p:extLst>
      <p:ext uri="{BB962C8B-B14F-4D97-AF65-F5344CB8AC3E}">
        <p14:creationId xmlns:p14="http://schemas.microsoft.com/office/powerpoint/2010/main" val="37532419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Complicated Grieving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Although nurses must recognize that </a:t>
            </a:r>
            <a:r>
              <a:rPr lang="en-US" dirty="0" smtClean="0"/>
              <a:t>complications may </a:t>
            </a:r>
            <a:r>
              <a:rPr lang="en-US" dirty="0"/>
              <a:t>arise in the grief process, the process remains </a:t>
            </a:r>
            <a:r>
              <a:rPr lang="en-US" dirty="0" smtClean="0"/>
              <a:t>unique and </a:t>
            </a:r>
            <a:r>
              <a:rPr lang="en-US" dirty="0"/>
              <a:t>dynamic for each person.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982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Experiences of loss are normal and </a:t>
            </a:r>
            <a:r>
              <a:rPr lang="en-US" dirty="0"/>
              <a:t>essential in human life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Loss </a:t>
            </a:r>
            <a:r>
              <a:rPr lang="en-US" dirty="0"/>
              <a:t>allows a person to </a:t>
            </a:r>
            <a:r>
              <a:rPr lang="en-US" dirty="0" smtClean="0"/>
              <a:t>change, develop</a:t>
            </a:r>
            <a:r>
              <a:rPr lang="en-US" dirty="0"/>
              <a:t>, and fulfill innate human potential.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may be planned, </a:t>
            </a:r>
            <a:r>
              <a:rPr lang="en-US" dirty="0" smtClean="0"/>
              <a:t>expected, or </a:t>
            </a:r>
            <a:r>
              <a:rPr lang="en-US" dirty="0"/>
              <a:t>sudden. Although it can be difficult, loss sometimes is </a:t>
            </a:r>
            <a:r>
              <a:rPr lang="en-US" dirty="0" smtClean="0"/>
              <a:t>beneficial. Other </a:t>
            </a:r>
            <a:r>
              <a:rPr lang="en-US" dirty="0"/>
              <a:t>times, it is devastating and debilitating.</a:t>
            </a:r>
          </a:p>
        </p:txBody>
      </p:sp>
    </p:spTree>
    <p:extLst>
      <p:ext uri="{BB962C8B-B14F-4D97-AF65-F5344CB8AC3E}">
        <p14:creationId xmlns:p14="http://schemas.microsoft.com/office/powerpoint/2010/main" val="26952021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Susceptibility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For some, the effects of grief are particularly </a:t>
            </a:r>
            <a:r>
              <a:rPr lang="en-US" dirty="0" smtClean="0"/>
              <a:t>devastating because </a:t>
            </a:r>
            <a:r>
              <a:rPr lang="en-US" dirty="0"/>
              <a:t>their personalities, emotional states, or </a:t>
            </a:r>
            <a:r>
              <a:rPr lang="en-US" dirty="0" smtClean="0"/>
              <a:t>situations make </a:t>
            </a:r>
            <a:r>
              <a:rPr lang="en-US" dirty="0"/>
              <a:t>them susceptible to complications during the </a:t>
            </a:r>
            <a:r>
              <a:rPr lang="en-US" dirty="0" smtClean="0"/>
              <a:t>process. People </a:t>
            </a:r>
            <a:r>
              <a:rPr lang="en-US" dirty="0"/>
              <a:t>who are vulnerable to complicated </a:t>
            </a:r>
            <a:r>
              <a:rPr lang="en-US" dirty="0" smtClean="0"/>
              <a:t>grieving include </a:t>
            </a:r>
            <a:r>
              <a:rPr lang="en-US" dirty="0"/>
              <a:t>those with the following characteristics: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Low </a:t>
            </a:r>
            <a:r>
              <a:rPr lang="en-US" dirty="0" smtClean="0"/>
              <a:t>self-esteem.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Low trust in </a:t>
            </a:r>
            <a:r>
              <a:rPr lang="en-US" dirty="0" smtClean="0"/>
              <a:t>others.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/>
              <a:t>A previous psychiatric </a:t>
            </a:r>
            <a:r>
              <a:rPr lang="en-US" dirty="0" smtClean="0"/>
              <a:t>disorder.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Previous </a:t>
            </a:r>
            <a:r>
              <a:rPr lang="en-US" dirty="0"/>
              <a:t>suicide threats or </a:t>
            </a:r>
            <a:r>
              <a:rPr lang="en-US" dirty="0" smtClean="0"/>
              <a:t>attempts.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Absent </a:t>
            </a:r>
            <a:r>
              <a:rPr lang="en-US" dirty="0"/>
              <a:t>or unhelpful family </a:t>
            </a:r>
            <a:r>
              <a:rPr lang="en-US" dirty="0" smtClean="0"/>
              <a:t>members.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374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 of Susceptibility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A person’s perception is another factor contributing </a:t>
            </a:r>
            <a:r>
              <a:rPr lang="en-US" dirty="0" smtClean="0"/>
              <a:t>to vulnerability</a:t>
            </a:r>
            <a:r>
              <a:rPr lang="en-US" dirty="0"/>
              <a:t>: Perception, or how a person thinks or </a:t>
            </a:r>
            <a:r>
              <a:rPr lang="en-US" dirty="0" smtClean="0"/>
              <a:t>feels about </a:t>
            </a:r>
            <a:r>
              <a:rPr lang="en-US" dirty="0"/>
              <a:t>a situation, is not always reality. </a:t>
            </a:r>
            <a:endParaRPr lang="en-US" dirty="0" smtClean="0"/>
          </a:p>
          <a:p>
            <a:r>
              <a:rPr lang="en-US" dirty="0" smtClean="0"/>
              <a:t>After </a:t>
            </a:r>
            <a:r>
              <a:rPr lang="en-US" dirty="0"/>
              <a:t>the death of </a:t>
            </a:r>
            <a:r>
              <a:rPr lang="en-US" dirty="0" smtClean="0"/>
              <a:t>a loved </a:t>
            </a:r>
            <a:r>
              <a:rPr lang="en-US" dirty="0"/>
              <a:t>one, a person may believe that he or she really </a:t>
            </a:r>
            <a:r>
              <a:rPr lang="en-US" dirty="0" smtClean="0"/>
              <a:t>cannot continue </a:t>
            </a:r>
            <a:r>
              <a:rPr lang="en-US" dirty="0"/>
              <a:t>and is at a great disadvantage. He or she </a:t>
            </a:r>
            <a:r>
              <a:rPr lang="en-US" dirty="0" smtClean="0"/>
              <a:t>may become </a:t>
            </a:r>
            <a:r>
              <a:rPr lang="en-US" dirty="0"/>
              <a:t>increasingly sad and depressed, not eat or </a:t>
            </a:r>
            <a:r>
              <a:rPr lang="en-US" dirty="0" smtClean="0"/>
              <a:t>sleep, and </a:t>
            </a:r>
            <a:r>
              <a:rPr lang="en-US" dirty="0"/>
              <a:t>perhaps entertain suicidal thoughts.</a:t>
            </a:r>
          </a:p>
        </p:txBody>
      </p:sp>
    </p:spTree>
    <p:extLst>
      <p:ext uri="{BB962C8B-B14F-4D97-AF65-F5344CB8AC3E}">
        <p14:creationId xmlns:p14="http://schemas.microsoft.com/office/powerpoint/2010/main" val="12833494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Factors Leading to Vulnerability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Death </a:t>
            </a:r>
            <a:r>
              <a:rPr lang="en-US" dirty="0"/>
              <a:t>of a spouse or </a:t>
            </a:r>
            <a:r>
              <a:rPr lang="en-US" dirty="0" smtClean="0"/>
              <a:t>child.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Death </a:t>
            </a:r>
            <a:r>
              <a:rPr lang="en-US" dirty="0"/>
              <a:t>of a parent (particularly in early childhood </a:t>
            </a:r>
            <a:r>
              <a:rPr lang="en-US" dirty="0" smtClean="0"/>
              <a:t>or adolescence).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Sudden</a:t>
            </a:r>
            <a:r>
              <a:rPr lang="en-US" dirty="0"/>
              <a:t>, unexpected, and untimely </a:t>
            </a:r>
            <a:r>
              <a:rPr lang="en-US" dirty="0" smtClean="0"/>
              <a:t>death.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Multiple deaths.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Death </a:t>
            </a:r>
            <a:r>
              <a:rPr lang="en-US" dirty="0"/>
              <a:t>by suicide or </a:t>
            </a:r>
            <a:r>
              <a:rPr lang="en-US" dirty="0" smtClean="0"/>
              <a:t>murder.</a:t>
            </a:r>
            <a:endParaRPr lang="en-US" dirty="0"/>
          </a:p>
          <a:p>
            <a:r>
              <a:rPr lang="en-US" dirty="0"/>
              <a:t>Based on the experiences previously identified, those </a:t>
            </a:r>
            <a:r>
              <a:rPr lang="en-US" dirty="0" smtClean="0"/>
              <a:t>most intimately </a:t>
            </a:r>
            <a:r>
              <a:rPr lang="en-US" dirty="0"/>
              <a:t>affected by the terrorist attacks on September </a:t>
            </a:r>
            <a:r>
              <a:rPr lang="en-US" dirty="0" smtClean="0"/>
              <a:t>11, 2001 </a:t>
            </a:r>
            <a:r>
              <a:rPr lang="en-US" dirty="0"/>
              <a:t>could be considered at increased risk for </a:t>
            </a:r>
            <a:r>
              <a:rPr lang="en-US" dirty="0" smtClean="0"/>
              <a:t>complicated grieving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85187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Complicated Grieving as a Unique</a:t>
            </a:r>
            <a:br>
              <a:rPr lang="en-US" dirty="0"/>
            </a:br>
            <a:r>
              <a:rPr lang="en-US" dirty="0"/>
              <a:t>and Varied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person with complicated grieving also can </a:t>
            </a:r>
            <a:r>
              <a:rPr lang="en-US" dirty="0" smtClean="0"/>
              <a:t>experience physiologic </a:t>
            </a:r>
            <a:r>
              <a:rPr lang="en-US" dirty="0"/>
              <a:t>and emotional reactions.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Physical reactions </a:t>
            </a:r>
            <a:r>
              <a:rPr lang="en-US" dirty="0" smtClean="0"/>
              <a:t>can </a:t>
            </a:r>
            <a:r>
              <a:rPr lang="en-US" dirty="0"/>
              <a:t>include an impaired immune system, increased </a:t>
            </a:r>
            <a:r>
              <a:rPr lang="en-US" dirty="0" smtClean="0"/>
              <a:t>adrenocortical activity</a:t>
            </a:r>
            <a:r>
              <a:rPr lang="en-US" dirty="0"/>
              <a:t>, increased levels of serum prolactin </a:t>
            </a:r>
            <a:r>
              <a:rPr lang="en-US" dirty="0" smtClean="0"/>
              <a:t>and growth </a:t>
            </a:r>
            <a:r>
              <a:rPr lang="en-US" dirty="0"/>
              <a:t>hormone, psychosomatic disorders, and </a:t>
            </a:r>
            <a:r>
              <a:rPr lang="en-US" dirty="0" smtClean="0"/>
              <a:t>increased mortality </a:t>
            </a:r>
            <a:r>
              <a:rPr lang="en-US" dirty="0"/>
              <a:t>from heart disease. </a:t>
            </a:r>
            <a:endParaRPr lang="en-US" dirty="0" smtClean="0"/>
          </a:p>
          <a:p>
            <a:r>
              <a:rPr lang="en-US" dirty="0" smtClean="0"/>
              <a:t>Characteristic </a:t>
            </a:r>
            <a:r>
              <a:rPr lang="en-US" dirty="0" smtClean="0">
                <a:solidFill>
                  <a:srgbClr val="FF0000"/>
                </a:solidFill>
              </a:rPr>
              <a:t>emotional responses </a:t>
            </a:r>
            <a:r>
              <a:rPr lang="en-US" dirty="0"/>
              <a:t>include depression, anxiety or panic </a:t>
            </a:r>
            <a:r>
              <a:rPr lang="en-US" dirty="0" smtClean="0"/>
              <a:t>disorders, delayed </a:t>
            </a:r>
            <a:r>
              <a:rPr lang="en-US" dirty="0"/>
              <a:t>or inhibited grief, and chronic </a:t>
            </a:r>
            <a:r>
              <a:rPr lang="en-US" dirty="0" smtClean="0"/>
              <a:t>grief.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88920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Complicated Grieving as a Unique</a:t>
            </a:r>
            <a:br>
              <a:rPr lang="en-US" dirty="0"/>
            </a:br>
            <a:r>
              <a:rPr lang="en-US" dirty="0"/>
              <a:t>and Varied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Because the grieving process is unique to each </a:t>
            </a:r>
            <a:r>
              <a:rPr lang="en-US" dirty="0" smtClean="0"/>
              <a:t>person, the </a:t>
            </a:r>
            <a:r>
              <a:rPr lang="en-US" dirty="0"/>
              <a:t>nurse must assess the degree of impairment within </a:t>
            </a:r>
            <a:r>
              <a:rPr lang="en-US" dirty="0" smtClean="0"/>
              <a:t>the context </a:t>
            </a:r>
            <a:r>
              <a:rPr lang="en-US" dirty="0"/>
              <a:t>of the client’s life and experiences—for example, </a:t>
            </a:r>
            <a:r>
              <a:rPr lang="en-US" dirty="0" smtClean="0"/>
              <a:t>by examining </a:t>
            </a:r>
            <a:r>
              <a:rPr lang="en-US" dirty="0"/>
              <a:t>current coping responses compared with </a:t>
            </a:r>
            <a:r>
              <a:rPr lang="en-US" dirty="0" smtClean="0"/>
              <a:t>previous experiences </a:t>
            </a:r>
            <a:r>
              <a:rPr lang="en-US" dirty="0"/>
              <a:t>and assessing whether or not the client </a:t>
            </a:r>
            <a:r>
              <a:rPr lang="en-US" dirty="0" smtClean="0"/>
              <a:t>is engaging </a:t>
            </a:r>
            <a:r>
              <a:rPr lang="en-US" dirty="0"/>
              <a:t>in maladaptive behaviors such as drug and </a:t>
            </a:r>
            <a:r>
              <a:rPr lang="en-US" dirty="0" smtClean="0"/>
              <a:t>alcohol abuse </a:t>
            </a:r>
            <a:r>
              <a:rPr lang="en-US" dirty="0"/>
              <a:t>as a means to deal with the painful experience.</a:t>
            </a:r>
          </a:p>
        </p:txBody>
      </p:sp>
    </p:spTree>
    <p:extLst>
      <p:ext uri="{BB962C8B-B14F-4D97-AF65-F5344CB8AC3E}">
        <p14:creationId xmlns:p14="http://schemas.microsoft.com/office/powerpoint/2010/main" val="13210203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 of </a:t>
            </a:r>
            <a:r>
              <a:rPr lang="en-US" dirty="0"/>
              <a:t>t</a:t>
            </a:r>
            <a:r>
              <a:rPr lang="en-US" dirty="0" smtClean="0"/>
              <a:t>he Nursing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state of disequilibrium that a </a:t>
            </a:r>
            <a:r>
              <a:rPr lang="en-US" dirty="0" smtClean="0"/>
              <a:t>crisis produces </a:t>
            </a:r>
            <a:r>
              <a:rPr lang="en-US" dirty="0"/>
              <a:t>causes great consternation, compelling the </a:t>
            </a:r>
            <a:r>
              <a:rPr lang="en-US" dirty="0" smtClean="0"/>
              <a:t>person to </a:t>
            </a:r>
            <a:r>
              <a:rPr lang="en-US" dirty="0"/>
              <a:t>return to </a:t>
            </a:r>
            <a:r>
              <a:rPr lang="en-US" b="1" dirty="0"/>
              <a:t>homeostasis, </a:t>
            </a:r>
            <a:r>
              <a:rPr lang="en-US" dirty="0"/>
              <a:t>a state of equilibrium or </a:t>
            </a:r>
            <a:r>
              <a:rPr lang="en-US" dirty="0" smtClean="0"/>
              <a:t>balance. </a:t>
            </a:r>
          </a:p>
          <a:p>
            <a:r>
              <a:rPr lang="en-US" b="1" dirty="0" smtClean="0"/>
              <a:t>Factors </a:t>
            </a:r>
            <a:r>
              <a:rPr lang="en-US" b="1" dirty="0"/>
              <a:t>that influence the grieving person’s return </a:t>
            </a:r>
            <a:r>
              <a:rPr lang="en-US" b="1" dirty="0" smtClean="0"/>
              <a:t>to homeostasis </a:t>
            </a:r>
            <a:r>
              <a:rPr lang="en-US" dirty="0"/>
              <a:t>are </a:t>
            </a:r>
            <a:r>
              <a:rPr lang="en-US" dirty="0">
                <a:solidFill>
                  <a:srgbClr val="FF0000"/>
                </a:solidFill>
              </a:rPr>
              <a:t>adequate perception of the situation</a:t>
            </a:r>
            <a:r>
              <a:rPr lang="en-US" dirty="0"/>
              <a:t>, </a:t>
            </a:r>
            <a:r>
              <a:rPr lang="en-US" dirty="0" smtClean="0">
                <a:solidFill>
                  <a:srgbClr val="FF0000"/>
                </a:solidFill>
              </a:rPr>
              <a:t>adequate situational </a:t>
            </a:r>
            <a:r>
              <a:rPr lang="en-US" dirty="0">
                <a:solidFill>
                  <a:srgbClr val="FF0000"/>
                </a:solidFill>
              </a:rPr>
              <a:t>support</a:t>
            </a:r>
            <a:r>
              <a:rPr lang="en-US" dirty="0"/>
              <a:t>, and </a:t>
            </a:r>
            <a:r>
              <a:rPr lang="en-US" dirty="0">
                <a:solidFill>
                  <a:srgbClr val="FF0000"/>
                </a:solidFill>
              </a:rPr>
              <a:t>adequate coping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These factors help </a:t>
            </a:r>
            <a:r>
              <a:rPr lang="en-US" dirty="0"/>
              <a:t>the person to regain balance and return to </a:t>
            </a:r>
            <a:r>
              <a:rPr lang="en-US" dirty="0" smtClean="0"/>
              <a:t>previous functioning </a:t>
            </a:r>
            <a:r>
              <a:rPr lang="en-US" dirty="0"/>
              <a:t>or even to use the crisis as an </a:t>
            </a:r>
            <a:r>
              <a:rPr lang="en-US" dirty="0" smtClean="0"/>
              <a:t>opportunity to </a:t>
            </a:r>
            <a:r>
              <a:rPr lang="en-US" dirty="0"/>
              <a:t>grow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6192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the Nursing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For the nurse to support and facilitate the grief </a:t>
            </a:r>
            <a:r>
              <a:rPr lang="en-US" dirty="0" smtClean="0"/>
              <a:t>process for </a:t>
            </a:r>
            <a:r>
              <a:rPr lang="en-US" dirty="0"/>
              <a:t>clients, he or she must observe and listen for </a:t>
            </a:r>
            <a:r>
              <a:rPr lang="en-US" dirty="0" smtClean="0"/>
              <a:t>cognitive, emotional</a:t>
            </a:r>
            <a:r>
              <a:rPr lang="en-US" dirty="0"/>
              <a:t>, spiritual, behavioral, and physiologic </a:t>
            </a:r>
            <a:r>
              <a:rPr lang="en-US" dirty="0" smtClean="0"/>
              <a:t>cues. </a:t>
            </a:r>
          </a:p>
          <a:p>
            <a:r>
              <a:rPr lang="en-US" dirty="0" smtClean="0"/>
              <a:t>Although </a:t>
            </a:r>
            <a:r>
              <a:rPr lang="en-US" dirty="0"/>
              <a:t>the nurse must be familiar with the </a:t>
            </a:r>
            <a:r>
              <a:rPr lang="en-US" dirty="0" smtClean="0"/>
              <a:t>phases, tasks</a:t>
            </a:r>
            <a:r>
              <a:rPr lang="en-US" dirty="0"/>
              <a:t>, and dimensions of human response to loss, he </a:t>
            </a:r>
            <a:r>
              <a:rPr lang="en-US" dirty="0" smtClean="0"/>
              <a:t>or she </a:t>
            </a:r>
            <a:r>
              <a:rPr lang="en-US" dirty="0"/>
              <a:t>must realize that </a:t>
            </a:r>
            <a:r>
              <a:rPr lang="en-US" u="sng" dirty="0"/>
              <a:t>each client’s experience is </a:t>
            </a:r>
            <a:r>
              <a:rPr lang="en-US" u="sng" dirty="0" smtClean="0"/>
              <a:t>unique</a:t>
            </a:r>
            <a:r>
              <a:rPr lang="en-US" dirty="0" smtClean="0"/>
              <a:t>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Skillful </a:t>
            </a:r>
            <a:r>
              <a:rPr lang="en-US" dirty="0">
                <a:solidFill>
                  <a:srgbClr val="FF0000"/>
                </a:solidFill>
              </a:rPr>
              <a:t>communication is key to performing </a:t>
            </a:r>
            <a:r>
              <a:rPr lang="en-US" dirty="0" smtClean="0">
                <a:solidFill>
                  <a:srgbClr val="FF0000"/>
                </a:solidFill>
              </a:rPr>
              <a:t>assessment and </a:t>
            </a:r>
            <a:r>
              <a:rPr lang="en-US" dirty="0">
                <a:solidFill>
                  <a:srgbClr val="FF0000"/>
                </a:solidFill>
              </a:rPr>
              <a:t>providing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42305220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of the Nursing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Attentive </a:t>
            </a:r>
            <a:r>
              <a:rPr lang="en-US" b="1" dirty="0"/>
              <a:t>presence </a:t>
            </a:r>
            <a:r>
              <a:rPr lang="en-US" dirty="0"/>
              <a:t>is </a:t>
            </a:r>
            <a:r>
              <a:rPr lang="en-US" dirty="0" smtClean="0"/>
              <a:t>being with </a:t>
            </a:r>
            <a:r>
              <a:rPr lang="en-US" dirty="0"/>
              <a:t>the client and focusing intently on </a:t>
            </a:r>
            <a:r>
              <a:rPr lang="en-US" dirty="0" smtClean="0"/>
              <a:t>communicating with </a:t>
            </a:r>
            <a:r>
              <a:rPr lang="en-US" dirty="0"/>
              <a:t>and understanding him or her.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can </a:t>
            </a:r>
            <a:r>
              <a:rPr lang="en-US" dirty="0" smtClean="0"/>
              <a:t>maintain attentive </a:t>
            </a:r>
            <a:r>
              <a:rPr lang="en-US" dirty="0"/>
              <a:t>presence by using open body language </a:t>
            </a:r>
            <a:r>
              <a:rPr lang="en-US" dirty="0" smtClean="0"/>
              <a:t>such as </a:t>
            </a:r>
            <a:r>
              <a:rPr lang="en-US" dirty="0"/>
              <a:t>standing or sitting with arms down, facing the </a:t>
            </a:r>
            <a:r>
              <a:rPr lang="en-US" dirty="0" smtClean="0"/>
              <a:t>client, and </a:t>
            </a:r>
            <a:r>
              <a:rPr lang="en-US" dirty="0"/>
              <a:t>maintaining moderate eye contact, especially as </a:t>
            </a:r>
            <a:r>
              <a:rPr lang="en-US" dirty="0" smtClean="0"/>
              <a:t>the client </a:t>
            </a:r>
            <a:r>
              <a:rPr lang="en-US" dirty="0"/>
              <a:t>speaks. </a:t>
            </a:r>
            <a:endParaRPr lang="en-US" dirty="0" smtClean="0"/>
          </a:p>
          <a:p>
            <a:r>
              <a:rPr lang="en-US" dirty="0" smtClean="0"/>
              <a:t>Creating </a:t>
            </a:r>
            <a:r>
              <a:rPr lang="en-US" dirty="0"/>
              <a:t>a psychologically safe </a:t>
            </a:r>
            <a:r>
              <a:rPr lang="en-US" dirty="0" smtClean="0"/>
              <a:t>environment includes </a:t>
            </a:r>
            <a:r>
              <a:rPr lang="en-US" dirty="0"/>
              <a:t>ensuring the client of confidentiality, </a:t>
            </a:r>
            <a:r>
              <a:rPr lang="en-US" dirty="0" smtClean="0"/>
              <a:t>refraining from </a:t>
            </a:r>
            <a:r>
              <a:rPr lang="en-US" dirty="0"/>
              <a:t>judging or giving specific advice, and allowing </a:t>
            </a:r>
            <a:r>
              <a:rPr lang="en-US" dirty="0" smtClean="0"/>
              <a:t>the client </a:t>
            </a:r>
            <a:r>
              <a:rPr lang="en-US" dirty="0"/>
              <a:t>to share thoughts and feelings freely.</a:t>
            </a:r>
          </a:p>
        </p:txBody>
      </p:sp>
    </p:spTree>
    <p:extLst>
      <p:ext uri="{BB962C8B-B14F-4D97-AF65-F5344CB8AC3E}">
        <p14:creationId xmlns:p14="http://schemas.microsoft.com/office/powerpoint/2010/main" val="40072031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Effective assessment involves observing all dimensions </a:t>
            </a:r>
            <a:r>
              <a:rPr lang="en-US" dirty="0" smtClean="0"/>
              <a:t>of human </a:t>
            </a:r>
            <a:r>
              <a:rPr lang="en-US" dirty="0"/>
              <a:t>response: what the person is thinking (cognitive), </a:t>
            </a:r>
            <a:r>
              <a:rPr lang="en-US" dirty="0" smtClean="0"/>
              <a:t>how the person is feeling (emotional), what the person’s values and beliefs </a:t>
            </a:r>
            <a:r>
              <a:rPr lang="en-US" dirty="0"/>
              <a:t>are (spiritual), how the person is acting (behavioral</a:t>
            </a:r>
            <a:r>
              <a:rPr lang="en-US" dirty="0" smtClean="0"/>
              <a:t>), </a:t>
            </a:r>
            <a:r>
              <a:rPr lang="en-US" dirty="0"/>
              <a:t>and what is happening in the person’s body (physiologic</a:t>
            </a:r>
            <a:r>
              <a:rPr lang="en-US" dirty="0" smtClean="0"/>
              <a:t>). </a:t>
            </a:r>
          </a:p>
          <a:p>
            <a:r>
              <a:rPr lang="en-US" dirty="0" smtClean="0"/>
              <a:t>Effective </a:t>
            </a:r>
            <a:r>
              <a:rPr lang="en-US" dirty="0"/>
              <a:t>communication skills during assessment </a:t>
            </a:r>
            <a:r>
              <a:rPr lang="en-US" dirty="0" smtClean="0"/>
              <a:t>can lead </a:t>
            </a:r>
            <a:r>
              <a:rPr lang="en-US" dirty="0"/>
              <a:t>the client toward understanding his or her </a:t>
            </a:r>
            <a:r>
              <a:rPr lang="en-US" dirty="0" smtClean="0"/>
              <a:t>experience. Thus</a:t>
            </a:r>
            <a:r>
              <a:rPr lang="en-US" dirty="0"/>
              <a:t>, assessment facilitates the client’s grief </a:t>
            </a:r>
            <a:r>
              <a:rPr lang="en-US" dirty="0" smtClean="0"/>
              <a:t>process. While </a:t>
            </a:r>
            <a:r>
              <a:rPr lang="en-US" dirty="0"/>
              <a:t>observing for client responses in the </a:t>
            </a:r>
            <a:r>
              <a:rPr lang="en-US" dirty="0" smtClean="0"/>
              <a:t>dimensions of </a:t>
            </a:r>
            <a:r>
              <a:rPr lang="en-US" dirty="0"/>
              <a:t>grieving, the nurse explores three critical </a:t>
            </a:r>
            <a:r>
              <a:rPr lang="en-US" dirty="0" smtClean="0"/>
              <a:t>components in </a:t>
            </a:r>
            <a:r>
              <a:rPr lang="en-US" dirty="0"/>
              <a:t>assessment: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Adequate </a:t>
            </a:r>
            <a:r>
              <a:rPr lang="en-US" dirty="0"/>
              <a:t>perception regarding the </a:t>
            </a:r>
            <a:r>
              <a:rPr lang="en-US" dirty="0" smtClean="0"/>
              <a:t>loss.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Adequate </a:t>
            </a:r>
            <a:r>
              <a:rPr lang="en-US" dirty="0"/>
              <a:t>support while grieving for the </a:t>
            </a:r>
            <a:r>
              <a:rPr lang="en-US" dirty="0" smtClean="0"/>
              <a:t>loss.</a:t>
            </a:r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Adequate </a:t>
            </a:r>
            <a:r>
              <a:rPr lang="en-US" dirty="0"/>
              <a:t>coping behaviors during the process.</a:t>
            </a:r>
          </a:p>
        </p:txBody>
      </p:sp>
    </p:spTree>
    <p:extLst>
      <p:ext uri="{BB962C8B-B14F-4D97-AF65-F5344CB8AC3E}">
        <p14:creationId xmlns:p14="http://schemas.microsoft.com/office/powerpoint/2010/main" val="1547454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Perception of the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Assessment begins with exploration of the client’s </a:t>
            </a:r>
            <a:r>
              <a:rPr lang="en-US" dirty="0" smtClean="0"/>
              <a:t>perception of </a:t>
            </a:r>
            <a:r>
              <a:rPr lang="en-US" dirty="0"/>
              <a:t>the loss. What does the loss mean to the client? </a:t>
            </a:r>
            <a:r>
              <a:rPr lang="en-US" dirty="0" smtClean="0"/>
              <a:t>For the </a:t>
            </a:r>
            <a:r>
              <a:rPr lang="en-US" dirty="0"/>
              <a:t>woman who has spontaneously lost her first </a:t>
            </a:r>
            <a:r>
              <a:rPr lang="en-US" dirty="0" smtClean="0"/>
              <a:t>unborn child </a:t>
            </a:r>
            <a:r>
              <a:rPr lang="en-US" dirty="0"/>
              <a:t>and the woman who has elected to abort a </a:t>
            </a:r>
            <a:r>
              <a:rPr lang="en-US" dirty="0" smtClean="0"/>
              <a:t>pregnancy, this </a:t>
            </a:r>
            <a:r>
              <a:rPr lang="en-US" dirty="0"/>
              <a:t>question could have similar or different </a:t>
            </a:r>
            <a:r>
              <a:rPr lang="en-US" dirty="0" smtClean="0"/>
              <a:t>answers. </a:t>
            </a:r>
            <a:r>
              <a:rPr lang="en-US" dirty="0" smtClean="0"/>
              <a:t>Other </a:t>
            </a:r>
            <a:r>
              <a:rPr lang="en-US" dirty="0"/>
              <a:t>questions that assess perception and </a:t>
            </a:r>
            <a:r>
              <a:rPr lang="en-US" dirty="0" smtClean="0"/>
              <a:t>encourage the </a:t>
            </a:r>
            <a:r>
              <a:rPr lang="en-US" dirty="0"/>
              <a:t>client’s movement through the grief process </a:t>
            </a:r>
            <a:r>
              <a:rPr lang="en-US" dirty="0" smtClean="0"/>
              <a:t>include the </a:t>
            </a:r>
            <a:r>
              <a:rPr lang="en-US" dirty="0"/>
              <a:t>following: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What </a:t>
            </a:r>
            <a:r>
              <a:rPr lang="en-US" dirty="0"/>
              <a:t>does the client think and feel about the loss?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How </a:t>
            </a:r>
            <a:r>
              <a:rPr lang="en-US" dirty="0"/>
              <a:t>is the loss going to affect the client’s life?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What </a:t>
            </a:r>
            <a:r>
              <a:rPr lang="en-US" dirty="0"/>
              <a:t>information does the nurse need to clarify </a:t>
            </a:r>
            <a:r>
              <a:rPr lang="en-US" dirty="0" smtClean="0"/>
              <a:t>or share </a:t>
            </a:r>
            <a:r>
              <a:rPr lang="en-US" dirty="0"/>
              <a:t>with the client?</a:t>
            </a:r>
          </a:p>
        </p:txBody>
      </p:sp>
    </p:spTree>
    <p:extLst>
      <p:ext uri="{BB962C8B-B14F-4D97-AF65-F5344CB8AC3E}">
        <p14:creationId xmlns:p14="http://schemas.microsoft.com/office/powerpoint/2010/main" val="406573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Grief </a:t>
            </a:r>
            <a:r>
              <a:rPr lang="en-US" dirty="0"/>
              <a:t>refers to the subjective emotions and affect that are a </a:t>
            </a:r>
            <a:r>
              <a:rPr lang="en-US" dirty="0" smtClean="0"/>
              <a:t>normal response </a:t>
            </a:r>
            <a:r>
              <a:rPr lang="en-US" dirty="0"/>
              <a:t>to the experience of loss. </a:t>
            </a:r>
            <a:endParaRPr lang="en-US" dirty="0" smtClean="0"/>
          </a:p>
          <a:p>
            <a:r>
              <a:rPr lang="en-US" b="1" dirty="0" smtClean="0"/>
              <a:t>Grieving</a:t>
            </a:r>
            <a:r>
              <a:rPr lang="en-US" b="1" dirty="0"/>
              <a:t>, </a:t>
            </a:r>
            <a:r>
              <a:rPr lang="en-US" dirty="0"/>
              <a:t>also known as </a:t>
            </a:r>
            <a:r>
              <a:rPr lang="en-US" b="1" dirty="0" smtClean="0"/>
              <a:t>bereavement, </a:t>
            </a:r>
            <a:r>
              <a:rPr lang="en-US" dirty="0" smtClean="0"/>
              <a:t>refers </a:t>
            </a:r>
            <a:r>
              <a:rPr lang="en-US" dirty="0"/>
              <a:t>to the process by which a person experiences the grief. It </a:t>
            </a:r>
            <a:r>
              <a:rPr lang="en-US" dirty="0" smtClean="0"/>
              <a:t>involves not </a:t>
            </a:r>
            <a:r>
              <a:rPr lang="en-US" dirty="0"/>
              <a:t>only the content (</a:t>
            </a:r>
            <a:r>
              <a:rPr lang="en-US" i="1" dirty="0"/>
              <a:t>what </a:t>
            </a:r>
            <a:r>
              <a:rPr lang="en-US" dirty="0"/>
              <a:t>a person thinks, says, and feels) but also </a:t>
            </a:r>
            <a:r>
              <a:rPr lang="en-US" dirty="0" smtClean="0"/>
              <a:t>the process </a:t>
            </a:r>
            <a:r>
              <a:rPr lang="en-US" dirty="0"/>
              <a:t>(</a:t>
            </a:r>
            <a:r>
              <a:rPr lang="en-US" i="1" dirty="0"/>
              <a:t>how </a:t>
            </a:r>
            <a:r>
              <a:rPr lang="en-US" dirty="0"/>
              <a:t>a person thinks, says, and feels). </a:t>
            </a:r>
            <a:endParaRPr lang="en-US" dirty="0" smtClean="0"/>
          </a:p>
          <a:p>
            <a:r>
              <a:rPr lang="en-US" dirty="0" smtClean="0"/>
              <a:t>All </a:t>
            </a:r>
            <a:r>
              <a:rPr lang="en-US" dirty="0"/>
              <a:t>people grieve when </a:t>
            </a:r>
            <a:r>
              <a:rPr lang="en-US" dirty="0" smtClean="0"/>
              <a:t>they experience </a:t>
            </a:r>
            <a:r>
              <a:rPr lang="en-US" dirty="0"/>
              <a:t>life’s changes and losses. Often, grieving is one of the most </a:t>
            </a:r>
            <a:r>
              <a:rPr lang="en-US" dirty="0" smtClean="0"/>
              <a:t>difficult and </a:t>
            </a:r>
            <a:r>
              <a:rPr lang="en-US" dirty="0"/>
              <a:t>challenging processes of human existence; rarely is it </a:t>
            </a:r>
            <a:r>
              <a:rPr lang="en-US" dirty="0" smtClean="0"/>
              <a:t>comfortable or </a:t>
            </a:r>
            <a:r>
              <a:rPr lang="en-US" dirty="0"/>
              <a:t>pleasant. </a:t>
            </a:r>
            <a:endParaRPr lang="en-US" dirty="0" smtClean="0"/>
          </a:p>
          <a:p>
            <a:r>
              <a:rPr lang="en-US" b="1" dirty="0" smtClean="0"/>
              <a:t>Anticipatory </a:t>
            </a:r>
            <a:r>
              <a:rPr lang="en-US" b="1" dirty="0"/>
              <a:t>grieving </a:t>
            </a:r>
            <a:r>
              <a:rPr lang="en-US" dirty="0"/>
              <a:t>is when people facing an </a:t>
            </a:r>
            <a:r>
              <a:rPr lang="en-US" dirty="0" smtClean="0"/>
              <a:t>imminent loss </a:t>
            </a:r>
            <a:r>
              <a:rPr lang="en-US" dirty="0"/>
              <a:t>begin to grapple with the very real possibility of the loss or death </a:t>
            </a:r>
            <a:r>
              <a:rPr lang="en-US" dirty="0" smtClean="0"/>
              <a:t>in </a:t>
            </a:r>
            <a:r>
              <a:rPr lang="en-US" dirty="0"/>
              <a:t>the near </a:t>
            </a:r>
            <a:r>
              <a:rPr lang="en-US" dirty="0" smtClean="0"/>
              <a:t>future. </a:t>
            </a:r>
          </a:p>
          <a:p>
            <a:r>
              <a:rPr lang="en-US" b="1" dirty="0" smtClean="0"/>
              <a:t>Mourning </a:t>
            </a:r>
            <a:r>
              <a:rPr lang="en-US" dirty="0" smtClean="0"/>
              <a:t>is </a:t>
            </a:r>
            <a:r>
              <a:rPr lang="en-US" dirty="0"/>
              <a:t>the outward expression of grief. Rituals of </a:t>
            </a:r>
            <a:r>
              <a:rPr lang="en-US" dirty="0" smtClean="0"/>
              <a:t>mourning include </a:t>
            </a:r>
            <a:r>
              <a:rPr lang="en-US" dirty="0"/>
              <a:t>having a wake, sitting Shiva, holding religious </a:t>
            </a:r>
            <a:r>
              <a:rPr lang="en-US" dirty="0" smtClean="0"/>
              <a:t>ceremonies, and </a:t>
            </a:r>
            <a:r>
              <a:rPr lang="en-US" dirty="0"/>
              <a:t>arranging funerals.</a:t>
            </a:r>
          </a:p>
        </p:txBody>
      </p:sp>
    </p:spTree>
    <p:extLst>
      <p:ext uri="{BB962C8B-B14F-4D97-AF65-F5344CB8AC3E}">
        <p14:creationId xmlns:p14="http://schemas.microsoft.com/office/powerpoint/2010/main" val="38206801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Perception of the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Assessing the client’s “need to know” in plain and </a:t>
            </a:r>
            <a:r>
              <a:rPr lang="en-US" dirty="0" smtClean="0"/>
              <a:t>simple language </a:t>
            </a:r>
            <a:r>
              <a:rPr lang="en-US" dirty="0"/>
              <a:t>invites the client to verbalize perceptions that </a:t>
            </a:r>
            <a:r>
              <a:rPr lang="en-US" dirty="0" smtClean="0"/>
              <a:t>may need </a:t>
            </a:r>
            <a:r>
              <a:rPr lang="en-US" dirty="0"/>
              <a:t>clarification. This is especially true for the person </a:t>
            </a:r>
            <a:r>
              <a:rPr lang="en-US" dirty="0" smtClean="0"/>
              <a:t>who is </a:t>
            </a:r>
            <a:r>
              <a:rPr lang="en-US" dirty="0"/>
              <a:t>anticipating a loss, such as one facing a life-ending </a:t>
            </a:r>
            <a:r>
              <a:rPr lang="en-US" dirty="0" smtClean="0"/>
              <a:t>illness or </a:t>
            </a:r>
            <a:r>
              <a:rPr lang="en-US" dirty="0"/>
              <a:t>the loss of a body part.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uses </a:t>
            </a:r>
            <a:r>
              <a:rPr lang="en-US" dirty="0">
                <a:solidFill>
                  <a:srgbClr val="FF0000"/>
                </a:solidFill>
              </a:rPr>
              <a:t>open-ended </a:t>
            </a:r>
            <a:r>
              <a:rPr lang="en-US" dirty="0" smtClean="0">
                <a:solidFill>
                  <a:srgbClr val="FF0000"/>
                </a:solidFill>
              </a:rPr>
              <a:t>questions </a:t>
            </a:r>
            <a:r>
              <a:rPr lang="en-US" dirty="0" smtClean="0"/>
              <a:t>and </a:t>
            </a:r>
            <a:r>
              <a:rPr lang="en-US" dirty="0"/>
              <a:t>helps to clarify any misperceptions.</a:t>
            </a:r>
          </a:p>
        </p:txBody>
      </p:sp>
    </p:spTree>
    <p:extLst>
      <p:ext uri="{BB962C8B-B14F-4D97-AF65-F5344CB8AC3E}">
        <p14:creationId xmlns:p14="http://schemas.microsoft.com/office/powerpoint/2010/main" val="23259824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Perception of the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the following.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The doctor has just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informed Ms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. Morrison that the lump on her breast is cancerous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and 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</a:rPr>
              <a:t>that she can be scheduled for a mastectomy in 2 days. </a:t>
            </a:r>
            <a:endParaRPr lang="en-US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dirty="0" smtClean="0"/>
              <a:t>The </a:t>
            </a:r>
            <a:r>
              <a:rPr lang="en-US" dirty="0" smtClean="0"/>
              <a:t>nurse </a:t>
            </a:r>
            <a:r>
              <a:rPr lang="en-US" dirty="0"/>
              <a:t>visits the client after rounds and finds her </a:t>
            </a:r>
            <a:r>
              <a:rPr lang="en-US" dirty="0" smtClean="0"/>
              <a:t>quietly watching </a:t>
            </a:r>
            <a:r>
              <a:rPr lang="en-US" dirty="0"/>
              <a:t>television.</a:t>
            </a:r>
          </a:p>
        </p:txBody>
      </p:sp>
    </p:spTree>
    <p:extLst>
      <p:ext uri="{BB962C8B-B14F-4D97-AF65-F5344CB8AC3E}">
        <p14:creationId xmlns:p14="http://schemas.microsoft.com/office/powerpoint/2010/main" val="101886101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Perception of the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Exploring what the person believes about the grieving </a:t>
            </a:r>
            <a:r>
              <a:rPr lang="en-US" dirty="0" smtClean="0"/>
              <a:t>process is </a:t>
            </a:r>
            <a:r>
              <a:rPr lang="en-US" dirty="0"/>
              <a:t>another important assessment. Does the client have </a:t>
            </a:r>
            <a:r>
              <a:rPr lang="en-US" dirty="0" smtClean="0"/>
              <a:t>preconceived ideas </a:t>
            </a:r>
            <a:r>
              <a:rPr lang="en-US" dirty="0"/>
              <a:t>about when or how grieving should </a:t>
            </a:r>
            <a:r>
              <a:rPr lang="en-US" dirty="0" smtClean="0"/>
              <a:t>happen? The </a:t>
            </a:r>
            <a:r>
              <a:rPr lang="en-US" dirty="0"/>
              <a:t>nurse can help the client realize that grieving is very </a:t>
            </a:r>
            <a:r>
              <a:rPr lang="en-US" dirty="0" smtClean="0"/>
              <a:t>personal and </a:t>
            </a:r>
            <a:r>
              <a:rPr lang="en-US" dirty="0"/>
              <a:t>unique: each person grieves in his or her own way.</a:t>
            </a:r>
          </a:p>
          <a:p>
            <a:r>
              <a:rPr lang="en-US" dirty="0"/>
              <a:t>Later in the shift, </a:t>
            </a:r>
            <a:r>
              <a:rPr lang="en-US" sz="3500" dirty="0">
                <a:solidFill>
                  <a:schemeClr val="tx2">
                    <a:lumMod val="75000"/>
                  </a:schemeClr>
                </a:solidFill>
              </a:rPr>
              <a:t>the nurse finds Ms. Morrison </a:t>
            </a:r>
            <a:r>
              <a:rPr lang="en-US" sz="3500" dirty="0">
                <a:solidFill>
                  <a:schemeClr val="tx2">
                    <a:lumMod val="75000"/>
                  </a:schemeClr>
                </a:solidFill>
              </a:rPr>
              <a:t>hitting her </a:t>
            </a:r>
            <a:r>
              <a:rPr lang="en-US" sz="3500" dirty="0">
                <a:solidFill>
                  <a:schemeClr val="tx2">
                    <a:lumMod val="75000"/>
                  </a:schemeClr>
                </a:solidFill>
              </a:rPr>
              <a:t>pillow and crying. She has eaten little food and </a:t>
            </a:r>
            <a:r>
              <a:rPr lang="en-US" sz="3500" dirty="0">
                <a:solidFill>
                  <a:schemeClr val="tx2">
                    <a:lumMod val="75000"/>
                  </a:schemeClr>
                </a:solidFill>
              </a:rPr>
              <a:t>has refused </a:t>
            </a:r>
            <a:r>
              <a:rPr lang="en-US" sz="3500" dirty="0">
                <a:solidFill>
                  <a:schemeClr val="tx2">
                    <a:lumMod val="75000"/>
                  </a:schemeClr>
                </a:solidFill>
              </a:rPr>
              <a:t>visitors.</a:t>
            </a:r>
          </a:p>
        </p:txBody>
      </p:sp>
    </p:spTree>
    <p:extLst>
      <p:ext uri="{BB962C8B-B14F-4D97-AF65-F5344CB8AC3E}">
        <p14:creationId xmlns:p14="http://schemas.microsoft.com/office/powerpoint/2010/main" val="2849871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Purposeful assessment of support systems provides </a:t>
            </a:r>
            <a:r>
              <a:rPr lang="en-US" dirty="0" smtClean="0"/>
              <a:t>the grieving </a:t>
            </a:r>
            <a:r>
              <a:rPr lang="en-US" dirty="0"/>
              <a:t>client with an awareness of those who can meet </a:t>
            </a:r>
            <a:r>
              <a:rPr lang="en-US" dirty="0" smtClean="0"/>
              <a:t>his or </a:t>
            </a:r>
            <a:r>
              <a:rPr lang="en-US" dirty="0"/>
              <a:t>her emotional and spiritual needs for security and </a:t>
            </a:r>
            <a:r>
              <a:rPr lang="en-US" dirty="0" smtClean="0"/>
              <a:t>love.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nurse can help the client to identify his or her </a:t>
            </a:r>
            <a:r>
              <a:rPr lang="en-US" dirty="0" smtClean="0">
                <a:solidFill>
                  <a:srgbClr val="FF0000"/>
                </a:solidFill>
              </a:rPr>
              <a:t>support systems </a:t>
            </a:r>
            <a:r>
              <a:rPr lang="en-US" dirty="0">
                <a:solidFill>
                  <a:srgbClr val="FF0000"/>
                </a:solidFill>
              </a:rPr>
              <a:t>and reach out and accept what they can offer.</a:t>
            </a:r>
          </a:p>
        </p:txBody>
      </p:sp>
    </p:spTree>
    <p:extLst>
      <p:ext uri="{BB962C8B-B14F-4D97-AF65-F5344CB8AC3E}">
        <p14:creationId xmlns:p14="http://schemas.microsoft.com/office/powerpoint/2010/main" val="300984179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Coping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The client’s behavior is likely to give the nurse the </a:t>
            </a:r>
            <a:r>
              <a:rPr lang="en-US" dirty="0" smtClean="0">
                <a:solidFill>
                  <a:srgbClr val="FF0000"/>
                </a:solidFill>
              </a:rPr>
              <a:t>easiest and </a:t>
            </a:r>
            <a:r>
              <a:rPr lang="en-US" dirty="0">
                <a:solidFill>
                  <a:srgbClr val="FF0000"/>
                </a:solidFill>
              </a:rPr>
              <a:t>most concrete information about coping skills. 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nurse </a:t>
            </a:r>
            <a:r>
              <a:rPr lang="en-US" dirty="0"/>
              <a:t>must be careful to observe the client’s </a:t>
            </a:r>
            <a:r>
              <a:rPr lang="en-US" dirty="0" smtClean="0"/>
              <a:t>behavior throughout </a:t>
            </a:r>
            <a:r>
              <a:rPr lang="en-US" dirty="0"/>
              <a:t>the grief process and never assume that a </a:t>
            </a:r>
            <a:r>
              <a:rPr lang="en-US" dirty="0" smtClean="0"/>
              <a:t>client is </a:t>
            </a:r>
            <a:r>
              <a:rPr lang="en-US" dirty="0"/>
              <a:t>at a particular phase.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nurse must use </a:t>
            </a:r>
            <a:r>
              <a:rPr lang="en-US" dirty="0" smtClean="0"/>
              <a:t>effective communication </a:t>
            </a:r>
            <a:r>
              <a:rPr lang="en-US" dirty="0"/>
              <a:t>skills to assess how the client’s </a:t>
            </a:r>
            <a:r>
              <a:rPr lang="en-US" dirty="0" smtClean="0"/>
              <a:t>behavior reflects </a:t>
            </a:r>
            <a:r>
              <a:rPr lang="en-US" dirty="0"/>
              <a:t>coping as well as emotions and thoughts.</a:t>
            </a:r>
          </a:p>
          <a:p>
            <a:r>
              <a:rPr lang="en-US" sz="4100" dirty="0">
                <a:solidFill>
                  <a:schemeClr val="tx2">
                    <a:lumMod val="75000"/>
                  </a:schemeClr>
                </a:solidFill>
              </a:rPr>
              <a:t>The following day, the nurse has heard in report that </a:t>
            </a:r>
            <a:r>
              <a:rPr lang="en-US" sz="4100" dirty="0">
                <a:solidFill>
                  <a:schemeClr val="tx2">
                    <a:lumMod val="75000"/>
                  </a:schemeClr>
                </a:solidFill>
              </a:rPr>
              <a:t>Ms. Morrison </a:t>
            </a:r>
            <a:r>
              <a:rPr lang="en-US" sz="4100" dirty="0">
                <a:solidFill>
                  <a:schemeClr val="tx2">
                    <a:lumMod val="75000"/>
                  </a:schemeClr>
                </a:solidFill>
              </a:rPr>
              <a:t>had a restless night. She enters Ms. Morrison’s </a:t>
            </a:r>
            <a:r>
              <a:rPr lang="en-US" sz="4100" dirty="0">
                <a:solidFill>
                  <a:schemeClr val="tx2">
                    <a:lumMod val="75000"/>
                  </a:schemeClr>
                </a:solidFill>
              </a:rPr>
              <a:t>room and </a:t>
            </a:r>
            <a:r>
              <a:rPr lang="en-US" sz="4100" dirty="0">
                <a:solidFill>
                  <a:schemeClr val="tx2">
                    <a:lumMod val="75000"/>
                  </a:schemeClr>
                </a:solidFill>
              </a:rPr>
              <a:t>sees her crying with a full tray of food untouched.</a:t>
            </a:r>
          </a:p>
        </p:txBody>
      </p:sp>
    </p:spTree>
    <p:extLst>
      <p:ext uri="{BB962C8B-B14F-4D97-AF65-F5344CB8AC3E}">
        <p14:creationId xmlns:p14="http://schemas.microsoft.com/office/powerpoint/2010/main" val="37654323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Coping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nurse also must consider several other </a:t>
            </a:r>
            <a:r>
              <a:rPr lang="en-US" dirty="0" smtClean="0"/>
              <a:t>questions when </a:t>
            </a:r>
            <a:r>
              <a:rPr lang="en-US" dirty="0"/>
              <a:t>assessing the client’s coping. How has the person </a:t>
            </a:r>
            <a:r>
              <a:rPr lang="en-US" dirty="0" smtClean="0"/>
              <a:t>dealt with </a:t>
            </a:r>
            <a:r>
              <a:rPr lang="en-US" dirty="0"/>
              <a:t>loss previously? How is the person currently </a:t>
            </a:r>
            <a:r>
              <a:rPr lang="en-US" dirty="0" smtClean="0"/>
              <a:t>impaired? How </a:t>
            </a:r>
            <a:r>
              <a:rPr lang="en-US" dirty="0"/>
              <a:t>does the current experience compare with </a:t>
            </a:r>
            <a:r>
              <a:rPr lang="en-US" dirty="0" smtClean="0"/>
              <a:t>previous experiences</a:t>
            </a:r>
            <a:r>
              <a:rPr lang="en-US" dirty="0"/>
              <a:t>? What does the client perceive as a problem? </a:t>
            </a:r>
            <a:r>
              <a:rPr lang="en-US" dirty="0" smtClean="0"/>
              <a:t>Is it </a:t>
            </a:r>
            <a:r>
              <a:rPr lang="en-US" dirty="0"/>
              <a:t>related to unrealistic ideas about what he or she </a:t>
            </a:r>
            <a:r>
              <a:rPr lang="en-US" dirty="0" smtClean="0"/>
              <a:t>should </a:t>
            </a:r>
            <a:r>
              <a:rPr lang="en-US" dirty="0"/>
              <a:t>feel or do?.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 </a:t>
            </a:r>
            <a:r>
              <a:rPr lang="en-US" dirty="0">
                <a:solidFill>
                  <a:srgbClr val="FF0000"/>
                </a:solidFill>
              </a:rPr>
              <a:t>critical factors of </a:t>
            </a:r>
            <a:r>
              <a:rPr lang="en-US" dirty="0" smtClean="0">
                <a:solidFill>
                  <a:srgbClr val="FF0000"/>
                </a:solidFill>
              </a:rPr>
              <a:t>perception, support</a:t>
            </a:r>
            <a:r>
              <a:rPr lang="en-US" dirty="0">
                <a:solidFill>
                  <a:srgbClr val="FF0000"/>
                </a:solidFill>
              </a:rPr>
              <a:t>, and coping are interrelated as well and </a:t>
            </a:r>
            <a:r>
              <a:rPr lang="en-US" dirty="0" smtClean="0">
                <a:solidFill>
                  <a:srgbClr val="FF0000"/>
                </a:solidFill>
              </a:rPr>
              <a:t>provide a </a:t>
            </a:r>
            <a:r>
              <a:rPr lang="en-US" dirty="0">
                <a:solidFill>
                  <a:srgbClr val="FF0000"/>
                </a:solidFill>
              </a:rPr>
              <a:t>framework for assessing and assisting the client.</a:t>
            </a:r>
          </a:p>
        </p:txBody>
      </p:sp>
    </p:spTree>
    <p:extLst>
      <p:ext uri="{BB962C8B-B14F-4D97-AF65-F5344CB8AC3E}">
        <p14:creationId xmlns:p14="http://schemas.microsoft.com/office/powerpoint/2010/main" val="21888442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Analysis and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nurse must base nursing diagnoses for the person experiencing loss on subjective and objective assessment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0660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Interventions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Exploring the Perception of </a:t>
            </a:r>
            <a:r>
              <a:rPr lang="en-US" i="1" dirty="0" smtClean="0"/>
              <a:t>Loss.</a:t>
            </a:r>
          </a:p>
          <a:p>
            <a:r>
              <a:rPr lang="en-US" i="1" dirty="0"/>
              <a:t>Obtaining </a:t>
            </a:r>
            <a:r>
              <a:rPr lang="en-US" i="1" dirty="0" smtClean="0"/>
              <a:t>Support.</a:t>
            </a:r>
          </a:p>
          <a:p>
            <a:r>
              <a:rPr lang="en-US" i="1" dirty="0"/>
              <a:t>Promoting Coping </a:t>
            </a:r>
            <a:r>
              <a:rPr lang="en-US" i="1" dirty="0" smtClean="0"/>
              <a:t>Behaviors.</a:t>
            </a:r>
          </a:p>
        </p:txBody>
      </p:sp>
    </p:spTree>
    <p:extLst>
      <p:ext uri="{BB962C8B-B14F-4D97-AF65-F5344CB8AC3E}">
        <p14:creationId xmlns:p14="http://schemas.microsoft.com/office/powerpoint/2010/main" val="3519324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304800"/>
            <a:ext cx="5943600" cy="6346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16151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Evaluation of progress depends on the goals </a:t>
            </a:r>
            <a:r>
              <a:rPr lang="en-US" dirty="0" smtClean="0"/>
              <a:t>established for </a:t>
            </a:r>
            <a:r>
              <a:rPr lang="en-US" dirty="0"/>
              <a:t>the client. A review of the tasks and phases of </a:t>
            </a:r>
            <a:r>
              <a:rPr lang="en-US" dirty="0" smtClean="0"/>
              <a:t>grieving </a:t>
            </a:r>
            <a:r>
              <a:rPr lang="en-US" dirty="0"/>
              <a:t>can be useful in </a:t>
            </a:r>
            <a:r>
              <a:rPr lang="en-US" dirty="0" smtClean="0"/>
              <a:t>making a </a:t>
            </a:r>
            <a:r>
              <a:rPr lang="en-US" dirty="0"/>
              <a:t>statement about the client’s status at any given </a:t>
            </a:r>
            <a:r>
              <a:rPr lang="en-US" dirty="0" smtClean="0"/>
              <a:t>moment. </a:t>
            </a:r>
          </a:p>
          <a:p>
            <a:r>
              <a:rPr lang="en-US" dirty="0" smtClean="0"/>
              <a:t>The </a:t>
            </a:r>
            <a:r>
              <a:rPr lang="en-US" dirty="0"/>
              <a:t>nurse may say the client is still experiencing </a:t>
            </a:r>
            <a:r>
              <a:rPr lang="en-US" dirty="0" smtClean="0"/>
              <a:t>denial. </a:t>
            </a:r>
            <a:r>
              <a:rPr lang="en-US" dirty="0"/>
              <a:t>Or that the client is showing signs </a:t>
            </a:r>
            <a:r>
              <a:rPr lang="en-US" dirty="0" smtClean="0"/>
              <a:t>of reorganization</a:t>
            </a:r>
            <a:r>
              <a:rPr lang="en-US" dirty="0"/>
              <a:t>, recovery or healing.</a:t>
            </a:r>
          </a:p>
        </p:txBody>
      </p:sp>
    </p:spTree>
    <p:extLst>
      <p:ext uri="{BB962C8B-B14F-4D97-AF65-F5344CB8AC3E}">
        <p14:creationId xmlns:p14="http://schemas.microsoft.com/office/powerpoint/2010/main" val="1085043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Losses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Maslow’s </a:t>
            </a:r>
            <a:r>
              <a:rPr lang="en-US" b="1" dirty="0"/>
              <a:t>hierarchy </a:t>
            </a:r>
            <a:r>
              <a:rPr lang="en-US" dirty="0"/>
              <a:t>begins with </a:t>
            </a:r>
            <a:r>
              <a:rPr lang="en-US" dirty="0">
                <a:solidFill>
                  <a:srgbClr val="FF0000"/>
                </a:solidFill>
              </a:rPr>
              <a:t>physiologic </a:t>
            </a:r>
            <a:r>
              <a:rPr lang="en-US" dirty="0" smtClean="0">
                <a:solidFill>
                  <a:srgbClr val="FF0000"/>
                </a:solidFill>
              </a:rPr>
              <a:t>needs </a:t>
            </a:r>
            <a:r>
              <a:rPr lang="en-US" dirty="0" smtClean="0"/>
              <a:t>(food</a:t>
            </a:r>
            <a:r>
              <a:rPr lang="en-US" dirty="0"/>
              <a:t>, air, water, sleep), </a:t>
            </a:r>
            <a:r>
              <a:rPr lang="en-US" dirty="0">
                <a:solidFill>
                  <a:srgbClr val="FF0000"/>
                </a:solidFill>
              </a:rPr>
              <a:t>safety needs </a:t>
            </a:r>
            <a:r>
              <a:rPr lang="en-US" dirty="0"/>
              <a:t>(a safe place to </a:t>
            </a:r>
            <a:r>
              <a:rPr lang="en-US" dirty="0" smtClean="0"/>
              <a:t>live and </a:t>
            </a:r>
            <a:r>
              <a:rPr lang="en-US" dirty="0"/>
              <a:t>work), and </a:t>
            </a:r>
            <a:r>
              <a:rPr lang="en-US" dirty="0">
                <a:solidFill>
                  <a:srgbClr val="FF0000"/>
                </a:solidFill>
              </a:rPr>
              <a:t>security and belonging needs </a:t>
            </a:r>
            <a:r>
              <a:rPr lang="en-US" dirty="0"/>
              <a:t>(</a:t>
            </a:r>
            <a:r>
              <a:rPr lang="en-US" dirty="0" smtClean="0"/>
              <a:t>satisfying relationships</a:t>
            </a:r>
            <a:r>
              <a:rPr lang="en-US" dirty="0"/>
              <a:t>). The next set of needs includes </a:t>
            </a:r>
            <a:r>
              <a:rPr lang="en-US" dirty="0" smtClean="0">
                <a:solidFill>
                  <a:srgbClr val="FF0000"/>
                </a:solidFill>
              </a:rPr>
              <a:t>self-esteem needs</a:t>
            </a:r>
            <a:r>
              <a:rPr lang="en-US" dirty="0"/>
              <a:t>, which lead to feelings of adequacy and confidence. The last and final need is </a:t>
            </a:r>
            <a:r>
              <a:rPr lang="en-US" dirty="0">
                <a:solidFill>
                  <a:srgbClr val="FF0000"/>
                </a:solidFill>
              </a:rPr>
              <a:t>self-actualization</a:t>
            </a:r>
            <a:r>
              <a:rPr lang="en-US" dirty="0"/>
              <a:t>, the ability to realize one’s full innate potential. </a:t>
            </a:r>
          </a:p>
        </p:txBody>
      </p:sp>
    </p:spTree>
    <p:extLst>
      <p:ext uri="{BB962C8B-B14F-4D97-AF65-F5344CB8AC3E}">
        <p14:creationId xmlns:p14="http://schemas.microsoft.com/office/powerpoint/2010/main" val="3171819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Physiologic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Physiologic loss: </a:t>
            </a:r>
            <a:r>
              <a:rPr lang="en-US" dirty="0"/>
              <a:t>Examples include amputation of </a:t>
            </a:r>
            <a:r>
              <a:rPr lang="en-US" dirty="0" smtClean="0"/>
              <a:t>a limb</a:t>
            </a:r>
            <a:r>
              <a:rPr lang="en-US" dirty="0"/>
              <a:t>, a mastectomy or hysterectomy, or loss </a:t>
            </a:r>
            <a:r>
              <a:rPr lang="en-US" dirty="0" smtClean="0"/>
              <a:t>of mobility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7115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Safety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Safety loss: </a:t>
            </a:r>
            <a:r>
              <a:rPr lang="en-US" dirty="0"/>
              <a:t>Loss of a safe environment is evident in </a:t>
            </a:r>
            <a:r>
              <a:rPr lang="en-US" dirty="0" smtClean="0"/>
              <a:t>domestic violence</a:t>
            </a:r>
            <a:r>
              <a:rPr lang="en-US" dirty="0"/>
              <a:t>, child abuse, or public violence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0400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Loss of </a:t>
            </a:r>
            <a:r>
              <a:rPr lang="en-US" i="1" dirty="0" smtClean="0"/>
              <a:t>Security </a:t>
            </a:r>
            <a:r>
              <a:rPr lang="en-US" i="1" dirty="0"/>
              <a:t>and a </a:t>
            </a:r>
            <a:r>
              <a:rPr lang="en-US" i="1" dirty="0" smtClean="0"/>
              <a:t>Sense </a:t>
            </a:r>
            <a:r>
              <a:rPr lang="en-US" i="1" dirty="0"/>
              <a:t>of </a:t>
            </a:r>
            <a:r>
              <a:rPr lang="en-US" i="1" dirty="0" smtClean="0"/>
              <a:t>Belonging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Loss </a:t>
            </a:r>
            <a:r>
              <a:rPr lang="en-US" i="1" dirty="0"/>
              <a:t>of security and a sense of belonging: </a:t>
            </a:r>
            <a:r>
              <a:rPr lang="en-US" dirty="0"/>
              <a:t>The loss of </a:t>
            </a:r>
            <a:r>
              <a:rPr lang="en-US" dirty="0" smtClean="0"/>
              <a:t>a loved </a:t>
            </a:r>
            <a:r>
              <a:rPr lang="en-US" dirty="0"/>
              <a:t>one affects the need to love and the feeling </a:t>
            </a:r>
            <a:r>
              <a:rPr lang="en-US" dirty="0" smtClean="0"/>
              <a:t>of being </a:t>
            </a:r>
            <a:r>
              <a:rPr lang="en-US" dirty="0"/>
              <a:t>loved. </a:t>
            </a:r>
            <a:endParaRPr lang="en-US" dirty="0" smtClean="0"/>
          </a:p>
          <a:p>
            <a:r>
              <a:rPr lang="en-US" dirty="0" smtClean="0"/>
              <a:t>Loss </a:t>
            </a:r>
            <a:r>
              <a:rPr lang="en-US" dirty="0"/>
              <a:t>accompanies changes in </a:t>
            </a:r>
            <a:r>
              <a:rPr lang="en-US" dirty="0" smtClean="0"/>
              <a:t>relationships, such </a:t>
            </a:r>
            <a:r>
              <a:rPr lang="en-US" dirty="0"/>
              <a:t>as birth, marriage, divorce, illness, </a:t>
            </a:r>
            <a:r>
              <a:rPr lang="en-US" dirty="0" smtClean="0"/>
              <a:t>and death</a:t>
            </a:r>
            <a:r>
              <a:rPr lang="en-US" dirty="0"/>
              <a:t>; as the meaning of a relationship changes, a </a:t>
            </a:r>
            <a:r>
              <a:rPr lang="en-US" dirty="0" smtClean="0"/>
              <a:t>person may </a:t>
            </a:r>
            <a:r>
              <a:rPr lang="en-US" dirty="0"/>
              <a:t>lose roles within a family or group.</a:t>
            </a:r>
          </a:p>
        </p:txBody>
      </p:sp>
    </p:spTree>
    <p:extLst>
      <p:ext uri="{BB962C8B-B14F-4D97-AF65-F5344CB8AC3E}">
        <p14:creationId xmlns:p14="http://schemas.microsoft.com/office/powerpoint/2010/main" val="253020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Loss of </a:t>
            </a:r>
            <a:r>
              <a:rPr lang="en-US" i="1" dirty="0" smtClean="0"/>
              <a:t>Self-esteem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Loss </a:t>
            </a:r>
            <a:r>
              <a:rPr lang="en-US" i="1" dirty="0"/>
              <a:t>of self-esteem: </a:t>
            </a:r>
            <a:r>
              <a:rPr lang="en-US" dirty="0"/>
              <a:t>Any change in how a person is </a:t>
            </a:r>
            <a:r>
              <a:rPr lang="en-US" dirty="0" smtClean="0"/>
              <a:t>valued at </a:t>
            </a:r>
            <a:r>
              <a:rPr lang="en-US" dirty="0"/>
              <a:t>work or in relationships or by him or her self </a:t>
            </a:r>
            <a:r>
              <a:rPr lang="en-US" dirty="0" smtClean="0"/>
              <a:t>can threaten </a:t>
            </a:r>
            <a:r>
              <a:rPr lang="en-US" dirty="0"/>
              <a:t>self-esteem. </a:t>
            </a:r>
            <a:endParaRPr lang="en-US" dirty="0" smtClean="0"/>
          </a:p>
          <a:p>
            <a:r>
              <a:rPr lang="en-US" dirty="0" smtClean="0"/>
              <a:t>Death </a:t>
            </a:r>
            <a:r>
              <a:rPr lang="en-US" dirty="0"/>
              <a:t>of </a:t>
            </a:r>
            <a:r>
              <a:rPr lang="en-US" dirty="0" smtClean="0"/>
              <a:t>a loved </a:t>
            </a:r>
            <a:r>
              <a:rPr lang="en-US" dirty="0"/>
              <a:t>one, a broken relationship, loss of a job, and </a:t>
            </a:r>
            <a:r>
              <a:rPr lang="en-US" dirty="0" smtClean="0"/>
              <a:t>retirement are </a:t>
            </a:r>
            <a:r>
              <a:rPr lang="en-US" dirty="0"/>
              <a:t>examples of change that represent loss </a:t>
            </a:r>
            <a:r>
              <a:rPr lang="en-US" dirty="0" smtClean="0"/>
              <a:t>and can </a:t>
            </a:r>
            <a:r>
              <a:rPr lang="en-US" dirty="0"/>
              <a:t>result in a threat to self-esteem.</a:t>
            </a:r>
          </a:p>
        </p:txBody>
      </p:sp>
    </p:spTree>
    <p:extLst>
      <p:ext uri="{BB962C8B-B14F-4D97-AF65-F5344CB8AC3E}">
        <p14:creationId xmlns:p14="http://schemas.microsoft.com/office/powerpoint/2010/main" val="2328203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Loss related to </a:t>
            </a:r>
            <a:r>
              <a:rPr lang="en-US" i="1" dirty="0" smtClean="0"/>
              <a:t>Self-actualization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Loss </a:t>
            </a:r>
            <a:r>
              <a:rPr lang="en-US" i="1" dirty="0"/>
              <a:t>related to self-actualization: </a:t>
            </a:r>
            <a:r>
              <a:rPr lang="en-US" dirty="0"/>
              <a:t>An external or </a:t>
            </a:r>
            <a:r>
              <a:rPr lang="en-US" dirty="0" smtClean="0"/>
              <a:t>internal crisis </a:t>
            </a:r>
            <a:r>
              <a:rPr lang="en-US" dirty="0"/>
              <a:t>that blocks or inhibits strivings toward </a:t>
            </a:r>
            <a:r>
              <a:rPr lang="en-US" dirty="0" smtClean="0"/>
              <a:t>fulfillment may </a:t>
            </a:r>
            <a:r>
              <a:rPr lang="en-US" dirty="0"/>
              <a:t>threaten personal goals and individual potential. </a:t>
            </a:r>
            <a:endParaRPr lang="en-US" dirty="0" smtClean="0"/>
          </a:p>
          <a:p>
            <a:r>
              <a:rPr lang="en-US" dirty="0" smtClean="0"/>
              <a:t>A person </a:t>
            </a:r>
            <a:r>
              <a:rPr lang="en-US" dirty="0"/>
              <a:t>who wanted to go to college, write books, </a:t>
            </a:r>
            <a:r>
              <a:rPr lang="en-US" dirty="0" smtClean="0"/>
              <a:t>and teach </a:t>
            </a:r>
            <a:r>
              <a:rPr lang="en-US" dirty="0"/>
              <a:t>at a university reaches a point in life when it </a:t>
            </a:r>
            <a:r>
              <a:rPr lang="en-US" dirty="0" smtClean="0"/>
              <a:t>becomes evident </a:t>
            </a:r>
            <a:r>
              <a:rPr lang="en-US" dirty="0"/>
              <a:t>that those plans will never </a:t>
            </a:r>
            <a:r>
              <a:rPr lang="en-US" dirty="0" smtClean="0"/>
              <a:t>materialize. Or </a:t>
            </a:r>
            <a:r>
              <a:rPr lang="en-US" dirty="0"/>
              <a:t>a person loses hope that they will find a mate </a:t>
            </a:r>
            <a:r>
              <a:rPr lang="en-US" dirty="0" smtClean="0"/>
              <a:t>and have </a:t>
            </a:r>
            <a:r>
              <a:rPr lang="en-US" dirty="0"/>
              <a:t>children. These are losses that the person </a:t>
            </a:r>
            <a:r>
              <a:rPr lang="en-US" dirty="0" smtClean="0"/>
              <a:t>will grieve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17750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1169</TotalTime>
  <Words>2581</Words>
  <Application>Microsoft Office PowerPoint</Application>
  <PresentationFormat>On-screen Show (4:3)</PresentationFormat>
  <Paragraphs>140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Grief &amp; Loss</vt:lpstr>
      <vt:lpstr>Introduction</vt:lpstr>
      <vt:lpstr>Introduction</vt:lpstr>
      <vt:lpstr>Types of Losses</vt:lpstr>
      <vt:lpstr>Physiologic Loss</vt:lpstr>
      <vt:lpstr>Safety Loss</vt:lpstr>
      <vt:lpstr>Loss of Security and a Sense of Belonging</vt:lpstr>
      <vt:lpstr>Loss of Self-esteem</vt:lpstr>
      <vt:lpstr>Loss related to Self-actualization</vt:lpstr>
      <vt:lpstr>The Grieving Process</vt:lpstr>
      <vt:lpstr>The Grieving Process</vt:lpstr>
      <vt:lpstr>Tasks of Grieving</vt:lpstr>
      <vt:lpstr>Tasks of Grieving</vt:lpstr>
      <vt:lpstr>Dimensions of Grieving</vt:lpstr>
      <vt:lpstr>Disenfranchised Grief</vt:lpstr>
      <vt:lpstr>Disenfranchised Grief</vt:lpstr>
      <vt:lpstr>Complicated Grieving</vt:lpstr>
      <vt:lpstr>Complicated Grieving</vt:lpstr>
      <vt:lpstr>Complicated Grieving</vt:lpstr>
      <vt:lpstr>Characteristics of Susceptibility</vt:lpstr>
      <vt:lpstr>Characteristics of Susceptibility</vt:lpstr>
      <vt:lpstr>Risk Factors Leading to Vulnerability</vt:lpstr>
      <vt:lpstr>Complicated Grieving as a Unique and Varied Experience</vt:lpstr>
      <vt:lpstr>Complicated Grieving as a Unique and Varied Experience</vt:lpstr>
      <vt:lpstr>Application of the Nursing Process</vt:lpstr>
      <vt:lpstr>Application of the Nursing Process</vt:lpstr>
      <vt:lpstr>Application of the Nursing Process</vt:lpstr>
      <vt:lpstr>Assessment</vt:lpstr>
      <vt:lpstr>Perception of the Loss</vt:lpstr>
      <vt:lpstr>Perception of the Loss</vt:lpstr>
      <vt:lpstr>Perception of the Loss</vt:lpstr>
      <vt:lpstr>Perception of the Loss</vt:lpstr>
      <vt:lpstr>Support</vt:lpstr>
      <vt:lpstr>Coping Behaviors</vt:lpstr>
      <vt:lpstr>Coping Behaviors</vt:lpstr>
      <vt:lpstr>Data Analysis and Planning</vt:lpstr>
      <vt:lpstr>Interventions</vt:lpstr>
      <vt:lpstr>PowerPoint Presentation</vt:lpstr>
      <vt:lpstr>Evaluation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Grief &amp; Loss</dc:title>
  <dc:creator>hp</dc:creator>
  <cp:lastModifiedBy>Windows User</cp:lastModifiedBy>
  <cp:revision>88</cp:revision>
  <dcterms:created xsi:type="dcterms:W3CDTF">2006-08-16T00:00:00Z</dcterms:created>
  <dcterms:modified xsi:type="dcterms:W3CDTF">2020-11-27T16:21:46Z</dcterms:modified>
</cp:coreProperties>
</file>