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308"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92" r:id="rId24"/>
    <p:sldId id="293" r:id="rId25"/>
    <p:sldId id="299" r:id="rId26"/>
    <p:sldId id="302" r:id="rId27"/>
    <p:sldId id="303" r:id="rId28"/>
    <p:sldId id="304" r:id="rId29"/>
    <p:sldId id="306" r:id="rId30"/>
    <p:sldId id="310" r:id="rId31"/>
    <p:sldId id="311" r:id="rId32"/>
    <p:sldId id="319" r:id="rId33"/>
    <p:sldId id="320" r:id="rId34"/>
    <p:sldId id="321" r:id="rId35"/>
    <p:sldId id="322" r:id="rId36"/>
    <p:sldId id="323" r:id="rId37"/>
    <p:sldId id="324" r:id="rId38"/>
    <p:sldId id="325" r:id="rId39"/>
    <p:sldId id="326" r:id="rId40"/>
    <p:sldId id="330" r:id="rId41"/>
    <p:sldId id="331" r:id="rId42"/>
    <p:sldId id="332" r:id="rId43"/>
    <p:sldId id="334" r:id="rId44"/>
    <p:sldId id="335" r:id="rId45"/>
    <p:sldId id="336" r:id="rId46"/>
    <p:sldId id="337" r:id="rId47"/>
    <p:sldId id="339" r:id="rId48"/>
    <p:sldId id="342" r:id="rId49"/>
    <p:sldId id="351" r:id="rId50"/>
    <p:sldId id="352" r:id="rId51"/>
    <p:sldId id="353" r:id="rId52"/>
    <p:sldId id="354" r:id="rId53"/>
    <p:sldId id="355" r:id="rId54"/>
    <p:sldId id="356" r:id="rId55"/>
    <p:sldId id="35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Anxiety and Stress-related Illness</a:t>
            </a:r>
          </a:p>
        </p:txBody>
      </p:sp>
    </p:spTree>
    <p:extLst>
      <p:ext uri="{BB962C8B-B14F-4D97-AF65-F5344CB8AC3E}">
        <p14:creationId xmlns:p14="http://schemas.microsoft.com/office/powerpoint/2010/main" val="953425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Anxiety</a:t>
            </a:r>
          </a:p>
        </p:txBody>
      </p:sp>
      <p:sp>
        <p:nvSpPr>
          <p:cNvPr id="3" name="Content Placeholder 2"/>
          <p:cNvSpPr>
            <a:spLocks noGrp="1"/>
          </p:cNvSpPr>
          <p:nvPr>
            <p:ph idx="1"/>
          </p:nvPr>
        </p:nvSpPr>
        <p:spPr/>
        <p:txBody>
          <a:bodyPr>
            <a:normAutofit/>
          </a:bodyPr>
          <a:lstStyle/>
          <a:p>
            <a:r>
              <a:rPr lang="en-US" dirty="0"/>
              <a:t>Anxiety has both healthy and harmful aspects </a:t>
            </a:r>
            <a:r>
              <a:rPr lang="en-US" dirty="0" smtClean="0"/>
              <a:t>depending on </a:t>
            </a:r>
            <a:r>
              <a:rPr lang="en-US" dirty="0"/>
              <a:t>its degree and duration as well as on how well the </a:t>
            </a:r>
            <a:r>
              <a:rPr lang="en-US" dirty="0" smtClean="0"/>
              <a:t>person copes </a:t>
            </a:r>
            <a:r>
              <a:rPr lang="en-US" dirty="0"/>
              <a:t>with it. </a:t>
            </a:r>
            <a:endParaRPr lang="en-US" dirty="0" smtClean="0"/>
          </a:p>
          <a:p>
            <a:r>
              <a:rPr lang="en-US" dirty="0" smtClean="0"/>
              <a:t>Anxiety </a:t>
            </a:r>
            <a:r>
              <a:rPr lang="en-US" dirty="0"/>
              <a:t>has four levels: mild, </a:t>
            </a:r>
            <a:r>
              <a:rPr lang="en-US" dirty="0" smtClean="0"/>
              <a:t>moderate, severe</a:t>
            </a:r>
            <a:r>
              <a:rPr lang="en-US" dirty="0"/>
              <a:t>, and </a:t>
            </a:r>
            <a:r>
              <a:rPr lang="en-US" dirty="0" smtClean="0"/>
              <a:t>panic. </a:t>
            </a:r>
            <a:r>
              <a:rPr lang="en-US" dirty="0"/>
              <a:t>Each level causes </a:t>
            </a:r>
            <a:r>
              <a:rPr lang="en-US" dirty="0" smtClean="0"/>
              <a:t>both physiologic </a:t>
            </a:r>
            <a:r>
              <a:rPr lang="en-US" dirty="0"/>
              <a:t>and emotional changes in the person.</a:t>
            </a:r>
          </a:p>
        </p:txBody>
      </p:sp>
    </p:spTree>
    <p:extLst>
      <p:ext uri="{BB962C8B-B14F-4D97-AF65-F5344CB8AC3E}">
        <p14:creationId xmlns:p14="http://schemas.microsoft.com/office/powerpoint/2010/main" val="2270302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Anxiety</a:t>
            </a:r>
          </a:p>
        </p:txBody>
      </p:sp>
      <p:sp>
        <p:nvSpPr>
          <p:cNvPr id="3" name="Content Placeholder 2"/>
          <p:cNvSpPr>
            <a:spLocks noGrp="1"/>
          </p:cNvSpPr>
          <p:nvPr>
            <p:ph idx="1"/>
          </p:nvPr>
        </p:nvSpPr>
        <p:spPr/>
        <p:txBody>
          <a:bodyPr>
            <a:normAutofit fontScale="92500"/>
          </a:bodyPr>
          <a:lstStyle/>
          <a:p>
            <a:r>
              <a:rPr lang="en-US" b="1" dirty="0"/>
              <a:t>Mild anxiety </a:t>
            </a:r>
            <a:r>
              <a:rPr lang="en-US" dirty="0"/>
              <a:t>is a sensation that something is </a:t>
            </a:r>
            <a:r>
              <a:rPr lang="en-US" dirty="0" smtClean="0"/>
              <a:t>different and </a:t>
            </a:r>
            <a:r>
              <a:rPr lang="en-US" dirty="0"/>
              <a:t>warrants special attention. Sensory stimulation </a:t>
            </a:r>
            <a:r>
              <a:rPr lang="en-US" dirty="0" smtClean="0"/>
              <a:t>increases and </a:t>
            </a:r>
            <a:r>
              <a:rPr lang="en-US" dirty="0"/>
              <a:t>helps the person focus attention to learn, solve </a:t>
            </a:r>
            <a:r>
              <a:rPr lang="en-US" dirty="0" smtClean="0"/>
              <a:t>problems, think</a:t>
            </a:r>
            <a:r>
              <a:rPr lang="en-US" dirty="0"/>
              <a:t>, act, feel, and protect himself or herself. </a:t>
            </a:r>
            <a:endParaRPr lang="en-US" dirty="0" smtClean="0"/>
          </a:p>
          <a:p>
            <a:r>
              <a:rPr lang="en-US" dirty="0" smtClean="0"/>
              <a:t>Mild anxiety </a:t>
            </a:r>
            <a:r>
              <a:rPr lang="en-US" dirty="0"/>
              <a:t>often motivates people to make changes or to </a:t>
            </a:r>
            <a:r>
              <a:rPr lang="en-US" dirty="0" smtClean="0"/>
              <a:t>engage in </a:t>
            </a:r>
            <a:r>
              <a:rPr lang="en-US" dirty="0"/>
              <a:t>goal-directed activity. For example, it helps students </a:t>
            </a:r>
            <a:r>
              <a:rPr lang="en-US" dirty="0" smtClean="0"/>
              <a:t>to focus </a:t>
            </a:r>
            <a:r>
              <a:rPr lang="en-US" dirty="0"/>
              <a:t>on studying for an examination.</a:t>
            </a:r>
          </a:p>
        </p:txBody>
      </p:sp>
    </p:spTree>
    <p:extLst>
      <p:ext uri="{BB962C8B-B14F-4D97-AF65-F5344CB8AC3E}">
        <p14:creationId xmlns:p14="http://schemas.microsoft.com/office/powerpoint/2010/main" val="1857918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Anxiety</a:t>
            </a:r>
          </a:p>
        </p:txBody>
      </p:sp>
      <p:sp>
        <p:nvSpPr>
          <p:cNvPr id="3" name="Content Placeholder 2"/>
          <p:cNvSpPr>
            <a:spLocks noGrp="1"/>
          </p:cNvSpPr>
          <p:nvPr>
            <p:ph idx="1"/>
          </p:nvPr>
        </p:nvSpPr>
        <p:spPr/>
        <p:txBody>
          <a:bodyPr>
            <a:normAutofit fontScale="77500" lnSpcReduction="20000"/>
          </a:bodyPr>
          <a:lstStyle/>
          <a:p>
            <a:r>
              <a:rPr lang="en-US" b="1" dirty="0"/>
              <a:t>Moderate anxiety </a:t>
            </a:r>
            <a:r>
              <a:rPr lang="en-US" dirty="0"/>
              <a:t>is the disturbing feeling that </a:t>
            </a:r>
            <a:r>
              <a:rPr lang="en-US" dirty="0" smtClean="0"/>
              <a:t>something is </a:t>
            </a:r>
            <a:r>
              <a:rPr lang="en-US" dirty="0"/>
              <a:t>definitely wrong; the person becomes nervous or </a:t>
            </a:r>
            <a:r>
              <a:rPr lang="en-US" dirty="0" smtClean="0"/>
              <a:t>agitated. </a:t>
            </a:r>
          </a:p>
          <a:p>
            <a:r>
              <a:rPr lang="en-US" dirty="0" smtClean="0"/>
              <a:t>In </a:t>
            </a:r>
            <a:r>
              <a:rPr lang="en-US" dirty="0"/>
              <a:t>moderate anxiety, the person can still process </a:t>
            </a:r>
            <a:r>
              <a:rPr lang="en-US" dirty="0" smtClean="0"/>
              <a:t>information, solve </a:t>
            </a:r>
            <a:r>
              <a:rPr lang="en-US" dirty="0"/>
              <a:t>problems, and learn new things with assistance </a:t>
            </a:r>
            <a:r>
              <a:rPr lang="en-US" dirty="0" smtClean="0"/>
              <a:t>from </a:t>
            </a:r>
            <a:r>
              <a:rPr lang="en-US" dirty="0"/>
              <a:t>others. He or she has difficulty concentrating </a:t>
            </a:r>
            <a:r>
              <a:rPr lang="en-US" dirty="0" smtClean="0"/>
              <a:t>independently but </a:t>
            </a:r>
            <a:r>
              <a:rPr lang="en-US" dirty="0"/>
              <a:t>can be redirected to the topic. </a:t>
            </a:r>
            <a:endParaRPr lang="en-US" dirty="0" smtClean="0"/>
          </a:p>
          <a:p>
            <a:r>
              <a:rPr lang="en-US" dirty="0" smtClean="0"/>
              <a:t>For </a:t>
            </a:r>
            <a:r>
              <a:rPr lang="en-US" dirty="0"/>
              <a:t>example, the </a:t>
            </a:r>
            <a:r>
              <a:rPr lang="en-US" dirty="0" smtClean="0"/>
              <a:t>nurse might </a:t>
            </a:r>
            <a:r>
              <a:rPr lang="en-US" dirty="0"/>
              <a:t>be giving preoperative instructions to a client who </a:t>
            </a:r>
            <a:r>
              <a:rPr lang="en-US" dirty="0" smtClean="0"/>
              <a:t>is anxious </a:t>
            </a:r>
            <a:r>
              <a:rPr lang="en-US" dirty="0"/>
              <a:t>about the upcoming surgical procedure. As the </a:t>
            </a:r>
            <a:r>
              <a:rPr lang="en-US" dirty="0" smtClean="0"/>
              <a:t>nurse is </a:t>
            </a:r>
            <a:r>
              <a:rPr lang="en-US" dirty="0"/>
              <a:t>teaching, the client’s attention wanders but the nurse </a:t>
            </a:r>
            <a:r>
              <a:rPr lang="en-US" dirty="0" smtClean="0"/>
              <a:t>can regain </a:t>
            </a:r>
            <a:r>
              <a:rPr lang="en-US" dirty="0"/>
              <a:t>the client’s attention and direct him or her back to </a:t>
            </a:r>
            <a:r>
              <a:rPr lang="en-US" dirty="0" smtClean="0"/>
              <a:t>the task </a:t>
            </a:r>
            <a:r>
              <a:rPr lang="en-US" dirty="0"/>
              <a:t>at hand.</a:t>
            </a:r>
          </a:p>
        </p:txBody>
      </p:sp>
    </p:spTree>
    <p:extLst>
      <p:ext uri="{BB962C8B-B14F-4D97-AF65-F5344CB8AC3E}">
        <p14:creationId xmlns:p14="http://schemas.microsoft.com/office/powerpoint/2010/main" val="1358042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Anxiety</a:t>
            </a:r>
          </a:p>
        </p:txBody>
      </p:sp>
      <p:sp>
        <p:nvSpPr>
          <p:cNvPr id="3" name="Content Placeholder 2"/>
          <p:cNvSpPr>
            <a:spLocks noGrp="1"/>
          </p:cNvSpPr>
          <p:nvPr>
            <p:ph idx="1"/>
          </p:nvPr>
        </p:nvSpPr>
        <p:spPr/>
        <p:txBody>
          <a:bodyPr>
            <a:normAutofit fontScale="77500" lnSpcReduction="20000"/>
          </a:bodyPr>
          <a:lstStyle/>
          <a:p>
            <a:r>
              <a:rPr lang="en-US" dirty="0"/>
              <a:t>As the person progresses to </a:t>
            </a:r>
            <a:r>
              <a:rPr lang="en-US" b="1" dirty="0"/>
              <a:t>severe anxiety </a:t>
            </a:r>
            <a:r>
              <a:rPr lang="en-US" dirty="0"/>
              <a:t>and </a:t>
            </a:r>
            <a:r>
              <a:rPr lang="en-US" dirty="0" smtClean="0"/>
              <a:t>panic, more </a:t>
            </a:r>
            <a:r>
              <a:rPr lang="en-US" dirty="0"/>
              <a:t>primitive survival skills take over, defensive </a:t>
            </a:r>
            <a:r>
              <a:rPr lang="en-US" dirty="0" smtClean="0"/>
              <a:t>responses ensue</a:t>
            </a:r>
            <a:r>
              <a:rPr lang="en-US" dirty="0"/>
              <a:t>, and cognitive skills decrease significantly. </a:t>
            </a:r>
            <a:endParaRPr lang="en-US" dirty="0" smtClean="0"/>
          </a:p>
          <a:p>
            <a:r>
              <a:rPr lang="en-US" dirty="0" smtClean="0"/>
              <a:t>A person with </a:t>
            </a:r>
            <a:r>
              <a:rPr lang="en-US" dirty="0"/>
              <a:t>severe anxiety has trouble thinking and </a:t>
            </a:r>
            <a:r>
              <a:rPr lang="en-US" dirty="0" smtClean="0"/>
              <a:t>reasoning. Muscles </a:t>
            </a:r>
            <a:r>
              <a:rPr lang="en-US" dirty="0"/>
              <a:t>tighten and vital signs increase. The person </a:t>
            </a:r>
            <a:r>
              <a:rPr lang="en-US" dirty="0" smtClean="0"/>
              <a:t>paces; is </a:t>
            </a:r>
            <a:r>
              <a:rPr lang="en-US" dirty="0"/>
              <a:t>restless, irritable, and angry; or uses other </a:t>
            </a:r>
            <a:r>
              <a:rPr lang="en-US" dirty="0" smtClean="0"/>
              <a:t>similar emotional–psychomotor </a:t>
            </a:r>
            <a:r>
              <a:rPr lang="en-US" dirty="0"/>
              <a:t>means to release tension. </a:t>
            </a:r>
            <a:endParaRPr lang="en-US" dirty="0" smtClean="0"/>
          </a:p>
          <a:p>
            <a:r>
              <a:rPr lang="en-US" dirty="0" smtClean="0"/>
              <a:t>In panic</a:t>
            </a:r>
            <a:r>
              <a:rPr lang="en-US" dirty="0"/>
              <a:t>, the emotional–psychomotor realm </a:t>
            </a:r>
            <a:r>
              <a:rPr lang="en-US" dirty="0" smtClean="0"/>
              <a:t>predominates with </a:t>
            </a:r>
            <a:r>
              <a:rPr lang="en-US" dirty="0"/>
              <a:t>accompanying fight, flight, or freeze </a:t>
            </a:r>
            <a:r>
              <a:rPr lang="en-US" dirty="0" smtClean="0"/>
              <a:t>responses. Adrenaline </a:t>
            </a:r>
            <a:r>
              <a:rPr lang="en-US" dirty="0"/>
              <a:t>surge greatly increases vital signs. </a:t>
            </a:r>
            <a:r>
              <a:rPr lang="en-US" dirty="0" smtClean="0"/>
              <a:t>Pupils enlarge </a:t>
            </a:r>
            <a:r>
              <a:rPr lang="en-US" dirty="0"/>
              <a:t>to let in more light, and the only cognitive </a:t>
            </a:r>
            <a:r>
              <a:rPr lang="en-US" dirty="0" smtClean="0"/>
              <a:t>process focuses </a:t>
            </a:r>
            <a:r>
              <a:rPr lang="en-US" dirty="0"/>
              <a:t>on the person’s defense.</a:t>
            </a:r>
          </a:p>
        </p:txBody>
      </p:sp>
    </p:spTree>
    <p:extLst>
      <p:ext uri="{BB962C8B-B14F-4D97-AF65-F5344CB8AC3E}">
        <p14:creationId xmlns:p14="http://schemas.microsoft.com/office/powerpoint/2010/main" val="1926389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Anxious Clients</a:t>
            </a:r>
          </a:p>
        </p:txBody>
      </p:sp>
      <p:sp>
        <p:nvSpPr>
          <p:cNvPr id="3" name="Content Placeholder 2"/>
          <p:cNvSpPr>
            <a:spLocks noGrp="1"/>
          </p:cNvSpPr>
          <p:nvPr>
            <p:ph idx="1"/>
          </p:nvPr>
        </p:nvSpPr>
        <p:spPr/>
        <p:txBody>
          <a:bodyPr>
            <a:normAutofit/>
          </a:bodyPr>
          <a:lstStyle/>
          <a:p>
            <a:r>
              <a:rPr lang="en-US" dirty="0"/>
              <a:t>Nurses encounter anxious clients and families in a </a:t>
            </a:r>
            <a:r>
              <a:rPr lang="en-US" dirty="0" smtClean="0"/>
              <a:t>wide variety </a:t>
            </a:r>
            <a:r>
              <a:rPr lang="en-US" dirty="0"/>
              <a:t>of situations such as before surgery and in </a:t>
            </a:r>
            <a:r>
              <a:rPr lang="en-US" dirty="0" smtClean="0"/>
              <a:t>emergency departments</a:t>
            </a:r>
            <a:r>
              <a:rPr lang="en-US" dirty="0"/>
              <a:t>, intensive care units, offices, and </a:t>
            </a:r>
            <a:r>
              <a:rPr lang="en-US" dirty="0" smtClean="0"/>
              <a:t>clinics. </a:t>
            </a:r>
          </a:p>
          <a:p>
            <a:r>
              <a:rPr lang="en-US" dirty="0" smtClean="0"/>
              <a:t>First </a:t>
            </a:r>
            <a:r>
              <a:rPr lang="en-US" dirty="0"/>
              <a:t>and foremost, the nurse must assess the </a:t>
            </a:r>
            <a:r>
              <a:rPr lang="en-US" dirty="0" smtClean="0"/>
              <a:t>person’s anxiety </a:t>
            </a:r>
            <a:r>
              <a:rPr lang="en-US" dirty="0"/>
              <a:t>level because that determines what </a:t>
            </a:r>
            <a:r>
              <a:rPr lang="en-US" dirty="0" smtClean="0"/>
              <a:t>interventions are </a:t>
            </a:r>
            <a:r>
              <a:rPr lang="en-US" dirty="0"/>
              <a:t>likely to be effective.</a:t>
            </a:r>
          </a:p>
        </p:txBody>
      </p:sp>
    </p:spTree>
    <p:extLst>
      <p:ext uri="{BB962C8B-B14F-4D97-AF65-F5344CB8AC3E}">
        <p14:creationId xmlns:p14="http://schemas.microsoft.com/office/powerpoint/2010/main" val="2821103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Anxious Clients</a:t>
            </a:r>
          </a:p>
        </p:txBody>
      </p:sp>
      <p:sp>
        <p:nvSpPr>
          <p:cNvPr id="3" name="Content Placeholder 2"/>
          <p:cNvSpPr>
            <a:spLocks noGrp="1"/>
          </p:cNvSpPr>
          <p:nvPr>
            <p:ph idx="1"/>
          </p:nvPr>
        </p:nvSpPr>
        <p:spPr/>
        <p:txBody>
          <a:bodyPr/>
          <a:lstStyle/>
          <a:p>
            <a:r>
              <a:rPr lang="en-US" dirty="0"/>
              <a:t>Mild anxiety is an asset to the client and requires </a:t>
            </a:r>
            <a:r>
              <a:rPr lang="en-US" dirty="0" smtClean="0"/>
              <a:t>no direct </a:t>
            </a:r>
            <a:r>
              <a:rPr lang="en-US" dirty="0"/>
              <a:t>intervention. </a:t>
            </a:r>
            <a:endParaRPr lang="en-US" dirty="0" smtClean="0"/>
          </a:p>
          <a:p>
            <a:r>
              <a:rPr lang="en-US" dirty="0" smtClean="0"/>
              <a:t>People </a:t>
            </a:r>
            <a:r>
              <a:rPr lang="en-US" dirty="0"/>
              <a:t>with mild anxiety can learn </a:t>
            </a:r>
            <a:r>
              <a:rPr lang="en-US" dirty="0" smtClean="0"/>
              <a:t>and solve </a:t>
            </a:r>
            <a:r>
              <a:rPr lang="en-US" dirty="0"/>
              <a:t>problems and are even eager for information. </a:t>
            </a:r>
            <a:r>
              <a:rPr lang="en-US" dirty="0" smtClean="0"/>
              <a:t>Teaching can </a:t>
            </a:r>
            <a:r>
              <a:rPr lang="en-US" dirty="0"/>
              <a:t>be very effective when the client is mildly anxious.</a:t>
            </a:r>
          </a:p>
        </p:txBody>
      </p:sp>
    </p:spTree>
    <p:extLst>
      <p:ext uri="{BB962C8B-B14F-4D97-AF65-F5344CB8AC3E}">
        <p14:creationId xmlns:p14="http://schemas.microsoft.com/office/powerpoint/2010/main" val="2952323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Anxious Clients</a:t>
            </a:r>
          </a:p>
        </p:txBody>
      </p:sp>
      <p:sp>
        <p:nvSpPr>
          <p:cNvPr id="3" name="Content Placeholder 2"/>
          <p:cNvSpPr>
            <a:spLocks noGrp="1"/>
          </p:cNvSpPr>
          <p:nvPr>
            <p:ph idx="1"/>
          </p:nvPr>
        </p:nvSpPr>
        <p:spPr/>
        <p:txBody>
          <a:bodyPr>
            <a:normAutofit lnSpcReduction="10000"/>
          </a:bodyPr>
          <a:lstStyle/>
          <a:p>
            <a:r>
              <a:rPr lang="en-US" dirty="0"/>
              <a:t>In moderate anxiety, the nurse must be certain that </a:t>
            </a:r>
            <a:r>
              <a:rPr lang="en-US" dirty="0" smtClean="0"/>
              <a:t>the client </a:t>
            </a:r>
            <a:r>
              <a:rPr lang="en-US" dirty="0"/>
              <a:t>is following what the nurse is saying. </a:t>
            </a:r>
            <a:endParaRPr lang="en-US" dirty="0" smtClean="0"/>
          </a:p>
          <a:p>
            <a:r>
              <a:rPr lang="en-US" dirty="0" smtClean="0"/>
              <a:t>The client’s </a:t>
            </a:r>
            <a:r>
              <a:rPr lang="en-US" dirty="0"/>
              <a:t>attention can wander, and he or she may have some </a:t>
            </a:r>
            <a:r>
              <a:rPr lang="en-US" dirty="0" smtClean="0"/>
              <a:t>difficulty concentrating </a:t>
            </a:r>
            <a:r>
              <a:rPr lang="en-US" dirty="0"/>
              <a:t>over time. Speaking in short, simple, and </a:t>
            </a:r>
            <a:r>
              <a:rPr lang="en-US" dirty="0" smtClean="0"/>
              <a:t>easy to understand </a:t>
            </a:r>
            <a:r>
              <a:rPr lang="en-US" dirty="0"/>
              <a:t>sentences is effective; the nurse must stop </a:t>
            </a:r>
            <a:r>
              <a:rPr lang="en-US" dirty="0" smtClean="0"/>
              <a:t>to ensure </a:t>
            </a:r>
            <a:r>
              <a:rPr lang="en-US" dirty="0"/>
              <a:t>that the client is still taking in information </a:t>
            </a:r>
            <a:r>
              <a:rPr lang="en-US" dirty="0" smtClean="0"/>
              <a:t>correctly.</a:t>
            </a:r>
          </a:p>
        </p:txBody>
      </p:sp>
    </p:spTree>
    <p:extLst>
      <p:ext uri="{BB962C8B-B14F-4D97-AF65-F5344CB8AC3E}">
        <p14:creationId xmlns:p14="http://schemas.microsoft.com/office/powerpoint/2010/main" val="4265185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Anxious Clients</a:t>
            </a:r>
          </a:p>
        </p:txBody>
      </p:sp>
      <p:sp>
        <p:nvSpPr>
          <p:cNvPr id="3" name="Content Placeholder 2"/>
          <p:cNvSpPr>
            <a:spLocks noGrp="1"/>
          </p:cNvSpPr>
          <p:nvPr>
            <p:ph idx="1"/>
          </p:nvPr>
        </p:nvSpPr>
        <p:spPr/>
        <p:txBody>
          <a:bodyPr>
            <a:normAutofit fontScale="85000" lnSpcReduction="10000"/>
          </a:bodyPr>
          <a:lstStyle/>
          <a:p>
            <a:r>
              <a:rPr lang="en-US" dirty="0"/>
              <a:t>When anxiety becomes severe, the client no longer </a:t>
            </a:r>
            <a:r>
              <a:rPr lang="en-US" dirty="0" smtClean="0"/>
              <a:t>can pay </a:t>
            </a:r>
            <a:r>
              <a:rPr lang="en-US" dirty="0"/>
              <a:t>attention or take in information. </a:t>
            </a:r>
            <a:endParaRPr lang="en-US" dirty="0" smtClean="0"/>
          </a:p>
          <a:p>
            <a:r>
              <a:rPr lang="en-US" dirty="0" smtClean="0"/>
              <a:t>The </a:t>
            </a:r>
            <a:r>
              <a:rPr lang="en-US" dirty="0"/>
              <a:t>nurse’s goal </a:t>
            </a:r>
            <a:r>
              <a:rPr lang="en-US" dirty="0" smtClean="0"/>
              <a:t>must be </a:t>
            </a:r>
            <a:r>
              <a:rPr lang="en-US" dirty="0"/>
              <a:t>to lower the person’s anxiety level to moderate or </a:t>
            </a:r>
            <a:r>
              <a:rPr lang="en-US" dirty="0" smtClean="0"/>
              <a:t>mild before </a:t>
            </a:r>
            <a:r>
              <a:rPr lang="en-US" dirty="0"/>
              <a:t>proceeding with anything else. </a:t>
            </a:r>
            <a:endParaRPr lang="en-US" dirty="0" smtClean="0"/>
          </a:p>
          <a:p>
            <a:r>
              <a:rPr lang="en-US" dirty="0" smtClean="0"/>
              <a:t>It </a:t>
            </a:r>
            <a:r>
              <a:rPr lang="en-US" dirty="0"/>
              <a:t>is also essential </a:t>
            </a:r>
            <a:r>
              <a:rPr lang="en-US" dirty="0" smtClean="0"/>
              <a:t>to remain </a:t>
            </a:r>
            <a:r>
              <a:rPr lang="en-US" dirty="0"/>
              <a:t>with the person because anxiety is likely to </a:t>
            </a:r>
            <a:r>
              <a:rPr lang="en-US" dirty="0" smtClean="0"/>
              <a:t>worsen if </a:t>
            </a:r>
            <a:r>
              <a:rPr lang="en-US" dirty="0"/>
              <a:t>he or she is left alone. </a:t>
            </a:r>
            <a:endParaRPr lang="en-US" dirty="0" smtClean="0"/>
          </a:p>
          <a:p>
            <a:r>
              <a:rPr lang="en-US" dirty="0" smtClean="0"/>
              <a:t>Talking </a:t>
            </a:r>
            <a:r>
              <a:rPr lang="en-US" dirty="0"/>
              <a:t>to the client in a low, </a:t>
            </a:r>
            <a:r>
              <a:rPr lang="en-US" dirty="0" smtClean="0"/>
              <a:t>calm, and </a:t>
            </a:r>
            <a:r>
              <a:rPr lang="en-US" dirty="0"/>
              <a:t>soothing voice can help. If the person cannot sit </a:t>
            </a:r>
            <a:r>
              <a:rPr lang="en-US" dirty="0" smtClean="0"/>
              <a:t>still, walking </a:t>
            </a:r>
            <a:r>
              <a:rPr lang="en-US" dirty="0"/>
              <a:t>with him or her while talking can be effective</a:t>
            </a:r>
            <a:r>
              <a:rPr lang="en-US" dirty="0" smtClean="0"/>
              <a:t>.</a:t>
            </a:r>
          </a:p>
        </p:txBody>
      </p:sp>
    </p:spTree>
    <p:extLst>
      <p:ext uri="{BB962C8B-B14F-4D97-AF65-F5344CB8AC3E}">
        <p14:creationId xmlns:p14="http://schemas.microsoft.com/office/powerpoint/2010/main" val="1815877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Anxious Clients</a:t>
            </a:r>
          </a:p>
        </p:txBody>
      </p:sp>
      <p:sp>
        <p:nvSpPr>
          <p:cNvPr id="3" name="Content Placeholder 2"/>
          <p:cNvSpPr>
            <a:spLocks noGrp="1"/>
          </p:cNvSpPr>
          <p:nvPr>
            <p:ph idx="1"/>
          </p:nvPr>
        </p:nvSpPr>
        <p:spPr/>
        <p:txBody>
          <a:bodyPr>
            <a:normAutofit fontScale="77500" lnSpcReduction="20000"/>
          </a:bodyPr>
          <a:lstStyle/>
          <a:p>
            <a:r>
              <a:rPr lang="en-US" dirty="0"/>
              <a:t>During panic-level anxiety, the person’s safety is the </a:t>
            </a:r>
            <a:r>
              <a:rPr lang="en-US" dirty="0" smtClean="0"/>
              <a:t>primary concern</a:t>
            </a:r>
            <a:r>
              <a:rPr lang="en-US" dirty="0"/>
              <a:t>. He or she cannot perceive potential </a:t>
            </a:r>
            <a:r>
              <a:rPr lang="en-US" dirty="0" smtClean="0"/>
              <a:t>harm and </a:t>
            </a:r>
            <a:r>
              <a:rPr lang="en-US" dirty="0"/>
              <a:t>may have no capacity for rational thought. </a:t>
            </a:r>
            <a:endParaRPr lang="en-US" dirty="0" smtClean="0"/>
          </a:p>
          <a:p>
            <a:r>
              <a:rPr lang="en-US" dirty="0" smtClean="0"/>
              <a:t>The nurse must </a:t>
            </a:r>
            <a:r>
              <a:rPr lang="en-US" dirty="0"/>
              <a:t>keep talking to the person in a comforting </a:t>
            </a:r>
            <a:r>
              <a:rPr lang="en-US" dirty="0" smtClean="0"/>
              <a:t>manner, even </a:t>
            </a:r>
            <a:r>
              <a:rPr lang="en-US" dirty="0"/>
              <a:t>though the client cannot process what the nurse </a:t>
            </a:r>
            <a:r>
              <a:rPr lang="en-US" dirty="0" smtClean="0"/>
              <a:t>is saying</a:t>
            </a:r>
            <a:r>
              <a:rPr lang="en-US" dirty="0"/>
              <a:t>. </a:t>
            </a:r>
            <a:endParaRPr lang="en-US" dirty="0" smtClean="0"/>
          </a:p>
          <a:p>
            <a:r>
              <a:rPr lang="en-US" dirty="0" smtClean="0"/>
              <a:t>Going </a:t>
            </a:r>
            <a:r>
              <a:rPr lang="en-US" dirty="0"/>
              <a:t>to a small, quiet, and </a:t>
            </a:r>
            <a:r>
              <a:rPr lang="en-US" dirty="0" err="1"/>
              <a:t>nonstimulating</a:t>
            </a:r>
            <a:r>
              <a:rPr lang="en-US" dirty="0"/>
              <a:t> </a:t>
            </a:r>
            <a:r>
              <a:rPr lang="en-US" dirty="0" smtClean="0"/>
              <a:t>environment may </a:t>
            </a:r>
            <a:r>
              <a:rPr lang="en-US" dirty="0"/>
              <a:t>help to reduce anxiety. The nurse can </a:t>
            </a:r>
            <a:r>
              <a:rPr lang="en-US" dirty="0" smtClean="0"/>
              <a:t>reassure the </a:t>
            </a:r>
            <a:r>
              <a:rPr lang="en-US" dirty="0"/>
              <a:t>person that this is anxiety, that it will pass, and </a:t>
            </a:r>
            <a:r>
              <a:rPr lang="en-US" dirty="0" smtClean="0"/>
              <a:t>that he </a:t>
            </a:r>
            <a:r>
              <a:rPr lang="en-US" dirty="0"/>
              <a:t>or she is in a safe place. </a:t>
            </a:r>
            <a:endParaRPr lang="en-US" dirty="0" smtClean="0"/>
          </a:p>
          <a:p>
            <a:r>
              <a:rPr lang="en-US" dirty="0" smtClean="0"/>
              <a:t>The </a:t>
            </a:r>
            <a:r>
              <a:rPr lang="en-US" dirty="0"/>
              <a:t>nurse should remain </a:t>
            </a:r>
            <a:r>
              <a:rPr lang="en-US" dirty="0" smtClean="0"/>
              <a:t>with the </a:t>
            </a:r>
            <a:r>
              <a:rPr lang="en-US" dirty="0"/>
              <a:t>client until the panic recedes. Panic-level anxiety is </a:t>
            </a:r>
            <a:r>
              <a:rPr lang="en-US" dirty="0" smtClean="0"/>
              <a:t>not sustained </a:t>
            </a:r>
            <a:r>
              <a:rPr lang="en-US" dirty="0"/>
              <a:t>indefinitely but can last from 5–30 minutes.</a:t>
            </a:r>
          </a:p>
        </p:txBody>
      </p:sp>
    </p:spTree>
    <p:extLst>
      <p:ext uri="{BB962C8B-B14F-4D97-AF65-F5344CB8AC3E}">
        <p14:creationId xmlns:p14="http://schemas.microsoft.com/office/powerpoint/2010/main" val="2969525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Anxious Clients</a:t>
            </a:r>
          </a:p>
        </p:txBody>
      </p:sp>
      <p:sp>
        <p:nvSpPr>
          <p:cNvPr id="3" name="Content Placeholder 2"/>
          <p:cNvSpPr>
            <a:spLocks noGrp="1"/>
          </p:cNvSpPr>
          <p:nvPr>
            <p:ph idx="1"/>
          </p:nvPr>
        </p:nvSpPr>
        <p:spPr/>
        <p:txBody>
          <a:bodyPr>
            <a:normAutofit/>
          </a:bodyPr>
          <a:lstStyle/>
          <a:p>
            <a:r>
              <a:rPr lang="en-US" dirty="0"/>
              <a:t>When working with an anxious person, the nurse </a:t>
            </a:r>
            <a:r>
              <a:rPr lang="en-US" dirty="0" smtClean="0"/>
              <a:t>must be </a:t>
            </a:r>
            <a:r>
              <a:rPr lang="en-US" dirty="0"/>
              <a:t>aware of his or her own anxiety level. It is easy for </a:t>
            </a:r>
            <a:r>
              <a:rPr lang="en-US" dirty="0" smtClean="0"/>
              <a:t>the nurse </a:t>
            </a:r>
            <a:r>
              <a:rPr lang="en-US" dirty="0"/>
              <a:t>to become increasingly anxious. </a:t>
            </a:r>
            <a:endParaRPr lang="en-US" dirty="0" smtClean="0"/>
          </a:p>
          <a:p>
            <a:r>
              <a:rPr lang="en-US" dirty="0" smtClean="0"/>
              <a:t>Remaining calm and </a:t>
            </a:r>
            <a:r>
              <a:rPr lang="en-US" dirty="0"/>
              <a:t>in control is essential if the nurse is going to </a:t>
            </a:r>
            <a:r>
              <a:rPr lang="en-US" dirty="0" smtClean="0"/>
              <a:t>work effectively </a:t>
            </a:r>
            <a:r>
              <a:rPr lang="en-US" dirty="0"/>
              <a:t>with the client.</a:t>
            </a:r>
          </a:p>
        </p:txBody>
      </p:sp>
    </p:spTree>
    <p:extLst>
      <p:ext uri="{BB962C8B-B14F-4D97-AF65-F5344CB8AC3E}">
        <p14:creationId xmlns:p14="http://schemas.microsoft.com/office/powerpoint/2010/main" val="2208816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Anxiety is a vague feeling of </a:t>
            </a:r>
            <a:r>
              <a:rPr lang="en-US" dirty="0"/>
              <a:t>dread or apprehension; it is a response </a:t>
            </a:r>
            <a:r>
              <a:rPr lang="en-US" dirty="0" smtClean="0"/>
              <a:t>to external </a:t>
            </a:r>
            <a:r>
              <a:rPr lang="en-US" dirty="0"/>
              <a:t>or internal stimuli that can have behavioral, emotional, </a:t>
            </a:r>
            <a:r>
              <a:rPr lang="en-US" dirty="0" smtClean="0"/>
              <a:t>cognitive, and </a:t>
            </a:r>
            <a:r>
              <a:rPr lang="en-US" dirty="0"/>
              <a:t>physical symptoms. </a:t>
            </a:r>
            <a:endParaRPr lang="en-US" dirty="0" smtClean="0"/>
          </a:p>
          <a:p>
            <a:r>
              <a:rPr lang="en-US" dirty="0" smtClean="0"/>
              <a:t>Anxiety </a:t>
            </a:r>
            <a:r>
              <a:rPr lang="en-US" dirty="0"/>
              <a:t>is distinguished from </a:t>
            </a:r>
            <a:r>
              <a:rPr lang="en-US" b="1" dirty="0"/>
              <a:t>fear</a:t>
            </a:r>
            <a:r>
              <a:rPr lang="en-US" dirty="0"/>
              <a:t>, which </a:t>
            </a:r>
            <a:r>
              <a:rPr lang="en-US" dirty="0" smtClean="0"/>
              <a:t>is feeling </a:t>
            </a:r>
            <a:r>
              <a:rPr lang="en-US" dirty="0"/>
              <a:t>afraid or threatened by a clearly identifiable external stimulus </a:t>
            </a:r>
            <a:r>
              <a:rPr lang="en-US" dirty="0" smtClean="0"/>
              <a:t>that represents </a:t>
            </a:r>
            <a:r>
              <a:rPr lang="en-US" dirty="0"/>
              <a:t>danger to the person. </a:t>
            </a:r>
            <a:endParaRPr lang="en-US" dirty="0" smtClean="0"/>
          </a:p>
          <a:p>
            <a:r>
              <a:rPr lang="en-US" dirty="0" smtClean="0"/>
              <a:t>Anxiety </a:t>
            </a:r>
            <a:r>
              <a:rPr lang="en-US" dirty="0"/>
              <a:t>is unavoidable in life and </a:t>
            </a:r>
            <a:r>
              <a:rPr lang="en-US" dirty="0" smtClean="0"/>
              <a:t>can serve </a:t>
            </a:r>
            <a:r>
              <a:rPr lang="en-US" dirty="0"/>
              <a:t>many positive functions such as motivating the person to take </a:t>
            </a:r>
            <a:r>
              <a:rPr lang="en-US" dirty="0" smtClean="0"/>
              <a:t>action to </a:t>
            </a:r>
            <a:r>
              <a:rPr lang="en-US" dirty="0"/>
              <a:t>solve a problem or to resolve a crisis. </a:t>
            </a:r>
            <a:endParaRPr lang="en-US" dirty="0" smtClean="0"/>
          </a:p>
          <a:p>
            <a:r>
              <a:rPr lang="en-US" dirty="0" smtClean="0"/>
              <a:t>It </a:t>
            </a:r>
            <a:r>
              <a:rPr lang="en-US" dirty="0"/>
              <a:t>is considered normal </a:t>
            </a:r>
            <a:r>
              <a:rPr lang="en-US" dirty="0" smtClean="0"/>
              <a:t>when it </a:t>
            </a:r>
            <a:r>
              <a:rPr lang="en-US" dirty="0"/>
              <a:t>is appropriate to the situation and dissipates when the situation </a:t>
            </a:r>
            <a:r>
              <a:rPr lang="en-US" dirty="0" smtClean="0"/>
              <a:t>has been </a:t>
            </a:r>
            <a:r>
              <a:rPr lang="en-US" dirty="0"/>
              <a:t>resolved.</a:t>
            </a:r>
          </a:p>
        </p:txBody>
      </p:sp>
    </p:spTree>
    <p:extLst>
      <p:ext uri="{BB962C8B-B14F-4D97-AF65-F5344CB8AC3E}">
        <p14:creationId xmlns:p14="http://schemas.microsoft.com/office/powerpoint/2010/main" val="3235048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Working with Anxious Clients</a:t>
            </a:r>
          </a:p>
        </p:txBody>
      </p:sp>
      <p:sp>
        <p:nvSpPr>
          <p:cNvPr id="3" name="Content Placeholder 2"/>
          <p:cNvSpPr>
            <a:spLocks noGrp="1"/>
          </p:cNvSpPr>
          <p:nvPr>
            <p:ph idx="1"/>
          </p:nvPr>
        </p:nvSpPr>
        <p:spPr/>
        <p:txBody>
          <a:bodyPr>
            <a:normAutofit fontScale="77500" lnSpcReduction="20000"/>
          </a:bodyPr>
          <a:lstStyle/>
          <a:p>
            <a:r>
              <a:rPr lang="en-US" dirty="0"/>
              <a:t>Short-term anxiety can be treated with </a:t>
            </a:r>
            <a:r>
              <a:rPr lang="en-US" dirty="0" smtClean="0"/>
              <a:t>anxiolytic medications. </a:t>
            </a:r>
            <a:r>
              <a:rPr lang="en-US" dirty="0"/>
              <a:t>Most of these drugs are </a:t>
            </a:r>
            <a:r>
              <a:rPr lang="en-US" dirty="0" smtClean="0"/>
              <a:t>benzodiazepines, which </a:t>
            </a:r>
            <a:r>
              <a:rPr lang="en-US" dirty="0"/>
              <a:t>are commonly prescribed for </a:t>
            </a:r>
            <a:r>
              <a:rPr lang="en-US" dirty="0" smtClean="0"/>
              <a:t>anxiety. </a:t>
            </a:r>
          </a:p>
          <a:p>
            <a:r>
              <a:rPr lang="en-US" dirty="0" smtClean="0"/>
              <a:t>Benzodiazepines </a:t>
            </a:r>
            <a:r>
              <a:rPr lang="en-US" dirty="0"/>
              <a:t>have a high potential for abuse </a:t>
            </a:r>
            <a:r>
              <a:rPr lang="en-US" dirty="0" smtClean="0"/>
              <a:t>and dependence</a:t>
            </a:r>
            <a:r>
              <a:rPr lang="en-US" dirty="0"/>
              <a:t>, however, so their use should be </a:t>
            </a:r>
            <a:r>
              <a:rPr lang="en-US" dirty="0" smtClean="0"/>
              <a:t>short-term, ideally </a:t>
            </a:r>
            <a:r>
              <a:rPr lang="en-US" dirty="0"/>
              <a:t>no longer than 4 to 6 weeks. These drugs </a:t>
            </a:r>
            <a:r>
              <a:rPr lang="en-US" dirty="0" smtClean="0"/>
              <a:t>are designed </a:t>
            </a:r>
            <a:r>
              <a:rPr lang="en-US" dirty="0"/>
              <a:t>to relieve anxiety so that the person can </a:t>
            </a:r>
            <a:r>
              <a:rPr lang="en-US" dirty="0" smtClean="0"/>
              <a:t>deal more </a:t>
            </a:r>
            <a:r>
              <a:rPr lang="en-US" dirty="0"/>
              <a:t>effectively with whatever crisis or situation is </a:t>
            </a:r>
            <a:r>
              <a:rPr lang="en-US" dirty="0" smtClean="0"/>
              <a:t>causing stress</a:t>
            </a:r>
            <a:r>
              <a:rPr lang="en-US" dirty="0"/>
              <a:t>. </a:t>
            </a:r>
            <a:endParaRPr lang="en-US" dirty="0" smtClean="0"/>
          </a:p>
          <a:p>
            <a:r>
              <a:rPr lang="en-US" dirty="0" smtClean="0"/>
              <a:t>Unfortunately</a:t>
            </a:r>
            <a:r>
              <a:rPr lang="en-US" dirty="0"/>
              <a:t>, many people see these drugs </a:t>
            </a:r>
            <a:r>
              <a:rPr lang="en-US" dirty="0" smtClean="0"/>
              <a:t>as a </a:t>
            </a:r>
            <a:r>
              <a:rPr lang="en-US" dirty="0"/>
              <a:t>“cure” for anxiety and continue to use them instead </a:t>
            </a:r>
            <a:r>
              <a:rPr lang="en-US" dirty="0" smtClean="0"/>
              <a:t>of learning </a:t>
            </a:r>
            <a:r>
              <a:rPr lang="en-US" dirty="0"/>
              <a:t>more effective coping skills or making </a:t>
            </a:r>
            <a:r>
              <a:rPr lang="en-US" dirty="0" smtClean="0"/>
              <a:t>needed changes.</a:t>
            </a:r>
            <a:endParaRPr lang="en-US" dirty="0"/>
          </a:p>
        </p:txBody>
      </p:sp>
    </p:spTree>
    <p:extLst>
      <p:ext uri="{BB962C8B-B14F-4D97-AF65-F5344CB8AC3E}">
        <p14:creationId xmlns:p14="http://schemas.microsoft.com/office/powerpoint/2010/main" val="1735025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Stress-Related Illness</a:t>
            </a:r>
          </a:p>
        </p:txBody>
      </p:sp>
      <p:sp>
        <p:nvSpPr>
          <p:cNvPr id="3" name="Content Placeholder 2"/>
          <p:cNvSpPr>
            <a:spLocks noGrp="1"/>
          </p:cNvSpPr>
          <p:nvPr>
            <p:ph idx="1"/>
          </p:nvPr>
        </p:nvSpPr>
        <p:spPr/>
        <p:txBody>
          <a:bodyPr>
            <a:normAutofit fontScale="85000" lnSpcReduction="20000"/>
          </a:bodyPr>
          <a:lstStyle/>
          <a:p>
            <a:r>
              <a:rPr lang="en-US" dirty="0"/>
              <a:t>Stress-related illness is a broad term that covers a </a:t>
            </a:r>
            <a:r>
              <a:rPr lang="en-US" dirty="0" smtClean="0"/>
              <a:t>spectrum of </a:t>
            </a:r>
            <a:r>
              <a:rPr lang="en-US" dirty="0"/>
              <a:t>illnesses that result from or worsen because of </a:t>
            </a:r>
            <a:r>
              <a:rPr lang="en-US" dirty="0" smtClean="0"/>
              <a:t>chronic, long-term</a:t>
            </a:r>
            <a:r>
              <a:rPr lang="en-US" dirty="0"/>
              <a:t>, or unresolved stress. </a:t>
            </a:r>
            <a:endParaRPr lang="en-US" dirty="0" smtClean="0"/>
          </a:p>
          <a:p>
            <a:r>
              <a:rPr lang="en-US" dirty="0" smtClean="0"/>
              <a:t>Chronic </a:t>
            </a:r>
            <a:r>
              <a:rPr lang="en-US" dirty="0"/>
              <a:t>stress that </a:t>
            </a:r>
            <a:r>
              <a:rPr lang="en-US" dirty="0" smtClean="0"/>
              <a:t>is repressed </a:t>
            </a:r>
            <a:r>
              <a:rPr lang="en-US" dirty="0"/>
              <a:t>can cause eating disorders, such as anorexia </a:t>
            </a:r>
            <a:r>
              <a:rPr lang="en-US" dirty="0" smtClean="0"/>
              <a:t>nervosa and bulimia. </a:t>
            </a:r>
          </a:p>
          <a:p>
            <a:r>
              <a:rPr lang="en-US" dirty="0" smtClean="0"/>
              <a:t>Repressed </a:t>
            </a:r>
            <a:r>
              <a:rPr lang="en-US" dirty="0"/>
              <a:t>stress can cause physical symptoms with </a:t>
            </a:r>
            <a:r>
              <a:rPr lang="en-US" dirty="0" smtClean="0"/>
              <a:t>no actual </a:t>
            </a:r>
            <a:r>
              <a:rPr lang="en-US" dirty="0"/>
              <a:t>organic disease, called somatoform </a:t>
            </a:r>
            <a:r>
              <a:rPr lang="en-US" dirty="0" smtClean="0"/>
              <a:t>disorders. </a:t>
            </a:r>
          </a:p>
          <a:p>
            <a:r>
              <a:rPr lang="en-US" dirty="0" smtClean="0"/>
              <a:t>Stress </a:t>
            </a:r>
            <a:r>
              <a:rPr lang="en-US" dirty="0"/>
              <a:t>can also exacerbate the symptoms </a:t>
            </a:r>
            <a:r>
              <a:rPr lang="en-US" dirty="0" smtClean="0"/>
              <a:t>of many </a:t>
            </a:r>
            <a:r>
              <a:rPr lang="en-US" dirty="0"/>
              <a:t>medical illness, such as hypertension and </a:t>
            </a:r>
            <a:r>
              <a:rPr lang="en-US" dirty="0" smtClean="0"/>
              <a:t>ulcerative colitis</a:t>
            </a:r>
            <a:r>
              <a:rPr lang="en-US" dirty="0"/>
              <a:t>. </a:t>
            </a:r>
            <a:endParaRPr lang="en-US" dirty="0" smtClean="0"/>
          </a:p>
          <a:p>
            <a:r>
              <a:rPr lang="en-US" dirty="0" smtClean="0"/>
              <a:t>Chronic </a:t>
            </a:r>
            <a:r>
              <a:rPr lang="en-US" dirty="0"/>
              <a:t>or recurrent anxiety resulting from </a:t>
            </a:r>
            <a:r>
              <a:rPr lang="en-US" dirty="0" smtClean="0"/>
              <a:t>stress may </a:t>
            </a:r>
            <a:r>
              <a:rPr lang="en-US" dirty="0"/>
              <a:t>also be diagnosed as an anxiety disorder.</a:t>
            </a:r>
          </a:p>
        </p:txBody>
      </p:sp>
    </p:spTree>
    <p:extLst>
      <p:ext uri="{BB962C8B-B14F-4D97-AF65-F5344CB8AC3E}">
        <p14:creationId xmlns:p14="http://schemas.microsoft.com/office/powerpoint/2010/main" val="4010099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Stress-Related Illness</a:t>
            </a:r>
          </a:p>
        </p:txBody>
      </p:sp>
      <p:sp>
        <p:nvSpPr>
          <p:cNvPr id="3" name="Content Placeholder 2"/>
          <p:cNvSpPr>
            <a:spLocks noGrp="1"/>
          </p:cNvSpPr>
          <p:nvPr>
            <p:ph idx="1"/>
          </p:nvPr>
        </p:nvSpPr>
        <p:spPr/>
        <p:txBody>
          <a:bodyPr>
            <a:normAutofit fontScale="85000" lnSpcReduction="20000"/>
          </a:bodyPr>
          <a:lstStyle/>
          <a:p>
            <a:r>
              <a:rPr lang="en-US" dirty="0" smtClean="0"/>
              <a:t>Anxiety </a:t>
            </a:r>
            <a:r>
              <a:rPr lang="en-US" dirty="0"/>
              <a:t>disorders have </a:t>
            </a:r>
            <a:r>
              <a:rPr lang="en-US" dirty="0" smtClean="0"/>
              <a:t>many manifestations</a:t>
            </a:r>
            <a:r>
              <a:rPr lang="en-US" dirty="0"/>
              <a:t>, but anxiety is the key feature of </a:t>
            </a:r>
            <a:r>
              <a:rPr lang="en-US" dirty="0" smtClean="0"/>
              <a:t>each. </a:t>
            </a:r>
            <a:r>
              <a:rPr lang="en-US" dirty="0"/>
              <a:t>Types </a:t>
            </a:r>
            <a:r>
              <a:rPr lang="en-US" dirty="0" smtClean="0"/>
              <a:t>of anxiety </a:t>
            </a:r>
            <a:r>
              <a:rPr lang="en-US" dirty="0"/>
              <a:t>disorders include the following</a:t>
            </a:r>
            <a:r>
              <a:rPr lang="en-US" dirty="0" smtClean="0"/>
              <a:t>:</a:t>
            </a:r>
          </a:p>
          <a:p>
            <a:pPr>
              <a:buFont typeface="Wingdings" pitchFamily="2" charset="2"/>
              <a:buChar char="Ø"/>
            </a:pPr>
            <a:r>
              <a:rPr lang="en-US" dirty="0"/>
              <a:t>Agoraphobia with or without panic </a:t>
            </a:r>
            <a:r>
              <a:rPr lang="en-US" dirty="0" smtClean="0"/>
              <a:t>disorder.</a:t>
            </a:r>
            <a:endParaRPr lang="en-US" dirty="0"/>
          </a:p>
          <a:p>
            <a:pPr>
              <a:buFont typeface="Wingdings" pitchFamily="2" charset="2"/>
              <a:buChar char="Ø"/>
            </a:pPr>
            <a:r>
              <a:rPr lang="en-US" dirty="0"/>
              <a:t>Panic </a:t>
            </a:r>
            <a:r>
              <a:rPr lang="en-US" dirty="0" smtClean="0"/>
              <a:t>disorder.</a:t>
            </a:r>
            <a:endParaRPr lang="en-US" dirty="0"/>
          </a:p>
          <a:p>
            <a:pPr>
              <a:buFont typeface="Wingdings" pitchFamily="2" charset="2"/>
              <a:buChar char="Ø"/>
            </a:pPr>
            <a:r>
              <a:rPr lang="en-US" dirty="0"/>
              <a:t>Specific </a:t>
            </a:r>
            <a:r>
              <a:rPr lang="en-US" dirty="0" smtClean="0"/>
              <a:t>phobia.</a:t>
            </a:r>
            <a:endParaRPr lang="en-US" dirty="0"/>
          </a:p>
          <a:p>
            <a:pPr>
              <a:buFont typeface="Wingdings" pitchFamily="2" charset="2"/>
              <a:buChar char="Ø"/>
            </a:pPr>
            <a:r>
              <a:rPr lang="en-US" dirty="0"/>
              <a:t>Social </a:t>
            </a:r>
            <a:r>
              <a:rPr lang="en-US" dirty="0" smtClean="0"/>
              <a:t>phobia.</a:t>
            </a:r>
            <a:endParaRPr lang="en-US" dirty="0"/>
          </a:p>
          <a:p>
            <a:pPr>
              <a:buFont typeface="Wingdings" pitchFamily="2" charset="2"/>
              <a:buChar char="Ø"/>
            </a:pPr>
            <a:r>
              <a:rPr lang="en-US" dirty="0" smtClean="0"/>
              <a:t>OCD.</a:t>
            </a:r>
            <a:endParaRPr lang="en-US" dirty="0"/>
          </a:p>
          <a:p>
            <a:pPr>
              <a:buFont typeface="Wingdings" pitchFamily="2" charset="2"/>
              <a:buChar char="Ø"/>
            </a:pPr>
            <a:r>
              <a:rPr lang="en-US" dirty="0"/>
              <a:t>Generalized anxiety disorder (GAD</a:t>
            </a:r>
            <a:r>
              <a:rPr lang="en-US" dirty="0" smtClean="0"/>
              <a:t>).</a:t>
            </a:r>
            <a:endParaRPr lang="en-US" dirty="0"/>
          </a:p>
          <a:p>
            <a:pPr>
              <a:buFont typeface="Wingdings" pitchFamily="2" charset="2"/>
              <a:buChar char="Ø"/>
            </a:pPr>
            <a:r>
              <a:rPr lang="en-US" dirty="0"/>
              <a:t>Acute stress </a:t>
            </a:r>
            <a:r>
              <a:rPr lang="en-US" dirty="0" smtClean="0"/>
              <a:t>disorder.</a:t>
            </a:r>
            <a:endParaRPr lang="en-US" dirty="0"/>
          </a:p>
          <a:p>
            <a:pPr>
              <a:buFont typeface="Wingdings" pitchFamily="2" charset="2"/>
              <a:buChar char="Ø"/>
            </a:pPr>
            <a:r>
              <a:rPr lang="en-US" dirty="0"/>
              <a:t>Posttraumatic stress disorder</a:t>
            </a:r>
            <a:r>
              <a:rPr lang="en-US" dirty="0" smtClean="0"/>
              <a:t>.</a:t>
            </a:r>
            <a:endParaRPr lang="en-US" dirty="0"/>
          </a:p>
        </p:txBody>
      </p:sp>
    </p:spTree>
    <p:extLst>
      <p:ext uri="{BB962C8B-B14F-4D97-AF65-F5344CB8AC3E}">
        <p14:creationId xmlns:p14="http://schemas.microsoft.com/office/powerpoint/2010/main" val="1423725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a:t>Treatment for anxiety disorders usually involves </a:t>
            </a:r>
            <a:r>
              <a:rPr lang="en-US" dirty="0" smtClean="0"/>
              <a:t>medication and </a:t>
            </a:r>
            <a:r>
              <a:rPr lang="en-US" dirty="0"/>
              <a:t>therapy. This combination produces </a:t>
            </a:r>
            <a:r>
              <a:rPr lang="en-US" dirty="0" smtClean="0"/>
              <a:t>better results </a:t>
            </a:r>
            <a:r>
              <a:rPr lang="en-US" dirty="0"/>
              <a:t>than either one </a:t>
            </a:r>
            <a:r>
              <a:rPr lang="en-US" dirty="0" smtClean="0"/>
              <a:t>alone. </a:t>
            </a:r>
          </a:p>
          <a:p>
            <a:r>
              <a:rPr lang="en-US" dirty="0" smtClean="0"/>
              <a:t>Antidepressants.</a:t>
            </a:r>
          </a:p>
          <a:p>
            <a:r>
              <a:rPr lang="en-US" dirty="0" smtClean="0"/>
              <a:t>Cognitive–behavioral </a:t>
            </a:r>
            <a:r>
              <a:rPr lang="en-US" dirty="0"/>
              <a:t>therapy is used successfully to </a:t>
            </a:r>
            <a:r>
              <a:rPr lang="en-US" dirty="0" smtClean="0"/>
              <a:t>treat anxiety </a:t>
            </a:r>
            <a:r>
              <a:rPr lang="en-US" dirty="0"/>
              <a:t>disorders. </a:t>
            </a:r>
            <a:endParaRPr lang="en-US" dirty="0" smtClean="0"/>
          </a:p>
          <a:p>
            <a:r>
              <a:rPr lang="en-US" b="1" dirty="0" smtClean="0"/>
              <a:t>Positive </a:t>
            </a:r>
            <a:r>
              <a:rPr lang="en-US" b="1" dirty="0"/>
              <a:t>reframing </a:t>
            </a:r>
            <a:r>
              <a:rPr lang="en-US" dirty="0"/>
              <a:t>means turning </a:t>
            </a:r>
            <a:r>
              <a:rPr lang="en-US" dirty="0" smtClean="0"/>
              <a:t>negative messages </a:t>
            </a:r>
            <a:r>
              <a:rPr lang="en-US" dirty="0"/>
              <a:t>into positive messages. The </a:t>
            </a:r>
            <a:r>
              <a:rPr lang="en-US" dirty="0" smtClean="0"/>
              <a:t>therapist teaches </a:t>
            </a:r>
            <a:r>
              <a:rPr lang="en-US" dirty="0"/>
              <a:t>the person to create positive messages for </a:t>
            </a:r>
            <a:r>
              <a:rPr lang="en-US" dirty="0" smtClean="0"/>
              <a:t>use during </a:t>
            </a:r>
            <a:r>
              <a:rPr lang="en-US" dirty="0"/>
              <a:t>panic episodes. For example, instead of thinking</a:t>
            </a:r>
            <a:r>
              <a:rPr lang="en-US" dirty="0" smtClean="0"/>
              <a:t>, “</a:t>
            </a:r>
            <a:r>
              <a:rPr lang="en-US" dirty="0"/>
              <a:t>My heart is pounding. I think I’m going to die!” the </a:t>
            </a:r>
            <a:r>
              <a:rPr lang="en-US" dirty="0" smtClean="0"/>
              <a:t>client thinks</a:t>
            </a:r>
            <a:r>
              <a:rPr lang="en-US" dirty="0"/>
              <a:t>, “I can stand this. This is just anxiety. It will </a:t>
            </a:r>
            <a:r>
              <a:rPr lang="en-US" dirty="0" smtClean="0"/>
              <a:t>go away.”</a:t>
            </a:r>
          </a:p>
        </p:txBody>
      </p:sp>
    </p:spTree>
    <p:extLst>
      <p:ext uri="{BB962C8B-B14F-4D97-AF65-F5344CB8AC3E}">
        <p14:creationId xmlns:p14="http://schemas.microsoft.com/office/powerpoint/2010/main" val="3870919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fontScale="70000" lnSpcReduction="20000"/>
          </a:bodyPr>
          <a:lstStyle/>
          <a:p>
            <a:r>
              <a:rPr lang="en-US" b="1" dirty="0" err="1"/>
              <a:t>Decatastrophizing</a:t>
            </a:r>
            <a:r>
              <a:rPr lang="en-US" b="1" dirty="0"/>
              <a:t> </a:t>
            </a:r>
            <a:r>
              <a:rPr lang="en-US" dirty="0"/>
              <a:t>involves the therapist’s use of </a:t>
            </a:r>
            <a:r>
              <a:rPr lang="en-US" dirty="0" smtClean="0"/>
              <a:t>questions to </a:t>
            </a:r>
            <a:r>
              <a:rPr lang="en-US" dirty="0"/>
              <a:t>more realistically appraise the situation. The </a:t>
            </a:r>
            <a:r>
              <a:rPr lang="en-US" dirty="0" smtClean="0"/>
              <a:t>therapist may </a:t>
            </a:r>
            <a:r>
              <a:rPr lang="en-US" dirty="0"/>
              <a:t>ask, “What is the worst thing that could </a:t>
            </a:r>
            <a:r>
              <a:rPr lang="en-US" dirty="0" smtClean="0"/>
              <a:t>happen? Is </a:t>
            </a:r>
            <a:r>
              <a:rPr lang="en-US" dirty="0"/>
              <a:t>that likely? Could you survive that? Is that as bad as </a:t>
            </a:r>
            <a:r>
              <a:rPr lang="en-US" dirty="0" smtClean="0"/>
              <a:t>you imagine?”.</a:t>
            </a:r>
          </a:p>
          <a:p>
            <a:r>
              <a:rPr lang="en-US" b="1" dirty="0"/>
              <a:t>Assertiveness training </a:t>
            </a:r>
            <a:r>
              <a:rPr lang="en-US" dirty="0"/>
              <a:t>helps the person take more control over life situations. Techniques help the person negotiate interpersonal situations and foster self- assurance. They involve using “I” statements to identify feelings and to communicate concerns or needs to others. Examples include “I feel angry when you turn your back while I’m talking,” “I want to have 5 minutes of your time for an uninterrupted conversation about something important,” and “I would like to have about 30 minutes in the evening to relax without interruption</a:t>
            </a:r>
            <a:r>
              <a:rPr lang="en-US" dirty="0" smtClean="0"/>
              <a:t>.”</a:t>
            </a:r>
          </a:p>
        </p:txBody>
      </p:sp>
    </p:spTree>
    <p:extLst>
      <p:ext uri="{BB962C8B-B14F-4D97-AF65-F5344CB8AC3E}">
        <p14:creationId xmlns:p14="http://schemas.microsoft.com/office/powerpoint/2010/main" val="4197687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Promotion</a:t>
            </a:r>
          </a:p>
        </p:txBody>
      </p:sp>
      <p:sp>
        <p:nvSpPr>
          <p:cNvPr id="3" name="Content Placeholder 2"/>
          <p:cNvSpPr>
            <a:spLocks noGrp="1"/>
          </p:cNvSpPr>
          <p:nvPr>
            <p:ph idx="1"/>
          </p:nvPr>
        </p:nvSpPr>
        <p:spPr/>
        <p:txBody>
          <a:bodyPr>
            <a:normAutofit fontScale="62500" lnSpcReduction="20000"/>
          </a:bodyPr>
          <a:lstStyle/>
          <a:p>
            <a:r>
              <a:rPr lang="en-US" dirty="0" smtClean="0"/>
              <a:t>Tips </a:t>
            </a:r>
            <a:r>
              <a:rPr lang="en-US" dirty="0"/>
              <a:t>for </a:t>
            </a:r>
            <a:r>
              <a:rPr lang="en-US" dirty="0" smtClean="0"/>
              <a:t>managing stress </a:t>
            </a:r>
            <a:r>
              <a:rPr lang="en-US" dirty="0"/>
              <a:t>include the following</a:t>
            </a:r>
            <a:r>
              <a:rPr lang="en-US" dirty="0" smtClean="0"/>
              <a:t>:</a:t>
            </a:r>
          </a:p>
          <a:p>
            <a:pPr>
              <a:buFont typeface="Wingdings" pitchFamily="2" charset="2"/>
              <a:buChar char="Ø"/>
            </a:pPr>
            <a:r>
              <a:rPr lang="en-US" dirty="0"/>
              <a:t>Keep a positive attitude and believe in yourself.</a:t>
            </a:r>
          </a:p>
          <a:p>
            <a:pPr>
              <a:buFont typeface="Wingdings" pitchFamily="2" charset="2"/>
              <a:buChar char="Ø"/>
            </a:pPr>
            <a:r>
              <a:rPr lang="en-US" dirty="0"/>
              <a:t>Accept there are events you cannot control.</a:t>
            </a:r>
          </a:p>
          <a:p>
            <a:pPr>
              <a:buFont typeface="Wingdings" pitchFamily="2" charset="2"/>
              <a:buChar char="Ø"/>
            </a:pPr>
            <a:r>
              <a:rPr lang="en-US" dirty="0"/>
              <a:t>Communicate assertively with others: talk about your feelings to others and express your feelings through laughing, crying, and so forth.</a:t>
            </a:r>
          </a:p>
          <a:p>
            <a:pPr>
              <a:buFont typeface="Wingdings" pitchFamily="2" charset="2"/>
              <a:buChar char="Ø"/>
            </a:pPr>
            <a:r>
              <a:rPr lang="en-US" dirty="0"/>
              <a:t>Learn to relax.</a:t>
            </a:r>
          </a:p>
          <a:p>
            <a:pPr>
              <a:buFont typeface="Wingdings" pitchFamily="2" charset="2"/>
              <a:buChar char="Ø"/>
            </a:pPr>
            <a:r>
              <a:rPr lang="en-US" dirty="0"/>
              <a:t>Exercise regularly.</a:t>
            </a:r>
          </a:p>
          <a:p>
            <a:pPr>
              <a:buFont typeface="Wingdings" pitchFamily="2" charset="2"/>
              <a:buChar char="Ø"/>
            </a:pPr>
            <a:r>
              <a:rPr lang="en-US" dirty="0"/>
              <a:t>Eat well-balanced meals.</a:t>
            </a:r>
          </a:p>
          <a:p>
            <a:pPr>
              <a:buFont typeface="Wingdings" pitchFamily="2" charset="2"/>
              <a:buChar char="Ø"/>
            </a:pPr>
            <a:r>
              <a:rPr lang="en-US" dirty="0"/>
              <a:t>Limit intake of caffeine and alcohol.</a:t>
            </a:r>
          </a:p>
          <a:p>
            <a:pPr>
              <a:buFont typeface="Wingdings" pitchFamily="2" charset="2"/>
              <a:buChar char="Ø"/>
            </a:pPr>
            <a:r>
              <a:rPr lang="en-US" dirty="0"/>
              <a:t>Get enough rest and sleep.</a:t>
            </a:r>
          </a:p>
          <a:p>
            <a:pPr>
              <a:buFont typeface="Wingdings" pitchFamily="2" charset="2"/>
              <a:buChar char="Ø"/>
            </a:pPr>
            <a:r>
              <a:rPr lang="en-US" dirty="0"/>
              <a:t>Set realistic goals and expectations and find an activity that is personally meaningful.</a:t>
            </a:r>
          </a:p>
          <a:p>
            <a:pPr>
              <a:buFont typeface="Wingdings" pitchFamily="2" charset="2"/>
              <a:buChar char="Ø"/>
            </a:pPr>
            <a:r>
              <a:rPr lang="en-US" dirty="0"/>
              <a:t>Learn stress management techniques, such as relaxation, guided imagery, and meditation; practice them as part of your daily routine</a:t>
            </a:r>
            <a:r>
              <a:rPr lang="en-US" dirty="0" smtClean="0"/>
              <a:t>.</a:t>
            </a:r>
            <a:endParaRPr lang="en-US" dirty="0"/>
          </a:p>
        </p:txBody>
      </p:sp>
    </p:spTree>
    <p:extLst>
      <p:ext uri="{BB962C8B-B14F-4D97-AF65-F5344CB8AC3E}">
        <p14:creationId xmlns:p14="http://schemas.microsoft.com/office/powerpoint/2010/main" val="2341819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Panic Disorder</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Panic disorder </a:t>
            </a:r>
            <a:r>
              <a:rPr lang="en-US" dirty="0"/>
              <a:t>is composed of discrete episodes of </a:t>
            </a:r>
            <a:r>
              <a:rPr lang="en-US" b="1" dirty="0" smtClean="0"/>
              <a:t>panic attacks</a:t>
            </a:r>
            <a:r>
              <a:rPr lang="en-US" dirty="0"/>
              <a:t>, that is, 15 to 30 minutes of rapid, intense, </a:t>
            </a:r>
            <a:r>
              <a:rPr lang="en-US" dirty="0" smtClean="0"/>
              <a:t>escalating anxiety </a:t>
            </a:r>
            <a:r>
              <a:rPr lang="en-US" dirty="0"/>
              <a:t>in which the person experiences great </a:t>
            </a:r>
            <a:r>
              <a:rPr lang="en-US" dirty="0" smtClean="0"/>
              <a:t>emotional fear </a:t>
            </a:r>
            <a:r>
              <a:rPr lang="en-US" dirty="0"/>
              <a:t>as well as physiologic discomfort. </a:t>
            </a:r>
            <a:endParaRPr lang="en-US" dirty="0" smtClean="0"/>
          </a:p>
          <a:p>
            <a:r>
              <a:rPr lang="en-US" dirty="0" smtClean="0"/>
              <a:t>During a panic </a:t>
            </a:r>
            <a:r>
              <a:rPr lang="en-US" dirty="0"/>
              <a:t>attack, the person has overwhelmingly intense </a:t>
            </a:r>
            <a:r>
              <a:rPr lang="en-US" dirty="0" smtClean="0"/>
              <a:t>anxiety and </a:t>
            </a:r>
            <a:r>
              <a:rPr lang="en-US" dirty="0"/>
              <a:t>displays four or more of the following </a:t>
            </a:r>
            <a:r>
              <a:rPr lang="en-US" dirty="0" smtClean="0"/>
              <a:t>symptoms: palpitations</a:t>
            </a:r>
            <a:r>
              <a:rPr lang="en-US" dirty="0"/>
              <a:t>, sweating, tremors, shortness of breath, </a:t>
            </a:r>
            <a:r>
              <a:rPr lang="en-US" dirty="0" smtClean="0"/>
              <a:t>sense of </a:t>
            </a:r>
            <a:r>
              <a:rPr lang="en-US" dirty="0"/>
              <a:t>suffocation, chest pain, nausea, abdominal distress, </a:t>
            </a:r>
            <a:r>
              <a:rPr lang="en-US" dirty="0" smtClean="0"/>
              <a:t>dizziness, </a:t>
            </a:r>
            <a:r>
              <a:rPr lang="en-US" dirty="0" err="1" smtClean="0"/>
              <a:t>paresthesias</a:t>
            </a:r>
            <a:r>
              <a:rPr lang="en-US" dirty="0"/>
              <a:t>, chills, or hot flashes.</a:t>
            </a:r>
          </a:p>
        </p:txBody>
      </p:sp>
    </p:spTree>
    <p:extLst>
      <p:ext uri="{BB962C8B-B14F-4D97-AF65-F5344CB8AC3E}">
        <p14:creationId xmlns:p14="http://schemas.microsoft.com/office/powerpoint/2010/main" val="3881201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Panic Disorder</a:t>
            </a:r>
          </a:p>
        </p:txBody>
      </p:sp>
      <p:sp>
        <p:nvSpPr>
          <p:cNvPr id="3" name="Content Placeholder 2"/>
          <p:cNvSpPr>
            <a:spLocks noGrp="1"/>
          </p:cNvSpPr>
          <p:nvPr>
            <p:ph idx="1"/>
          </p:nvPr>
        </p:nvSpPr>
        <p:spPr/>
        <p:txBody>
          <a:bodyPr>
            <a:normAutofit fontScale="77500" lnSpcReduction="20000"/>
          </a:bodyPr>
          <a:lstStyle/>
          <a:p>
            <a:r>
              <a:rPr lang="en-US" dirty="0"/>
              <a:t>Panic disorder is diagnosed when the person </a:t>
            </a:r>
            <a:r>
              <a:rPr lang="en-US" dirty="0" smtClean="0"/>
              <a:t>has recurrent</a:t>
            </a:r>
            <a:r>
              <a:rPr lang="en-US" dirty="0"/>
              <a:t>, unexpected panic attacks followed by at </a:t>
            </a:r>
            <a:r>
              <a:rPr lang="en-US" dirty="0" smtClean="0"/>
              <a:t>least 1 </a:t>
            </a:r>
            <a:r>
              <a:rPr lang="en-US" dirty="0"/>
              <a:t>month of persistent concern or worry about </a:t>
            </a:r>
            <a:r>
              <a:rPr lang="en-US" dirty="0" smtClean="0"/>
              <a:t>future attacks </a:t>
            </a:r>
            <a:r>
              <a:rPr lang="en-US" dirty="0"/>
              <a:t>or their meaning or a significant behavioral </a:t>
            </a:r>
            <a:r>
              <a:rPr lang="en-US" dirty="0" smtClean="0"/>
              <a:t>change related </a:t>
            </a:r>
            <a:r>
              <a:rPr lang="en-US" dirty="0"/>
              <a:t>to them. </a:t>
            </a:r>
            <a:endParaRPr lang="en-US" dirty="0" smtClean="0"/>
          </a:p>
          <a:p>
            <a:r>
              <a:rPr lang="en-US" dirty="0" smtClean="0"/>
              <a:t>Slightly </a:t>
            </a:r>
            <a:r>
              <a:rPr lang="en-US" dirty="0"/>
              <a:t>more than 75% of people </a:t>
            </a:r>
            <a:r>
              <a:rPr lang="en-US" dirty="0" smtClean="0"/>
              <a:t>with panic </a:t>
            </a:r>
            <a:r>
              <a:rPr lang="en-US" dirty="0"/>
              <a:t>disorder have spontaneous initial attacks with </a:t>
            </a:r>
            <a:r>
              <a:rPr lang="en-US" dirty="0" smtClean="0"/>
              <a:t>no environmental </a:t>
            </a:r>
            <a:r>
              <a:rPr lang="en-US" dirty="0"/>
              <a:t>trigger. </a:t>
            </a:r>
            <a:endParaRPr lang="en-US" dirty="0" smtClean="0"/>
          </a:p>
          <a:p>
            <a:r>
              <a:rPr lang="en-US" dirty="0" smtClean="0"/>
              <a:t>Half </a:t>
            </a:r>
            <a:r>
              <a:rPr lang="en-US" dirty="0"/>
              <a:t>of those with panic </a:t>
            </a:r>
            <a:r>
              <a:rPr lang="en-US" dirty="0" smtClean="0"/>
              <a:t>disorder have </a:t>
            </a:r>
            <a:r>
              <a:rPr lang="en-US" dirty="0"/>
              <a:t>accompanying agoraphobia. </a:t>
            </a:r>
            <a:endParaRPr lang="en-US" dirty="0" smtClean="0"/>
          </a:p>
          <a:p>
            <a:r>
              <a:rPr lang="en-US" dirty="0" smtClean="0"/>
              <a:t>Panic </a:t>
            </a:r>
            <a:r>
              <a:rPr lang="en-US" dirty="0"/>
              <a:t>disorder is </a:t>
            </a:r>
            <a:r>
              <a:rPr lang="en-US" dirty="0" smtClean="0"/>
              <a:t>more common </a:t>
            </a:r>
            <a:r>
              <a:rPr lang="en-US" dirty="0"/>
              <a:t>in people who have not graduated from </a:t>
            </a:r>
            <a:r>
              <a:rPr lang="en-US" dirty="0" smtClean="0"/>
              <a:t>college and </a:t>
            </a:r>
            <a:r>
              <a:rPr lang="en-US" dirty="0"/>
              <a:t>are not married. </a:t>
            </a:r>
            <a:endParaRPr lang="en-US" dirty="0" smtClean="0"/>
          </a:p>
          <a:p>
            <a:r>
              <a:rPr lang="en-US" dirty="0" smtClean="0"/>
              <a:t>The </a:t>
            </a:r>
            <a:r>
              <a:rPr lang="en-US" dirty="0"/>
              <a:t>risk increases by 18% in </a:t>
            </a:r>
            <a:r>
              <a:rPr lang="en-US" dirty="0" smtClean="0"/>
              <a:t>people with depression.</a:t>
            </a:r>
            <a:endParaRPr lang="en-US" dirty="0"/>
          </a:p>
        </p:txBody>
      </p:sp>
    </p:spTree>
    <p:extLst>
      <p:ext uri="{BB962C8B-B14F-4D97-AF65-F5344CB8AC3E}">
        <p14:creationId xmlns:p14="http://schemas.microsoft.com/office/powerpoint/2010/main" val="330105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Course</a:t>
            </a:r>
          </a:p>
        </p:txBody>
      </p:sp>
      <p:sp>
        <p:nvSpPr>
          <p:cNvPr id="3" name="Content Placeholder 2"/>
          <p:cNvSpPr>
            <a:spLocks noGrp="1"/>
          </p:cNvSpPr>
          <p:nvPr>
            <p:ph idx="1"/>
          </p:nvPr>
        </p:nvSpPr>
        <p:spPr/>
        <p:txBody>
          <a:bodyPr>
            <a:normAutofit fontScale="70000" lnSpcReduction="20000"/>
          </a:bodyPr>
          <a:lstStyle/>
          <a:p>
            <a:r>
              <a:rPr lang="en-US" dirty="0" smtClean="0"/>
              <a:t>Although </a:t>
            </a:r>
            <a:r>
              <a:rPr lang="en-US" b="1" dirty="0"/>
              <a:t>panic anxiety </a:t>
            </a:r>
            <a:r>
              <a:rPr lang="en-US" dirty="0"/>
              <a:t>might be normal </a:t>
            </a:r>
            <a:r>
              <a:rPr lang="en-US" dirty="0" smtClean="0"/>
              <a:t>in someone </a:t>
            </a:r>
            <a:r>
              <a:rPr lang="en-US" dirty="0"/>
              <a:t>experiencing a life-threatening situation, a </a:t>
            </a:r>
            <a:r>
              <a:rPr lang="en-US" dirty="0" smtClean="0"/>
              <a:t>person with </a:t>
            </a:r>
            <a:r>
              <a:rPr lang="en-US" dirty="0"/>
              <a:t>panic disorder experiences these emotional and </a:t>
            </a:r>
            <a:r>
              <a:rPr lang="en-US" dirty="0" smtClean="0"/>
              <a:t>physiologic responses </a:t>
            </a:r>
            <a:r>
              <a:rPr lang="en-US" dirty="0"/>
              <a:t>without this stimulus. </a:t>
            </a:r>
            <a:endParaRPr lang="en-US" dirty="0" smtClean="0"/>
          </a:p>
          <a:p>
            <a:r>
              <a:rPr lang="en-US" dirty="0" smtClean="0"/>
              <a:t>The </a:t>
            </a:r>
            <a:r>
              <a:rPr lang="en-US" dirty="0"/>
              <a:t>memory of </a:t>
            </a:r>
            <a:r>
              <a:rPr lang="en-US" dirty="0" smtClean="0"/>
              <a:t>the panic </a:t>
            </a:r>
            <a:r>
              <a:rPr lang="en-US" dirty="0"/>
              <a:t>attack coupled with the fear of having more can </a:t>
            </a:r>
            <a:r>
              <a:rPr lang="en-US" dirty="0" smtClean="0"/>
              <a:t>lead to </a:t>
            </a:r>
            <a:r>
              <a:rPr lang="en-US" b="1" dirty="0"/>
              <a:t>avoidance behavior. </a:t>
            </a:r>
            <a:r>
              <a:rPr lang="en-US" dirty="0"/>
              <a:t>In some cases, the person </a:t>
            </a:r>
            <a:r>
              <a:rPr lang="en-US" dirty="0" smtClean="0"/>
              <a:t>becomes homebound </a:t>
            </a:r>
            <a:r>
              <a:rPr lang="en-US" dirty="0"/>
              <a:t>or stays in a limited area near home such as </a:t>
            </a:r>
            <a:r>
              <a:rPr lang="en-US" dirty="0" smtClean="0"/>
              <a:t>on the </a:t>
            </a:r>
            <a:r>
              <a:rPr lang="en-US" dirty="0"/>
              <a:t>block or within town limits. This behavior is known </a:t>
            </a:r>
            <a:r>
              <a:rPr lang="en-US" dirty="0" smtClean="0"/>
              <a:t>as </a:t>
            </a:r>
            <a:r>
              <a:rPr lang="en-US" b="1" dirty="0" smtClean="0"/>
              <a:t>agoraphobia </a:t>
            </a:r>
            <a:r>
              <a:rPr lang="en-US" dirty="0"/>
              <a:t>(“fear of the marketplace” or fear of </a:t>
            </a:r>
            <a:r>
              <a:rPr lang="en-US" dirty="0" smtClean="0"/>
              <a:t>being outside</a:t>
            </a:r>
            <a:r>
              <a:rPr lang="en-US" dirty="0"/>
              <a:t>). </a:t>
            </a:r>
            <a:endParaRPr lang="en-US" dirty="0" smtClean="0"/>
          </a:p>
          <a:p>
            <a:r>
              <a:rPr lang="en-US" dirty="0" smtClean="0"/>
              <a:t>Some </a:t>
            </a:r>
            <a:r>
              <a:rPr lang="en-US" dirty="0"/>
              <a:t>people with agoraphobia fear stepping </a:t>
            </a:r>
            <a:r>
              <a:rPr lang="en-US" dirty="0" smtClean="0"/>
              <a:t>outside the </a:t>
            </a:r>
            <a:r>
              <a:rPr lang="en-US" dirty="0"/>
              <a:t>front door because a panic attack may occur </a:t>
            </a:r>
            <a:r>
              <a:rPr lang="en-US" dirty="0" smtClean="0"/>
              <a:t>as soon </a:t>
            </a:r>
            <a:r>
              <a:rPr lang="en-US" dirty="0"/>
              <a:t>as they leave the house. Others can leave the </a:t>
            </a:r>
            <a:r>
              <a:rPr lang="en-US" dirty="0" smtClean="0"/>
              <a:t>house but </a:t>
            </a:r>
            <a:r>
              <a:rPr lang="en-US" dirty="0"/>
              <a:t>feel safe from the anticipatory fear of having a </a:t>
            </a:r>
            <a:r>
              <a:rPr lang="en-US" dirty="0" smtClean="0"/>
              <a:t>panic attack </a:t>
            </a:r>
            <a:r>
              <a:rPr lang="en-US" dirty="0"/>
              <a:t>only within a limited area. Agoraphobia also </a:t>
            </a:r>
            <a:r>
              <a:rPr lang="en-US" dirty="0" smtClean="0"/>
              <a:t>can occur </a:t>
            </a:r>
            <a:r>
              <a:rPr lang="en-US" dirty="0"/>
              <a:t>alone without panic attacks.</a:t>
            </a:r>
          </a:p>
        </p:txBody>
      </p:sp>
    </p:spTree>
    <p:extLst>
      <p:ext uri="{BB962C8B-B14F-4D97-AF65-F5344CB8AC3E}">
        <p14:creationId xmlns:p14="http://schemas.microsoft.com/office/powerpoint/2010/main" val="2919605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a:bodyPr>
          <a:lstStyle/>
          <a:p>
            <a:r>
              <a:rPr lang="en-US" dirty="0"/>
              <a:t>Panic disorder is treated with cognitive–behavioral </a:t>
            </a:r>
            <a:r>
              <a:rPr lang="en-US" dirty="0" smtClean="0"/>
              <a:t>techniques, deep </a:t>
            </a:r>
            <a:r>
              <a:rPr lang="en-US" dirty="0"/>
              <a:t>breathing and relaxation, and </a:t>
            </a:r>
            <a:r>
              <a:rPr lang="en-US" dirty="0" smtClean="0"/>
              <a:t>medications such </a:t>
            </a:r>
            <a:r>
              <a:rPr lang="en-US" dirty="0"/>
              <a:t>as benzodiazepines, SSRI antidepressants, </a:t>
            </a:r>
            <a:r>
              <a:rPr lang="en-US" dirty="0" smtClean="0"/>
              <a:t>tricyclic antidepressants</a:t>
            </a:r>
            <a:r>
              <a:rPr lang="en-US" dirty="0"/>
              <a:t>, and </a:t>
            </a:r>
            <a:r>
              <a:rPr lang="en-US" dirty="0" err="1"/>
              <a:t>antihypertensives</a:t>
            </a:r>
            <a:r>
              <a:rPr lang="en-US" dirty="0"/>
              <a:t> such as </a:t>
            </a:r>
            <a:r>
              <a:rPr lang="en-US" dirty="0" smtClean="0"/>
              <a:t>clonidine (</a:t>
            </a:r>
            <a:r>
              <a:rPr lang="en-US" dirty="0" err="1" smtClean="0"/>
              <a:t>Catapres</a:t>
            </a:r>
            <a:r>
              <a:rPr lang="en-US" dirty="0"/>
              <a:t>) and propranolol (Inderal).</a:t>
            </a:r>
          </a:p>
        </p:txBody>
      </p:sp>
    </p:spTree>
    <p:extLst>
      <p:ext uri="{BB962C8B-B14F-4D97-AF65-F5344CB8AC3E}">
        <p14:creationId xmlns:p14="http://schemas.microsoft.com/office/powerpoint/2010/main" val="3274210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p>
        </p:txBody>
      </p:sp>
      <p:sp>
        <p:nvSpPr>
          <p:cNvPr id="3" name="Content Placeholder 2"/>
          <p:cNvSpPr>
            <a:spLocks noGrp="1"/>
          </p:cNvSpPr>
          <p:nvPr>
            <p:ph idx="1"/>
          </p:nvPr>
        </p:nvSpPr>
        <p:spPr/>
        <p:txBody>
          <a:bodyPr>
            <a:normAutofit fontScale="92500" lnSpcReduction="10000"/>
          </a:bodyPr>
          <a:lstStyle/>
          <a:p>
            <a:r>
              <a:rPr lang="en-US" dirty="0" smtClean="0"/>
              <a:t>Clients </a:t>
            </a:r>
            <a:r>
              <a:rPr lang="en-US" dirty="0"/>
              <a:t>suffering from anxiety </a:t>
            </a:r>
            <a:r>
              <a:rPr lang="en-US" dirty="0" smtClean="0"/>
              <a:t>disorders can </a:t>
            </a:r>
            <a:r>
              <a:rPr lang="en-US" dirty="0"/>
              <a:t>demonstrate unusual behaviors such as panic without reason, </a:t>
            </a:r>
            <a:r>
              <a:rPr lang="en-US" dirty="0" smtClean="0"/>
              <a:t>unwarranted fear </a:t>
            </a:r>
            <a:r>
              <a:rPr lang="en-US" dirty="0"/>
              <a:t>of objects or life conditions, uncontrollable repetitive </a:t>
            </a:r>
            <a:r>
              <a:rPr lang="en-US" dirty="0" smtClean="0"/>
              <a:t>actions, </a:t>
            </a:r>
            <a:r>
              <a:rPr lang="en-US" dirty="0" err="1" smtClean="0"/>
              <a:t>reexperiencing</a:t>
            </a:r>
            <a:r>
              <a:rPr lang="en-US" dirty="0" smtClean="0"/>
              <a:t> </a:t>
            </a:r>
            <a:r>
              <a:rPr lang="en-US" dirty="0"/>
              <a:t>of traumatic events, or unexplainable or </a:t>
            </a:r>
            <a:r>
              <a:rPr lang="en-US" dirty="0" smtClean="0"/>
              <a:t>overwhelming worry</a:t>
            </a:r>
            <a:r>
              <a:rPr lang="en-US" dirty="0"/>
              <a:t>. </a:t>
            </a:r>
            <a:endParaRPr lang="en-US" dirty="0" smtClean="0"/>
          </a:p>
          <a:p>
            <a:r>
              <a:rPr lang="en-US" dirty="0" smtClean="0"/>
              <a:t>They </a:t>
            </a:r>
            <a:r>
              <a:rPr lang="en-US" dirty="0"/>
              <a:t>experience significant distress over time, and the </a:t>
            </a:r>
            <a:r>
              <a:rPr lang="en-US" dirty="0" smtClean="0"/>
              <a:t>disorder </a:t>
            </a:r>
            <a:r>
              <a:rPr lang="en-US" dirty="0"/>
              <a:t>significantly impairs their daily routines, social lives, </a:t>
            </a:r>
            <a:r>
              <a:rPr lang="en-US" dirty="0" smtClean="0"/>
              <a:t>and occupational </a:t>
            </a:r>
            <a:r>
              <a:rPr lang="en-US" dirty="0"/>
              <a:t>functioning.</a:t>
            </a:r>
          </a:p>
        </p:txBody>
      </p:sp>
    </p:spTree>
    <p:extLst>
      <p:ext uri="{BB962C8B-B14F-4D97-AF65-F5344CB8AC3E}">
        <p14:creationId xmlns:p14="http://schemas.microsoft.com/office/powerpoint/2010/main" val="35023685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a:bodyPr>
          <a:lstStyle/>
          <a:p>
            <a:r>
              <a:rPr lang="en-US" dirty="0"/>
              <a:t>The client usually seeks treatment for panic disorder </a:t>
            </a:r>
            <a:r>
              <a:rPr lang="en-US" dirty="0" smtClean="0"/>
              <a:t>after he </a:t>
            </a:r>
            <a:r>
              <a:rPr lang="en-US" dirty="0"/>
              <a:t>or she has experienced several panic attacks. </a:t>
            </a:r>
            <a:endParaRPr lang="en-US" dirty="0" smtClean="0"/>
          </a:p>
          <a:p>
            <a:r>
              <a:rPr lang="en-US" dirty="0" smtClean="0"/>
              <a:t>The client may </a:t>
            </a:r>
            <a:r>
              <a:rPr lang="en-US" dirty="0"/>
              <a:t>report, “I feel like I’m going crazy. I thought I </a:t>
            </a:r>
            <a:r>
              <a:rPr lang="en-US" dirty="0" smtClean="0"/>
              <a:t>was having </a:t>
            </a:r>
            <a:r>
              <a:rPr lang="en-US" dirty="0"/>
              <a:t>a heart attack, but the doctor says it’s anxiety</a:t>
            </a:r>
            <a:r>
              <a:rPr lang="en-US" dirty="0" smtClean="0"/>
              <a:t>.” Usually</a:t>
            </a:r>
            <a:r>
              <a:rPr lang="en-US" dirty="0"/>
              <a:t>, the client cannot identify any trigger for </a:t>
            </a:r>
            <a:r>
              <a:rPr lang="en-US" dirty="0" smtClean="0"/>
              <a:t>these events</a:t>
            </a:r>
            <a:r>
              <a:rPr lang="en-US" dirty="0"/>
              <a:t>.</a:t>
            </a:r>
          </a:p>
        </p:txBody>
      </p:sp>
    </p:spTree>
    <p:extLst>
      <p:ext uri="{BB962C8B-B14F-4D97-AF65-F5344CB8AC3E}">
        <p14:creationId xmlns:p14="http://schemas.microsoft.com/office/powerpoint/2010/main" val="302263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Appearance and Motor Behavior</a:t>
            </a:r>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client may appear entirely “</a:t>
            </a:r>
            <a:r>
              <a:rPr lang="en-US" dirty="0" smtClean="0"/>
              <a:t>normal” or </a:t>
            </a:r>
            <a:r>
              <a:rPr lang="en-US" dirty="0"/>
              <a:t>may have signs of anxiety if he or she is </a:t>
            </a:r>
            <a:r>
              <a:rPr lang="en-US" dirty="0" smtClean="0"/>
              <a:t>apprehensive about </a:t>
            </a:r>
            <a:r>
              <a:rPr lang="en-US" dirty="0"/>
              <a:t>having a panic attack in the next few moments. </a:t>
            </a:r>
            <a:endParaRPr lang="en-US" dirty="0" smtClean="0"/>
          </a:p>
          <a:p>
            <a:r>
              <a:rPr lang="en-US" dirty="0" smtClean="0"/>
              <a:t>If the </a:t>
            </a:r>
            <a:r>
              <a:rPr lang="en-US" dirty="0"/>
              <a:t>client is anxious, speech may increase in rate, </a:t>
            </a:r>
            <a:r>
              <a:rPr lang="en-US" dirty="0" smtClean="0"/>
              <a:t>pitch, and </a:t>
            </a:r>
            <a:r>
              <a:rPr lang="en-US" dirty="0"/>
              <a:t>volume, and he or she may have difficulty sitting in </a:t>
            </a:r>
            <a:r>
              <a:rPr lang="en-US" dirty="0" smtClean="0"/>
              <a:t>a chair</a:t>
            </a:r>
            <a:r>
              <a:rPr lang="en-US" dirty="0"/>
              <a:t>. </a:t>
            </a:r>
            <a:endParaRPr lang="en-US" dirty="0" smtClean="0"/>
          </a:p>
          <a:p>
            <a:r>
              <a:rPr lang="en-US" b="1" dirty="0" smtClean="0"/>
              <a:t>Automatisms</a:t>
            </a:r>
            <a:r>
              <a:rPr lang="en-US" dirty="0"/>
              <a:t>––which are automatic, </a:t>
            </a:r>
            <a:r>
              <a:rPr lang="en-US" dirty="0" smtClean="0"/>
              <a:t>unconscious mannerisms</a:t>
            </a:r>
            <a:r>
              <a:rPr lang="en-US" dirty="0"/>
              <a:t>––may be apparent. Examples include </a:t>
            </a:r>
            <a:r>
              <a:rPr lang="en-US" dirty="0" smtClean="0"/>
              <a:t>tapping fingers</a:t>
            </a:r>
            <a:r>
              <a:rPr lang="en-US" dirty="0"/>
              <a:t>, jingling keys, or twisting hair. Automatisms </a:t>
            </a:r>
            <a:r>
              <a:rPr lang="en-US" dirty="0" smtClean="0"/>
              <a:t>are geared </a:t>
            </a:r>
            <a:r>
              <a:rPr lang="en-US" dirty="0"/>
              <a:t>toward anxiety relief and increase in frequency </a:t>
            </a:r>
            <a:r>
              <a:rPr lang="en-US" dirty="0" smtClean="0"/>
              <a:t>and intensity </a:t>
            </a:r>
            <a:r>
              <a:rPr lang="en-US" dirty="0"/>
              <a:t>with the client’s anxiety level.</a:t>
            </a:r>
          </a:p>
        </p:txBody>
      </p:sp>
    </p:spTree>
    <p:extLst>
      <p:ext uri="{BB962C8B-B14F-4D97-AF65-F5344CB8AC3E}">
        <p14:creationId xmlns:p14="http://schemas.microsoft.com/office/powerpoint/2010/main" val="1529245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p>
        </p:txBody>
      </p:sp>
      <p:sp>
        <p:nvSpPr>
          <p:cNvPr id="3" name="Content Placeholder 2"/>
          <p:cNvSpPr>
            <a:spLocks noGrp="1"/>
          </p:cNvSpPr>
          <p:nvPr>
            <p:ph idx="1"/>
          </p:nvPr>
        </p:nvSpPr>
        <p:spPr/>
        <p:txBody>
          <a:bodyPr>
            <a:normAutofit fontScale="92500" lnSpcReduction="10000"/>
          </a:bodyPr>
          <a:lstStyle/>
          <a:p>
            <a:r>
              <a:rPr lang="en-US" dirty="0"/>
              <a:t>The following nursing diagnoses may apply to the </a:t>
            </a:r>
            <a:r>
              <a:rPr lang="en-US" dirty="0" smtClean="0"/>
              <a:t>client with </a:t>
            </a:r>
            <a:r>
              <a:rPr lang="en-US" dirty="0"/>
              <a:t>panic disorder:</a:t>
            </a:r>
          </a:p>
          <a:p>
            <a:pPr>
              <a:buFont typeface="Wingdings" panose="05000000000000000000" pitchFamily="2" charset="2"/>
              <a:buChar char="Ø"/>
            </a:pPr>
            <a:r>
              <a:rPr lang="en-US" dirty="0" smtClean="0"/>
              <a:t>Risk </a:t>
            </a:r>
            <a:r>
              <a:rPr lang="en-US" dirty="0"/>
              <a:t>for </a:t>
            </a:r>
            <a:r>
              <a:rPr lang="en-US" dirty="0" smtClean="0"/>
              <a:t>Injury.</a:t>
            </a:r>
            <a:endParaRPr lang="en-US" dirty="0"/>
          </a:p>
          <a:p>
            <a:pPr>
              <a:buFont typeface="Wingdings" panose="05000000000000000000" pitchFamily="2" charset="2"/>
              <a:buChar char="Ø"/>
            </a:pPr>
            <a:r>
              <a:rPr lang="en-US" dirty="0" smtClean="0"/>
              <a:t>Anxiety.</a:t>
            </a:r>
            <a:endParaRPr lang="en-US" dirty="0"/>
          </a:p>
          <a:p>
            <a:pPr>
              <a:buFont typeface="Wingdings" panose="05000000000000000000" pitchFamily="2" charset="2"/>
              <a:buChar char="Ø"/>
            </a:pPr>
            <a:r>
              <a:rPr lang="en-US" dirty="0" smtClean="0"/>
              <a:t>Situational </a:t>
            </a:r>
            <a:r>
              <a:rPr lang="en-US" dirty="0"/>
              <a:t>Low Self-Esteem (Panic Attacks</a:t>
            </a:r>
            <a:r>
              <a:rPr lang="en-US" dirty="0" smtClean="0"/>
              <a:t>).</a:t>
            </a:r>
            <a:endParaRPr lang="en-US" dirty="0"/>
          </a:p>
          <a:p>
            <a:pPr>
              <a:buFont typeface="Wingdings" panose="05000000000000000000" pitchFamily="2" charset="2"/>
              <a:buChar char="Ø"/>
            </a:pPr>
            <a:r>
              <a:rPr lang="en-US" dirty="0" smtClean="0"/>
              <a:t>Ineffective Coping.</a:t>
            </a:r>
            <a:endParaRPr lang="en-US" dirty="0"/>
          </a:p>
          <a:p>
            <a:pPr>
              <a:buFont typeface="Wingdings" panose="05000000000000000000" pitchFamily="2" charset="2"/>
              <a:buChar char="Ø"/>
            </a:pPr>
            <a:r>
              <a:rPr lang="en-US" dirty="0" smtClean="0"/>
              <a:t>Powerlessness.</a:t>
            </a:r>
            <a:endParaRPr lang="en-US" dirty="0"/>
          </a:p>
          <a:p>
            <a:pPr>
              <a:buFont typeface="Wingdings" panose="05000000000000000000" pitchFamily="2" charset="2"/>
              <a:buChar char="Ø"/>
            </a:pPr>
            <a:r>
              <a:rPr lang="en-US" dirty="0" smtClean="0"/>
              <a:t>Ineffective </a:t>
            </a:r>
            <a:r>
              <a:rPr lang="en-US" dirty="0"/>
              <a:t>Role </a:t>
            </a:r>
            <a:r>
              <a:rPr lang="en-US" dirty="0" smtClean="0"/>
              <a:t>Performance.</a:t>
            </a:r>
            <a:endParaRPr lang="en-US" dirty="0"/>
          </a:p>
          <a:p>
            <a:pPr>
              <a:buFont typeface="Wingdings" panose="05000000000000000000" pitchFamily="2" charset="2"/>
              <a:buChar char="Ø"/>
            </a:pPr>
            <a:r>
              <a:rPr lang="en-US" dirty="0" smtClean="0"/>
              <a:t>Disturbed </a:t>
            </a:r>
            <a:r>
              <a:rPr lang="en-US" dirty="0"/>
              <a:t>Sleep </a:t>
            </a:r>
            <a:r>
              <a:rPr lang="en-US" dirty="0" smtClean="0"/>
              <a:t>Pattern.</a:t>
            </a:r>
            <a:endParaRPr lang="en-US" dirty="0"/>
          </a:p>
        </p:txBody>
      </p:sp>
    </p:spTree>
    <p:extLst>
      <p:ext uri="{BB962C8B-B14F-4D97-AF65-F5344CB8AC3E}">
        <p14:creationId xmlns:p14="http://schemas.microsoft.com/office/powerpoint/2010/main" val="2708504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 Identification</a:t>
            </a:r>
          </a:p>
        </p:txBody>
      </p:sp>
      <p:sp>
        <p:nvSpPr>
          <p:cNvPr id="3" name="Content Placeholder 2"/>
          <p:cNvSpPr>
            <a:spLocks noGrp="1"/>
          </p:cNvSpPr>
          <p:nvPr>
            <p:ph idx="1"/>
          </p:nvPr>
        </p:nvSpPr>
        <p:spPr/>
        <p:txBody>
          <a:bodyPr>
            <a:normAutofit fontScale="85000" lnSpcReduction="20000"/>
          </a:bodyPr>
          <a:lstStyle/>
          <a:p>
            <a:r>
              <a:rPr lang="en-US" dirty="0"/>
              <a:t>Outcomes for clients with panic disorders include </a:t>
            </a:r>
            <a:r>
              <a:rPr lang="en-US" dirty="0" smtClean="0"/>
              <a:t>the following</a:t>
            </a:r>
            <a:r>
              <a:rPr lang="en-US" dirty="0"/>
              <a:t>:</a:t>
            </a:r>
          </a:p>
          <a:p>
            <a:pPr>
              <a:buFont typeface="Wingdings" pitchFamily="2" charset="2"/>
              <a:buChar char="Ø"/>
            </a:pPr>
            <a:r>
              <a:rPr lang="en-US" dirty="0" smtClean="0"/>
              <a:t>The </a:t>
            </a:r>
            <a:r>
              <a:rPr lang="en-US" dirty="0"/>
              <a:t>client will be free from injury.</a:t>
            </a:r>
          </a:p>
          <a:p>
            <a:pPr>
              <a:buFont typeface="Wingdings" pitchFamily="2" charset="2"/>
              <a:buChar char="Ø"/>
            </a:pPr>
            <a:r>
              <a:rPr lang="en-US" dirty="0" smtClean="0"/>
              <a:t>The </a:t>
            </a:r>
            <a:r>
              <a:rPr lang="en-US" dirty="0"/>
              <a:t>client will verbalize feelings.</a:t>
            </a:r>
          </a:p>
          <a:p>
            <a:pPr>
              <a:buFont typeface="Wingdings" pitchFamily="2" charset="2"/>
              <a:buChar char="Ø"/>
            </a:pPr>
            <a:r>
              <a:rPr lang="en-US" dirty="0" smtClean="0"/>
              <a:t>The </a:t>
            </a:r>
            <a:r>
              <a:rPr lang="en-US" dirty="0"/>
              <a:t>client will demonstrate use of effective </a:t>
            </a:r>
            <a:r>
              <a:rPr lang="en-US" dirty="0" smtClean="0"/>
              <a:t>coping mechanisms</a:t>
            </a:r>
            <a:r>
              <a:rPr lang="en-US" dirty="0"/>
              <a:t>.</a:t>
            </a:r>
          </a:p>
          <a:p>
            <a:pPr>
              <a:buFont typeface="Wingdings" pitchFamily="2" charset="2"/>
              <a:buChar char="Ø"/>
            </a:pPr>
            <a:r>
              <a:rPr lang="en-US" dirty="0" smtClean="0"/>
              <a:t>The </a:t>
            </a:r>
            <a:r>
              <a:rPr lang="en-US" dirty="0"/>
              <a:t>client will demonstrate effective use of methods </a:t>
            </a:r>
            <a:r>
              <a:rPr lang="en-US" dirty="0" smtClean="0"/>
              <a:t>to manage </a:t>
            </a:r>
            <a:r>
              <a:rPr lang="en-US" dirty="0"/>
              <a:t>anxiety response.</a:t>
            </a:r>
          </a:p>
          <a:p>
            <a:pPr>
              <a:buFont typeface="Wingdings" pitchFamily="2" charset="2"/>
              <a:buChar char="Ø"/>
            </a:pPr>
            <a:r>
              <a:rPr lang="en-US" dirty="0" smtClean="0"/>
              <a:t>The </a:t>
            </a:r>
            <a:r>
              <a:rPr lang="en-US" dirty="0"/>
              <a:t>client will verbalize a sense of personal control.</a:t>
            </a:r>
          </a:p>
          <a:p>
            <a:pPr>
              <a:buFont typeface="Wingdings" pitchFamily="2" charset="2"/>
              <a:buChar char="Ø"/>
            </a:pPr>
            <a:r>
              <a:rPr lang="en-US" dirty="0" smtClean="0"/>
              <a:t>The </a:t>
            </a:r>
            <a:r>
              <a:rPr lang="en-US" dirty="0"/>
              <a:t>client will reestablish adequate nutritional intake.</a:t>
            </a:r>
          </a:p>
          <a:p>
            <a:pPr>
              <a:buFont typeface="Wingdings" pitchFamily="2" charset="2"/>
              <a:buChar char="Ø"/>
            </a:pPr>
            <a:r>
              <a:rPr lang="en-US" dirty="0" smtClean="0"/>
              <a:t>The </a:t>
            </a:r>
            <a:r>
              <a:rPr lang="en-US" dirty="0"/>
              <a:t>client will sleep at least 6 hours per night.</a:t>
            </a:r>
          </a:p>
        </p:txBody>
      </p:sp>
    </p:spTree>
    <p:extLst>
      <p:ext uri="{BB962C8B-B14F-4D97-AF65-F5344CB8AC3E}">
        <p14:creationId xmlns:p14="http://schemas.microsoft.com/office/powerpoint/2010/main" val="649955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 For Panic Disorder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Provide </a:t>
            </a:r>
            <a:r>
              <a:rPr lang="en-US" dirty="0"/>
              <a:t>a </a:t>
            </a:r>
            <a:r>
              <a:rPr lang="en-US" dirty="0">
                <a:solidFill>
                  <a:srgbClr val="FF0000"/>
                </a:solidFill>
              </a:rPr>
              <a:t>safe environment </a:t>
            </a:r>
            <a:r>
              <a:rPr lang="en-US" dirty="0"/>
              <a:t>and ensure client’s </a:t>
            </a:r>
            <a:r>
              <a:rPr lang="en-US" dirty="0" smtClean="0"/>
              <a:t>privacy during </a:t>
            </a:r>
            <a:r>
              <a:rPr lang="en-US" dirty="0"/>
              <a:t>a panic attack.</a:t>
            </a:r>
          </a:p>
          <a:p>
            <a:r>
              <a:rPr lang="en-US" dirty="0" smtClean="0">
                <a:solidFill>
                  <a:srgbClr val="FF0000"/>
                </a:solidFill>
              </a:rPr>
              <a:t>Remain </a:t>
            </a:r>
            <a:r>
              <a:rPr lang="en-US" dirty="0">
                <a:solidFill>
                  <a:srgbClr val="FF0000"/>
                </a:solidFill>
              </a:rPr>
              <a:t>with the client </a:t>
            </a:r>
            <a:r>
              <a:rPr lang="en-US" dirty="0"/>
              <a:t>during a panic attack.</a:t>
            </a:r>
          </a:p>
          <a:p>
            <a:r>
              <a:rPr lang="en-US" dirty="0" smtClean="0"/>
              <a:t>Help </a:t>
            </a:r>
            <a:r>
              <a:rPr lang="en-US" dirty="0"/>
              <a:t>client to focus on </a:t>
            </a:r>
            <a:r>
              <a:rPr lang="en-US" dirty="0">
                <a:solidFill>
                  <a:srgbClr val="FF0000"/>
                </a:solidFill>
              </a:rPr>
              <a:t>deep breathing</a:t>
            </a:r>
            <a:r>
              <a:rPr lang="en-US" dirty="0"/>
              <a:t>.</a:t>
            </a:r>
          </a:p>
          <a:p>
            <a:r>
              <a:rPr lang="en-US" dirty="0" smtClean="0"/>
              <a:t>Talk </a:t>
            </a:r>
            <a:r>
              <a:rPr lang="en-US" dirty="0"/>
              <a:t>to client in a </a:t>
            </a:r>
            <a:r>
              <a:rPr lang="en-US" dirty="0">
                <a:solidFill>
                  <a:srgbClr val="FF0000"/>
                </a:solidFill>
              </a:rPr>
              <a:t>calm, reassuring voice</a:t>
            </a:r>
            <a:r>
              <a:rPr lang="en-US" dirty="0"/>
              <a:t>.</a:t>
            </a:r>
          </a:p>
          <a:p>
            <a:r>
              <a:rPr lang="en-US" dirty="0" smtClean="0"/>
              <a:t>Teach </a:t>
            </a:r>
            <a:r>
              <a:rPr lang="en-US" dirty="0"/>
              <a:t>client to use </a:t>
            </a:r>
            <a:r>
              <a:rPr lang="en-US" dirty="0">
                <a:solidFill>
                  <a:srgbClr val="FF0000"/>
                </a:solidFill>
              </a:rPr>
              <a:t>relaxation techniques</a:t>
            </a:r>
            <a:r>
              <a:rPr lang="en-US" dirty="0"/>
              <a:t>.</a:t>
            </a:r>
          </a:p>
          <a:p>
            <a:r>
              <a:rPr lang="en-US" dirty="0" smtClean="0"/>
              <a:t>Help </a:t>
            </a:r>
            <a:r>
              <a:rPr lang="en-US" dirty="0"/>
              <a:t>client to use </a:t>
            </a:r>
            <a:r>
              <a:rPr lang="en-US" dirty="0">
                <a:solidFill>
                  <a:srgbClr val="FF0000"/>
                </a:solidFill>
              </a:rPr>
              <a:t>cognitive restructuring techniques</a:t>
            </a:r>
            <a:r>
              <a:rPr lang="en-US" dirty="0"/>
              <a:t>.</a:t>
            </a:r>
          </a:p>
          <a:p>
            <a:r>
              <a:rPr lang="en-US" dirty="0" smtClean="0"/>
              <a:t>Engage </a:t>
            </a:r>
            <a:r>
              <a:rPr lang="en-US" dirty="0"/>
              <a:t>client to </a:t>
            </a:r>
            <a:r>
              <a:rPr lang="en-US" dirty="0">
                <a:solidFill>
                  <a:srgbClr val="FF0000"/>
                </a:solidFill>
              </a:rPr>
              <a:t>explore how to decrease stressors </a:t>
            </a:r>
            <a:r>
              <a:rPr lang="en-US" dirty="0" smtClean="0">
                <a:solidFill>
                  <a:srgbClr val="FF0000"/>
                </a:solidFill>
              </a:rPr>
              <a:t>and anxiety-provoking </a:t>
            </a:r>
            <a:r>
              <a:rPr lang="en-US" dirty="0">
                <a:solidFill>
                  <a:srgbClr val="FF0000"/>
                </a:solidFill>
              </a:rPr>
              <a:t>situations</a:t>
            </a:r>
            <a:r>
              <a:rPr lang="en-US" dirty="0"/>
              <a:t>.</a:t>
            </a:r>
          </a:p>
        </p:txBody>
      </p:sp>
    </p:spTree>
    <p:extLst>
      <p:ext uri="{BB962C8B-B14F-4D97-AF65-F5344CB8AC3E}">
        <p14:creationId xmlns:p14="http://schemas.microsoft.com/office/powerpoint/2010/main" val="36581643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Client/Family Education/ For Panic Disorder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Review </a:t>
            </a:r>
            <a:r>
              <a:rPr lang="en-US" dirty="0"/>
              <a:t>breathing control and relaxation techniques.</a:t>
            </a:r>
          </a:p>
          <a:p>
            <a:r>
              <a:rPr lang="en-US" dirty="0" smtClean="0"/>
              <a:t>Discuss </a:t>
            </a:r>
            <a:r>
              <a:rPr lang="en-US" dirty="0"/>
              <a:t>positive coping strategies.</a:t>
            </a:r>
          </a:p>
          <a:p>
            <a:r>
              <a:rPr lang="en-US" dirty="0" smtClean="0"/>
              <a:t>Encourage </a:t>
            </a:r>
            <a:r>
              <a:rPr lang="en-US" dirty="0"/>
              <a:t>regular exercise.</a:t>
            </a:r>
          </a:p>
          <a:p>
            <a:r>
              <a:rPr lang="en-US" dirty="0" smtClean="0"/>
              <a:t>Emphasize </a:t>
            </a:r>
            <a:r>
              <a:rPr lang="en-US" dirty="0"/>
              <a:t>the importance of maintaining </a:t>
            </a:r>
            <a:r>
              <a:rPr lang="en-US" dirty="0" smtClean="0"/>
              <a:t>prescribed medication </a:t>
            </a:r>
            <a:r>
              <a:rPr lang="en-US" dirty="0"/>
              <a:t>regimen and regular follow-up.</a:t>
            </a:r>
          </a:p>
          <a:p>
            <a:r>
              <a:rPr lang="en-US" dirty="0" smtClean="0"/>
              <a:t>Describe </a:t>
            </a:r>
            <a:r>
              <a:rPr lang="en-US" dirty="0"/>
              <a:t>time management techniques such as </a:t>
            </a:r>
            <a:r>
              <a:rPr lang="en-US" dirty="0" smtClean="0"/>
              <a:t>creating “to </a:t>
            </a:r>
            <a:r>
              <a:rPr lang="en-US" dirty="0"/>
              <a:t>do” lists with realistic estimated deadlines for </a:t>
            </a:r>
            <a:r>
              <a:rPr lang="en-US" dirty="0" smtClean="0"/>
              <a:t>each activity</a:t>
            </a:r>
            <a:r>
              <a:rPr lang="en-US" dirty="0"/>
              <a:t>.</a:t>
            </a:r>
          </a:p>
          <a:p>
            <a:r>
              <a:rPr lang="en-US" dirty="0" smtClean="0"/>
              <a:t>Stress </a:t>
            </a:r>
            <a:r>
              <a:rPr lang="en-US" dirty="0"/>
              <a:t>the importance of maintaining contact </a:t>
            </a:r>
            <a:r>
              <a:rPr lang="en-US" dirty="0" smtClean="0"/>
              <a:t>with community </a:t>
            </a:r>
            <a:r>
              <a:rPr lang="en-US" dirty="0"/>
              <a:t>and participating in </a:t>
            </a:r>
            <a:r>
              <a:rPr lang="en-US" dirty="0" smtClean="0"/>
              <a:t>supportive organizations</a:t>
            </a:r>
            <a:r>
              <a:rPr lang="en-US" dirty="0"/>
              <a:t>.</a:t>
            </a:r>
          </a:p>
        </p:txBody>
      </p:sp>
    </p:spTree>
    <p:extLst>
      <p:ext uri="{BB962C8B-B14F-4D97-AF65-F5344CB8AC3E}">
        <p14:creationId xmlns:p14="http://schemas.microsoft.com/office/powerpoint/2010/main" val="2633496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Phobias</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a:t>
            </a:r>
            <a:r>
              <a:rPr lang="en-US" b="1" dirty="0"/>
              <a:t>phobia </a:t>
            </a:r>
            <a:r>
              <a:rPr lang="en-US" dirty="0"/>
              <a:t>is an illogical, intense, and persistent fear of </a:t>
            </a:r>
            <a:r>
              <a:rPr lang="en-US" dirty="0" smtClean="0"/>
              <a:t>a specific </a:t>
            </a:r>
            <a:r>
              <a:rPr lang="en-US" dirty="0"/>
              <a:t>object or a social situation that causes extreme </a:t>
            </a:r>
            <a:r>
              <a:rPr lang="en-US" dirty="0" smtClean="0"/>
              <a:t>distress and </a:t>
            </a:r>
            <a:r>
              <a:rPr lang="en-US" dirty="0"/>
              <a:t>interferes with normal functioning. </a:t>
            </a:r>
            <a:endParaRPr lang="en-US" dirty="0" smtClean="0"/>
          </a:p>
          <a:p>
            <a:r>
              <a:rPr lang="en-US" dirty="0" smtClean="0"/>
              <a:t>Phobias usually do </a:t>
            </a:r>
            <a:r>
              <a:rPr lang="en-US" dirty="0"/>
              <a:t>not result from past negative experiences. In </a:t>
            </a:r>
            <a:r>
              <a:rPr lang="en-US" dirty="0" smtClean="0"/>
              <a:t>fact, the </a:t>
            </a:r>
            <a:r>
              <a:rPr lang="en-US" dirty="0"/>
              <a:t>person may never have had contact with the object </a:t>
            </a:r>
            <a:r>
              <a:rPr lang="en-US" dirty="0" smtClean="0"/>
              <a:t>of the </a:t>
            </a:r>
            <a:r>
              <a:rPr lang="en-US" dirty="0"/>
              <a:t>phobia. </a:t>
            </a:r>
            <a:endParaRPr lang="en-US" dirty="0" smtClean="0"/>
          </a:p>
          <a:p>
            <a:r>
              <a:rPr lang="en-US" dirty="0" smtClean="0"/>
              <a:t>People </a:t>
            </a:r>
            <a:r>
              <a:rPr lang="en-US" dirty="0"/>
              <a:t>with phobias understand that their </a:t>
            </a:r>
            <a:r>
              <a:rPr lang="en-US" dirty="0" smtClean="0"/>
              <a:t>fear is </a:t>
            </a:r>
            <a:r>
              <a:rPr lang="en-US" dirty="0"/>
              <a:t>unusual and irrational and may even joke about </a:t>
            </a:r>
            <a:r>
              <a:rPr lang="en-US" dirty="0" smtClean="0"/>
              <a:t>how “silly</a:t>
            </a:r>
            <a:r>
              <a:rPr lang="en-US" dirty="0"/>
              <a:t>” it is. Nevertheless, they feel powerless to stop </a:t>
            </a:r>
            <a:r>
              <a:rPr lang="en-US" dirty="0" smtClean="0"/>
              <a:t>it.</a:t>
            </a:r>
            <a:endParaRPr lang="en-US" dirty="0"/>
          </a:p>
        </p:txBody>
      </p:sp>
    </p:spTree>
    <p:extLst>
      <p:ext uri="{BB962C8B-B14F-4D97-AF65-F5344CB8AC3E}">
        <p14:creationId xmlns:p14="http://schemas.microsoft.com/office/powerpoint/2010/main" val="41529969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Phobias</a:t>
            </a:r>
          </a:p>
        </p:txBody>
      </p:sp>
      <p:sp>
        <p:nvSpPr>
          <p:cNvPr id="3" name="Content Placeholder 2"/>
          <p:cNvSpPr>
            <a:spLocks noGrp="1"/>
          </p:cNvSpPr>
          <p:nvPr>
            <p:ph idx="1"/>
          </p:nvPr>
        </p:nvSpPr>
        <p:spPr/>
        <p:txBody>
          <a:bodyPr>
            <a:normAutofit fontScale="92500"/>
          </a:bodyPr>
          <a:lstStyle/>
          <a:p>
            <a:r>
              <a:rPr lang="en-US" dirty="0"/>
              <a:t>People with phobias develop anticipatory anxiety </a:t>
            </a:r>
            <a:r>
              <a:rPr lang="en-US" dirty="0" smtClean="0"/>
              <a:t>even when </a:t>
            </a:r>
            <a:r>
              <a:rPr lang="en-US" dirty="0"/>
              <a:t>thinking about possibly encountering the </a:t>
            </a:r>
            <a:r>
              <a:rPr lang="en-US" dirty="0" smtClean="0"/>
              <a:t>dreaded phobic </a:t>
            </a:r>
            <a:r>
              <a:rPr lang="en-US" dirty="0"/>
              <a:t>object or situation. </a:t>
            </a:r>
            <a:endParaRPr lang="en-US" dirty="0" smtClean="0"/>
          </a:p>
          <a:p>
            <a:r>
              <a:rPr lang="en-US" dirty="0" smtClean="0"/>
              <a:t>They </a:t>
            </a:r>
            <a:r>
              <a:rPr lang="en-US" dirty="0"/>
              <a:t>engage in </a:t>
            </a:r>
            <a:r>
              <a:rPr lang="en-US" dirty="0" smtClean="0"/>
              <a:t>avoidance behavior </a:t>
            </a:r>
            <a:r>
              <a:rPr lang="en-US" dirty="0"/>
              <a:t>that often severely limits their lives. Such </a:t>
            </a:r>
            <a:r>
              <a:rPr lang="en-US" dirty="0" smtClean="0"/>
              <a:t>avoidance behavior </a:t>
            </a:r>
            <a:r>
              <a:rPr lang="en-US" dirty="0"/>
              <a:t>usually does not relieve the </a:t>
            </a:r>
            <a:r>
              <a:rPr lang="en-US" dirty="0" smtClean="0"/>
              <a:t>anticipatory anxiety </a:t>
            </a:r>
            <a:r>
              <a:rPr lang="en-US" dirty="0"/>
              <a:t>for long</a:t>
            </a:r>
            <a:r>
              <a:rPr lang="en-US" dirty="0" smtClean="0"/>
              <a:t>.</a:t>
            </a:r>
          </a:p>
          <a:p>
            <a:r>
              <a:rPr lang="en-US" dirty="0"/>
              <a:t>Specific phobias that persist into adulthood are lifelong 80% of the time</a:t>
            </a:r>
            <a:r>
              <a:rPr lang="en-US" dirty="0" smtClean="0"/>
              <a:t>.</a:t>
            </a:r>
            <a:endParaRPr lang="en-US" dirty="0"/>
          </a:p>
        </p:txBody>
      </p:sp>
    </p:spTree>
    <p:extLst>
      <p:ext uri="{BB962C8B-B14F-4D97-AF65-F5344CB8AC3E}">
        <p14:creationId xmlns:p14="http://schemas.microsoft.com/office/powerpoint/2010/main" val="24225748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Phobias</a:t>
            </a:r>
          </a:p>
        </p:txBody>
      </p:sp>
      <p:sp>
        <p:nvSpPr>
          <p:cNvPr id="3" name="Content Placeholder 2"/>
          <p:cNvSpPr>
            <a:spLocks noGrp="1"/>
          </p:cNvSpPr>
          <p:nvPr>
            <p:ph idx="1"/>
          </p:nvPr>
        </p:nvSpPr>
        <p:spPr/>
        <p:txBody>
          <a:bodyPr/>
          <a:lstStyle/>
          <a:p>
            <a:r>
              <a:rPr lang="en-US" dirty="0"/>
              <a:t>There are three categories of phobias:</a:t>
            </a:r>
          </a:p>
          <a:p>
            <a:pPr>
              <a:buFont typeface="Wingdings" panose="05000000000000000000" pitchFamily="2" charset="2"/>
              <a:buChar char="Ø"/>
            </a:pPr>
            <a:r>
              <a:rPr lang="en-US" dirty="0" smtClean="0"/>
              <a:t>Agoraphobia.</a:t>
            </a:r>
            <a:endParaRPr lang="en-US" dirty="0"/>
          </a:p>
          <a:p>
            <a:pPr>
              <a:buFont typeface="Wingdings" panose="05000000000000000000" pitchFamily="2" charset="2"/>
              <a:buChar char="Ø"/>
            </a:pPr>
            <a:r>
              <a:rPr lang="en-US" dirty="0" smtClean="0"/>
              <a:t>Specific </a:t>
            </a:r>
            <a:r>
              <a:rPr lang="en-US" dirty="0"/>
              <a:t>phobia, which is an irrational fear of an </a:t>
            </a:r>
            <a:r>
              <a:rPr lang="en-US" dirty="0" smtClean="0"/>
              <a:t>object or </a:t>
            </a:r>
            <a:r>
              <a:rPr lang="en-US" dirty="0"/>
              <a:t>a </a:t>
            </a:r>
            <a:r>
              <a:rPr lang="en-US" dirty="0" smtClean="0"/>
              <a:t>situation.</a:t>
            </a:r>
            <a:endParaRPr lang="en-US" dirty="0"/>
          </a:p>
          <a:p>
            <a:pPr>
              <a:buFont typeface="Wingdings" panose="05000000000000000000" pitchFamily="2" charset="2"/>
              <a:buChar char="Ø"/>
            </a:pPr>
            <a:r>
              <a:rPr lang="en-US" dirty="0" smtClean="0"/>
              <a:t>Social </a:t>
            </a:r>
            <a:r>
              <a:rPr lang="en-US" dirty="0"/>
              <a:t>phobia, which is anxiety provoked by certain </a:t>
            </a:r>
            <a:r>
              <a:rPr lang="en-US" dirty="0" smtClean="0"/>
              <a:t>social or </a:t>
            </a:r>
            <a:r>
              <a:rPr lang="en-US" dirty="0"/>
              <a:t>performance situations.</a:t>
            </a:r>
          </a:p>
        </p:txBody>
      </p:sp>
    </p:spTree>
    <p:extLst>
      <p:ext uri="{BB962C8B-B14F-4D97-AF65-F5344CB8AC3E}">
        <p14:creationId xmlns:p14="http://schemas.microsoft.com/office/powerpoint/2010/main" val="1238823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Phobias</a:t>
            </a:r>
          </a:p>
        </p:txBody>
      </p:sp>
      <p:sp>
        <p:nvSpPr>
          <p:cNvPr id="3" name="Content Placeholder 2"/>
          <p:cNvSpPr>
            <a:spLocks noGrp="1"/>
          </p:cNvSpPr>
          <p:nvPr>
            <p:ph idx="1"/>
          </p:nvPr>
        </p:nvSpPr>
        <p:spPr/>
        <p:txBody>
          <a:bodyPr>
            <a:normAutofit fontScale="55000" lnSpcReduction="20000"/>
          </a:bodyPr>
          <a:lstStyle/>
          <a:p>
            <a:r>
              <a:rPr lang="en-US" dirty="0"/>
              <a:t>Many people express “phobias” about snakes, </a:t>
            </a:r>
            <a:r>
              <a:rPr lang="en-US" dirty="0" smtClean="0"/>
              <a:t>spiders, rats</a:t>
            </a:r>
            <a:r>
              <a:rPr lang="en-US" dirty="0"/>
              <a:t>, or similar objects. These fears are very specific, </a:t>
            </a:r>
            <a:r>
              <a:rPr lang="en-US" dirty="0" smtClean="0"/>
              <a:t>easy to </a:t>
            </a:r>
            <a:r>
              <a:rPr lang="en-US" dirty="0"/>
              <a:t>avoid, and cause no anxiety or worry. </a:t>
            </a:r>
            <a:endParaRPr lang="en-US" dirty="0" smtClean="0"/>
          </a:p>
          <a:p>
            <a:r>
              <a:rPr lang="en-US" dirty="0" smtClean="0"/>
              <a:t>The </a:t>
            </a:r>
            <a:r>
              <a:rPr lang="en-US" dirty="0"/>
              <a:t>diagnosis of </a:t>
            </a:r>
            <a:r>
              <a:rPr lang="en-US" dirty="0" smtClean="0"/>
              <a:t>a phobic </a:t>
            </a:r>
            <a:r>
              <a:rPr lang="en-US" dirty="0"/>
              <a:t>disorder is made only when the phobic </a:t>
            </a:r>
            <a:r>
              <a:rPr lang="en-US" dirty="0" smtClean="0"/>
              <a:t>behavior significantly </a:t>
            </a:r>
            <a:r>
              <a:rPr lang="en-US" dirty="0"/>
              <a:t>interferes with the person’s life by </a:t>
            </a:r>
            <a:r>
              <a:rPr lang="en-US" dirty="0" smtClean="0"/>
              <a:t>creating marked </a:t>
            </a:r>
            <a:r>
              <a:rPr lang="en-US" dirty="0"/>
              <a:t>distress or difficulty in interpersonal or </a:t>
            </a:r>
            <a:r>
              <a:rPr lang="en-US" dirty="0" smtClean="0"/>
              <a:t>occupational functioning. Specific </a:t>
            </a:r>
            <a:r>
              <a:rPr lang="en-US" dirty="0"/>
              <a:t>phobias are subdivided into the </a:t>
            </a:r>
            <a:r>
              <a:rPr lang="en-US" dirty="0" smtClean="0"/>
              <a:t>following categories</a:t>
            </a:r>
            <a:r>
              <a:rPr lang="en-US" dirty="0"/>
              <a:t>:</a:t>
            </a:r>
          </a:p>
          <a:p>
            <a:pPr>
              <a:buFont typeface="Wingdings" panose="05000000000000000000" pitchFamily="2" charset="2"/>
              <a:buChar char="Ø"/>
            </a:pPr>
            <a:r>
              <a:rPr lang="en-US" i="1" dirty="0" smtClean="0"/>
              <a:t>Natural </a:t>
            </a:r>
            <a:r>
              <a:rPr lang="en-US" i="1" dirty="0"/>
              <a:t>environmental phobias</a:t>
            </a:r>
            <a:r>
              <a:rPr lang="en-US" dirty="0"/>
              <a:t>: fear of storms, </a:t>
            </a:r>
            <a:r>
              <a:rPr lang="en-US" dirty="0" smtClean="0"/>
              <a:t>water, heights</a:t>
            </a:r>
            <a:r>
              <a:rPr lang="en-US" dirty="0"/>
              <a:t>, or other natural </a:t>
            </a:r>
            <a:r>
              <a:rPr lang="en-US" dirty="0" smtClean="0"/>
              <a:t>phenomena.</a:t>
            </a:r>
            <a:endParaRPr lang="en-US" dirty="0"/>
          </a:p>
          <a:p>
            <a:pPr>
              <a:buFont typeface="Wingdings" panose="05000000000000000000" pitchFamily="2" charset="2"/>
              <a:buChar char="Ø"/>
            </a:pPr>
            <a:r>
              <a:rPr lang="en-US" i="1" dirty="0" smtClean="0"/>
              <a:t>Blood-injection </a:t>
            </a:r>
            <a:r>
              <a:rPr lang="en-US" i="1" dirty="0"/>
              <a:t>phobias</a:t>
            </a:r>
            <a:r>
              <a:rPr lang="en-US" dirty="0"/>
              <a:t>: fear of seeing one’s own or </a:t>
            </a:r>
            <a:r>
              <a:rPr lang="en-US" dirty="0" smtClean="0"/>
              <a:t>others’ blood</a:t>
            </a:r>
            <a:r>
              <a:rPr lang="en-US" dirty="0"/>
              <a:t>, traumatic injury, or an invasive medical </a:t>
            </a:r>
            <a:r>
              <a:rPr lang="en-US" dirty="0" smtClean="0"/>
              <a:t>procedure such </a:t>
            </a:r>
            <a:r>
              <a:rPr lang="en-US" dirty="0"/>
              <a:t>as an </a:t>
            </a:r>
            <a:r>
              <a:rPr lang="en-US" dirty="0" smtClean="0"/>
              <a:t>injection.</a:t>
            </a:r>
            <a:endParaRPr lang="en-US" dirty="0"/>
          </a:p>
          <a:p>
            <a:pPr>
              <a:buFont typeface="Wingdings" panose="05000000000000000000" pitchFamily="2" charset="2"/>
              <a:buChar char="Ø"/>
            </a:pPr>
            <a:r>
              <a:rPr lang="en-US" i="1" dirty="0" smtClean="0"/>
              <a:t>Situational </a:t>
            </a:r>
            <a:r>
              <a:rPr lang="en-US" i="1" dirty="0"/>
              <a:t>phobias</a:t>
            </a:r>
            <a:r>
              <a:rPr lang="en-US" dirty="0"/>
              <a:t>: fear of being in a specific </a:t>
            </a:r>
            <a:r>
              <a:rPr lang="en-US" dirty="0" smtClean="0"/>
              <a:t>situation such </a:t>
            </a:r>
            <a:r>
              <a:rPr lang="en-US" dirty="0"/>
              <a:t>as on a bridge or in a tunnel, elevator, small </a:t>
            </a:r>
            <a:r>
              <a:rPr lang="en-US" dirty="0" smtClean="0"/>
              <a:t>room, hospital</a:t>
            </a:r>
            <a:r>
              <a:rPr lang="en-US" dirty="0"/>
              <a:t>, or </a:t>
            </a:r>
            <a:r>
              <a:rPr lang="en-US" dirty="0" smtClean="0"/>
              <a:t>airplane.</a:t>
            </a:r>
            <a:endParaRPr lang="en-US" dirty="0"/>
          </a:p>
          <a:p>
            <a:pPr>
              <a:buFont typeface="Wingdings" panose="05000000000000000000" pitchFamily="2" charset="2"/>
              <a:buChar char="Ø"/>
            </a:pPr>
            <a:r>
              <a:rPr lang="en-US" i="1" dirty="0" smtClean="0"/>
              <a:t>Animal </a:t>
            </a:r>
            <a:r>
              <a:rPr lang="en-US" i="1" dirty="0"/>
              <a:t>phobia</a:t>
            </a:r>
            <a:r>
              <a:rPr lang="en-US" dirty="0"/>
              <a:t>: fear of animals or insects (usually a </a:t>
            </a:r>
            <a:r>
              <a:rPr lang="en-US" dirty="0" smtClean="0"/>
              <a:t>specific type</a:t>
            </a:r>
            <a:r>
              <a:rPr lang="en-US" dirty="0"/>
              <a:t>; often this fear develops in childhood and </a:t>
            </a:r>
            <a:r>
              <a:rPr lang="en-US" dirty="0" smtClean="0"/>
              <a:t>can continue </a:t>
            </a:r>
            <a:r>
              <a:rPr lang="en-US" dirty="0"/>
              <a:t>through adulthood in both men and </a:t>
            </a:r>
            <a:r>
              <a:rPr lang="en-US" dirty="0" smtClean="0"/>
              <a:t>women; cats </a:t>
            </a:r>
            <a:r>
              <a:rPr lang="en-US" dirty="0"/>
              <a:t>and dogs are the most common phobic objects</a:t>
            </a:r>
            <a:r>
              <a:rPr lang="en-US" dirty="0" smtClean="0"/>
              <a:t>).</a:t>
            </a:r>
            <a:endParaRPr lang="en-US" dirty="0"/>
          </a:p>
          <a:p>
            <a:pPr>
              <a:buFont typeface="Wingdings" panose="05000000000000000000" pitchFamily="2" charset="2"/>
              <a:buChar char="Ø"/>
            </a:pPr>
            <a:r>
              <a:rPr lang="en-US" i="1" dirty="0" smtClean="0"/>
              <a:t>Other </a:t>
            </a:r>
            <a:r>
              <a:rPr lang="en-US" i="1" dirty="0"/>
              <a:t>types of specific phobias</a:t>
            </a:r>
            <a:r>
              <a:rPr lang="en-US" dirty="0"/>
              <a:t>: for example, fear of </a:t>
            </a:r>
            <a:r>
              <a:rPr lang="en-US" dirty="0" smtClean="0"/>
              <a:t>getting lost </a:t>
            </a:r>
            <a:r>
              <a:rPr lang="en-US" dirty="0"/>
              <a:t>while driving if not able to make all right (</a:t>
            </a:r>
            <a:r>
              <a:rPr lang="en-US" dirty="0" smtClean="0"/>
              <a:t>and no </a:t>
            </a:r>
            <a:r>
              <a:rPr lang="en-US" dirty="0"/>
              <a:t>left) turns to get to one’s destination.</a:t>
            </a:r>
          </a:p>
        </p:txBody>
      </p:sp>
    </p:spTree>
    <p:extLst>
      <p:ext uri="{BB962C8B-B14F-4D97-AF65-F5344CB8AC3E}">
        <p14:creationId xmlns:p14="http://schemas.microsoft.com/office/powerpoint/2010/main" val="3891270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Anxiety as </a:t>
            </a:r>
            <a:r>
              <a:rPr lang="en-US" dirty="0"/>
              <a:t>a</a:t>
            </a:r>
            <a:r>
              <a:rPr lang="en-US" dirty="0" smtClean="0"/>
              <a:t> Response to Stress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Stress </a:t>
            </a:r>
            <a:r>
              <a:rPr lang="en-US" dirty="0"/>
              <a:t>is the wear and tear that life causes on the </a:t>
            </a:r>
            <a:r>
              <a:rPr lang="en-US" dirty="0" smtClean="0"/>
              <a:t>body. </a:t>
            </a:r>
            <a:r>
              <a:rPr lang="en-US" dirty="0"/>
              <a:t>It occurs when a person has difficulty </a:t>
            </a:r>
            <a:r>
              <a:rPr lang="en-US" dirty="0" smtClean="0"/>
              <a:t>dealing with </a:t>
            </a:r>
            <a:r>
              <a:rPr lang="en-US" dirty="0"/>
              <a:t>life situations, problems, and goals. </a:t>
            </a:r>
            <a:endParaRPr lang="en-US" dirty="0" smtClean="0"/>
          </a:p>
          <a:p>
            <a:r>
              <a:rPr lang="en-US" dirty="0" smtClean="0"/>
              <a:t>Each person handles </a:t>
            </a:r>
            <a:r>
              <a:rPr lang="en-US" dirty="0"/>
              <a:t>stress differently: One person can thrive in a </a:t>
            </a:r>
            <a:r>
              <a:rPr lang="en-US" dirty="0" smtClean="0"/>
              <a:t>situation that </a:t>
            </a:r>
            <a:r>
              <a:rPr lang="en-US" dirty="0"/>
              <a:t>creates great distress for another. For </a:t>
            </a:r>
            <a:r>
              <a:rPr lang="en-US" dirty="0" smtClean="0"/>
              <a:t>example, many </a:t>
            </a:r>
            <a:r>
              <a:rPr lang="en-US" dirty="0"/>
              <a:t>people view public speaking as scary, but for </a:t>
            </a:r>
            <a:r>
              <a:rPr lang="en-US" dirty="0" smtClean="0"/>
              <a:t>teachers and </a:t>
            </a:r>
            <a:r>
              <a:rPr lang="en-US" dirty="0"/>
              <a:t>actors, it is an everyday, enjoyable </a:t>
            </a:r>
            <a:r>
              <a:rPr lang="en-US" dirty="0" smtClean="0"/>
              <a:t>experience. </a:t>
            </a:r>
          </a:p>
          <a:p>
            <a:r>
              <a:rPr lang="en-US" dirty="0" smtClean="0"/>
              <a:t>Marriage</a:t>
            </a:r>
            <a:r>
              <a:rPr lang="en-US" dirty="0"/>
              <a:t>, children, airplanes, snakes, a new job, a </a:t>
            </a:r>
            <a:r>
              <a:rPr lang="en-US" dirty="0" smtClean="0"/>
              <a:t>new school</a:t>
            </a:r>
            <a:r>
              <a:rPr lang="en-US" dirty="0"/>
              <a:t>, and leaving home are examples of </a:t>
            </a:r>
            <a:r>
              <a:rPr lang="en-US" dirty="0" smtClean="0"/>
              <a:t>stress-causing events</a:t>
            </a:r>
            <a:r>
              <a:rPr lang="en-US" dirty="0"/>
              <a:t>.</a:t>
            </a:r>
          </a:p>
        </p:txBody>
      </p:sp>
    </p:spTree>
    <p:extLst>
      <p:ext uri="{BB962C8B-B14F-4D97-AF65-F5344CB8AC3E}">
        <p14:creationId xmlns:p14="http://schemas.microsoft.com/office/powerpoint/2010/main" val="23156428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fontScale="92500" lnSpcReduction="10000"/>
          </a:bodyPr>
          <a:lstStyle/>
          <a:p>
            <a:r>
              <a:rPr lang="en-US" dirty="0"/>
              <a:t>Behavioral therapy works well. Behavioral therapists </a:t>
            </a:r>
            <a:r>
              <a:rPr lang="en-US" dirty="0" smtClean="0"/>
              <a:t>initially focus </a:t>
            </a:r>
            <a:r>
              <a:rPr lang="en-US" dirty="0"/>
              <a:t>on teaching what anxiety is, helping the </a:t>
            </a:r>
            <a:r>
              <a:rPr lang="en-US" dirty="0" smtClean="0"/>
              <a:t>client to </a:t>
            </a:r>
            <a:r>
              <a:rPr lang="en-US" dirty="0"/>
              <a:t>identify anxiety responses, teaching relaxation </a:t>
            </a:r>
            <a:r>
              <a:rPr lang="en-US" dirty="0" smtClean="0"/>
              <a:t>techniques, setting </a:t>
            </a:r>
            <a:r>
              <a:rPr lang="en-US" dirty="0"/>
              <a:t>goals, discussing methods to achieve </a:t>
            </a:r>
            <a:r>
              <a:rPr lang="en-US" dirty="0" smtClean="0"/>
              <a:t>those goals</a:t>
            </a:r>
            <a:r>
              <a:rPr lang="en-US" dirty="0"/>
              <a:t>, and helping the client to visualize phobic </a:t>
            </a:r>
            <a:r>
              <a:rPr lang="en-US" dirty="0" smtClean="0"/>
              <a:t>situations. </a:t>
            </a:r>
          </a:p>
          <a:p>
            <a:r>
              <a:rPr lang="en-US" dirty="0" smtClean="0"/>
              <a:t>Therapies </a:t>
            </a:r>
            <a:r>
              <a:rPr lang="en-US" dirty="0"/>
              <a:t>that help the client to develop self-esteem </a:t>
            </a:r>
            <a:r>
              <a:rPr lang="en-US" dirty="0" smtClean="0"/>
              <a:t>and self-control </a:t>
            </a:r>
            <a:r>
              <a:rPr lang="en-US" dirty="0"/>
              <a:t>are common and include positive </a:t>
            </a:r>
            <a:r>
              <a:rPr lang="en-US" dirty="0" smtClean="0"/>
              <a:t>reframing and </a:t>
            </a:r>
            <a:r>
              <a:rPr lang="en-US" dirty="0"/>
              <a:t>assertiveness </a:t>
            </a:r>
            <a:r>
              <a:rPr lang="en-US" dirty="0" smtClean="0"/>
              <a:t>training.</a:t>
            </a:r>
            <a:endParaRPr lang="en-US" dirty="0"/>
          </a:p>
        </p:txBody>
      </p:sp>
    </p:spTree>
    <p:extLst>
      <p:ext uri="{BB962C8B-B14F-4D97-AF65-F5344CB8AC3E}">
        <p14:creationId xmlns:p14="http://schemas.microsoft.com/office/powerpoint/2010/main" val="1013033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fontScale="77500" lnSpcReduction="20000"/>
          </a:bodyPr>
          <a:lstStyle/>
          <a:p>
            <a:r>
              <a:rPr lang="en-US" dirty="0"/>
              <a:t>One behavioral therapy often used to treat phobias </a:t>
            </a:r>
            <a:r>
              <a:rPr lang="en-US" dirty="0" smtClean="0"/>
              <a:t>is </a:t>
            </a:r>
            <a:r>
              <a:rPr lang="en-US" b="1" dirty="0" smtClean="0"/>
              <a:t>systematic </a:t>
            </a:r>
            <a:r>
              <a:rPr lang="en-US" dirty="0"/>
              <a:t>(serial) </a:t>
            </a:r>
            <a:r>
              <a:rPr lang="en-US" b="1" dirty="0"/>
              <a:t>desensitization</a:t>
            </a:r>
            <a:r>
              <a:rPr lang="en-US" dirty="0"/>
              <a:t>, in which the </a:t>
            </a:r>
            <a:r>
              <a:rPr lang="en-US" dirty="0" smtClean="0"/>
              <a:t>therapist progressively </a:t>
            </a:r>
            <a:r>
              <a:rPr lang="en-US" dirty="0"/>
              <a:t>exposes the client to the threatening </a:t>
            </a:r>
            <a:r>
              <a:rPr lang="en-US" dirty="0" smtClean="0"/>
              <a:t>object in </a:t>
            </a:r>
            <a:r>
              <a:rPr lang="en-US" dirty="0"/>
              <a:t>a safe setting until the client’s anxiety decreases. </a:t>
            </a:r>
            <a:endParaRPr lang="en-US" dirty="0" smtClean="0"/>
          </a:p>
          <a:p>
            <a:r>
              <a:rPr lang="en-US" dirty="0" smtClean="0"/>
              <a:t>The reduced </a:t>
            </a:r>
            <a:r>
              <a:rPr lang="en-US" dirty="0"/>
              <a:t>anxiety serves as a positive reinforcement </a:t>
            </a:r>
            <a:r>
              <a:rPr lang="en-US" dirty="0" smtClean="0"/>
              <a:t>until the </a:t>
            </a:r>
            <a:r>
              <a:rPr lang="en-US" dirty="0"/>
              <a:t>anxiety is ultimately eliminated. For example, for </a:t>
            </a:r>
            <a:r>
              <a:rPr lang="en-US" dirty="0" smtClean="0"/>
              <a:t>the client </a:t>
            </a:r>
            <a:r>
              <a:rPr lang="en-US" dirty="0"/>
              <a:t>who fears flying, the therapist would encourage </a:t>
            </a:r>
            <a:r>
              <a:rPr lang="en-US" dirty="0" smtClean="0"/>
              <a:t>the client </a:t>
            </a:r>
            <a:r>
              <a:rPr lang="en-US" dirty="0"/>
              <a:t>to hold a small model airplane while talking </a:t>
            </a:r>
            <a:r>
              <a:rPr lang="en-US" dirty="0" smtClean="0"/>
              <a:t>about his </a:t>
            </a:r>
            <a:r>
              <a:rPr lang="en-US" dirty="0"/>
              <a:t>or her experiences; later, the client would hold a </a:t>
            </a:r>
            <a:r>
              <a:rPr lang="en-US" dirty="0" smtClean="0"/>
              <a:t>larger model </a:t>
            </a:r>
            <a:r>
              <a:rPr lang="en-US" dirty="0"/>
              <a:t>airplane and talk about flying. Even later </a:t>
            </a:r>
            <a:r>
              <a:rPr lang="en-US" dirty="0" smtClean="0"/>
              <a:t>exposures might </a:t>
            </a:r>
            <a:r>
              <a:rPr lang="en-US" dirty="0"/>
              <a:t>include walking past an airport, sitting in a </a:t>
            </a:r>
            <a:r>
              <a:rPr lang="en-US" dirty="0" smtClean="0"/>
              <a:t>parked airplane</a:t>
            </a:r>
            <a:r>
              <a:rPr lang="en-US" dirty="0"/>
              <a:t>, and, finally, taking a short ride in a plane. </a:t>
            </a:r>
            <a:r>
              <a:rPr lang="en-US" dirty="0" smtClean="0"/>
              <a:t>Each session’s </a:t>
            </a:r>
            <a:r>
              <a:rPr lang="en-US" dirty="0"/>
              <a:t>challenge is based on the success achieved in </a:t>
            </a:r>
            <a:r>
              <a:rPr lang="en-US" dirty="0" smtClean="0"/>
              <a:t>previous sessions.</a:t>
            </a:r>
            <a:endParaRPr lang="en-US" dirty="0"/>
          </a:p>
        </p:txBody>
      </p:sp>
    </p:spTree>
    <p:extLst>
      <p:ext uri="{BB962C8B-B14F-4D97-AF65-F5344CB8AC3E}">
        <p14:creationId xmlns:p14="http://schemas.microsoft.com/office/powerpoint/2010/main" val="54795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fontScale="85000" lnSpcReduction="20000"/>
          </a:bodyPr>
          <a:lstStyle/>
          <a:p>
            <a:r>
              <a:rPr lang="en-US" b="1" dirty="0"/>
              <a:t>Flooding </a:t>
            </a:r>
            <a:r>
              <a:rPr lang="en-US" dirty="0"/>
              <a:t>is a form of rapid desensitization in which </a:t>
            </a:r>
            <a:r>
              <a:rPr lang="en-US" dirty="0" smtClean="0"/>
              <a:t>a behavioral </a:t>
            </a:r>
            <a:r>
              <a:rPr lang="en-US" dirty="0"/>
              <a:t>therapist confronts the client with the </a:t>
            </a:r>
            <a:r>
              <a:rPr lang="en-US" dirty="0" smtClean="0"/>
              <a:t>phobic object </a:t>
            </a:r>
            <a:r>
              <a:rPr lang="en-US" dirty="0"/>
              <a:t>(either a picture or the actual object) until it </a:t>
            </a:r>
            <a:r>
              <a:rPr lang="en-US" dirty="0" smtClean="0"/>
              <a:t>no longer </a:t>
            </a:r>
            <a:r>
              <a:rPr lang="en-US" dirty="0"/>
              <a:t>produces anxiety. </a:t>
            </a:r>
            <a:endParaRPr lang="en-US" dirty="0" smtClean="0"/>
          </a:p>
          <a:p>
            <a:r>
              <a:rPr lang="en-US" dirty="0" smtClean="0"/>
              <a:t>Because </a:t>
            </a:r>
            <a:r>
              <a:rPr lang="en-US" dirty="0"/>
              <a:t>the client’s worst fear </a:t>
            </a:r>
            <a:r>
              <a:rPr lang="en-US" dirty="0" smtClean="0"/>
              <a:t>has been </a:t>
            </a:r>
            <a:r>
              <a:rPr lang="en-US" dirty="0"/>
              <a:t>realized and the client did not die, there is little reason to fear the situation anymore. </a:t>
            </a:r>
            <a:endParaRPr lang="en-US" dirty="0" smtClean="0"/>
          </a:p>
          <a:p>
            <a:r>
              <a:rPr lang="en-US" dirty="0" smtClean="0"/>
              <a:t>The </a:t>
            </a:r>
            <a:r>
              <a:rPr lang="en-US" dirty="0"/>
              <a:t>goal is to rid the client of the phobia in one or two sessions. This method is highly anxiety producing and should be conducted only by a trained psychotherapist under controlled circumstances and with the client’s consent</a:t>
            </a:r>
            <a:r>
              <a:rPr lang="en-US" dirty="0" smtClean="0"/>
              <a:t>.</a:t>
            </a:r>
            <a:endParaRPr lang="en-US" dirty="0"/>
          </a:p>
        </p:txBody>
      </p:sp>
    </p:spTree>
    <p:extLst>
      <p:ext uri="{BB962C8B-B14F-4D97-AF65-F5344CB8AC3E}">
        <p14:creationId xmlns:p14="http://schemas.microsoft.com/office/powerpoint/2010/main" val="956227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Obsessive–compulsive Disorder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Obsessions </a:t>
            </a:r>
            <a:r>
              <a:rPr lang="en-US" dirty="0"/>
              <a:t>are recurrent, persistent, intrusive, </a:t>
            </a:r>
            <a:r>
              <a:rPr lang="en-US" dirty="0" smtClean="0"/>
              <a:t>and unwanted </a:t>
            </a:r>
            <a:r>
              <a:rPr lang="en-US" dirty="0"/>
              <a:t>thoughts, images, or impulses that </a:t>
            </a:r>
            <a:r>
              <a:rPr lang="en-US" dirty="0" smtClean="0"/>
              <a:t>cause marked </a:t>
            </a:r>
            <a:r>
              <a:rPr lang="en-US" dirty="0"/>
              <a:t>anxiety and interfere with interpersonal, </a:t>
            </a:r>
            <a:r>
              <a:rPr lang="en-US" dirty="0" smtClean="0"/>
              <a:t>social, or </a:t>
            </a:r>
            <a:r>
              <a:rPr lang="en-US" dirty="0"/>
              <a:t>occupational function. </a:t>
            </a:r>
            <a:endParaRPr lang="en-US" dirty="0" smtClean="0"/>
          </a:p>
          <a:p>
            <a:r>
              <a:rPr lang="en-US" dirty="0" smtClean="0"/>
              <a:t>The </a:t>
            </a:r>
            <a:r>
              <a:rPr lang="en-US" dirty="0"/>
              <a:t>person knows </a:t>
            </a:r>
            <a:r>
              <a:rPr lang="en-US" dirty="0" smtClean="0"/>
              <a:t>these thoughts </a:t>
            </a:r>
            <a:r>
              <a:rPr lang="en-US" dirty="0"/>
              <a:t>are excessive or unreasonable but believes he </a:t>
            </a:r>
            <a:r>
              <a:rPr lang="en-US" dirty="0" smtClean="0"/>
              <a:t>or she </a:t>
            </a:r>
            <a:r>
              <a:rPr lang="en-US" dirty="0"/>
              <a:t>has no control over them. </a:t>
            </a:r>
            <a:endParaRPr lang="en-US" dirty="0" smtClean="0"/>
          </a:p>
          <a:p>
            <a:r>
              <a:rPr lang="en-US" b="1" dirty="0" smtClean="0"/>
              <a:t>Compulsions </a:t>
            </a:r>
            <a:r>
              <a:rPr lang="en-US" dirty="0"/>
              <a:t>are </a:t>
            </a:r>
            <a:r>
              <a:rPr lang="en-US" dirty="0" smtClean="0"/>
              <a:t>ritualistic or </a:t>
            </a:r>
            <a:r>
              <a:rPr lang="en-US" dirty="0"/>
              <a:t>repetitive behaviors or mental acts that a </a:t>
            </a:r>
            <a:r>
              <a:rPr lang="en-US" dirty="0" smtClean="0"/>
              <a:t>person carries </a:t>
            </a:r>
            <a:r>
              <a:rPr lang="en-US" dirty="0"/>
              <a:t>out continuously in an attempt to neutralize </a:t>
            </a:r>
            <a:r>
              <a:rPr lang="en-US" dirty="0" smtClean="0"/>
              <a:t>anxiety. Usually</a:t>
            </a:r>
            <a:r>
              <a:rPr lang="en-US" dirty="0"/>
              <a:t>, the theme of the ritual is associated with </a:t>
            </a:r>
            <a:r>
              <a:rPr lang="en-US" dirty="0" smtClean="0"/>
              <a:t>that of </a:t>
            </a:r>
            <a:r>
              <a:rPr lang="en-US" dirty="0"/>
              <a:t>the obsession, such as repetitive hand-washing </a:t>
            </a:r>
            <a:r>
              <a:rPr lang="en-US" dirty="0" smtClean="0"/>
              <a:t>when someone </a:t>
            </a:r>
            <a:r>
              <a:rPr lang="en-US" dirty="0"/>
              <a:t>is obsessed with </a:t>
            </a:r>
            <a:r>
              <a:rPr lang="en-US" dirty="0" smtClean="0"/>
              <a:t>contamination. </a:t>
            </a:r>
            <a:endParaRPr lang="en-US" dirty="0"/>
          </a:p>
        </p:txBody>
      </p:sp>
    </p:spTree>
    <p:extLst>
      <p:ext uri="{BB962C8B-B14F-4D97-AF65-F5344CB8AC3E}">
        <p14:creationId xmlns:p14="http://schemas.microsoft.com/office/powerpoint/2010/main" val="39358000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Obsessive–compulsive Disorder</a:t>
            </a:r>
          </a:p>
        </p:txBody>
      </p:sp>
      <p:sp>
        <p:nvSpPr>
          <p:cNvPr id="3" name="Content Placeholder 2"/>
          <p:cNvSpPr>
            <a:spLocks noGrp="1"/>
          </p:cNvSpPr>
          <p:nvPr>
            <p:ph idx="1"/>
          </p:nvPr>
        </p:nvSpPr>
        <p:spPr/>
        <p:txBody>
          <a:bodyPr>
            <a:normAutofit fontScale="70000" lnSpcReduction="20000"/>
          </a:bodyPr>
          <a:lstStyle/>
          <a:p>
            <a:r>
              <a:rPr lang="en-US" b="1" dirty="0"/>
              <a:t>Common compulsions include the following</a:t>
            </a:r>
            <a:r>
              <a:rPr lang="en-US" b="1" dirty="0" smtClean="0"/>
              <a:t>:</a:t>
            </a:r>
          </a:p>
          <a:p>
            <a:pPr>
              <a:buFont typeface="Wingdings" pitchFamily="2" charset="2"/>
              <a:buChar char="Ø"/>
            </a:pPr>
            <a:r>
              <a:rPr lang="en-US" dirty="0" smtClean="0"/>
              <a:t>Checking </a:t>
            </a:r>
            <a:r>
              <a:rPr lang="en-US" dirty="0"/>
              <a:t>rituals (repeatedly making sure the door </a:t>
            </a:r>
            <a:r>
              <a:rPr lang="en-US" dirty="0" smtClean="0"/>
              <a:t>is locked </a:t>
            </a:r>
            <a:r>
              <a:rPr lang="en-US" dirty="0"/>
              <a:t>or the coffee pot is turned off</a:t>
            </a:r>
            <a:r>
              <a:rPr lang="en-US" dirty="0" smtClean="0"/>
              <a:t>).</a:t>
            </a:r>
            <a:endParaRPr lang="en-US" dirty="0"/>
          </a:p>
          <a:p>
            <a:pPr>
              <a:buFont typeface="Wingdings" pitchFamily="2" charset="2"/>
              <a:buChar char="Ø"/>
            </a:pPr>
            <a:r>
              <a:rPr lang="en-US" dirty="0" smtClean="0"/>
              <a:t>Counting </a:t>
            </a:r>
            <a:r>
              <a:rPr lang="en-US" dirty="0"/>
              <a:t>rituals (each step taken, ceiling tiles, </a:t>
            </a:r>
            <a:r>
              <a:rPr lang="en-US" dirty="0" smtClean="0"/>
              <a:t>concrete blocks</a:t>
            </a:r>
            <a:r>
              <a:rPr lang="en-US" dirty="0"/>
              <a:t>, or desks in a classroom</a:t>
            </a:r>
            <a:r>
              <a:rPr lang="en-US" dirty="0" smtClean="0"/>
              <a:t>).</a:t>
            </a:r>
            <a:endParaRPr lang="en-US" dirty="0"/>
          </a:p>
          <a:p>
            <a:pPr>
              <a:buFont typeface="Wingdings" pitchFamily="2" charset="2"/>
              <a:buChar char="Ø"/>
            </a:pPr>
            <a:r>
              <a:rPr lang="en-US" dirty="0" smtClean="0"/>
              <a:t>Washing </a:t>
            </a:r>
            <a:r>
              <a:rPr lang="en-US" dirty="0"/>
              <a:t>and scrubbing until the skin is </a:t>
            </a:r>
            <a:r>
              <a:rPr lang="en-US" dirty="0" smtClean="0"/>
              <a:t>raw.</a:t>
            </a:r>
            <a:endParaRPr lang="en-US" dirty="0"/>
          </a:p>
          <a:p>
            <a:pPr>
              <a:buFont typeface="Wingdings" pitchFamily="2" charset="2"/>
              <a:buChar char="Ø"/>
            </a:pPr>
            <a:r>
              <a:rPr lang="en-US" dirty="0" smtClean="0"/>
              <a:t>Praying.</a:t>
            </a:r>
            <a:endParaRPr lang="en-US" dirty="0"/>
          </a:p>
          <a:p>
            <a:pPr>
              <a:buFont typeface="Wingdings" pitchFamily="2" charset="2"/>
              <a:buChar char="Ø"/>
            </a:pPr>
            <a:r>
              <a:rPr lang="en-US" dirty="0" smtClean="0"/>
              <a:t>Touching</a:t>
            </a:r>
            <a:r>
              <a:rPr lang="en-US" dirty="0"/>
              <a:t>, rubbing, or tapping (feeling the texture </a:t>
            </a:r>
            <a:r>
              <a:rPr lang="en-US" dirty="0" smtClean="0"/>
              <a:t>of each </a:t>
            </a:r>
            <a:r>
              <a:rPr lang="en-US" dirty="0"/>
              <a:t>material in a clothing store; touching </a:t>
            </a:r>
            <a:r>
              <a:rPr lang="en-US" dirty="0" smtClean="0"/>
              <a:t>people, doors</a:t>
            </a:r>
            <a:r>
              <a:rPr lang="en-US" dirty="0"/>
              <a:t>, walls, or oneself</a:t>
            </a:r>
            <a:r>
              <a:rPr lang="en-US" dirty="0" smtClean="0"/>
              <a:t>).</a:t>
            </a:r>
            <a:endParaRPr lang="en-US" dirty="0"/>
          </a:p>
          <a:p>
            <a:pPr>
              <a:buFont typeface="Wingdings" pitchFamily="2" charset="2"/>
              <a:buChar char="Ø"/>
            </a:pPr>
            <a:r>
              <a:rPr lang="en-US" dirty="0" smtClean="0"/>
              <a:t>Hoarding </a:t>
            </a:r>
            <a:r>
              <a:rPr lang="en-US" dirty="0"/>
              <a:t>items (for fear of throwing away </a:t>
            </a:r>
            <a:r>
              <a:rPr lang="en-US" dirty="0" smtClean="0"/>
              <a:t>something important).</a:t>
            </a:r>
            <a:endParaRPr lang="en-US" dirty="0"/>
          </a:p>
          <a:p>
            <a:pPr>
              <a:buFont typeface="Wingdings" pitchFamily="2" charset="2"/>
              <a:buChar char="Ø"/>
            </a:pPr>
            <a:r>
              <a:rPr lang="en-US" dirty="0" smtClean="0"/>
              <a:t>Ordering </a:t>
            </a:r>
            <a:r>
              <a:rPr lang="en-US" dirty="0"/>
              <a:t>(arranging and rearranging furniture or </a:t>
            </a:r>
            <a:r>
              <a:rPr lang="en-US" dirty="0" smtClean="0"/>
              <a:t>items on </a:t>
            </a:r>
            <a:r>
              <a:rPr lang="en-US" dirty="0"/>
              <a:t>a desk or shelf into perfect order; vacuuming the </a:t>
            </a:r>
            <a:r>
              <a:rPr lang="en-US" dirty="0" smtClean="0"/>
              <a:t>rug pile </a:t>
            </a:r>
            <a:r>
              <a:rPr lang="en-US" dirty="0"/>
              <a:t>in one direction</a:t>
            </a:r>
            <a:r>
              <a:rPr lang="en-US" dirty="0" smtClean="0"/>
              <a:t>).</a:t>
            </a:r>
            <a:endParaRPr lang="en-US" dirty="0"/>
          </a:p>
          <a:p>
            <a:pPr>
              <a:buFont typeface="Wingdings" pitchFamily="2" charset="2"/>
              <a:buChar char="Ø"/>
            </a:pPr>
            <a:r>
              <a:rPr lang="en-US" dirty="0" smtClean="0"/>
              <a:t>Exhibiting </a:t>
            </a:r>
            <a:r>
              <a:rPr lang="en-US" dirty="0"/>
              <a:t>rigid performance (getting dressed in an </a:t>
            </a:r>
            <a:r>
              <a:rPr lang="en-US" dirty="0" smtClean="0"/>
              <a:t>unvarying pattern).</a:t>
            </a:r>
            <a:endParaRPr lang="en-US" dirty="0"/>
          </a:p>
        </p:txBody>
      </p:sp>
    </p:spTree>
    <p:extLst>
      <p:ext uri="{BB962C8B-B14F-4D97-AF65-F5344CB8AC3E}">
        <p14:creationId xmlns:p14="http://schemas.microsoft.com/office/powerpoint/2010/main" val="28896224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Obsessive–compulsive Disorder</a:t>
            </a:r>
          </a:p>
        </p:txBody>
      </p:sp>
      <p:sp>
        <p:nvSpPr>
          <p:cNvPr id="3" name="Content Placeholder 2"/>
          <p:cNvSpPr>
            <a:spLocks noGrp="1"/>
          </p:cNvSpPr>
          <p:nvPr>
            <p:ph idx="1"/>
          </p:nvPr>
        </p:nvSpPr>
        <p:spPr/>
        <p:txBody>
          <a:bodyPr>
            <a:normAutofit fontScale="92500" lnSpcReduction="10000"/>
          </a:bodyPr>
          <a:lstStyle/>
          <a:p>
            <a:r>
              <a:rPr lang="en-US" dirty="0"/>
              <a:t>OCD is diagnosed only when these thoughts, </a:t>
            </a:r>
            <a:r>
              <a:rPr lang="en-US" dirty="0" smtClean="0"/>
              <a:t>images, and </a:t>
            </a:r>
            <a:r>
              <a:rPr lang="en-US" dirty="0"/>
              <a:t>impulses consume the person or he or she is </a:t>
            </a:r>
            <a:r>
              <a:rPr lang="en-US" dirty="0" smtClean="0"/>
              <a:t>compelled to </a:t>
            </a:r>
            <a:r>
              <a:rPr lang="en-US" dirty="0"/>
              <a:t>act out the behaviors to a point at which </a:t>
            </a:r>
            <a:r>
              <a:rPr lang="en-US" dirty="0" smtClean="0"/>
              <a:t>they interfere </a:t>
            </a:r>
            <a:r>
              <a:rPr lang="en-US" dirty="0"/>
              <a:t>with personal, social, and occupational </a:t>
            </a:r>
            <a:r>
              <a:rPr lang="en-US" dirty="0" smtClean="0"/>
              <a:t>function. </a:t>
            </a:r>
          </a:p>
          <a:p>
            <a:r>
              <a:rPr lang="en-US" dirty="0" smtClean="0"/>
              <a:t>Examples </a:t>
            </a:r>
            <a:r>
              <a:rPr lang="en-US" dirty="0"/>
              <a:t>include a man who can no longer </a:t>
            </a:r>
            <a:r>
              <a:rPr lang="en-US" dirty="0" smtClean="0"/>
              <a:t>work because </a:t>
            </a:r>
            <a:r>
              <a:rPr lang="en-US" dirty="0"/>
              <a:t>he spends most of his day aligning and </a:t>
            </a:r>
            <a:r>
              <a:rPr lang="en-US" dirty="0" smtClean="0"/>
              <a:t>realigning all </a:t>
            </a:r>
            <a:r>
              <a:rPr lang="en-US" dirty="0"/>
              <a:t>items in his apartment or a woman who feels </a:t>
            </a:r>
            <a:r>
              <a:rPr lang="en-US" dirty="0" smtClean="0"/>
              <a:t>compelled to </a:t>
            </a:r>
            <a:r>
              <a:rPr lang="en-US" dirty="0"/>
              <a:t>wash her hands after touching any object </a:t>
            </a:r>
            <a:r>
              <a:rPr lang="en-US" dirty="0" smtClean="0"/>
              <a:t>or person</a:t>
            </a:r>
            <a:r>
              <a:rPr lang="en-US" dirty="0"/>
              <a:t>.</a:t>
            </a:r>
          </a:p>
        </p:txBody>
      </p:sp>
    </p:spTree>
    <p:extLst>
      <p:ext uri="{BB962C8B-B14F-4D97-AF65-F5344CB8AC3E}">
        <p14:creationId xmlns:p14="http://schemas.microsoft.com/office/powerpoint/2010/main" val="12050215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Obsessive–compulsive Disorder</a:t>
            </a:r>
          </a:p>
        </p:txBody>
      </p:sp>
      <p:sp>
        <p:nvSpPr>
          <p:cNvPr id="3" name="Content Placeholder 2"/>
          <p:cNvSpPr>
            <a:spLocks noGrp="1"/>
          </p:cNvSpPr>
          <p:nvPr>
            <p:ph idx="1"/>
          </p:nvPr>
        </p:nvSpPr>
        <p:spPr/>
        <p:txBody>
          <a:bodyPr>
            <a:normAutofit/>
          </a:bodyPr>
          <a:lstStyle/>
          <a:p>
            <a:r>
              <a:rPr lang="en-US" dirty="0"/>
              <a:t>OCD can be manifested through many behaviors, </a:t>
            </a:r>
            <a:r>
              <a:rPr lang="en-US" dirty="0" smtClean="0"/>
              <a:t>all of </a:t>
            </a:r>
            <a:r>
              <a:rPr lang="en-US" dirty="0"/>
              <a:t>which are repetitive, meaningless, and difficult to </a:t>
            </a:r>
            <a:r>
              <a:rPr lang="en-US" dirty="0" smtClean="0"/>
              <a:t>conquer. </a:t>
            </a:r>
          </a:p>
          <a:p>
            <a:r>
              <a:rPr lang="en-US" dirty="0" smtClean="0"/>
              <a:t>The </a:t>
            </a:r>
            <a:r>
              <a:rPr lang="en-US" dirty="0"/>
              <a:t>person understands that these rituals </a:t>
            </a:r>
            <a:r>
              <a:rPr lang="en-US" dirty="0" smtClean="0"/>
              <a:t>are unusual </a:t>
            </a:r>
            <a:r>
              <a:rPr lang="en-US" dirty="0"/>
              <a:t>and unreasonable but feels forced to </a:t>
            </a:r>
            <a:r>
              <a:rPr lang="en-US" dirty="0" smtClean="0"/>
              <a:t>perform them </a:t>
            </a:r>
            <a:r>
              <a:rPr lang="en-US" dirty="0"/>
              <a:t>to alleviate anxiety or to prevent terrible </a:t>
            </a:r>
            <a:r>
              <a:rPr lang="en-US" dirty="0" smtClean="0"/>
              <a:t>thoughts.</a:t>
            </a:r>
          </a:p>
        </p:txBody>
      </p:sp>
    </p:spTree>
    <p:extLst>
      <p:ext uri="{BB962C8B-B14F-4D97-AF65-F5344CB8AC3E}">
        <p14:creationId xmlns:p14="http://schemas.microsoft.com/office/powerpoint/2010/main" val="3184448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fontScale="70000" lnSpcReduction="20000"/>
          </a:bodyPr>
          <a:lstStyle/>
          <a:p>
            <a:r>
              <a:rPr lang="en-US" dirty="0"/>
              <a:t>Like for other anxiety disorders, optimal treatment </a:t>
            </a:r>
            <a:r>
              <a:rPr lang="en-US" dirty="0" smtClean="0"/>
              <a:t>for OCD </a:t>
            </a:r>
            <a:r>
              <a:rPr lang="en-US" dirty="0"/>
              <a:t>combines medication and behavior </a:t>
            </a:r>
            <a:r>
              <a:rPr lang="en-US" dirty="0" smtClean="0"/>
              <a:t>therapy.</a:t>
            </a:r>
          </a:p>
          <a:p>
            <a:r>
              <a:rPr lang="en-US" dirty="0" smtClean="0"/>
              <a:t>Behavior therapy specifically includes exposure and response prevention: </a:t>
            </a:r>
          </a:p>
          <a:p>
            <a:r>
              <a:rPr lang="en-US" b="1" dirty="0" smtClean="0"/>
              <a:t>Exposure </a:t>
            </a:r>
            <a:r>
              <a:rPr lang="en-US" dirty="0"/>
              <a:t>involves assisting the client to deliberately </a:t>
            </a:r>
            <a:r>
              <a:rPr lang="en-US" dirty="0" smtClean="0"/>
              <a:t>confront the </a:t>
            </a:r>
            <a:r>
              <a:rPr lang="en-US" dirty="0"/>
              <a:t>situations and stimuli that he or she </a:t>
            </a:r>
            <a:r>
              <a:rPr lang="en-US" dirty="0" smtClean="0"/>
              <a:t>usually avoids</a:t>
            </a:r>
            <a:r>
              <a:rPr lang="en-US" dirty="0"/>
              <a:t>. </a:t>
            </a:r>
            <a:endParaRPr lang="en-US" dirty="0" smtClean="0"/>
          </a:p>
          <a:p>
            <a:r>
              <a:rPr lang="en-US" b="1" dirty="0" smtClean="0"/>
              <a:t>Response </a:t>
            </a:r>
            <a:r>
              <a:rPr lang="en-US" b="1" dirty="0"/>
              <a:t>prevention </a:t>
            </a:r>
            <a:r>
              <a:rPr lang="en-US" dirty="0"/>
              <a:t>focuses on delaying or </a:t>
            </a:r>
            <a:r>
              <a:rPr lang="en-US" dirty="0" smtClean="0"/>
              <a:t>avoiding performance </a:t>
            </a:r>
            <a:r>
              <a:rPr lang="en-US" dirty="0"/>
              <a:t>of rituals. The person learns to </a:t>
            </a:r>
            <a:r>
              <a:rPr lang="en-US" dirty="0" smtClean="0"/>
              <a:t>tolerate </a:t>
            </a:r>
            <a:r>
              <a:rPr lang="en-US" dirty="0"/>
              <a:t>the anxiety and to recognize that it will recede without </a:t>
            </a:r>
            <a:r>
              <a:rPr lang="en-US" dirty="0" smtClean="0"/>
              <a:t>the disastrous </a:t>
            </a:r>
            <a:r>
              <a:rPr lang="en-US" dirty="0"/>
              <a:t>imagined consequences. </a:t>
            </a:r>
            <a:endParaRPr lang="en-US" dirty="0" smtClean="0"/>
          </a:p>
          <a:p>
            <a:r>
              <a:rPr lang="en-US" dirty="0" smtClean="0"/>
              <a:t>Other </a:t>
            </a:r>
            <a:r>
              <a:rPr lang="en-US" dirty="0"/>
              <a:t>techniques </a:t>
            </a:r>
            <a:r>
              <a:rPr lang="en-US" dirty="0" smtClean="0"/>
              <a:t>discussed previously</a:t>
            </a:r>
            <a:r>
              <a:rPr lang="en-US" dirty="0"/>
              <a:t>, such as deep breathing and </a:t>
            </a:r>
            <a:r>
              <a:rPr lang="en-US" dirty="0" smtClean="0"/>
              <a:t>relaxation, also </a:t>
            </a:r>
            <a:r>
              <a:rPr lang="en-US" dirty="0"/>
              <a:t>can assist the person to tolerate and eventually </a:t>
            </a:r>
            <a:r>
              <a:rPr lang="en-US" dirty="0" smtClean="0"/>
              <a:t>manage the anxiety.</a:t>
            </a:r>
            <a:endParaRPr lang="en-US" dirty="0"/>
          </a:p>
        </p:txBody>
      </p:sp>
    </p:spTree>
    <p:extLst>
      <p:ext uri="{BB962C8B-B14F-4D97-AF65-F5344CB8AC3E}">
        <p14:creationId xmlns:p14="http://schemas.microsoft.com/office/powerpoint/2010/main" val="16835600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fontScale="92500"/>
          </a:bodyPr>
          <a:lstStyle/>
          <a:p>
            <a:r>
              <a:rPr lang="en-US" dirty="0"/>
              <a:t>The client usually seeks treatment only when </a:t>
            </a:r>
            <a:r>
              <a:rPr lang="en-US" dirty="0" smtClean="0"/>
              <a:t>obsessions become </a:t>
            </a:r>
            <a:r>
              <a:rPr lang="en-US" dirty="0"/>
              <a:t>too overwhelming or when compulsions </a:t>
            </a:r>
            <a:r>
              <a:rPr lang="en-US" dirty="0" smtClean="0"/>
              <a:t>interfere with </a:t>
            </a:r>
            <a:r>
              <a:rPr lang="en-US" dirty="0"/>
              <a:t>daily life (e.g., going to work, cooking meals, or </a:t>
            </a:r>
            <a:r>
              <a:rPr lang="en-US" dirty="0" smtClean="0"/>
              <a:t>participating in </a:t>
            </a:r>
            <a:r>
              <a:rPr lang="en-US" dirty="0"/>
              <a:t>leisure activities with family or friends) </a:t>
            </a:r>
            <a:r>
              <a:rPr lang="en-US" dirty="0" smtClean="0"/>
              <a:t>or both</a:t>
            </a:r>
            <a:r>
              <a:rPr lang="en-US" dirty="0"/>
              <a:t>. </a:t>
            </a:r>
            <a:endParaRPr lang="en-US" dirty="0" smtClean="0"/>
          </a:p>
          <a:p>
            <a:r>
              <a:rPr lang="en-US" dirty="0" smtClean="0"/>
              <a:t>Clients </a:t>
            </a:r>
            <a:r>
              <a:rPr lang="en-US" dirty="0"/>
              <a:t>are hospitalized only when they have </a:t>
            </a:r>
            <a:r>
              <a:rPr lang="en-US" dirty="0" smtClean="0"/>
              <a:t>become completely </a:t>
            </a:r>
            <a:r>
              <a:rPr lang="en-US" dirty="0"/>
              <a:t>unable to carry out their daily routines. </a:t>
            </a:r>
            <a:endParaRPr lang="en-US" dirty="0" smtClean="0"/>
          </a:p>
          <a:p>
            <a:r>
              <a:rPr lang="en-US" dirty="0" smtClean="0"/>
              <a:t>Most treatment </a:t>
            </a:r>
            <a:r>
              <a:rPr lang="en-US" dirty="0"/>
              <a:t>is outpatient</a:t>
            </a:r>
            <a:r>
              <a:rPr lang="en-US" dirty="0" smtClean="0"/>
              <a:t>.</a:t>
            </a:r>
            <a:endParaRPr lang="en-US" dirty="0"/>
          </a:p>
        </p:txBody>
      </p:sp>
    </p:spTree>
    <p:extLst>
      <p:ext uri="{BB962C8B-B14F-4D97-AF65-F5344CB8AC3E}">
        <p14:creationId xmlns:p14="http://schemas.microsoft.com/office/powerpoint/2010/main" val="15050594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p>
        </p:txBody>
      </p:sp>
      <p:sp>
        <p:nvSpPr>
          <p:cNvPr id="3" name="Content Placeholder 2"/>
          <p:cNvSpPr>
            <a:spLocks noGrp="1"/>
          </p:cNvSpPr>
          <p:nvPr>
            <p:ph idx="1"/>
          </p:nvPr>
        </p:nvSpPr>
        <p:spPr/>
        <p:txBody>
          <a:bodyPr>
            <a:normAutofit fontScale="92500" lnSpcReduction="20000"/>
          </a:bodyPr>
          <a:lstStyle/>
          <a:p>
            <a:r>
              <a:rPr lang="en-US" dirty="0"/>
              <a:t>Depending on the particular obsession and its </a:t>
            </a:r>
            <a:r>
              <a:rPr lang="en-US" dirty="0" smtClean="0"/>
              <a:t>accompanying compulsions</a:t>
            </a:r>
            <a:r>
              <a:rPr lang="en-US" dirty="0"/>
              <a:t>, clients have varying symptoms. </a:t>
            </a:r>
            <a:r>
              <a:rPr lang="en-US" dirty="0" smtClean="0"/>
              <a:t>Nursing diagnoses </a:t>
            </a:r>
            <a:r>
              <a:rPr lang="en-US" dirty="0"/>
              <a:t>can include the following:</a:t>
            </a:r>
          </a:p>
          <a:p>
            <a:pPr>
              <a:buFont typeface="Wingdings" panose="05000000000000000000" pitchFamily="2" charset="2"/>
              <a:buChar char="Ø"/>
            </a:pPr>
            <a:r>
              <a:rPr lang="en-US" dirty="0" smtClean="0"/>
              <a:t>Anxiety.</a:t>
            </a:r>
            <a:endParaRPr lang="en-US" dirty="0"/>
          </a:p>
          <a:p>
            <a:pPr>
              <a:buFont typeface="Wingdings" panose="05000000000000000000" pitchFamily="2" charset="2"/>
              <a:buChar char="Ø"/>
            </a:pPr>
            <a:r>
              <a:rPr lang="en-US" dirty="0" smtClean="0"/>
              <a:t>Ineffective coping.</a:t>
            </a:r>
          </a:p>
          <a:p>
            <a:pPr>
              <a:buFont typeface="Wingdings" panose="05000000000000000000" pitchFamily="2" charset="2"/>
              <a:buChar char="Ø"/>
            </a:pPr>
            <a:r>
              <a:rPr lang="en-US" dirty="0" smtClean="0"/>
              <a:t>Fatigue.</a:t>
            </a:r>
            <a:endParaRPr lang="en-US" dirty="0"/>
          </a:p>
          <a:p>
            <a:pPr>
              <a:buFont typeface="Wingdings" panose="05000000000000000000" pitchFamily="2" charset="2"/>
              <a:buChar char="Ø"/>
            </a:pPr>
            <a:r>
              <a:rPr lang="en-US" dirty="0" smtClean="0"/>
              <a:t>Situational low self-esteem.</a:t>
            </a:r>
          </a:p>
          <a:p>
            <a:pPr>
              <a:buFont typeface="Wingdings" panose="05000000000000000000" pitchFamily="2" charset="2"/>
              <a:buChar char="Ø"/>
            </a:pPr>
            <a:r>
              <a:rPr lang="en-US" dirty="0" smtClean="0"/>
              <a:t>Impaired skin integrity (if scrubbing or washing rituals).</a:t>
            </a:r>
            <a:endParaRPr lang="en-US" dirty="0"/>
          </a:p>
        </p:txBody>
      </p:sp>
    </p:spTree>
    <p:extLst>
      <p:ext uri="{BB962C8B-B14F-4D97-AF65-F5344CB8AC3E}">
        <p14:creationId xmlns:p14="http://schemas.microsoft.com/office/powerpoint/2010/main" val="1779131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as a Response to Stress</a:t>
            </a:r>
          </a:p>
        </p:txBody>
      </p:sp>
      <p:sp>
        <p:nvSpPr>
          <p:cNvPr id="3" name="Content Placeholder 2"/>
          <p:cNvSpPr>
            <a:spLocks noGrp="1"/>
          </p:cNvSpPr>
          <p:nvPr>
            <p:ph idx="1"/>
          </p:nvPr>
        </p:nvSpPr>
        <p:spPr/>
        <p:txBody>
          <a:bodyPr>
            <a:normAutofit/>
          </a:bodyPr>
          <a:lstStyle/>
          <a:p>
            <a:r>
              <a:rPr lang="en-US" dirty="0"/>
              <a:t>Hans </a:t>
            </a:r>
            <a:r>
              <a:rPr lang="en-US" dirty="0" err="1"/>
              <a:t>Selye</a:t>
            </a:r>
            <a:r>
              <a:rPr lang="en-US" dirty="0"/>
              <a:t> </a:t>
            </a:r>
            <a:r>
              <a:rPr lang="en-US" dirty="0" smtClean="0"/>
              <a:t>determined </a:t>
            </a:r>
            <a:r>
              <a:rPr lang="en-US" dirty="0"/>
              <a:t>three stages of reaction to stress</a:t>
            </a:r>
            <a:r>
              <a:rPr lang="en-US" dirty="0" smtClean="0"/>
              <a:t>:</a:t>
            </a:r>
          </a:p>
          <a:p>
            <a:pPr>
              <a:buFont typeface="Wingdings" pitchFamily="2" charset="2"/>
              <a:buChar char="Ø"/>
            </a:pPr>
            <a:r>
              <a:rPr lang="en-US" i="1" dirty="0" smtClean="0"/>
              <a:t>Alarm reaction stage.</a:t>
            </a:r>
          </a:p>
          <a:p>
            <a:pPr>
              <a:buFont typeface="Wingdings" pitchFamily="2" charset="2"/>
              <a:buChar char="Ø"/>
            </a:pPr>
            <a:r>
              <a:rPr lang="en-US" i="1" dirty="0" smtClean="0"/>
              <a:t>Resistance stage.</a:t>
            </a:r>
          </a:p>
          <a:p>
            <a:pPr>
              <a:buFont typeface="Wingdings" pitchFamily="2" charset="2"/>
              <a:buChar char="Ø"/>
            </a:pPr>
            <a:r>
              <a:rPr lang="en-US" i="1" dirty="0" smtClean="0"/>
              <a:t>Exhaustion stage.</a:t>
            </a:r>
            <a:endParaRPr lang="en-US" dirty="0"/>
          </a:p>
        </p:txBody>
      </p:sp>
    </p:spTree>
    <p:extLst>
      <p:ext uri="{BB962C8B-B14F-4D97-AF65-F5344CB8AC3E}">
        <p14:creationId xmlns:p14="http://schemas.microsoft.com/office/powerpoint/2010/main" val="7149279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 Identification</a:t>
            </a:r>
          </a:p>
        </p:txBody>
      </p:sp>
      <p:sp>
        <p:nvSpPr>
          <p:cNvPr id="3" name="Content Placeholder 2"/>
          <p:cNvSpPr>
            <a:spLocks noGrp="1"/>
          </p:cNvSpPr>
          <p:nvPr>
            <p:ph idx="1"/>
          </p:nvPr>
        </p:nvSpPr>
        <p:spPr/>
        <p:txBody>
          <a:bodyPr>
            <a:normAutofit fontScale="85000" lnSpcReduction="10000"/>
          </a:bodyPr>
          <a:lstStyle/>
          <a:p>
            <a:r>
              <a:rPr lang="en-US" dirty="0"/>
              <a:t>Outcomes for clients with OCD include the following:</a:t>
            </a:r>
          </a:p>
          <a:p>
            <a:pPr>
              <a:buFont typeface="Wingdings" panose="05000000000000000000" pitchFamily="2" charset="2"/>
              <a:buChar char="Ø"/>
            </a:pPr>
            <a:r>
              <a:rPr lang="en-US" dirty="0" smtClean="0"/>
              <a:t>The </a:t>
            </a:r>
            <a:r>
              <a:rPr lang="en-US" dirty="0"/>
              <a:t>client will complete daily routine activities </a:t>
            </a:r>
            <a:r>
              <a:rPr lang="en-US" dirty="0" smtClean="0"/>
              <a:t>within a </a:t>
            </a:r>
            <a:r>
              <a:rPr lang="en-US" dirty="0"/>
              <a:t>realistic time frame.</a:t>
            </a:r>
          </a:p>
          <a:p>
            <a:pPr>
              <a:buFont typeface="Wingdings" panose="05000000000000000000" pitchFamily="2" charset="2"/>
              <a:buChar char="Ø"/>
            </a:pPr>
            <a:r>
              <a:rPr lang="en-US" dirty="0" smtClean="0"/>
              <a:t>The </a:t>
            </a:r>
            <a:r>
              <a:rPr lang="en-US" dirty="0"/>
              <a:t>client will demonstrate effective use of </a:t>
            </a:r>
            <a:r>
              <a:rPr lang="en-US" dirty="0" smtClean="0"/>
              <a:t>relaxation techniques</a:t>
            </a:r>
            <a:r>
              <a:rPr lang="en-US" dirty="0"/>
              <a:t>.</a:t>
            </a:r>
          </a:p>
          <a:p>
            <a:pPr>
              <a:buFont typeface="Wingdings" panose="05000000000000000000" pitchFamily="2" charset="2"/>
              <a:buChar char="Ø"/>
            </a:pPr>
            <a:r>
              <a:rPr lang="en-US" dirty="0" smtClean="0"/>
              <a:t>The </a:t>
            </a:r>
            <a:r>
              <a:rPr lang="en-US" dirty="0"/>
              <a:t>client will discuss feelings with another person.</a:t>
            </a:r>
          </a:p>
          <a:p>
            <a:pPr>
              <a:buFont typeface="Wingdings" panose="05000000000000000000" pitchFamily="2" charset="2"/>
              <a:buChar char="Ø"/>
            </a:pPr>
            <a:r>
              <a:rPr lang="en-US" dirty="0" smtClean="0"/>
              <a:t>The </a:t>
            </a:r>
            <a:r>
              <a:rPr lang="en-US" dirty="0"/>
              <a:t>client will demonstrate effective use of </a:t>
            </a:r>
            <a:r>
              <a:rPr lang="en-US" dirty="0" smtClean="0"/>
              <a:t>behavior therapy </a:t>
            </a:r>
            <a:r>
              <a:rPr lang="en-US" dirty="0"/>
              <a:t>techniques.</a:t>
            </a:r>
          </a:p>
          <a:p>
            <a:pPr>
              <a:buFont typeface="Wingdings" panose="05000000000000000000" pitchFamily="2" charset="2"/>
              <a:buChar char="Ø"/>
            </a:pPr>
            <a:r>
              <a:rPr lang="en-US" dirty="0" smtClean="0"/>
              <a:t>The </a:t>
            </a:r>
            <a:r>
              <a:rPr lang="en-US" dirty="0"/>
              <a:t>client will spend less time performing rituals.</a:t>
            </a:r>
          </a:p>
        </p:txBody>
      </p:sp>
    </p:spTree>
    <p:extLst>
      <p:ext uri="{BB962C8B-B14F-4D97-AF65-F5344CB8AC3E}">
        <p14:creationId xmlns:p14="http://schemas.microsoft.com/office/powerpoint/2010/main" val="31776313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Offer </a:t>
            </a:r>
            <a:r>
              <a:rPr lang="en-US" dirty="0"/>
              <a:t>encouragement, support, and compassion.</a:t>
            </a:r>
          </a:p>
          <a:p>
            <a:r>
              <a:rPr lang="en-US" dirty="0" smtClean="0"/>
              <a:t>Be </a:t>
            </a:r>
            <a:r>
              <a:rPr lang="en-US" dirty="0"/>
              <a:t>clear with the client that you believe he or she </a:t>
            </a:r>
            <a:r>
              <a:rPr lang="en-US" dirty="0" smtClean="0"/>
              <a:t>can change</a:t>
            </a:r>
            <a:r>
              <a:rPr lang="en-US" dirty="0"/>
              <a:t>.</a:t>
            </a:r>
          </a:p>
          <a:p>
            <a:r>
              <a:rPr lang="en-US" dirty="0" smtClean="0"/>
              <a:t>Encourage </a:t>
            </a:r>
            <a:r>
              <a:rPr lang="en-US" dirty="0"/>
              <a:t>the client to talk about feelings, </a:t>
            </a:r>
            <a:r>
              <a:rPr lang="en-US" dirty="0" smtClean="0"/>
              <a:t>obsessions, and </a:t>
            </a:r>
            <a:r>
              <a:rPr lang="en-US" dirty="0"/>
              <a:t>rituals in detail.</a:t>
            </a:r>
          </a:p>
          <a:p>
            <a:r>
              <a:rPr lang="en-US" dirty="0" smtClean="0"/>
              <a:t>Gradually </a:t>
            </a:r>
            <a:r>
              <a:rPr lang="en-US" dirty="0"/>
              <a:t>decrease time for the client to carry </a:t>
            </a:r>
            <a:r>
              <a:rPr lang="en-US" dirty="0" smtClean="0"/>
              <a:t>out ritualistic </a:t>
            </a:r>
            <a:r>
              <a:rPr lang="en-US" dirty="0"/>
              <a:t>behaviors.</a:t>
            </a:r>
          </a:p>
          <a:p>
            <a:r>
              <a:rPr lang="en-US" dirty="0" smtClean="0"/>
              <a:t>Assist </a:t>
            </a:r>
            <a:r>
              <a:rPr lang="en-US" dirty="0"/>
              <a:t>client to use exposure and response </a:t>
            </a:r>
            <a:r>
              <a:rPr lang="en-US" dirty="0" smtClean="0"/>
              <a:t>prevention behavioral </a:t>
            </a:r>
            <a:r>
              <a:rPr lang="en-US" dirty="0"/>
              <a:t>techniques.</a:t>
            </a:r>
          </a:p>
          <a:p>
            <a:r>
              <a:rPr lang="en-US" dirty="0" smtClean="0"/>
              <a:t>Encourage </a:t>
            </a:r>
            <a:r>
              <a:rPr lang="en-US" dirty="0"/>
              <a:t>client to use techniques to manage </a:t>
            </a:r>
            <a:r>
              <a:rPr lang="en-US" dirty="0" smtClean="0"/>
              <a:t>and tolerate </a:t>
            </a:r>
            <a:r>
              <a:rPr lang="en-US" dirty="0"/>
              <a:t>anxiety responses.</a:t>
            </a:r>
          </a:p>
          <a:p>
            <a:r>
              <a:rPr lang="en-US" dirty="0" smtClean="0"/>
              <a:t>Assist </a:t>
            </a:r>
            <a:r>
              <a:rPr lang="en-US" dirty="0"/>
              <a:t>client to complete daily routine and </a:t>
            </a:r>
            <a:r>
              <a:rPr lang="en-US" dirty="0" smtClean="0"/>
              <a:t>activities within </a:t>
            </a:r>
            <a:r>
              <a:rPr lang="en-US" dirty="0"/>
              <a:t>agreed-on time limits.</a:t>
            </a:r>
          </a:p>
          <a:p>
            <a:r>
              <a:rPr lang="en-US" dirty="0" smtClean="0"/>
              <a:t>Encourage </a:t>
            </a:r>
            <a:r>
              <a:rPr lang="en-US" dirty="0"/>
              <a:t>the client to develop and follow a </a:t>
            </a:r>
            <a:r>
              <a:rPr lang="en-US" dirty="0" smtClean="0"/>
              <a:t>written schedule </a:t>
            </a:r>
            <a:r>
              <a:rPr lang="en-US" dirty="0"/>
              <a:t>with specified times and activities.</a:t>
            </a:r>
          </a:p>
        </p:txBody>
      </p:sp>
    </p:spTree>
    <p:extLst>
      <p:ext uri="{BB962C8B-B14F-4D97-AF65-F5344CB8AC3E}">
        <p14:creationId xmlns:p14="http://schemas.microsoft.com/office/powerpoint/2010/main" val="29101695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Client/Family Education</a:t>
            </a:r>
            <a:endParaRPr lang="en-US" dirty="0"/>
          </a:p>
        </p:txBody>
      </p:sp>
      <p:sp>
        <p:nvSpPr>
          <p:cNvPr id="3" name="Content Placeholder 2"/>
          <p:cNvSpPr>
            <a:spLocks noGrp="1"/>
          </p:cNvSpPr>
          <p:nvPr>
            <p:ph idx="1"/>
          </p:nvPr>
        </p:nvSpPr>
        <p:spPr/>
        <p:txBody>
          <a:bodyPr>
            <a:normAutofit/>
          </a:bodyPr>
          <a:lstStyle/>
          <a:p>
            <a:r>
              <a:rPr lang="en-US" dirty="0" smtClean="0"/>
              <a:t>Teach </a:t>
            </a:r>
            <a:r>
              <a:rPr lang="en-US" dirty="0"/>
              <a:t>about OCD.</a:t>
            </a:r>
          </a:p>
          <a:p>
            <a:r>
              <a:rPr lang="en-US" dirty="0" smtClean="0"/>
              <a:t>Review </a:t>
            </a:r>
            <a:r>
              <a:rPr lang="en-US" dirty="0"/>
              <a:t>the importance of talking openly </a:t>
            </a:r>
            <a:r>
              <a:rPr lang="en-US" dirty="0" smtClean="0"/>
              <a:t>about obsessions</a:t>
            </a:r>
            <a:r>
              <a:rPr lang="en-US" dirty="0"/>
              <a:t>, compulsions, and anxiety.</a:t>
            </a:r>
          </a:p>
          <a:p>
            <a:r>
              <a:rPr lang="en-US" dirty="0" smtClean="0"/>
              <a:t>Emphasize </a:t>
            </a:r>
            <a:r>
              <a:rPr lang="en-US" dirty="0"/>
              <a:t>medication compliance as an important </a:t>
            </a:r>
            <a:r>
              <a:rPr lang="en-US" dirty="0" smtClean="0"/>
              <a:t>part of </a:t>
            </a:r>
            <a:r>
              <a:rPr lang="en-US" dirty="0"/>
              <a:t>treatment.</a:t>
            </a:r>
          </a:p>
          <a:p>
            <a:r>
              <a:rPr lang="en-US" dirty="0" smtClean="0"/>
              <a:t>Discuss </a:t>
            </a:r>
            <a:r>
              <a:rPr lang="en-US" dirty="0"/>
              <a:t>necessary behavioral techniques for </a:t>
            </a:r>
            <a:r>
              <a:rPr lang="en-US" dirty="0" smtClean="0"/>
              <a:t>managing anxiety </a:t>
            </a:r>
            <a:r>
              <a:rPr lang="en-US" dirty="0"/>
              <a:t>and decreasing prominence of obsessions.</a:t>
            </a:r>
          </a:p>
        </p:txBody>
      </p:sp>
    </p:spTree>
    <p:extLst>
      <p:ext uri="{BB962C8B-B14F-4D97-AF65-F5344CB8AC3E}">
        <p14:creationId xmlns:p14="http://schemas.microsoft.com/office/powerpoint/2010/main" val="41945180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Generalized Anxiety Disorder</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person with GAD worries excessively and feels </a:t>
            </a:r>
            <a:r>
              <a:rPr lang="en-US" dirty="0" smtClean="0"/>
              <a:t>highly anxious </a:t>
            </a:r>
            <a:r>
              <a:rPr lang="en-US" dirty="0"/>
              <a:t>at least 50% of the time for 6 months or </a:t>
            </a:r>
            <a:r>
              <a:rPr lang="en-US" dirty="0" smtClean="0"/>
              <a:t>more. </a:t>
            </a:r>
          </a:p>
          <a:p>
            <a:r>
              <a:rPr lang="en-US" dirty="0" smtClean="0"/>
              <a:t>Unable </a:t>
            </a:r>
            <a:r>
              <a:rPr lang="en-US" dirty="0"/>
              <a:t>to control this focus on worry, the person has </a:t>
            </a:r>
            <a:r>
              <a:rPr lang="en-US" dirty="0" smtClean="0"/>
              <a:t>three or </a:t>
            </a:r>
            <a:r>
              <a:rPr lang="en-US" dirty="0"/>
              <a:t>more of the following symptoms: uneasiness, </a:t>
            </a:r>
            <a:r>
              <a:rPr lang="en-US" dirty="0" smtClean="0"/>
              <a:t>irritability, muscle </a:t>
            </a:r>
            <a:r>
              <a:rPr lang="en-US" dirty="0"/>
              <a:t>tension, fatigue, difficulty thinking, and </a:t>
            </a:r>
            <a:r>
              <a:rPr lang="en-US" dirty="0" smtClean="0"/>
              <a:t>sleep alterations</a:t>
            </a:r>
            <a:r>
              <a:rPr lang="en-US" dirty="0"/>
              <a:t>. </a:t>
            </a:r>
            <a:endParaRPr lang="en-US" dirty="0" smtClean="0"/>
          </a:p>
          <a:p>
            <a:r>
              <a:rPr lang="en-US" dirty="0" smtClean="0"/>
              <a:t>The quality of </a:t>
            </a:r>
            <a:r>
              <a:rPr lang="en-US" dirty="0"/>
              <a:t>life is diminished greatly in older adults with </a:t>
            </a:r>
            <a:r>
              <a:rPr lang="en-US" dirty="0" smtClean="0"/>
              <a:t>GAD. </a:t>
            </a:r>
          </a:p>
          <a:p>
            <a:r>
              <a:rPr lang="en-US" dirty="0" err="1" smtClean="0"/>
              <a:t>Buspirone</a:t>
            </a:r>
            <a:r>
              <a:rPr lang="en-US" dirty="0" smtClean="0"/>
              <a:t> </a:t>
            </a:r>
            <a:r>
              <a:rPr lang="en-US" dirty="0"/>
              <a:t>(</a:t>
            </a:r>
            <a:r>
              <a:rPr lang="en-US" dirty="0" err="1"/>
              <a:t>BuSpar</a:t>
            </a:r>
            <a:r>
              <a:rPr lang="en-US" dirty="0"/>
              <a:t>) and SSRI antidepressants are the </a:t>
            </a:r>
            <a:r>
              <a:rPr lang="en-US" dirty="0" smtClean="0"/>
              <a:t>most effective </a:t>
            </a:r>
            <a:r>
              <a:rPr lang="en-US" dirty="0"/>
              <a:t>treatments</a:t>
            </a:r>
          </a:p>
        </p:txBody>
      </p:sp>
    </p:spTree>
    <p:extLst>
      <p:ext uri="{BB962C8B-B14F-4D97-AF65-F5344CB8AC3E}">
        <p14:creationId xmlns:p14="http://schemas.microsoft.com/office/powerpoint/2010/main" val="32152729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Post Traumatic Stress Disorder</a:t>
            </a:r>
            <a:endParaRPr lang="en-US" dirty="0"/>
          </a:p>
        </p:txBody>
      </p:sp>
      <p:sp>
        <p:nvSpPr>
          <p:cNvPr id="3" name="Content Placeholder 2"/>
          <p:cNvSpPr>
            <a:spLocks noGrp="1"/>
          </p:cNvSpPr>
          <p:nvPr>
            <p:ph idx="1"/>
          </p:nvPr>
        </p:nvSpPr>
        <p:spPr/>
        <p:txBody>
          <a:bodyPr>
            <a:normAutofit fontScale="92500" lnSpcReduction="10000"/>
          </a:bodyPr>
          <a:lstStyle/>
          <a:p>
            <a:r>
              <a:rPr lang="en-US" dirty="0"/>
              <a:t>Posttraumatic stress disorder can occur in a person </a:t>
            </a:r>
            <a:r>
              <a:rPr lang="en-US" dirty="0" smtClean="0"/>
              <a:t>who has </a:t>
            </a:r>
            <a:r>
              <a:rPr lang="en-US" dirty="0"/>
              <a:t>witnessed an extraordinarily terrifying and </a:t>
            </a:r>
            <a:r>
              <a:rPr lang="en-US" dirty="0" smtClean="0"/>
              <a:t>potentially deadly </a:t>
            </a:r>
            <a:r>
              <a:rPr lang="en-US" dirty="0"/>
              <a:t>event. </a:t>
            </a:r>
            <a:endParaRPr lang="en-US" dirty="0" smtClean="0"/>
          </a:p>
          <a:p>
            <a:r>
              <a:rPr lang="en-US" dirty="0" smtClean="0"/>
              <a:t>After </a:t>
            </a:r>
            <a:r>
              <a:rPr lang="en-US" dirty="0"/>
              <a:t>the traumatic event, the </a:t>
            </a:r>
            <a:r>
              <a:rPr lang="en-US" dirty="0" smtClean="0"/>
              <a:t>person </a:t>
            </a:r>
            <a:r>
              <a:rPr lang="en-US" dirty="0" err="1" smtClean="0"/>
              <a:t>reexperiences</a:t>
            </a:r>
            <a:r>
              <a:rPr lang="en-US" dirty="0" smtClean="0"/>
              <a:t> </a:t>
            </a:r>
            <a:r>
              <a:rPr lang="en-US" dirty="0"/>
              <a:t>all or some of it through dreams or </a:t>
            </a:r>
            <a:r>
              <a:rPr lang="en-US" dirty="0" smtClean="0"/>
              <a:t>waking recollections </a:t>
            </a:r>
            <a:r>
              <a:rPr lang="en-US" dirty="0"/>
              <a:t>and responds defensively to these </a:t>
            </a:r>
            <a:r>
              <a:rPr lang="en-US" dirty="0" smtClean="0"/>
              <a:t>flashbacks. </a:t>
            </a:r>
          </a:p>
          <a:p>
            <a:r>
              <a:rPr lang="en-US" dirty="0" smtClean="0"/>
              <a:t>New </a:t>
            </a:r>
            <a:r>
              <a:rPr lang="en-US" dirty="0"/>
              <a:t>behaviors develop related to the trauma</a:t>
            </a:r>
            <a:r>
              <a:rPr lang="en-US" dirty="0" smtClean="0"/>
              <a:t>, </a:t>
            </a:r>
            <a:r>
              <a:rPr lang="en-US" dirty="0"/>
              <a:t>such as sleep difficulties, hypervigilance, thinking </a:t>
            </a:r>
            <a:r>
              <a:rPr lang="en-US" dirty="0" smtClean="0"/>
              <a:t>difficulties, </a:t>
            </a:r>
            <a:r>
              <a:rPr lang="en-US" dirty="0"/>
              <a:t>and </a:t>
            </a:r>
            <a:r>
              <a:rPr lang="en-US" dirty="0" smtClean="0"/>
              <a:t>agitation.</a:t>
            </a:r>
            <a:endParaRPr lang="en-US" dirty="0"/>
          </a:p>
        </p:txBody>
      </p:sp>
    </p:spTree>
    <p:extLst>
      <p:ext uri="{BB962C8B-B14F-4D97-AF65-F5344CB8AC3E}">
        <p14:creationId xmlns:p14="http://schemas.microsoft.com/office/powerpoint/2010/main" val="8463371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Stress Disorder</a:t>
            </a:r>
            <a:endParaRPr lang="en-US" dirty="0"/>
          </a:p>
        </p:txBody>
      </p:sp>
      <p:sp>
        <p:nvSpPr>
          <p:cNvPr id="3" name="Content Placeholder 2"/>
          <p:cNvSpPr>
            <a:spLocks noGrp="1"/>
          </p:cNvSpPr>
          <p:nvPr>
            <p:ph idx="1"/>
          </p:nvPr>
        </p:nvSpPr>
        <p:spPr/>
        <p:txBody>
          <a:bodyPr>
            <a:normAutofit/>
          </a:bodyPr>
          <a:lstStyle/>
          <a:p>
            <a:r>
              <a:rPr lang="en-US" dirty="0"/>
              <a:t>Acute stress disorder is similar to posttraumatic stress </a:t>
            </a:r>
            <a:r>
              <a:rPr lang="en-US" dirty="0" smtClean="0"/>
              <a:t>disorder in </a:t>
            </a:r>
            <a:r>
              <a:rPr lang="en-US" dirty="0"/>
              <a:t>that the person has experienced a traumatic </a:t>
            </a:r>
            <a:r>
              <a:rPr lang="en-US" dirty="0" smtClean="0"/>
              <a:t>situation but </a:t>
            </a:r>
            <a:r>
              <a:rPr lang="en-US" dirty="0"/>
              <a:t>the response is more dissociative. </a:t>
            </a:r>
            <a:endParaRPr lang="en-US" dirty="0" smtClean="0"/>
          </a:p>
          <a:p>
            <a:r>
              <a:rPr lang="en-US" dirty="0" smtClean="0"/>
              <a:t>The </a:t>
            </a:r>
            <a:r>
              <a:rPr lang="en-US" dirty="0"/>
              <a:t>person </a:t>
            </a:r>
            <a:r>
              <a:rPr lang="en-US" dirty="0" smtClean="0"/>
              <a:t>has a </a:t>
            </a:r>
            <a:r>
              <a:rPr lang="en-US" dirty="0"/>
              <a:t>sense that the event was unreal, believes he or she </a:t>
            </a:r>
            <a:r>
              <a:rPr lang="en-US" dirty="0" smtClean="0"/>
              <a:t>is unreal</a:t>
            </a:r>
            <a:r>
              <a:rPr lang="en-US" dirty="0"/>
              <a:t>, and forgets some aspects of the event </a:t>
            </a:r>
            <a:r>
              <a:rPr lang="en-US" dirty="0" smtClean="0"/>
              <a:t>through amnesia</a:t>
            </a:r>
            <a:r>
              <a:rPr lang="en-US" dirty="0"/>
              <a:t>, emotional </a:t>
            </a:r>
            <a:r>
              <a:rPr lang="en-US" dirty="0" smtClean="0"/>
              <a:t>detachment</a:t>
            </a:r>
            <a:r>
              <a:rPr lang="en-US" dirty="0"/>
              <a:t>.</a:t>
            </a:r>
          </a:p>
        </p:txBody>
      </p:sp>
    </p:spTree>
    <p:extLst>
      <p:ext uri="{BB962C8B-B14F-4D97-AF65-F5344CB8AC3E}">
        <p14:creationId xmlns:p14="http://schemas.microsoft.com/office/powerpoint/2010/main" val="498411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as a Response to Stress</a:t>
            </a:r>
          </a:p>
        </p:txBody>
      </p:sp>
      <p:sp>
        <p:nvSpPr>
          <p:cNvPr id="3" name="Content Placeholder 2"/>
          <p:cNvSpPr>
            <a:spLocks noGrp="1"/>
          </p:cNvSpPr>
          <p:nvPr>
            <p:ph idx="1"/>
          </p:nvPr>
        </p:nvSpPr>
        <p:spPr/>
        <p:txBody>
          <a:bodyPr>
            <a:normAutofit/>
          </a:bodyPr>
          <a:lstStyle/>
          <a:p>
            <a:r>
              <a:rPr lang="en-US" dirty="0"/>
              <a:t>In the </a:t>
            </a:r>
            <a:r>
              <a:rPr lang="en-US" i="1" dirty="0"/>
              <a:t>alarm reaction stage</a:t>
            </a:r>
            <a:r>
              <a:rPr lang="en-US" dirty="0"/>
              <a:t>, stress stimulates the body </a:t>
            </a:r>
            <a:r>
              <a:rPr lang="en-US" dirty="0" smtClean="0"/>
              <a:t>to send </a:t>
            </a:r>
            <a:r>
              <a:rPr lang="en-US" dirty="0"/>
              <a:t>messages from the hypothalamus to the </a:t>
            </a:r>
            <a:r>
              <a:rPr lang="en-US" dirty="0" smtClean="0"/>
              <a:t>glands (such </a:t>
            </a:r>
            <a:r>
              <a:rPr lang="en-US" dirty="0"/>
              <a:t>as the adrenal gland, to send out adrenaline </a:t>
            </a:r>
            <a:r>
              <a:rPr lang="en-US" dirty="0" smtClean="0"/>
              <a:t>and </a:t>
            </a:r>
            <a:r>
              <a:rPr lang="en-US" dirty="0"/>
              <a:t>norepinephrine for fuel) and organs (such as the </a:t>
            </a:r>
            <a:r>
              <a:rPr lang="en-US" dirty="0" smtClean="0"/>
              <a:t>liver, to </a:t>
            </a:r>
            <a:r>
              <a:rPr lang="en-US" dirty="0"/>
              <a:t>reconvert glycogen stores to glucose for food) to </a:t>
            </a:r>
            <a:r>
              <a:rPr lang="en-US" dirty="0" smtClean="0"/>
              <a:t>prepare for </a:t>
            </a:r>
            <a:r>
              <a:rPr lang="en-US" dirty="0"/>
              <a:t>potential defense needs.</a:t>
            </a:r>
          </a:p>
        </p:txBody>
      </p:sp>
    </p:spTree>
    <p:extLst>
      <p:ext uri="{BB962C8B-B14F-4D97-AF65-F5344CB8AC3E}">
        <p14:creationId xmlns:p14="http://schemas.microsoft.com/office/powerpoint/2010/main" val="2286298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as a Response to Stress</a:t>
            </a:r>
          </a:p>
        </p:txBody>
      </p:sp>
      <p:sp>
        <p:nvSpPr>
          <p:cNvPr id="3" name="Content Placeholder 2"/>
          <p:cNvSpPr>
            <a:spLocks noGrp="1"/>
          </p:cNvSpPr>
          <p:nvPr>
            <p:ph idx="1"/>
          </p:nvPr>
        </p:nvSpPr>
        <p:spPr/>
        <p:txBody>
          <a:bodyPr>
            <a:normAutofit fontScale="92500" lnSpcReduction="20000"/>
          </a:bodyPr>
          <a:lstStyle/>
          <a:p>
            <a:r>
              <a:rPr lang="en-US" dirty="0" smtClean="0"/>
              <a:t>In </a:t>
            </a:r>
            <a:r>
              <a:rPr lang="en-US" dirty="0"/>
              <a:t>the </a:t>
            </a:r>
            <a:r>
              <a:rPr lang="en-US" i="1" dirty="0"/>
              <a:t>resistance stage</a:t>
            </a:r>
            <a:r>
              <a:rPr lang="en-US" dirty="0"/>
              <a:t>, the digestive system </a:t>
            </a:r>
            <a:r>
              <a:rPr lang="en-US" dirty="0" smtClean="0"/>
              <a:t>reduces function </a:t>
            </a:r>
            <a:r>
              <a:rPr lang="en-US" dirty="0"/>
              <a:t>to shunt blood to areas needed for </a:t>
            </a:r>
            <a:r>
              <a:rPr lang="en-US" dirty="0" smtClean="0"/>
              <a:t>defense. </a:t>
            </a:r>
          </a:p>
          <a:p>
            <a:r>
              <a:rPr lang="en-US" dirty="0" smtClean="0"/>
              <a:t>The </a:t>
            </a:r>
            <a:r>
              <a:rPr lang="en-US" dirty="0"/>
              <a:t>lungs take in more air, and the heart beats </a:t>
            </a:r>
            <a:r>
              <a:rPr lang="en-US" dirty="0" smtClean="0"/>
              <a:t>faster and </a:t>
            </a:r>
            <a:r>
              <a:rPr lang="en-US" dirty="0"/>
              <a:t>harder so it can circulate this highly </a:t>
            </a:r>
            <a:r>
              <a:rPr lang="en-US" dirty="0" smtClean="0"/>
              <a:t>oxygenated and </a:t>
            </a:r>
            <a:r>
              <a:rPr lang="en-US" dirty="0"/>
              <a:t>highly nourished blood to the muscles to </a:t>
            </a:r>
            <a:r>
              <a:rPr lang="en-US" dirty="0" smtClean="0"/>
              <a:t>defend the </a:t>
            </a:r>
            <a:r>
              <a:rPr lang="en-US" dirty="0"/>
              <a:t>body by fight, flight, or freeze behaviors. </a:t>
            </a:r>
            <a:endParaRPr lang="en-US" dirty="0" smtClean="0"/>
          </a:p>
          <a:p>
            <a:r>
              <a:rPr lang="en-US" dirty="0" smtClean="0"/>
              <a:t>If </a:t>
            </a:r>
            <a:r>
              <a:rPr lang="en-US" dirty="0"/>
              <a:t>the </a:t>
            </a:r>
            <a:r>
              <a:rPr lang="en-US" dirty="0" smtClean="0"/>
              <a:t>person adapts </a:t>
            </a:r>
            <a:r>
              <a:rPr lang="en-US" dirty="0"/>
              <a:t>to the stress, the body responses relax, </a:t>
            </a:r>
            <a:r>
              <a:rPr lang="en-US" dirty="0" smtClean="0"/>
              <a:t>and the </a:t>
            </a:r>
            <a:r>
              <a:rPr lang="en-US" dirty="0"/>
              <a:t>gland, organ, and systemic responses abate.</a:t>
            </a:r>
          </a:p>
        </p:txBody>
      </p:sp>
    </p:spTree>
    <p:extLst>
      <p:ext uri="{BB962C8B-B14F-4D97-AF65-F5344CB8AC3E}">
        <p14:creationId xmlns:p14="http://schemas.microsoft.com/office/powerpoint/2010/main" val="512001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as a Response to Stress</a:t>
            </a:r>
          </a:p>
        </p:txBody>
      </p:sp>
      <p:sp>
        <p:nvSpPr>
          <p:cNvPr id="3" name="Content Placeholder 2"/>
          <p:cNvSpPr>
            <a:spLocks noGrp="1"/>
          </p:cNvSpPr>
          <p:nvPr>
            <p:ph idx="1"/>
          </p:nvPr>
        </p:nvSpPr>
        <p:spPr/>
        <p:txBody>
          <a:bodyPr/>
          <a:lstStyle/>
          <a:p>
            <a:r>
              <a:rPr lang="en-US" dirty="0" smtClean="0"/>
              <a:t>The </a:t>
            </a:r>
            <a:r>
              <a:rPr lang="en-US" i="1" dirty="0"/>
              <a:t>exhaustion stage </a:t>
            </a:r>
            <a:r>
              <a:rPr lang="en-US" dirty="0"/>
              <a:t>occurs when the person has </a:t>
            </a:r>
            <a:r>
              <a:rPr lang="en-US" dirty="0" smtClean="0"/>
              <a:t>responded negatively </a:t>
            </a:r>
            <a:r>
              <a:rPr lang="en-US" dirty="0"/>
              <a:t>to anxiety and stress: body </a:t>
            </a:r>
            <a:r>
              <a:rPr lang="en-US" dirty="0" smtClean="0"/>
              <a:t>stores are </a:t>
            </a:r>
            <a:r>
              <a:rPr lang="en-US" dirty="0"/>
              <a:t>depleted or the emotional components are not </a:t>
            </a:r>
            <a:r>
              <a:rPr lang="en-US" dirty="0" smtClean="0"/>
              <a:t>resolved, resulting </a:t>
            </a:r>
            <a:r>
              <a:rPr lang="en-US" dirty="0"/>
              <a:t>in continual arousal of the </a:t>
            </a:r>
            <a:r>
              <a:rPr lang="en-US" dirty="0" smtClean="0"/>
              <a:t>physiologic responses </a:t>
            </a:r>
            <a:r>
              <a:rPr lang="en-US" dirty="0"/>
              <a:t>and little reserve capacity.</a:t>
            </a:r>
          </a:p>
        </p:txBody>
      </p:sp>
    </p:spTree>
    <p:extLst>
      <p:ext uri="{BB962C8B-B14F-4D97-AF65-F5344CB8AC3E}">
        <p14:creationId xmlns:p14="http://schemas.microsoft.com/office/powerpoint/2010/main" val="3013028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reactions or stages of stress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0" y="1524000"/>
            <a:ext cx="4762500" cy="474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5038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4456</Words>
  <Application>Microsoft Office PowerPoint</Application>
  <PresentationFormat>On-screen Show (4:3)</PresentationFormat>
  <Paragraphs>259</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Anxiety and Stress-related Illness</vt:lpstr>
      <vt:lpstr>Introduction </vt:lpstr>
      <vt:lpstr>Introduction </vt:lpstr>
      <vt:lpstr>Anxiety as a Response to Stress</vt:lpstr>
      <vt:lpstr>Anxiety as a Response to Stress</vt:lpstr>
      <vt:lpstr>Anxiety as a Response to Stress</vt:lpstr>
      <vt:lpstr>Anxiety as a Response to Stress</vt:lpstr>
      <vt:lpstr>Anxiety as a Response to Stress</vt:lpstr>
      <vt:lpstr>Three reactions or stages of stress</vt:lpstr>
      <vt:lpstr>Levels of Anxiety</vt:lpstr>
      <vt:lpstr>Levels of Anxiety</vt:lpstr>
      <vt:lpstr>Levels of Anxiety</vt:lpstr>
      <vt:lpstr>Levels of Anxiety</vt:lpstr>
      <vt:lpstr>Working with Anxious Clients</vt:lpstr>
      <vt:lpstr>Working with Anxious Clients</vt:lpstr>
      <vt:lpstr>Working with Anxious Clients</vt:lpstr>
      <vt:lpstr>Working with Anxious Clients</vt:lpstr>
      <vt:lpstr>Working with Anxious Clients</vt:lpstr>
      <vt:lpstr>Working with Anxious Clients</vt:lpstr>
      <vt:lpstr>Working with Anxious Clients</vt:lpstr>
      <vt:lpstr>Stress-Related Illness</vt:lpstr>
      <vt:lpstr>Stress-Related Illness</vt:lpstr>
      <vt:lpstr>Treatment</vt:lpstr>
      <vt:lpstr>Treatment</vt:lpstr>
      <vt:lpstr>Mental Health Promotion</vt:lpstr>
      <vt:lpstr>Panic Disorder</vt:lpstr>
      <vt:lpstr>Panic Disorder</vt:lpstr>
      <vt:lpstr>Clinical Course</vt:lpstr>
      <vt:lpstr>Treatment</vt:lpstr>
      <vt:lpstr>Assessment</vt:lpstr>
      <vt:lpstr>General Appearance and Motor Behavior</vt:lpstr>
      <vt:lpstr>Data Analysis</vt:lpstr>
      <vt:lpstr>Outcome Identification</vt:lpstr>
      <vt:lpstr>Intervention/ For Panic Disorder</vt:lpstr>
      <vt:lpstr>Client/Family Education/ For Panic Disorder</vt:lpstr>
      <vt:lpstr>Phobias</vt:lpstr>
      <vt:lpstr>Phobias</vt:lpstr>
      <vt:lpstr>Phobias</vt:lpstr>
      <vt:lpstr>Phobias</vt:lpstr>
      <vt:lpstr>Treatment</vt:lpstr>
      <vt:lpstr>Treatment</vt:lpstr>
      <vt:lpstr>Treatment</vt:lpstr>
      <vt:lpstr>Obsessive–compulsive Disorder</vt:lpstr>
      <vt:lpstr>Obsessive–compulsive Disorder</vt:lpstr>
      <vt:lpstr>Obsessive–compulsive Disorder</vt:lpstr>
      <vt:lpstr>Obsessive–compulsive Disorder</vt:lpstr>
      <vt:lpstr>Treatment</vt:lpstr>
      <vt:lpstr>Assessment</vt:lpstr>
      <vt:lpstr>Data Analysis</vt:lpstr>
      <vt:lpstr>Outcome Identification</vt:lpstr>
      <vt:lpstr>Nursing Interventions</vt:lpstr>
      <vt:lpstr>Client/Family Education</vt:lpstr>
      <vt:lpstr>Generalized Anxiety Disorder</vt:lpstr>
      <vt:lpstr>Post Traumatic Stress Disorder</vt:lpstr>
      <vt:lpstr>Acute Stress Disorder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Windows User</cp:lastModifiedBy>
  <cp:revision>77</cp:revision>
  <dcterms:created xsi:type="dcterms:W3CDTF">2006-08-16T00:00:00Z</dcterms:created>
  <dcterms:modified xsi:type="dcterms:W3CDTF">2020-12-15T01:27:25Z</dcterms:modified>
</cp:coreProperties>
</file>